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x="18288000" cy="10287000"/>
  <p:notesSz cx="6858000" cy="9144000"/>
  <p:embeddedFontLst>
    <p:embeddedFont>
      <p:font typeface="Arial Bold" charset="1" panose="020B0704020202020204"/>
      <p:regular r:id="rId35"/>
    </p:embeddedFont>
    <p:embeddedFont>
      <p:font typeface="Arial" charset="1" panose="020B0604020202020204"/>
      <p:regular r:id="rId36"/>
    </p:embeddedFont>
    <p:embeddedFont>
      <p:font typeface="Lora" charset="1" panose="00000500000000000000"/>
      <p:regular r:id="rId37"/>
    </p:embeddedFont>
    <p:embeddedFont>
      <p:font typeface="Calibri (MS)" charset="1" panose="020F0502020204030204"/>
      <p:regular r:id="rId38"/>
    </p:embeddedFont>
    <p:embeddedFont>
      <p:font typeface="Calibri (MS) Bold" charset="1" panose="020F0702030404030204"/>
      <p:regular r:id="rId39"/>
    </p:embeddedFont>
    <p:embeddedFont>
      <p:font typeface="Arimo Bold" charset="1" panose="020B0704020202020204"/>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10.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10.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13.png" Type="http://schemas.openxmlformats.org/officeDocument/2006/relationships/image"/><Relationship Id="rId4" Target="../media/image1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050" y="1905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6086995"/>
            <a:ext cx="8984656" cy="657225"/>
          </a:xfrm>
          <a:prstGeom prst="rect">
            <a:avLst/>
          </a:prstGeom>
        </p:spPr>
        <p:txBody>
          <a:bodyPr anchor="t" rtlCol="false" tIns="0" lIns="0" bIns="0" rIns="0">
            <a:spAutoFit/>
          </a:bodyPr>
          <a:lstStyle/>
          <a:p>
            <a:pPr algn="l">
              <a:lnSpc>
                <a:spcPts val="5040"/>
              </a:lnSpc>
            </a:pPr>
            <a:r>
              <a:rPr lang="en-US" sz="4200" b="true">
                <a:solidFill>
                  <a:srgbClr val="1B969B"/>
                </a:solidFill>
                <a:latin typeface="Arial Bold"/>
                <a:ea typeface="Arial Bold"/>
                <a:cs typeface="Arial Bold"/>
                <a:sym typeface="Arial Bold"/>
              </a:rPr>
              <a:t>Строить надолго</a:t>
            </a:r>
          </a:p>
        </p:txBody>
      </p:sp>
      <p:sp>
        <p:nvSpPr>
          <p:cNvPr name="TextBox 16" id="16"/>
          <p:cNvSpPr txBox="true"/>
          <p:nvPr/>
        </p:nvSpPr>
        <p:spPr>
          <a:xfrm rot="0">
            <a:off x="713956" y="7063843"/>
            <a:ext cx="7172554" cy="1581150"/>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КЛЮЧЕВОЕ РАЗЛИЧИЕ МЕЖДУ ВРЕМЕННЫМИ КАРЬЕРНЫМИ ДОСТИЖЕНИЯМИ И ПОДЛИННЫМ НАСЛЕДИЕМ. ЕДИНСТВЕННЫЙ СПОСОБ ОБЕСПЕЧИТЬ, ЧТОБЫ ВАШИ ЦЕННОСТИ ПРОДОЛЖАЛИ ЖИТЬ ДАЛЬШЕ.</a:t>
            </a: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grpSp>
        <p:nvGrpSpPr>
          <p:cNvPr name="Group 18" id="18"/>
          <p:cNvGrpSpPr/>
          <p:nvPr/>
        </p:nvGrpSpPr>
        <p:grpSpPr>
          <a:xfrm rot="0">
            <a:off x="614954" y="564920"/>
            <a:ext cx="8529046" cy="5118946"/>
            <a:chOff x="0" y="0"/>
            <a:chExt cx="7706170" cy="4625073"/>
          </a:xfrm>
        </p:grpSpPr>
        <p:sp>
          <p:nvSpPr>
            <p:cNvPr name="Freeform 19" id="19"/>
            <p:cNvSpPr/>
            <p:nvPr/>
          </p:nvSpPr>
          <p:spPr>
            <a:xfrm flipH="false" flipV="false" rot="0">
              <a:off x="0" y="0"/>
              <a:ext cx="7706106" cy="4625086"/>
            </a:xfrm>
            <a:custGeom>
              <a:avLst/>
              <a:gdLst/>
              <a:ahLst/>
              <a:cxnLst/>
              <a:rect r="r" b="b" t="t" l="l"/>
              <a:pathLst>
                <a:path h="4625086" w="7706106">
                  <a:moveTo>
                    <a:pt x="0" y="0"/>
                  </a:moveTo>
                  <a:lnTo>
                    <a:pt x="7706106" y="0"/>
                  </a:lnTo>
                  <a:lnTo>
                    <a:pt x="7706106" y="4625086"/>
                  </a:lnTo>
                  <a:lnTo>
                    <a:pt x="0" y="4625086"/>
                  </a:lnTo>
                  <a:lnTo>
                    <a:pt x="0" y="0"/>
                  </a:lnTo>
                  <a:close/>
                </a:path>
              </a:pathLst>
            </a:custGeom>
            <a:blipFill>
              <a:blip r:embed="rId4"/>
              <a:stretch>
                <a:fillRect l="0" t="0" r="0" b="0"/>
              </a:stretch>
            </a:blipFill>
          </p:spPr>
        </p:sp>
      </p:grpSp>
      <p:sp>
        <p:nvSpPr>
          <p:cNvPr name="TextBox 20" id="20"/>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Лех леха</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5928489" y="9356659"/>
            <a:ext cx="2016608" cy="55599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5" id="5"/>
          <p:cNvGrpSpPr/>
          <p:nvPr/>
        </p:nvGrpSpPr>
        <p:grpSpPr>
          <a:xfrm rot="0">
            <a:off x="12290073" y="4733874"/>
            <a:ext cx="6550732" cy="6015376"/>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5370075" y="6983345"/>
            <a:ext cx="4344324" cy="4352731"/>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5854662" y="9380739"/>
            <a:ext cx="2164901" cy="531913"/>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5" id="15"/>
          <p:cNvSpPr txBox="true"/>
          <p:nvPr/>
        </p:nvSpPr>
        <p:spPr>
          <a:xfrm rot="0">
            <a:off x="575415" y="419433"/>
            <a:ext cx="1069358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А. Эли</a:t>
            </a:r>
            <a:r>
              <a:rPr lang="en-US" sz="7200" b="true">
                <a:solidFill>
                  <a:srgbClr val="1B969B"/>
                </a:solidFill>
                <a:latin typeface="Arial Bold"/>
                <a:ea typeface="Arial Bold"/>
                <a:cs typeface="Arial Bold"/>
                <a:sym typeface="Arial Bold"/>
              </a:rPr>
              <a:t>езер, раб Авраама</a:t>
            </a:r>
          </a:p>
        </p:txBody>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Лех леха</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2215060"/>
            <a:ext cx="13716000" cy="23637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После этих событий было слово Г-спода к Авраму в видении:</a:t>
            </a:r>
            <a:r>
              <a:rPr lang="en-US" sz="3150">
                <a:solidFill>
                  <a:srgbClr val="000000"/>
                </a:solidFill>
                <a:latin typeface="Calibri (MS)"/>
                <a:ea typeface="Calibri (MS)"/>
                <a:cs typeface="Calibri (MS)"/>
                <a:sym typeface="Calibri (MS)"/>
              </a:rPr>
              <a:t> «Не бойся, Аврам; Я щит для тебя; награда твоя весьма велика».</a:t>
            </a:r>
          </a:p>
          <a:p>
            <a:pPr algn="just">
              <a:lnSpc>
                <a:spcPts val="4592"/>
              </a:lnSpc>
            </a:pPr>
            <a:r>
              <a:rPr lang="en-US" sz="3150">
                <a:solidFill>
                  <a:srgbClr val="000000"/>
                </a:solidFill>
                <a:latin typeface="Calibri (MS)"/>
                <a:ea typeface="Calibri (MS)"/>
                <a:cs typeface="Calibri (MS)"/>
                <a:sym typeface="Calibri (MS)"/>
              </a:rPr>
              <a:t>И сказал Аврам: «Владыка Г-сподь, что дашь Ты мне, если я хожу бездетным, а домочадец, [ведающий] хозяйством моим — Элиэзер из Дамаска?»</a:t>
            </a:r>
          </a:p>
        </p:txBody>
      </p:sp>
      <p:sp>
        <p:nvSpPr>
          <p:cNvPr name="TextBox 4" id="4"/>
          <p:cNvSpPr txBox="true"/>
          <p:nvPr/>
        </p:nvSpPr>
        <p:spPr>
          <a:xfrm rot="0">
            <a:off x="3402055"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Берешит, 15:1-2</a:t>
            </a:r>
          </a:p>
        </p:txBody>
      </p:sp>
      <p:sp>
        <p:nvSpPr>
          <p:cNvPr name="TextBox 5" id="5"/>
          <p:cNvSpPr txBox="true"/>
          <p:nvPr/>
        </p:nvSpPr>
        <p:spPr>
          <a:xfrm rot="0">
            <a:off x="3402055"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a:t>
            </a:r>
          </a:p>
        </p:txBody>
      </p:sp>
      <p:sp>
        <p:nvSpPr>
          <p:cNvPr name="AutoShape 6" id="6"/>
          <p:cNvSpPr/>
          <p:nvPr/>
        </p:nvSpPr>
        <p:spPr>
          <a:xfrm flipV="true">
            <a:off x="3437831" y="2110683"/>
            <a:ext cx="1139598" cy="0"/>
          </a:xfrm>
          <a:prstGeom prst="line">
            <a:avLst/>
          </a:prstGeom>
          <a:ln cap="flat" w="76200">
            <a:solidFill>
              <a:srgbClr val="30BFBF"/>
            </a:solidFill>
            <a:prstDash val="solid"/>
            <a:headEnd type="none" len="sm" w="sm"/>
            <a:tailEnd type="none" len="sm" w="sm"/>
          </a:ln>
        </p:spPr>
      </p:sp>
      <p:sp>
        <p:nvSpPr>
          <p:cNvPr name="TextBox 7" id="7"/>
          <p:cNvSpPr txBox="true"/>
          <p:nvPr/>
        </p:nvSpPr>
        <p:spPr>
          <a:xfrm rot="0">
            <a:off x="3437831" y="4597872"/>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Раши</a:t>
            </a:r>
          </a:p>
        </p:txBody>
      </p:sp>
      <p:sp>
        <p:nvSpPr>
          <p:cNvPr name="TextBox 8" id="8"/>
          <p:cNvSpPr txBox="true"/>
          <p:nvPr/>
        </p:nvSpPr>
        <p:spPr>
          <a:xfrm rot="0">
            <a:off x="3437831" y="5083647"/>
            <a:ext cx="13837568" cy="2944787"/>
          </a:xfrm>
          <a:prstGeom prst="rect">
            <a:avLst/>
          </a:prstGeom>
        </p:spPr>
        <p:txBody>
          <a:bodyPr anchor="t" rtlCol="false" tIns="0" lIns="0" bIns="0" rIns="0">
            <a:spAutoFit/>
          </a:bodyPr>
          <a:lstStyle/>
          <a:p>
            <a:pPr algn="just" marL="0" indent="0" lvl="0">
              <a:lnSpc>
                <a:spcPts val="4592"/>
              </a:lnSpc>
              <a:spcBef>
                <a:spcPct val="0"/>
              </a:spcBef>
            </a:pPr>
            <a:r>
              <a:rPr lang="en-US" b="true" sz="3150">
                <a:solidFill>
                  <a:srgbClr val="000000"/>
                </a:solidFill>
                <a:latin typeface="Calibri (MS) Bold"/>
                <a:ea typeface="Calibri (MS) Bold"/>
                <a:cs typeface="Calibri (MS) Bold"/>
                <a:sym typeface="Calibri (MS) Bold"/>
              </a:rPr>
              <a:t>«Д</a:t>
            </a:r>
            <a:r>
              <a:rPr lang="en-US" b="true" sz="3150" strike="noStrike" u="none">
                <a:solidFill>
                  <a:srgbClr val="000000"/>
                </a:solidFill>
                <a:latin typeface="Calibri (MS) Bold"/>
                <a:ea typeface="Calibri (MS) Bold"/>
                <a:cs typeface="Calibri (MS) Bold"/>
                <a:sym typeface="Calibri (MS) Bold"/>
              </a:rPr>
              <a:t>омочадец, [ведающий] хозяйством»: </a:t>
            </a:r>
            <a:r>
              <a:rPr lang="en-US" sz="3150" strike="noStrike" u="none">
                <a:solidFill>
                  <a:srgbClr val="000000"/>
                </a:solidFill>
                <a:latin typeface="Calibri (MS)"/>
                <a:ea typeface="Calibri (MS)"/>
                <a:cs typeface="Calibri (MS)"/>
                <a:sym typeface="Calibri (MS)"/>
              </a:rPr>
              <a:t>[следуе</a:t>
            </a:r>
            <a:r>
              <a:rPr lang="en-US" sz="3150" strike="noStrike" u="none">
                <a:solidFill>
                  <a:srgbClr val="000000"/>
                </a:solidFill>
                <a:latin typeface="Calibri (MS)"/>
                <a:ea typeface="Calibri (MS)"/>
                <a:cs typeface="Calibri (MS)"/>
                <a:sym typeface="Calibri (MS)"/>
              </a:rPr>
              <a:t>т понимать] согласно переводу Онкелоса [на арамейский язык] — «Тот, чьим словом обеспечивается весь дом мой», как [в выражении] «И по слову твоему будет кормиться [народ мой]», то есть мой распорядитель; если бы у меня был сын, то мой сын отвечал бы за мои дела.</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8234" y="885825"/>
            <a:ext cx="13716000" cy="2363762"/>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«Дамаск»:</a:t>
            </a:r>
            <a:r>
              <a:rPr lang="en-US" sz="3150">
                <a:solidFill>
                  <a:srgbClr val="000000"/>
                </a:solidFill>
                <a:latin typeface="Calibri (MS)"/>
                <a:ea typeface="Calibri (MS)"/>
                <a:cs typeface="Calibri (MS)"/>
                <a:sym typeface="Calibri (MS)"/>
              </a:rPr>
              <a:t> согласно переводу Онкелоса, [это означает, что] он был родом из Дамаска. Но согласно агадическому толкованию, его называли так, потому что он преследовал царей до Дамаска. В Талмуде же это объясняли как акростих: «Черпающий и дающий пить» другим из учения своего господина.</a:t>
            </a:r>
          </a:p>
        </p:txBody>
      </p:sp>
      <p:sp>
        <p:nvSpPr>
          <p:cNvPr name="TextBox 4" id="4"/>
          <p:cNvSpPr txBox="true"/>
          <p:nvPr/>
        </p:nvSpPr>
        <p:spPr>
          <a:xfrm rot="0">
            <a:off x="3543300" y="4047375"/>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сказал Аврам: «Ведь не дал Ты мне потомства, и вот, домочадец мой наследует мне».</a:t>
            </a:r>
          </a:p>
          <a:p>
            <a:pPr algn="just">
              <a:lnSpc>
                <a:spcPts val="4592"/>
              </a:lnSpc>
            </a:pPr>
            <a:r>
              <a:rPr lang="en-US" sz="3150">
                <a:solidFill>
                  <a:srgbClr val="000000"/>
                </a:solidFill>
                <a:latin typeface="Calibri (MS)"/>
                <a:ea typeface="Calibri (MS)"/>
                <a:cs typeface="Calibri (MS)"/>
                <a:sym typeface="Calibri (MS)"/>
              </a:rPr>
              <a:t>И вот, слово Б-га к нему изречено:</a:t>
            </a:r>
            <a:r>
              <a:rPr lang="en-US" sz="3150">
                <a:solidFill>
                  <a:srgbClr val="000000"/>
                </a:solidFill>
                <a:latin typeface="Calibri (MS)"/>
                <a:ea typeface="Calibri (MS)"/>
                <a:cs typeface="Calibri (MS)"/>
                <a:sym typeface="Calibri (MS)"/>
              </a:rPr>
              <a:t> «Не унаследует тебе этот, но тот, кто выйдет из чресл твоих, он будет наследовать тебе».</a:t>
            </a:r>
          </a:p>
          <a:p>
            <a:pPr algn="just">
              <a:lnSpc>
                <a:spcPts val="4592"/>
              </a:lnSpc>
            </a:pPr>
            <a:r>
              <a:rPr lang="en-US" sz="3150">
                <a:solidFill>
                  <a:srgbClr val="000000"/>
                </a:solidFill>
                <a:latin typeface="Calibri (MS)"/>
                <a:ea typeface="Calibri (MS)"/>
                <a:cs typeface="Calibri (MS)"/>
                <a:sym typeface="Calibri (MS)"/>
              </a:rPr>
              <a:t>И вывел Он его наружу и сказал: «Взгляни на небо и сосчитай звёзды, если можешь их сосчитать». И сказал ему: «Таким же будет потомство твое».</a:t>
            </a:r>
          </a:p>
          <a:p>
            <a:pPr algn="just">
              <a:lnSpc>
                <a:spcPts val="4592"/>
              </a:lnSpc>
            </a:pPr>
            <a:r>
              <a:rPr lang="en-US" sz="3150">
                <a:solidFill>
                  <a:srgbClr val="000000"/>
                </a:solidFill>
                <a:latin typeface="Calibri (MS)"/>
                <a:ea typeface="Calibri (MS)"/>
                <a:cs typeface="Calibri (MS)"/>
                <a:sym typeface="Calibri (MS)"/>
              </a:rPr>
              <a:t>И поверил он Г-споду, и вменил Он ему это в праведность.</a:t>
            </a:r>
          </a:p>
          <a:p>
            <a:pPr algn="just">
              <a:lnSpc>
                <a:spcPts val="4592"/>
              </a:lnSpc>
            </a:pPr>
          </a:p>
        </p:txBody>
      </p:sp>
      <p:sp>
        <p:nvSpPr>
          <p:cNvPr name="TextBox 5" id="5"/>
          <p:cNvSpPr txBox="true"/>
          <p:nvPr/>
        </p:nvSpPr>
        <p:spPr>
          <a:xfrm rot="0">
            <a:off x="3507524" y="3422990"/>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Берешит 15:3-6</a:t>
            </a:r>
          </a:p>
        </p:txBody>
      </p:sp>
      <p:sp>
        <p:nvSpPr>
          <p:cNvPr name="AutoShape 6" id="6"/>
          <p:cNvSpPr/>
          <p:nvPr/>
        </p:nvSpPr>
        <p:spPr>
          <a:xfrm flipV="true">
            <a:off x="3543300" y="3942998"/>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409644"/>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047819"/>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188994"/>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Элиэзер из Дамаска</a:t>
            </a:r>
          </a:p>
        </p:txBody>
      </p:sp>
      <p:sp>
        <p:nvSpPr>
          <p:cNvPr name="TextBox 6" id="6"/>
          <p:cNvSpPr txBox="true"/>
          <p:nvPr/>
        </p:nvSpPr>
        <p:spPr>
          <a:xfrm rot="0">
            <a:off x="3446593" y="1674769"/>
            <a:ext cx="13837568" cy="81740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огда Авраам говорит об</a:t>
            </a:r>
            <a:r>
              <a:rPr lang="en-US" sz="3150" strike="noStrike" u="none">
                <a:solidFill>
                  <a:srgbClr val="000000"/>
                </a:solidFill>
                <a:latin typeface="Calibri (MS)"/>
                <a:ea typeface="Calibri (MS)"/>
                <a:cs typeface="Calibri (MS)"/>
                <a:sym typeface="Calibri (MS)"/>
              </a:rPr>
              <a:t> Элиэзере — что именно он, а не его собственный сын, унаследует всё, что ему принадлежит, — то делает такой акцент: «Домочадец, [ведающий] хозяйством — Элиэзер из Дамаска».</a:t>
            </a:r>
          </a:p>
          <a:p>
            <a:pPr algn="just" marL="0" indent="0" lvl="0">
              <a:lnSpc>
                <a:spcPts val="4592"/>
              </a:lnSpc>
              <a:spcBef>
                <a:spcPct val="0"/>
              </a:spcBef>
            </a:pPr>
            <a:r>
              <a:rPr lang="en-US" b="true" sz="3150" strike="noStrike" u="none">
                <a:solidFill>
                  <a:srgbClr val="000000"/>
                </a:solidFill>
                <a:latin typeface="Calibri (MS) Bold"/>
                <a:ea typeface="Calibri (MS) Bold"/>
                <a:cs typeface="Calibri (MS) Bold"/>
                <a:sym typeface="Calibri (MS) Bold"/>
              </a:rPr>
              <a:t>Раши</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(а)</a:t>
            </a:r>
            <a:r>
              <a:rPr lang="en-US" b="true" sz="3150" strike="noStrike" u="none">
                <a:solidFill>
                  <a:srgbClr val="000000"/>
                </a:solidFill>
                <a:latin typeface="Calibri (MS) Bold"/>
                <a:ea typeface="Calibri (MS) Bold"/>
                <a:cs typeface="Calibri (MS) Bold"/>
                <a:sym typeface="Calibri (MS) Bold"/>
              </a:rPr>
              <a:t> «Домочадец, [ведающий] хозяйством моим»</a:t>
            </a:r>
            <a:r>
              <a:rPr lang="en-US" sz="3150" strike="noStrike" u="none">
                <a:solidFill>
                  <a:srgbClr val="000000"/>
                </a:solidFill>
                <a:latin typeface="Calibri (MS)"/>
                <a:ea typeface="Calibri (MS)"/>
                <a:cs typeface="Calibri (MS)"/>
                <a:sym typeface="Calibri (MS)"/>
              </a:rPr>
              <a:t> — «Тот, чьим словом обеспечивается весь дом мой». То есть, когда Аврааму требовалось поправить свои дела, Элиэзер вёл их от его имени, и делал это успешно.</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(б) </a:t>
            </a:r>
            <a:r>
              <a:rPr lang="en-US" b="true" sz="3150" strike="noStrike" u="none">
                <a:solidFill>
                  <a:srgbClr val="000000"/>
                </a:solidFill>
                <a:latin typeface="Calibri (MS) Bold"/>
                <a:ea typeface="Calibri (MS) Bold"/>
                <a:cs typeface="Calibri (MS) Bold"/>
                <a:sym typeface="Calibri (MS) Bold"/>
              </a:rPr>
              <a:t>«Дамаск»</a:t>
            </a:r>
            <a:r>
              <a:rPr lang="en-US" sz="3150" strike="noStrike" u="none">
                <a:solidFill>
                  <a:srgbClr val="000000"/>
                </a:solidFill>
                <a:latin typeface="Calibri (MS)"/>
                <a:ea typeface="Calibri (MS)"/>
                <a:cs typeface="Calibri (MS)"/>
                <a:sym typeface="Calibri (MS)"/>
              </a:rPr>
              <a:t> — «…потому что он преследовал царей до Дамаска». Это значит, что когда Авраам должен был отправляться в битву, Элиэзер возглавлял её и добивался победы.</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(в) </a:t>
            </a:r>
            <a:r>
              <a:rPr lang="en-US" b="true" sz="3150" strike="noStrike" u="none">
                <a:solidFill>
                  <a:srgbClr val="000000"/>
                </a:solidFill>
                <a:latin typeface="Calibri (MS) Bold"/>
                <a:ea typeface="Calibri (MS) Bold"/>
                <a:cs typeface="Calibri (MS) Bold"/>
                <a:sym typeface="Calibri (MS) Bold"/>
              </a:rPr>
              <a:t>«Дамаск»</a:t>
            </a:r>
            <a:r>
              <a:rPr lang="en-US" sz="3150" strike="noStrike" u="none">
                <a:solidFill>
                  <a:srgbClr val="000000"/>
                </a:solidFill>
                <a:latin typeface="Calibri (MS)"/>
                <a:ea typeface="Calibri (MS)"/>
                <a:cs typeface="Calibri (MS)"/>
                <a:sym typeface="Calibri (MS)"/>
              </a:rPr>
              <a:t> — «это объясняли как акростих: “Черпающий и дающий пить” другим из учения своего господина». То есть, когда Авраам познавал и нес в мир единобожие, Элиэзер впитывал его учение и исполнял свою миссию — распространять его дальше.</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Талмуд, Йома 28б</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2</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750615"/>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Э</a:t>
            </a:r>
            <a:r>
              <a:rPr lang="en-US" sz="3150">
                <a:solidFill>
                  <a:srgbClr val="000000"/>
                </a:solidFill>
                <a:latin typeface="Calibri (MS)"/>
                <a:ea typeface="Calibri (MS)"/>
                <a:cs typeface="Calibri (MS)"/>
                <a:sym typeface="Calibri (MS)"/>
              </a:rPr>
              <a:t>лиэзер был взрослым и искушенным учеником, как сказано в стихе: «И сказал Авраам рабу своему, старшему в доме своем, управляющему всем, что у него есть». Сказал рабби Элазар: «Он овладел учением своего учителя, как сказано: “Элиэзер из Дамаска”». Сказал рабби Элазар: он «”Черпающий и дающий” пить другим из учения своего господина».</a:t>
            </a:r>
          </a:p>
        </p:txBody>
      </p:sp>
      <p:sp>
        <p:nvSpPr>
          <p:cNvPr name="TextBox 7" id="7"/>
          <p:cNvSpPr txBox="true"/>
          <p:nvPr/>
        </p:nvSpPr>
        <p:spPr>
          <a:xfrm rot="0">
            <a:off x="3392458" y="2224983"/>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Почему говорили, что он «из Дамаска»?</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Дерех Эрец Зута, 1:9</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3</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663133"/>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Девятеро вошли в рай живыми: Ханох, сын Йереда, пророк Элияу, наш</a:t>
            </a:r>
            <a:r>
              <a:rPr lang="en-US" sz="3150">
                <a:solidFill>
                  <a:srgbClr val="000000"/>
                </a:solidFill>
                <a:latin typeface="Calibri (MS)"/>
                <a:ea typeface="Calibri (MS)"/>
                <a:cs typeface="Calibri (MS)"/>
                <a:sym typeface="Calibri (MS)"/>
              </a:rPr>
              <a:t> праведный Машиах, Элиэзер, раб Авраама, Хирам, царь Цора, раб, спасший Ирмеяу из ямы, Явец (некоторые отождествляют его с Отниэлем бен Кназом, судьёй Израиля), Батья, дочь Паро, Серах, дочь Ашера, а некоторые включают также рабби Йеошуа бен Леви.</a:t>
            </a:r>
          </a:p>
        </p:txBody>
      </p:sp>
      <p:sp>
        <p:nvSpPr>
          <p:cNvPr name="TextBox 7" id="7"/>
          <p:cNvSpPr txBox="true"/>
          <p:nvPr/>
        </p:nvSpPr>
        <p:spPr>
          <a:xfrm rot="0">
            <a:off x="3392458" y="2224983"/>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Чел</a:t>
            </a:r>
            <a:r>
              <a:rPr lang="en-US" b="true" sz="3000" strike="noStrike" u="none">
                <a:solidFill>
                  <a:srgbClr val="1A969B"/>
                </a:solidFill>
                <a:latin typeface="Calibri (MS) Bold"/>
                <a:ea typeface="Calibri (MS) Bold"/>
                <a:cs typeface="Calibri (MS) Bold"/>
                <a:sym typeface="Calibri (MS) Bold"/>
              </a:rPr>
              <a:t>о</a:t>
            </a:r>
            <a:r>
              <a:rPr lang="en-US" b="true" sz="3000" strike="noStrike" u="none">
                <a:solidFill>
                  <a:srgbClr val="1A969B"/>
                </a:solidFill>
                <a:latin typeface="Calibri (MS) Bold"/>
                <a:ea typeface="Calibri (MS) Bold"/>
                <a:cs typeface="Calibri (MS) Bold"/>
                <a:sym typeface="Calibri (MS) Bold"/>
              </a:rPr>
              <a:t>в</a:t>
            </a:r>
            <a:r>
              <a:rPr lang="en-US" b="true" sz="3000" strike="noStrike" u="none">
                <a:solidFill>
                  <a:srgbClr val="1A969B"/>
                </a:solidFill>
                <a:latin typeface="Calibri (MS) Bold"/>
                <a:ea typeface="Calibri (MS) Bold"/>
                <a:cs typeface="Calibri (MS) Bold"/>
                <a:sym typeface="Calibri (MS) Bold"/>
              </a:rPr>
              <a:t>е</a:t>
            </a:r>
            <a:r>
              <a:rPr lang="en-US" b="true" sz="3000" strike="noStrike" u="none">
                <a:solidFill>
                  <a:srgbClr val="1A969B"/>
                </a:solidFill>
                <a:latin typeface="Calibri (MS) Bold"/>
                <a:ea typeface="Calibri (MS) Bold"/>
                <a:cs typeface="Calibri (MS) Bold"/>
                <a:sym typeface="Calibri (MS) Bold"/>
              </a:rPr>
              <a:t>к,</a:t>
            </a:r>
            <a:r>
              <a:rPr lang="en-US" b="true" sz="3000" strike="noStrike" u="none">
                <a:solidFill>
                  <a:srgbClr val="1A969B"/>
                </a:solidFill>
                <a:latin typeface="Calibri (MS) Bold"/>
                <a:ea typeface="Calibri (MS) Bold"/>
                <a:cs typeface="Calibri (MS) Bold"/>
                <a:sym typeface="Calibri (MS) Bold"/>
              </a:rPr>
              <a:t> во</a:t>
            </a:r>
            <a:r>
              <a:rPr lang="en-US" b="true" sz="3000" strike="noStrike" u="none">
                <a:solidFill>
                  <a:srgbClr val="1A969B"/>
                </a:solidFill>
                <a:latin typeface="Calibri (MS) Bold"/>
                <a:ea typeface="Calibri (MS) Bold"/>
                <a:cs typeface="Calibri (MS) Bold"/>
                <a:sym typeface="Calibri (MS) Bold"/>
              </a:rPr>
              <a:t>шедш</a:t>
            </a:r>
            <a:r>
              <a:rPr lang="en-US" b="true" sz="3000" strike="noStrike" u="none">
                <a:solidFill>
                  <a:srgbClr val="1A969B"/>
                </a:solidFill>
                <a:latin typeface="Calibri (MS) Bold"/>
                <a:ea typeface="Calibri (MS) Bold"/>
                <a:cs typeface="Calibri (MS) Bold"/>
                <a:sym typeface="Calibri (MS) Bold"/>
              </a:rPr>
              <a:t>и</a:t>
            </a:r>
            <a:r>
              <a:rPr lang="en-US" b="true" sz="3000" strike="noStrike" u="none">
                <a:solidFill>
                  <a:srgbClr val="1A969B"/>
                </a:solidFill>
                <a:latin typeface="Calibri (MS) Bold"/>
                <a:ea typeface="Calibri (MS) Bold"/>
                <a:cs typeface="Calibri (MS) Bold"/>
                <a:sym typeface="Calibri (MS) Bold"/>
              </a:rPr>
              <a:t>й</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в</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рай</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ж</a:t>
            </a:r>
            <a:r>
              <a:rPr lang="en-US" b="true" sz="3000" strike="noStrike" u="none">
                <a:solidFill>
                  <a:srgbClr val="1A969B"/>
                </a:solidFill>
                <a:latin typeface="Calibri (MS) Bold"/>
                <a:ea typeface="Calibri (MS) Bold"/>
                <a:cs typeface="Calibri (MS) Bold"/>
                <a:sym typeface="Calibri (MS) Bold"/>
              </a:rPr>
              <a:t>и</a:t>
            </a:r>
            <a:r>
              <a:rPr lang="en-US" b="true" sz="3000" strike="noStrike" u="none">
                <a:solidFill>
                  <a:srgbClr val="1A969B"/>
                </a:solidFill>
                <a:latin typeface="Calibri (MS) Bold"/>
                <a:ea typeface="Calibri (MS) Bold"/>
                <a:cs typeface="Calibri (MS) Bold"/>
                <a:sym typeface="Calibri (MS) Bold"/>
              </a:rPr>
              <a:t>вы</a:t>
            </a:r>
            <a:r>
              <a:rPr lang="en-US" b="true" sz="3000" strike="noStrike" u="none">
                <a:solidFill>
                  <a:srgbClr val="1A969B"/>
                </a:solidFill>
                <a:latin typeface="Calibri (MS) Bold"/>
                <a:ea typeface="Calibri (MS) Bold"/>
                <a:cs typeface="Calibri (MS) Bold"/>
                <a:sym typeface="Calibri (MS) Bold"/>
              </a:rPr>
              <a:t>м</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Б</a:t>
            </a:r>
            <a:r>
              <a:rPr lang="en-US" sz="7200" b="true">
                <a:solidFill>
                  <a:srgbClr val="1B969B"/>
                </a:solidFill>
                <a:latin typeface="Arial Bold"/>
                <a:ea typeface="Arial Bold"/>
                <a:cs typeface="Arial Bold"/>
                <a:sym typeface="Arial Bold"/>
              </a:rPr>
              <a:t>. Сын, который унаследует</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Лех леха</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2342301"/>
            <a:ext cx="14273243" cy="58499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На первый в</a:t>
            </a:r>
            <a:r>
              <a:rPr lang="en-US" sz="3150" strike="noStrike" u="none">
                <a:solidFill>
                  <a:srgbClr val="000000"/>
                </a:solidFill>
                <a:latin typeface="Calibri (MS)"/>
                <a:ea typeface="Calibri (MS)"/>
                <a:cs typeface="Calibri (MS)"/>
                <a:sym typeface="Calibri (MS)"/>
              </a:rPr>
              <a:t>згляд, непонятно:</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Учитывая контекст обращения Авраама к Б-гу — «[Какая польза от всего], что дашь Ты мне?» — было бы достаточно, чтобы Авраам сказал: «Ты не дал мне потомства, и вот, насл</a:t>
            </a:r>
            <a:r>
              <a:rPr lang="en-US" sz="3150" strike="noStrike" u="none">
                <a:solidFill>
                  <a:srgbClr val="000000"/>
                </a:solidFill>
                <a:latin typeface="Calibri (MS)"/>
                <a:ea typeface="Calibri (MS)"/>
                <a:cs typeface="Calibri (MS)"/>
                <a:sym typeface="Calibri (MS)"/>
              </a:rPr>
              <a:t>едует</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не домочадец мой». То</a:t>
            </a:r>
            <a:r>
              <a:rPr lang="en-US" sz="3150" strike="noStrike" u="none">
                <a:solidFill>
                  <a:srgbClr val="000000"/>
                </a:solidFill>
                <a:latin typeface="Calibri (MS)"/>
                <a:ea typeface="Calibri (MS)"/>
                <a:cs typeface="Calibri (MS)"/>
                <a:sym typeface="Calibri (MS)"/>
              </a:rPr>
              <a:t> е</a:t>
            </a:r>
            <a:r>
              <a:rPr lang="en-US" sz="3150" strike="noStrike" u="none">
                <a:solidFill>
                  <a:srgbClr val="000000"/>
                </a:solidFill>
                <a:latin typeface="Calibri (MS)"/>
                <a:ea typeface="Calibri (MS)"/>
                <a:cs typeface="Calibri (MS)"/>
                <a:sym typeface="Calibri (MS)"/>
              </a:rPr>
              <a:t>сть что</a:t>
            </a:r>
            <a:r>
              <a:rPr lang="en-US" sz="3150" strike="noStrike" u="none">
                <a:solidFill>
                  <a:srgbClr val="000000"/>
                </a:solidFill>
                <a:latin typeface="Calibri (MS)"/>
                <a:ea typeface="Calibri (MS)"/>
                <a:cs typeface="Calibri (MS)"/>
                <a:sym typeface="Calibri (MS)"/>
              </a:rPr>
              <a:t> н</a:t>
            </a:r>
            <a:r>
              <a:rPr lang="en-US" sz="3150" strike="noStrike" u="none">
                <a:solidFill>
                  <a:srgbClr val="000000"/>
                </a:solidFill>
                <a:latin typeface="Calibri (MS)"/>
                <a:ea typeface="Calibri (MS)"/>
                <a:cs typeface="Calibri (MS)"/>
                <a:sym typeface="Calibri (MS)"/>
              </a:rPr>
              <a:t>асл</a:t>
            </a:r>
            <a:r>
              <a:rPr lang="en-US" sz="3150" strike="noStrike" u="none">
                <a:solidFill>
                  <a:srgbClr val="000000"/>
                </a:solidFill>
                <a:latin typeface="Calibri (MS)"/>
                <a:ea typeface="Calibri (MS)"/>
                <a:cs typeface="Calibri (MS)"/>
                <a:sym typeface="Calibri (MS)"/>
              </a:rPr>
              <a:t>едник</a:t>
            </a:r>
            <a:r>
              <a:rPr lang="en-US" sz="3150" strike="noStrike" u="none">
                <a:solidFill>
                  <a:srgbClr val="000000"/>
                </a:solidFill>
                <a:latin typeface="Calibri (MS)"/>
                <a:ea typeface="Calibri (MS)"/>
                <a:cs typeface="Calibri (MS)"/>
                <a:sym typeface="Calibri (MS)"/>
              </a:rPr>
              <a:t>ом стане</a:t>
            </a:r>
            <a:r>
              <a:rPr lang="en-US" sz="3150" strike="noStrike" u="none">
                <a:solidFill>
                  <a:srgbClr val="000000"/>
                </a:solidFill>
                <a:latin typeface="Calibri (MS)"/>
                <a:ea typeface="Calibri (MS)"/>
                <a:cs typeface="Calibri (MS)"/>
                <a:sym typeface="Calibri (MS)"/>
              </a:rPr>
              <a:t>т чужо</a:t>
            </a:r>
            <a:r>
              <a:rPr lang="en-US" sz="3150" strike="noStrike" u="none">
                <a:solidFill>
                  <a:srgbClr val="000000"/>
                </a:solidFill>
                <a:latin typeface="Calibri (MS)"/>
                <a:ea typeface="Calibri (MS)"/>
                <a:cs typeface="Calibri (MS)"/>
                <a:sym typeface="Calibri (MS)"/>
              </a:rPr>
              <a:t>й</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ему человек.</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Почему же тогда </a:t>
            </a:r>
            <a:r>
              <a:rPr lang="en-US" sz="3150" strike="noStrike" u="none">
                <a:solidFill>
                  <a:srgbClr val="000000"/>
                </a:solidFill>
                <a:latin typeface="Calibri (MS)"/>
                <a:ea typeface="Calibri (MS)"/>
                <a:cs typeface="Calibri (MS)"/>
                <a:sym typeface="Calibri (MS)"/>
              </a:rPr>
              <a:t>Ав</a:t>
            </a:r>
            <a:r>
              <a:rPr lang="en-US" sz="3150" strike="noStrike" u="none">
                <a:solidFill>
                  <a:srgbClr val="000000"/>
                </a:solidFill>
                <a:latin typeface="Calibri (MS)"/>
                <a:ea typeface="Calibri (MS)"/>
                <a:cs typeface="Calibri (MS)"/>
                <a:sym typeface="Calibri (MS)"/>
              </a:rPr>
              <a:t>раам, утвержд</a:t>
            </a:r>
            <a:r>
              <a:rPr lang="en-US" sz="3150" strike="noStrike" u="none">
                <a:solidFill>
                  <a:srgbClr val="000000"/>
                </a:solidFill>
                <a:latin typeface="Calibri (MS)"/>
                <a:ea typeface="Calibri (MS)"/>
                <a:cs typeface="Calibri (MS)"/>
                <a:sym typeface="Calibri (MS)"/>
              </a:rPr>
              <a:t>ая,</a:t>
            </a:r>
            <a:r>
              <a:rPr lang="en-US" sz="3150" strike="noStrike" u="none">
                <a:solidFill>
                  <a:srgbClr val="000000"/>
                </a:solidFill>
                <a:latin typeface="Calibri (MS)"/>
                <a:ea typeface="Calibri (MS)"/>
                <a:cs typeface="Calibri (MS)"/>
                <a:sym typeface="Calibri (MS)"/>
              </a:rPr>
              <a:t> что его наследник — чужой ему человек, подчёркивает, что этот чужой человек — Элиэзер, обладающий всеми вышеперечисленными достоинствами?!</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 если вечная Тора рассказывает нам о похвале, которой Авраам одарил Элиэзера, какое отношение это может иметь к нам?!</a:t>
            </a:r>
          </a:p>
        </p:txBody>
      </p:sp>
      <p:sp>
        <p:nvSpPr>
          <p:cNvPr name="TextBox 6" id="6"/>
          <p:cNvSpPr txBox="true"/>
          <p:nvPr/>
        </p:nvSpPr>
        <p:spPr>
          <a:xfrm rot="0">
            <a:off x="3446593" y="1856951"/>
            <a:ext cx="936150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Зачем п</a:t>
            </a:r>
            <a:r>
              <a:rPr lang="en-US" b="true" sz="3000" strike="noStrike" u="none">
                <a:solidFill>
                  <a:srgbClr val="1A969B"/>
                </a:solidFill>
                <a:latin typeface="Calibri (MS) Bold"/>
                <a:ea typeface="Calibri (MS) Bold"/>
                <a:cs typeface="Calibri (MS) Bold"/>
                <a:sym typeface="Calibri (MS) Bold"/>
              </a:rPr>
              <a:t>о</a:t>
            </a:r>
            <a:r>
              <a:rPr lang="en-US" b="true" sz="3000" strike="noStrike" u="none">
                <a:solidFill>
                  <a:srgbClr val="1A969B"/>
                </a:solidFill>
                <a:latin typeface="Calibri (MS) Bold"/>
                <a:ea typeface="Calibri (MS) Bold"/>
                <a:cs typeface="Calibri (MS) Bold"/>
                <a:sym typeface="Calibri (MS) Bold"/>
              </a:rPr>
              <a:t>дчёркива</a:t>
            </a:r>
            <a:r>
              <a:rPr lang="en-US" b="true" sz="3000" strike="noStrike" u="none">
                <a:solidFill>
                  <a:srgbClr val="1A969B"/>
                </a:solidFill>
                <a:latin typeface="Calibri (MS) Bold"/>
                <a:ea typeface="Calibri (MS) Bold"/>
                <a:cs typeface="Calibri (MS) Bold"/>
                <a:sym typeface="Calibri (MS) Bold"/>
              </a:rPr>
              <a:t>т</a:t>
            </a:r>
            <a:r>
              <a:rPr lang="en-US" b="true" sz="3000" strike="noStrike" u="none">
                <a:solidFill>
                  <a:srgbClr val="1A969B"/>
                </a:solidFill>
                <a:latin typeface="Calibri (MS) Bold"/>
                <a:ea typeface="Calibri (MS) Bold"/>
                <a:cs typeface="Calibri (MS) Bold"/>
                <a:sym typeface="Calibri (MS) Bold"/>
              </a:rPr>
              <a:t>ь</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д</a:t>
            </a:r>
            <a:r>
              <a:rPr lang="en-US" b="true" sz="3000" strike="noStrike" u="none">
                <a:solidFill>
                  <a:srgbClr val="1A969B"/>
                </a:solidFill>
                <a:latin typeface="Calibri (MS) Bold"/>
                <a:ea typeface="Calibri (MS) Bold"/>
                <a:cs typeface="Calibri (MS) Bold"/>
                <a:sym typeface="Calibri (MS) Bold"/>
              </a:rPr>
              <a:t>о</a:t>
            </a:r>
            <a:r>
              <a:rPr lang="en-US" b="true" sz="3000" strike="noStrike" u="none">
                <a:solidFill>
                  <a:srgbClr val="1A969B"/>
                </a:solidFill>
                <a:latin typeface="Calibri (MS) Bold"/>
                <a:ea typeface="Calibri (MS) Bold"/>
                <a:cs typeface="Calibri (MS) Bold"/>
                <a:sym typeface="Calibri (MS) Bold"/>
              </a:rPr>
              <a:t>ст</a:t>
            </a:r>
            <a:r>
              <a:rPr lang="en-US" b="true" sz="3000" strike="noStrike" u="none">
                <a:solidFill>
                  <a:srgbClr val="1A969B"/>
                </a:solidFill>
                <a:latin typeface="Calibri (MS) Bold"/>
                <a:ea typeface="Calibri (MS) Bold"/>
                <a:cs typeface="Calibri (MS) Bold"/>
                <a:sym typeface="Calibri (MS) Bold"/>
              </a:rPr>
              <a:t>ои</a:t>
            </a:r>
            <a:r>
              <a:rPr lang="en-US" b="true" sz="3000" strike="noStrike" u="none">
                <a:solidFill>
                  <a:srgbClr val="1A969B"/>
                </a:solidFill>
                <a:latin typeface="Calibri (MS) Bold"/>
                <a:ea typeface="Calibri (MS) Bold"/>
                <a:cs typeface="Calibri (MS) Bold"/>
                <a:sym typeface="Calibri (MS) Bold"/>
              </a:rPr>
              <a:t>нства</a:t>
            </a:r>
            <a:r>
              <a:rPr lang="en-US" b="true" sz="3000" strike="noStrike" u="none">
                <a:solidFill>
                  <a:srgbClr val="1A969B"/>
                </a:solidFill>
                <a:latin typeface="Calibri (MS) Bold"/>
                <a:ea typeface="Calibri (MS) Bold"/>
                <a:cs typeface="Calibri (MS) Bold"/>
                <a:sym typeface="Calibri (MS) Bold"/>
              </a:rPr>
              <a:t> </a:t>
            </a:r>
            <a:r>
              <a:rPr lang="en-US" b="true" sz="3000" strike="noStrike" u="none">
                <a:solidFill>
                  <a:srgbClr val="1A969B"/>
                </a:solidFill>
                <a:latin typeface="Calibri (MS) Bold"/>
                <a:ea typeface="Calibri (MS) Bold"/>
                <a:cs typeface="Calibri (MS) Bold"/>
                <a:sym typeface="Calibri (MS) Bold"/>
              </a:rPr>
              <a:t>Эл</a:t>
            </a:r>
            <a:r>
              <a:rPr lang="en-US" b="true" sz="3000" strike="noStrike" u="none">
                <a:solidFill>
                  <a:srgbClr val="1A969B"/>
                </a:solidFill>
                <a:latin typeface="Calibri (MS) Bold"/>
                <a:ea typeface="Calibri (MS) Bold"/>
                <a:cs typeface="Calibri (MS) Bold"/>
                <a:sym typeface="Calibri (MS) Bold"/>
              </a:rPr>
              <a:t>и</a:t>
            </a:r>
            <a:r>
              <a:rPr lang="en-US" b="true" sz="3000" strike="noStrike" u="none">
                <a:solidFill>
                  <a:srgbClr val="1A969B"/>
                </a:solidFill>
                <a:latin typeface="Calibri (MS) Bold"/>
                <a:ea typeface="Calibri (MS) Bold"/>
                <a:cs typeface="Calibri (MS) Bold"/>
                <a:sym typeface="Calibri (MS) Bold"/>
              </a:rPr>
              <a:t>эзера?</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604195" y="3771786"/>
            <a:ext cx="6365958" cy="516062"/>
            <a:chOff x="0" y="0"/>
            <a:chExt cx="1676631" cy="135918"/>
          </a:xfrm>
        </p:grpSpPr>
        <p:sp>
          <p:nvSpPr>
            <p:cNvPr name="Freeform 5" id="5"/>
            <p:cNvSpPr/>
            <p:nvPr/>
          </p:nvSpPr>
          <p:spPr>
            <a:xfrm flipH="false" flipV="false" rot="0">
              <a:off x="0" y="0"/>
              <a:ext cx="1676631" cy="135918"/>
            </a:xfrm>
            <a:custGeom>
              <a:avLst/>
              <a:gdLst/>
              <a:ahLst/>
              <a:cxnLst/>
              <a:rect r="r" b="b" t="t" l="l"/>
              <a:pathLst>
                <a:path h="135918" w="1676631">
                  <a:moveTo>
                    <a:pt x="0" y="0"/>
                  </a:moveTo>
                  <a:lnTo>
                    <a:pt x="1676631" y="0"/>
                  </a:lnTo>
                  <a:lnTo>
                    <a:pt x="1676631" y="135918"/>
                  </a:lnTo>
                  <a:lnTo>
                    <a:pt x="0" y="135918"/>
                  </a:lnTo>
                  <a:close/>
                </a:path>
              </a:pathLst>
            </a:custGeom>
            <a:solidFill>
              <a:srgbClr val="F8F7F2"/>
            </a:solidFill>
          </p:spPr>
        </p:sp>
        <p:sp>
          <p:nvSpPr>
            <p:cNvPr name="TextBox 6" id="6"/>
            <p:cNvSpPr txBox="true"/>
            <p:nvPr/>
          </p:nvSpPr>
          <p:spPr>
            <a:xfrm>
              <a:off x="0" y="-9525"/>
              <a:ext cx="1676631" cy="145443"/>
            </a:xfrm>
            <a:prstGeom prst="rect">
              <a:avLst/>
            </a:prstGeom>
          </p:spPr>
          <p:txBody>
            <a:bodyPr anchor="ctr" rtlCol="false" tIns="50800" lIns="50800" bIns="50800" rIns="50800"/>
            <a:lstStyle/>
            <a:p>
              <a:pPr algn="ctr">
                <a:lnSpc>
                  <a:spcPts val="2520"/>
                </a:lnSpc>
              </a:pPr>
            </a:p>
          </p:txBody>
        </p:sp>
      </p:grpSp>
      <p:sp>
        <p:nvSpPr>
          <p:cNvPr name="TextBox 7" id="7"/>
          <p:cNvSpPr txBox="true"/>
          <p:nvPr/>
        </p:nvSpPr>
        <p:spPr>
          <a:xfrm rot="0">
            <a:off x="1604195" y="3762261"/>
            <a:ext cx="3766142" cy="904875"/>
          </a:xfrm>
          <a:prstGeom prst="rect">
            <a:avLst/>
          </a:prstGeom>
        </p:spPr>
        <p:txBody>
          <a:bodyPr anchor="t" rtlCol="false" tIns="0" lIns="0" bIns="0" rIns="0">
            <a:spAutoFit/>
          </a:bodyPr>
          <a:lstStyle/>
          <a:p>
            <a:pPr algn="just">
              <a:lnSpc>
                <a:spcPts val="3599"/>
              </a:lnSpc>
            </a:pPr>
            <a:r>
              <a:rPr lang="en-US" sz="2999" b="true">
                <a:solidFill>
                  <a:srgbClr val="000000"/>
                </a:solidFill>
                <a:latin typeface="Arial Bold"/>
                <a:ea typeface="Arial Bold"/>
                <a:cs typeface="Arial Bold"/>
                <a:sym typeface="Arial Bold"/>
              </a:rPr>
              <a:t>военными делами</a:t>
            </a:r>
          </a:p>
          <a:p>
            <a:pPr algn="just">
              <a:lnSpc>
                <a:spcPts val="3599"/>
              </a:lnSpc>
              <a:spcBef>
                <a:spcPct val="0"/>
              </a:spcBef>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230936" y="1447376"/>
            <a:ext cx="14273243" cy="759298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Су</a:t>
            </a:r>
            <a:r>
              <a:rPr lang="en-US" sz="3150" strike="noStrike" u="none">
                <a:solidFill>
                  <a:srgbClr val="000000"/>
                </a:solidFill>
                <a:latin typeface="Calibri (MS)"/>
                <a:ea typeface="Calibri (MS)"/>
                <a:cs typeface="Calibri (MS)"/>
                <a:sym typeface="Calibri (MS)"/>
              </a:rPr>
              <a:t>ть в том, что в этой детали содержится глубокий урок, представляющий весь эпиз</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д в новом </a:t>
            </a:r>
            <a:r>
              <a:rPr lang="en-US" sz="3150" strike="noStrike" u="none">
                <a:solidFill>
                  <a:srgbClr val="000000"/>
                </a:solidFill>
                <a:latin typeface="Calibri (MS)"/>
                <a:ea typeface="Calibri (MS)"/>
                <a:cs typeface="Calibri (MS)"/>
                <a:sym typeface="Calibri (MS)"/>
              </a:rPr>
              <a:t>св</a:t>
            </a:r>
            <a:r>
              <a:rPr lang="en-US" sz="3150" strike="noStrike" u="none">
                <a:solidFill>
                  <a:srgbClr val="000000"/>
                </a:solidFill>
                <a:latin typeface="Calibri (MS)"/>
                <a:ea typeface="Calibri (MS)"/>
                <a:cs typeface="Calibri (MS)"/>
                <a:sym typeface="Calibri (MS)"/>
              </a:rPr>
              <a:t>ете.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Природа человека такова, что каждый желает видеть успех в те</a:t>
            </a:r>
            <a:r>
              <a:rPr lang="en-US" sz="3150" strike="noStrike" u="none">
                <a:solidFill>
                  <a:srgbClr val="000000"/>
                </a:solidFill>
                <a:latin typeface="Calibri (MS)"/>
                <a:ea typeface="Calibri (MS)"/>
                <a:cs typeface="Calibri (MS)"/>
                <a:sym typeface="Calibri (MS)"/>
              </a:rPr>
              <a:t>х</a:t>
            </a:r>
            <a:r>
              <a:rPr lang="en-US" sz="3150" strike="noStrike" u="none">
                <a:solidFill>
                  <a:srgbClr val="000000"/>
                </a:solidFill>
                <a:latin typeface="Calibri (MS)"/>
                <a:ea typeface="Calibri (MS)"/>
                <a:cs typeface="Calibri (MS)"/>
                <a:sym typeface="Calibri (MS)"/>
              </a:rPr>
              <a:t> делах, в которые он вкладывает свои силы.</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Некоторые применяют свою энергию и страсть в бизнесе.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Другими движет стремление «завоевать новые земли» и даже «весь мир», то есть найти новые сферы деятельности, чтобы самоутвердиться и доказать своё превосходство. Третьи же посвящают себя распространению веры и учения — своих идеалов — по всему миру.</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На первый взгляд, у всех этих людей есть общая черта: когда они видят успех в своих начинаниях — будь то в распространении веры и учения, в завоевании «новых территорий» или в расширении и развитии своего бизнеса, — чувствуют, что достигли главной цели и смысла своей жизни.</a:t>
            </a:r>
          </a:p>
        </p:txBody>
      </p:sp>
      <p:sp>
        <p:nvSpPr>
          <p:cNvPr name="TextBox 4" id="4"/>
          <p:cNvSpPr txBox="true"/>
          <p:nvPr/>
        </p:nvSpPr>
        <p:spPr>
          <a:xfrm rot="0">
            <a:off x="3230936" y="962025"/>
            <a:ext cx="9361507"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Каждый хочет добиться успеха</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230936" y="975319"/>
            <a:ext cx="14273243" cy="875503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Од</a:t>
            </a:r>
            <a:r>
              <a:rPr lang="en-US" sz="3150" strike="noStrike" u="none">
                <a:solidFill>
                  <a:srgbClr val="000000"/>
                </a:solidFill>
                <a:latin typeface="Calibri (MS)"/>
                <a:ea typeface="Calibri (MS)"/>
                <a:cs typeface="Calibri (MS)"/>
                <a:sym typeface="Calibri (MS)"/>
              </a:rPr>
              <a:t>нако Тора учит, что видеть успех — это лишь полдела.</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Когда человек может по-настоящему ощутить удовлетворение и радость от распрост</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анения веры и учения, от завоевания новых сфер деятельности или от развития успешного предприятия? Когда он может видеть в этом смысл и цель, и когда может получать от этого истинное удовольствие? Только когда знает, что все его усилия будут продолжены — не чужим человеком, а именно его собственным ребёнком.</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Человеку свойственно довольствоваться не только знанием, что его дело жизни продолжит другой способный человек. Мы хотим, чтобы наш путь продолжил именно наш ребёнок.</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Иначе преемственность и сохранение всего, что олицетворял собой Авраам, могут оказаться под угрозой.</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Тем самым подчеркивается, что истинная награда человека в том, что все его достижения и свершения продолжаются в его детях и внуках. Только тогда все обретает завершённость и истинную непреходящую ценность.</a:t>
            </a:r>
          </a:p>
        </p:txBody>
      </p:sp>
      <p:sp>
        <p:nvSpPr>
          <p:cNvPr name="TextBox 4" id="4"/>
          <p:cNvSpPr txBox="true"/>
          <p:nvPr/>
        </p:nvSpPr>
        <p:spPr>
          <a:xfrm rot="0">
            <a:off x="3230936" y="489969"/>
            <a:ext cx="936150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Непрерывный успех гаран</a:t>
            </a:r>
            <a:r>
              <a:rPr lang="en-US" b="true" sz="3000" strike="noStrike" u="none">
                <a:solidFill>
                  <a:srgbClr val="1A969B"/>
                </a:solidFill>
                <a:latin typeface="Calibri (MS) Bold"/>
                <a:ea typeface="Calibri (MS) Bold"/>
                <a:cs typeface="Calibri (MS) Bold"/>
                <a:sym typeface="Calibri (MS) Bold"/>
              </a:rPr>
              <a:t>тирован только детьми</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230936" y="885825"/>
            <a:ext cx="14273243" cy="643093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Име</a:t>
            </a:r>
            <a:r>
              <a:rPr lang="en-US" sz="3150" strike="noStrike" u="none">
                <a:solidFill>
                  <a:srgbClr val="000000"/>
                </a:solidFill>
                <a:latin typeface="Calibri (MS)"/>
                <a:ea typeface="Calibri (MS)"/>
                <a:cs typeface="Calibri (MS)"/>
                <a:sym typeface="Calibri (MS)"/>
              </a:rPr>
              <a:t>нно поэтому хотя Авраам и подчёркивает достоинства Элиэзера, он говорит Б-гу: «Не дал Ты мне потомства».</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Несмотря на то, что у него был такой преданный раб, — «домочадец, [ведающий] хозяйством моим — Элиэзер из Дамаска», — который несомненно продолжил бы распространять его учение, расширять его деятельность, покрывая все новые земли, куда стремился принести единобожие его господин, — Авраам всё же говорит Г-споду что это не та награда, которой он ищет: «[Какая польза от всего], что дашь Ты мне?»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Истинным желанием Авраама было иметь собственных детей — детей, которые продолжили бы все его дела и жизненную миссию, за которые он боролся, ради которых рисковал жизнью и просил у Б-га благословения на успех.</a:t>
            </a:r>
          </a:p>
        </p:txBody>
      </p:sp>
      <p:sp>
        <p:nvSpPr>
          <p:cNvPr name="TextBox 4" id="4"/>
          <p:cNvSpPr txBox="true"/>
          <p:nvPr/>
        </p:nvSpPr>
        <p:spPr>
          <a:xfrm rot="0">
            <a:off x="3230936" y="7735438"/>
            <a:ext cx="14273243" cy="178273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Эт</a:t>
            </a:r>
            <a:r>
              <a:rPr lang="en-US" sz="3150" strike="noStrike" u="none">
                <a:solidFill>
                  <a:srgbClr val="000000"/>
                </a:solidFill>
                <a:latin typeface="Calibri (MS)"/>
                <a:ea typeface="Calibri (MS)"/>
                <a:cs typeface="Calibri (MS)"/>
                <a:sym typeface="Calibri (MS)"/>
              </a:rPr>
              <a:t>о уроком и наставление для каждого из нас.</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Борьба или сражение за определённые идеалы — например, за распространение Торы так, чтобы она достигла каждого уголка мира, — мера недостаточная;</a:t>
            </a:r>
          </a:p>
        </p:txBody>
      </p:sp>
      <p:sp>
        <p:nvSpPr>
          <p:cNvPr name="TextBox 5" id="5"/>
          <p:cNvSpPr txBox="true"/>
          <p:nvPr/>
        </p:nvSpPr>
        <p:spPr>
          <a:xfrm rot="0">
            <a:off x="3230936" y="7250087"/>
            <a:ext cx="936150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Величайшая наград</a:t>
            </a:r>
            <a:r>
              <a:rPr lang="en-US" b="true" sz="3000" strike="noStrike" u="none">
                <a:solidFill>
                  <a:srgbClr val="1A969B"/>
                </a:solidFill>
                <a:latin typeface="Calibri (MS) Bold"/>
                <a:ea typeface="Calibri (MS) Bold"/>
                <a:cs typeface="Calibri (MS) Bold"/>
                <a:sym typeface="Calibri (MS) Bold"/>
              </a:rPr>
              <a:t>а — дети</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230936" y="885825"/>
            <a:ext cx="14273243" cy="5268887"/>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Мы также должны способствовать тому, чтобы наши дети и все члены семьи стали верными продолжателями нашего дела. И не просто продолжателями, а активными соучастниками и борцами за те же идеалы и ту же истину, за которые боролись их родители и деды.</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Этот вопрос настолько важен, что даже когда Б-г даёт большую награду — «награда твоя весьма велика», и даже величайшую, какую только может дать Сам Б-г, — до тех пор, пока нет гарантии, что дело всей жизни человека будет продолжено именно его собственным ребёнком, он не чувствует никакого удовлетворения ни от награды, ни от борьбы, которой посвятил свою жизнь.</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6829592" y="9845308"/>
            <a:ext cx="1458408" cy="403675"/>
            <a:chOff x="0" y="0"/>
            <a:chExt cx="384107" cy="106318"/>
          </a:xfrm>
        </p:grpSpPr>
        <p:sp>
          <p:nvSpPr>
            <p:cNvPr name="Freeform 5" id="5"/>
            <p:cNvSpPr/>
            <p:nvPr/>
          </p:nvSpPr>
          <p:spPr>
            <a:xfrm flipH="false" flipV="false" rot="0">
              <a:off x="0" y="0"/>
              <a:ext cx="384107" cy="106318"/>
            </a:xfrm>
            <a:custGeom>
              <a:avLst/>
              <a:gdLst/>
              <a:ahLst/>
              <a:cxnLst/>
              <a:rect r="r" b="b" t="t" l="l"/>
              <a:pathLst>
                <a:path h="106318" w="384107">
                  <a:moveTo>
                    <a:pt x="0" y="0"/>
                  </a:moveTo>
                  <a:lnTo>
                    <a:pt x="384107" y="0"/>
                  </a:lnTo>
                  <a:lnTo>
                    <a:pt x="384107" y="106318"/>
                  </a:lnTo>
                  <a:lnTo>
                    <a:pt x="0" y="106318"/>
                  </a:lnTo>
                  <a:close/>
                </a:path>
              </a:pathLst>
            </a:custGeom>
            <a:solidFill>
              <a:srgbClr val="F7ECD7"/>
            </a:solidFill>
          </p:spPr>
        </p:sp>
        <p:sp>
          <p:nvSpPr>
            <p:cNvPr name="TextBox 6" id="6"/>
            <p:cNvSpPr txBox="true"/>
            <p:nvPr/>
          </p:nvSpPr>
          <p:spPr>
            <a:xfrm>
              <a:off x="0" y="-9525"/>
              <a:ext cx="384107" cy="115843"/>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5357801" y="3310150"/>
            <a:ext cx="7635279" cy="671178"/>
            <a:chOff x="0" y="0"/>
            <a:chExt cx="2010938" cy="176771"/>
          </a:xfrm>
        </p:grpSpPr>
        <p:sp>
          <p:nvSpPr>
            <p:cNvPr name="Freeform 8" id="8"/>
            <p:cNvSpPr/>
            <p:nvPr/>
          </p:nvSpPr>
          <p:spPr>
            <a:xfrm flipH="false" flipV="false" rot="0">
              <a:off x="0" y="0"/>
              <a:ext cx="2010938" cy="176771"/>
            </a:xfrm>
            <a:custGeom>
              <a:avLst/>
              <a:gdLst/>
              <a:ahLst/>
              <a:cxnLst/>
              <a:rect r="r" b="b" t="t" l="l"/>
              <a:pathLst>
                <a:path h="176771" w="2010938">
                  <a:moveTo>
                    <a:pt x="0" y="0"/>
                  </a:moveTo>
                  <a:lnTo>
                    <a:pt x="2010938" y="0"/>
                  </a:lnTo>
                  <a:lnTo>
                    <a:pt x="2010938" y="176771"/>
                  </a:lnTo>
                  <a:lnTo>
                    <a:pt x="0" y="176771"/>
                  </a:lnTo>
                  <a:close/>
                </a:path>
              </a:pathLst>
            </a:custGeom>
            <a:solidFill>
              <a:srgbClr val="F1EEDB"/>
            </a:solidFill>
          </p:spPr>
        </p:sp>
        <p:sp>
          <p:nvSpPr>
            <p:cNvPr name="TextBox 9" id="9"/>
            <p:cNvSpPr txBox="true"/>
            <p:nvPr/>
          </p:nvSpPr>
          <p:spPr>
            <a:xfrm>
              <a:off x="0" y="-9525"/>
              <a:ext cx="2010938" cy="186296"/>
            </a:xfrm>
            <a:prstGeom prst="rect">
              <a:avLst/>
            </a:prstGeom>
          </p:spPr>
          <p:txBody>
            <a:bodyPr anchor="ctr" rtlCol="false" tIns="50800" lIns="50800" bIns="50800" rIns="50800"/>
            <a:lstStyle/>
            <a:p>
              <a:pPr algn="ctr">
                <a:lnSpc>
                  <a:spcPts val="2520"/>
                </a:lnSpc>
              </a:pPr>
            </a:p>
          </p:txBody>
        </p:sp>
      </p:grpSp>
      <p:sp>
        <p:nvSpPr>
          <p:cNvPr name="TextBox 10" id="10"/>
          <p:cNvSpPr txBox="true"/>
          <p:nvPr/>
        </p:nvSpPr>
        <p:spPr>
          <a:xfrm rot="0">
            <a:off x="4530505" y="3343153"/>
            <a:ext cx="8900777" cy="952500"/>
          </a:xfrm>
          <a:prstGeom prst="rect">
            <a:avLst/>
          </a:prstGeom>
        </p:spPr>
        <p:txBody>
          <a:bodyPr anchor="t" rtlCol="false" tIns="0" lIns="0" bIns="0" rIns="0">
            <a:spAutoFit/>
          </a:bodyPr>
          <a:lstStyle/>
          <a:p>
            <a:pPr algn="ctr">
              <a:lnSpc>
                <a:spcPts val="2520"/>
              </a:lnSpc>
              <a:spcBef>
                <a:spcPct val="0"/>
              </a:spcBef>
            </a:pPr>
            <a:r>
              <a:rPr lang="en-US" sz="2100">
                <a:solidFill>
                  <a:srgbClr val="000000"/>
                </a:solidFill>
                <a:latin typeface="Arial"/>
                <a:ea typeface="Arial"/>
                <a:cs typeface="Arial"/>
                <a:sym typeface="Arial"/>
              </a:rPr>
              <a:t>Успех в бизнесе, освоение новых сфер деятельности или распространении веры и учения по всему миру.</a:t>
            </a:r>
          </a:p>
          <a:p>
            <a:pPr algn="ctr">
              <a:lnSpc>
                <a:spcPts val="2520"/>
              </a:lnSpc>
              <a:spcBef>
                <a:spcPct val="0"/>
              </a:spcBef>
            </a:pPr>
          </a:p>
        </p:txBody>
      </p:sp>
      <p:grpSp>
        <p:nvGrpSpPr>
          <p:cNvPr name="Group 11" id="11"/>
          <p:cNvGrpSpPr/>
          <p:nvPr/>
        </p:nvGrpSpPr>
        <p:grpSpPr>
          <a:xfrm rot="0">
            <a:off x="5701113" y="5675524"/>
            <a:ext cx="7291967" cy="1084590"/>
            <a:chOff x="0" y="0"/>
            <a:chExt cx="1920518" cy="285653"/>
          </a:xfrm>
        </p:grpSpPr>
        <p:sp>
          <p:nvSpPr>
            <p:cNvPr name="Freeform 12" id="12"/>
            <p:cNvSpPr/>
            <p:nvPr/>
          </p:nvSpPr>
          <p:spPr>
            <a:xfrm flipH="false" flipV="false" rot="0">
              <a:off x="0" y="0"/>
              <a:ext cx="1920518" cy="285653"/>
            </a:xfrm>
            <a:custGeom>
              <a:avLst/>
              <a:gdLst/>
              <a:ahLst/>
              <a:cxnLst/>
              <a:rect r="r" b="b" t="t" l="l"/>
              <a:pathLst>
                <a:path h="285653" w="1920518">
                  <a:moveTo>
                    <a:pt x="0" y="0"/>
                  </a:moveTo>
                  <a:lnTo>
                    <a:pt x="1920518" y="0"/>
                  </a:lnTo>
                  <a:lnTo>
                    <a:pt x="1920518" y="285653"/>
                  </a:lnTo>
                  <a:lnTo>
                    <a:pt x="0" y="285653"/>
                  </a:lnTo>
                  <a:close/>
                </a:path>
              </a:pathLst>
            </a:custGeom>
            <a:solidFill>
              <a:srgbClr val="F1EEDB"/>
            </a:solidFill>
          </p:spPr>
        </p:sp>
        <p:sp>
          <p:nvSpPr>
            <p:cNvPr name="TextBox 13" id="13"/>
            <p:cNvSpPr txBox="true"/>
            <p:nvPr/>
          </p:nvSpPr>
          <p:spPr>
            <a:xfrm>
              <a:off x="0" y="-9525"/>
              <a:ext cx="1920518" cy="295178"/>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5093197" y="5665999"/>
            <a:ext cx="8108257" cy="952500"/>
          </a:xfrm>
          <a:prstGeom prst="rect">
            <a:avLst/>
          </a:prstGeom>
        </p:spPr>
        <p:txBody>
          <a:bodyPr anchor="t" rtlCol="false" tIns="0" lIns="0" bIns="0" rIns="0">
            <a:spAutoFit/>
          </a:bodyPr>
          <a:lstStyle/>
          <a:p>
            <a:pPr algn="ctr">
              <a:lnSpc>
                <a:spcPts val="2520"/>
              </a:lnSpc>
              <a:spcBef>
                <a:spcPct val="0"/>
              </a:spcBef>
            </a:pPr>
            <a:r>
              <a:rPr lang="en-US" sz="2100">
                <a:solidFill>
                  <a:srgbClr val="000000"/>
                </a:solidFill>
                <a:latin typeface="Arial"/>
                <a:ea typeface="Arial"/>
                <a:cs typeface="Arial"/>
                <a:sym typeface="Arial"/>
              </a:rPr>
              <a:t>«Видеть успех это лишь полдела». Передача великих идеалов даже самому способному, но чужому человеку не гарантирует продолжения и сохранения курса.</a:t>
            </a:r>
          </a:p>
        </p:txBody>
      </p:sp>
      <p:grpSp>
        <p:nvGrpSpPr>
          <p:cNvPr name="Group 15" id="15"/>
          <p:cNvGrpSpPr/>
          <p:nvPr/>
        </p:nvGrpSpPr>
        <p:grpSpPr>
          <a:xfrm rot="0">
            <a:off x="5796003" y="8141239"/>
            <a:ext cx="6735499" cy="987317"/>
            <a:chOff x="0" y="0"/>
            <a:chExt cx="1773958" cy="260034"/>
          </a:xfrm>
        </p:grpSpPr>
        <p:sp>
          <p:nvSpPr>
            <p:cNvPr name="Freeform 16" id="16"/>
            <p:cNvSpPr/>
            <p:nvPr/>
          </p:nvSpPr>
          <p:spPr>
            <a:xfrm flipH="false" flipV="false" rot="0">
              <a:off x="0" y="0"/>
              <a:ext cx="1773958" cy="260034"/>
            </a:xfrm>
            <a:custGeom>
              <a:avLst/>
              <a:gdLst/>
              <a:ahLst/>
              <a:cxnLst/>
              <a:rect r="r" b="b" t="t" l="l"/>
              <a:pathLst>
                <a:path h="260034" w="1773958">
                  <a:moveTo>
                    <a:pt x="0" y="0"/>
                  </a:moveTo>
                  <a:lnTo>
                    <a:pt x="1773958" y="0"/>
                  </a:lnTo>
                  <a:lnTo>
                    <a:pt x="1773958" y="260034"/>
                  </a:lnTo>
                  <a:lnTo>
                    <a:pt x="0" y="260034"/>
                  </a:lnTo>
                  <a:close/>
                </a:path>
              </a:pathLst>
            </a:custGeom>
            <a:solidFill>
              <a:srgbClr val="16464C"/>
            </a:solidFill>
          </p:spPr>
        </p:sp>
        <p:sp>
          <p:nvSpPr>
            <p:cNvPr name="TextBox 17" id="17"/>
            <p:cNvSpPr txBox="true"/>
            <p:nvPr/>
          </p:nvSpPr>
          <p:spPr>
            <a:xfrm>
              <a:off x="0" y="-9525"/>
              <a:ext cx="1773958" cy="269559"/>
            </a:xfrm>
            <a:prstGeom prst="rect">
              <a:avLst/>
            </a:prstGeom>
          </p:spPr>
          <p:txBody>
            <a:bodyPr anchor="ctr" rtlCol="false" tIns="50800" lIns="50800" bIns="50800" rIns="50800"/>
            <a:lstStyle/>
            <a:p>
              <a:pPr algn="ctr">
                <a:lnSpc>
                  <a:spcPts val="2520"/>
                </a:lnSpc>
              </a:pPr>
            </a:p>
          </p:txBody>
        </p:sp>
      </p:grpSp>
      <p:grpSp>
        <p:nvGrpSpPr>
          <p:cNvPr name="Group 18" id="18"/>
          <p:cNvGrpSpPr/>
          <p:nvPr/>
        </p:nvGrpSpPr>
        <p:grpSpPr>
          <a:xfrm rot="0">
            <a:off x="6388046" y="9029763"/>
            <a:ext cx="5574789" cy="304673"/>
            <a:chOff x="0" y="0"/>
            <a:chExt cx="1468257" cy="80243"/>
          </a:xfrm>
        </p:grpSpPr>
        <p:sp>
          <p:nvSpPr>
            <p:cNvPr name="Freeform 19" id="19"/>
            <p:cNvSpPr/>
            <p:nvPr/>
          </p:nvSpPr>
          <p:spPr>
            <a:xfrm flipH="false" flipV="false" rot="0">
              <a:off x="0" y="0"/>
              <a:ext cx="1468257" cy="80243"/>
            </a:xfrm>
            <a:custGeom>
              <a:avLst/>
              <a:gdLst/>
              <a:ahLst/>
              <a:cxnLst/>
              <a:rect r="r" b="b" t="t" l="l"/>
              <a:pathLst>
                <a:path h="80243" w="1468257">
                  <a:moveTo>
                    <a:pt x="0" y="0"/>
                  </a:moveTo>
                  <a:lnTo>
                    <a:pt x="1468257" y="0"/>
                  </a:lnTo>
                  <a:lnTo>
                    <a:pt x="1468257" y="80243"/>
                  </a:lnTo>
                  <a:lnTo>
                    <a:pt x="0" y="80243"/>
                  </a:lnTo>
                  <a:close/>
                </a:path>
              </a:pathLst>
            </a:custGeom>
            <a:solidFill>
              <a:srgbClr val="16464C"/>
            </a:solidFill>
          </p:spPr>
        </p:sp>
        <p:sp>
          <p:nvSpPr>
            <p:cNvPr name="TextBox 20" id="20"/>
            <p:cNvSpPr txBox="true"/>
            <p:nvPr/>
          </p:nvSpPr>
          <p:spPr>
            <a:xfrm>
              <a:off x="0" y="-9525"/>
              <a:ext cx="1468257" cy="89768"/>
            </a:xfrm>
            <a:prstGeom prst="rect">
              <a:avLst/>
            </a:prstGeom>
          </p:spPr>
          <p:txBody>
            <a:bodyPr anchor="ctr" rtlCol="false" tIns="50800" lIns="50800" bIns="50800" rIns="50800"/>
            <a:lstStyle/>
            <a:p>
              <a:pPr algn="ctr">
                <a:lnSpc>
                  <a:spcPts val="2520"/>
                </a:lnSpc>
              </a:pPr>
            </a:p>
          </p:txBody>
        </p:sp>
      </p:grpSp>
      <p:sp>
        <p:nvSpPr>
          <p:cNvPr name="TextBox 21" id="21"/>
          <p:cNvSpPr txBox="true"/>
          <p:nvPr/>
        </p:nvSpPr>
        <p:spPr>
          <a:xfrm rot="0">
            <a:off x="5701113" y="8229600"/>
            <a:ext cx="6945633" cy="1266825"/>
          </a:xfrm>
          <a:prstGeom prst="rect">
            <a:avLst/>
          </a:prstGeom>
        </p:spPr>
        <p:txBody>
          <a:bodyPr anchor="t" rtlCol="false" tIns="0" lIns="0" bIns="0" rIns="0">
            <a:spAutoFit/>
          </a:bodyPr>
          <a:lstStyle/>
          <a:p>
            <a:pPr algn="ctr">
              <a:lnSpc>
                <a:spcPts val="2520"/>
              </a:lnSpc>
              <a:spcBef>
                <a:spcPct val="0"/>
              </a:spcBef>
            </a:pPr>
            <a:r>
              <a:rPr lang="en-US" sz="2100">
                <a:solidFill>
                  <a:srgbClr val="FFFFFF"/>
                </a:solidFill>
                <a:latin typeface="Arial"/>
                <a:ea typeface="Arial"/>
                <a:cs typeface="Arial"/>
                <a:sym typeface="Arial"/>
              </a:rPr>
              <a:t>Все усилия обретают смысл и непреходящую ценность только тогда, когда дело всей жизни продолжается не чужим человеком, а именно нашим ребёнком.</a:t>
            </a:r>
          </a:p>
          <a:p>
            <a:pPr algn="ctr">
              <a:lnSpc>
                <a:spcPts val="2520"/>
              </a:lnSpc>
              <a:spcBef>
                <a:spcPct val="0"/>
              </a:spcBef>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В</a:t>
            </a:r>
            <a:r>
              <a:rPr lang="en-US" sz="7200" b="true">
                <a:solidFill>
                  <a:srgbClr val="1B969B"/>
                </a:solidFill>
                <a:latin typeface="Arial Bold"/>
                <a:ea typeface="Arial Bold"/>
                <a:cs typeface="Arial Bold"/>
                <a:sym typeface="Arial Bold"/>
              </a:rPr>
              <a:t>. Критическая важность воспитания</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Лех леха</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750075"/>
            <a:ext cx="14273243" cy="701196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Вот почему мы нахо</a:t>
            </a:r>
            <a:r>
              <a:rPr lang="en-US" sz="3150" strike="noStrike" u="none">
                <a:solidFill>
                  <a:srgbClr val="000000"/>
                </a:solidFill>
                <a:latin typeface="Calibri (MS)"/>
                <a:ea typeface="Calibri (MS)"/>
                <a:cs typeface="Calibri (MS)"/>
                <a:sym typeface="Calibri (MS)"/>
              </a:rPr>
              <a:t>дим, что великие лидеры еврейского народа — от Моше до наших дней — придавали первостепенное значение воспитанию: воспит</a:t>
            </a:r>
            <a:r>
              <a:rPr lang="en-US" sz="3150" strike="noStrike" u="none">
                <a:solidFill>
                  <a:srgbClr val="000000"/>
                </a:solidFill>
                <a:latin typeface="Calibri (MS)"/>
                <a:ea typeface="Calibri (MS)"/>
                <a:cs typeface="Calibri (MS)"/>
                <a:sym typeface="Calibri (MS)"/>
              </a:rPr>
              <a:t>анию</a:t>
            </a:r>
            <a:r>
              <a:rPr lang="en-US" sz="3150" strike="noStrike" u="none">
                <a:solidFill>
                  <a:srgbClr val="000000"/>
                </a:solidFill>
                <a:latin typeface="Calibri (MS)"/>
                <a:ea typeface="Calibri (MS)"/>
                <a:cs typeface="Calibri (MS)"/>
                <a:sym typeface="Calibri (MS)"/>
              </a:rPr>
              <a:t> еврейских детей как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рных</a:t>
            </a:r>
            <a:r>
              <a:rPr lang="en-US" sz="3150" strike="noStrike" u="none">
                <a:solidFill>
                  <a:srgbClr val="000000"/>
                </a:solidFill>
                <a:latin typeface="Calibri (MS)"/>
                <a:ea typeface="Calibri (MS)"/>
                <a:cs typeface="Calibri (MS)"/>
                <a:sym typeface="Calibri (MS)"/>
              </a:rPr>
              <a:t> продолжателей всего того, за что боролись и отдавали свои жизни их предки на протяжении веков.</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Эти лидеры не довольствовались лишь провозглашением и заявлениями о необходимости стремиться к справедливости, честности и миру.</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Они неустанно трудились, чтобы наши дети, наши внуки и наши семьи сами несли знамя тех идеалов, ради которых жертвовали собой на протяжении поколений.</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Это не просто дополнительный бонус или рекомендация, не обязательная к исполнению. Это главная наша награду за всё, за что мы боролись и чего достигли в жизни, — возможность воспитать детей, которые продолжат наш путь.</a:t>
            </a:r>
          </a:p>
          <a:p>
            <a:pPr algn="just" marL="0" indent="0" lvl="0">
              <a:lnSpc>
                <a:spcPts val="4592"/>
              </a:lnSpc>
              <a:spcBef>
                <a:spcPct val="0"/>
              </a:spcBef>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Шмот, 6:2-3</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4</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663133"/>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заговорил Б-г с Моше, сказав ему: «Я —</a:t>
            </a:r>
            <a:r>
              <a:rPr lang="en-US" sz="3150">
                <a:solidFill>
                  <a:srgbClr val="000000"/>
                </a:solidFill>
                <a:latin typeface="Calibri (MS)"/>
                <a:ea typeface="Calibri (MS)"/>
                <a:cs typeface="Calibri (MS)"/>
                <a:sym typeface="Calibri (MS)"/>
              </a:rPr>
              <a:t> Г-сподь». И являлся Я Аврааму, Ицхаку и Яакову как Б-г Всемогущий, а имя Мое Г-сподь не было известно им.</a:t>
            </a:r>
          </a:p>
        </p:txBody>
      </p:sp>
      <p:sp>
        <p:nvSpPr>
          <p:cNvPr name="TextBox 7" id="7"/>
          <p:cNvSpPr txBox="true"/>
          <p:nvPr/>
        </p:nvSpPr>
        <p:spPr>
          <a:xfrm rot="0">
            <a:off x="3392458" y="2224983"/>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Определяющ</a:t>
            </a:r>
            <a:r>
              <a:rPr lang="en-US" b="true" sz="3000" strike="noStrike" u="none">
                <a:solidFill>
                  <a:srgbClr val="1A969B"/>
                </a:solidFill>
                <a:latin typeface="Calibri (MS) Bold"/>
                <a:ea typeface="Calibri (MS) Bold"/>
                <a:cs typeface="Calibri (MS) Bold"/>
                <a:sym typeface="Calibri (MS) Bold"/>
              </a:rPr>
              <a:t>ее к</a:t>
            </a:r>
            <a:r>
              <a:rPr lang="en-US" b="true" sz="3000" strike="noStrike" u="none">
                <a:solidFill>
                  <a:srgbClr val="1A969B"/>
                </a:solidFill>
                <a:latin typeface="Calibri (MS) Bold"/>
                <a:ea typeface="Calibri (MS) Bold"/>
                <a:cs typeface="Calibri (MS) Bold"/>
                <a:sym typeface="Calibri (MS) Bold"/>
              </a:rPr>
              <a:t>ачест</a:t>
            </a:r>
            <a:r>
              <a:rPr lang="en-US" b="true" sz="3000" strike="noStrike" u="none">
                <a:solidFill>
                  <a:srgbClr val="1A969B"/>
                </a:solidFill>
                <a:latin typeface="Calibri (MS) Bold"/>
                <a:ea typeface="Calibri (MS) Bold"/>
                <a:cs typeface="Calibri (MS) Bold"/>
                <a:sym typeface="Calibri (MS) Bold"/>
              </a:rPr>
              <a:t>во пра</a:t>
            </a:r>
            <a:r>
              <a:rPr lang="en-US" b="true" sz="3000" strike="noStrike" u="none">
                <a:solidFill>
                  <a:srgbClr val="1A969B"/>
                </a:solidFill>
                <a:latin typeface="Calibri (MS) Bold"/>
                <a:ea typeface="Calibri (MS) Bold"/>
                <a:cs typeface="Calibri (MS) Bold"/>
                <a:sym typeface="Calibri (MS) Bold"/>
              </a:rPr>
              <a:t>отце</a:t>
            </a:r>
            <a:r>
              <a:rPr lang="en-US" b="true" sz="3000" strike="noStrike" u="none">
                <a:solidFill>
                  <a:srgbClr val="1A969B"/>
                </a:solidFill>
                <a:latin typeface="Calibri (MS) Bold"/>
                <a:ea typeface="Calibri (MS) Bold"/>
                <a:cs typeface="Calibri (MS) Bold"/>
                <a:sym typeface="Calibri (MS) Bold"/>
              </a:rPr>
              <a:t>в</a:t>
            </a:r>
          </a:p>
        </p:txBody>
      </p:sp>
      <p:sp>
        <p:nvSpPr>
          <p:cNvPr name="TextBox 8" id="8"/>
          <p:cNvSpPr txBox="true"/>
          <p:nvPr/>
        </p:nvSpPr>
        <p:spPr>
          <a:xfrm rot="0">
            <a:off x="3464010" y="4293470"/>
            <a:ext cx="13716000" cy="620687"/>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a:t>
            </a:r>
            <a:r>
              <a:rPr lang="en-US" sz="3150" b="true">
                <a:solidFill>
                  <a:srgbClr val="000000"/>
                </a:solidFill>
                <a:latin typeface="Calibri (MS) Bold"/>
                <a:ea typeface="Calibri (MS) Bold"/>
                <a:cs typeface="Calibri (MS) Bold"/>
                <a:sym typeface="Calibri (MS) Bold"/>
              </a:rPr>
              <a:t>И являлся Я» - </a:t>
            </a:r>
            <a:r>
              <a:rPr lang="en-US" sz="3150">
                <a:solidFill>
                  <a:srgbClr val="000000"/>
                </a:solidFill>
                <a:latin typeface="Calibri (MS)"/>
                <a:ea typeface="Calibri (MS)"/>
                <a:cs typeface="Calibri (MS)"/>
                <a:sym typeface="Calibri (MS)"/>
              </a:rPr>
              <a:t>праотцам.</a:t>
            </a:r>
          </a:p>
        </p:txBody>
      </p:sp>
      <p:sp>
        <p:nvSpPr>
          <p:cNvPr name="TextBox 9" id="9"/>
          <p:cNvSpPr txBox="true"/>
          <p:nvPr/>
        </p:nvSpPr>
        <p:spPr>
          <a:xfrm rot="0">
            <a:off x="3428234" y="3855320"/>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a:t>
            </a:r>
            <a:r>
              <a:rPr lang="en-US" b="true" sz="3000" strike="noStrike" u="none">
                <a:solidFill>
                  <a:srgbClr val="1A969B"/>
                </a:solidFill>
                <a:latin typeface="Calibri (MS) Bold"/>
                <a:ea typeface="Calibri (MS) Bold"/>
                <a:cs typeface="Calibri (MS) Bold"/>
                <a:sym typeface="Calibri (MS) Bold"/>
              </a:rPr>
              <a:t>аши</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Торат Менахем, т. 32, стр. 380</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5</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254339"/>
            <a:ext cx="13716000" cy="70119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Некоторые комментаторы заостряют на этом внимание и спрашивают: чем</a:t>
            </a:r>
            <a:r>
              <a:rPr lang="en-US" sz="3150">
                <a:solidFill>
                  <a:srgbClr val="000000"/>
                </a:solidFill>
                <a:latin typeface="Calibri (MS)"/>
                <a:ea typeface="Calibri (MS)"/>
                <a:cs typeface="Calibri (MS)"/>
                <a:sym typeface="Calibri (MS)"/>
              </a:rPr>
              <a:t> дополняет здесь Раши сам стих «И являлся Я Аврааму, Ицхаку и Яакову»?</a:t>
            </a:r>
          </a:p>
          <a:p>
            <a:pPr algn="just">
              <a:lnSpc>
                <a:spcPts val="4592"/>
              </a:lnSpc>
            </a:pPr>
            <a:r>
              <a:rPr lang="en-US" sz="3150">
                <a:solidFill>
                  <a:srgbClr val="000000"/>
                </a:solidFill>
                <a:latin typeface="Calibri (MS)"/>
                <a:ea typeface="Calibri (MS)"/>
                <a:cs typeface="Calibri (MS)"/>
                <a:sym typeface="Calibri (MS)"/>
              </a:rPr>
              <a:t>В частности, в свете восхищения, которое вызывала у автора труда «Шней лухот а-брит» и ещё более у Алтер Ребе и последующих глав Хабада чрезвычайная выверенность каждого слова и буквы в комментарии Раши, — требуется понять: что добавляет здесь последний словом «праотцам»?</a:t>
            </a:r>
          </a:p>
          <a:p>
            <a:pPr algn="just">
              <a:lnSpc>
                <a:spcPts val="4592"/>
              </a:lnSpc>
            </a:pPr>
            <a:r>
              <a:rPr lang="en-US" sz="3150">
                <a:solidFill>
                  <a:srgbClr val="000000"/>
                </a:solidFill>
                <a:latin typeface="Calibri (MS)"/>
                <a:ea typeface="Calibri (MS)"/>
                <a:cs typeface="Calibri (MS)"/>
                <a:sym typeface="Calibri (MS)"/>
              </a:rPr>
              <a:t>И объяснение таково: логика Раши состоит в том, чтобы подчеркнуть, что главное достоинство Авраама, Ицхака и Яакова — это то, что они были «праотцами». Хотя каждый из них олицетворял собой уникальное качество — Авраам — доброту, Ицхак — суровость, а Яаков — милосердие, — и воплощал его во всей безграничной полноте, — тем не менее главное их достоинство в том, что они были «праотцами».</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8234" y="885825"/>
            <a:ext cx="13716000" cy="46878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это сродни сказанному об Аврааме, первом из праотцев: «Ибо</a:t>
            </a:r>
            <a:r>
              <a:rPr lang="en-US" sz="3150">
                <a:solidFill>
                  <a:srgbClr val="000000"/>
                </a:solidFill>
                <a:latin typeface="Calibri (MS)"/>
                <a:ea typeface="Calibri (MS)"/>
                <a:cs typeface="Calibri (MS)"/>
                <a:sym typeface="Calibri (MS)"/>
              </a:rPr>
              <a:t> полюбил Я его за то, что он велит сыновьям своим и дому своему после себя и т.д.»:</a:t>
            </a:r>
          </a:p>
          <a:p>
            <a:pPr algn="just">
              <a:lnSpc>
                <a:spcPts val="4592"/>
              </a:lnSpc>
            </a:pPr>
            <a:r>
              <a:rPr lang="en-US" sz="3150">
                <a:solidFill>
                  <a:srgbClr val="000000"/>
                </a:solidFill>
                <a:latin typeface="Calibri (MS)"/>
                <a:ea typeface="Calibri (MS)"/>
                <a:cs typeface="Calibri (MS)"/>
                <a:sym typeface="Calibri (MS)"/>
              </a:rPr>
              <a:t>Святой, благословен Он, любит Авраама, но почему? Потому что тот передает ценности «сыновьям своим и дому своему после себя», притом что его личное служение никак не отмечается похвалой Свыше.</a:t>
            </a:r>
          </a:p>
          <a:p>
            <a:pPr algn="just">
              <a:lnSpc>
                <a:spcPts val="4592"/>
              </a:lnSpc>
            </a:pPr>
            <a:r>
              <a:rPr lang="en-US" sz="3150">
                <a:solidFill>
                  <a:srgbClr val="000000"/>
                </a:solidFill>
                <a:latin typeface="Calibri (MS)"/>
                <a:ea typeface="Calibri (MS)"/>
                <a:cs typeface="Calibri (MS)"/>
                <a:sym typeface="Calibri (MS)"/>
              </a:rPr>
              <a:t>И хотя в стихе прямо не сказано слово «отцы», Раши разъясняет и указывает на это в данном стихе: главное достоинство Авраама, Ицхака и Яакова заключается в том, что они отцы, то есть приводят потомство.</a:t>
            </a:r>
          </a:p>
        </p:txBody>
      </p:sp>
      <p:sp>
        <p:nvSpPr>
          <p:cNvPr name="TextBox 4" id="4"/>
          <p:cNvSpPr txBox="true"/>
          <p:nvPr/>
        </p:nvSpPr>
        <p:spPr>
          <a:xfrm rot="0">
            <a:off x="3428234" y="5945162"/>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Важность воспитания детей отмечена и в тексте Шма.</a:t>
            </a:r>
          </a:p>
          <a:p>
            <a:pPr algn="just">
              <a:lnSpc>
                <a:spcPts val="4592"/>
              </a:lnSpc>
            </a:pPr>
            <a:r>
              <a:rPr lang="en-US" sz="3150">
                <a:solidFill>
                  <a:srgbClr val="000000"/>
                </a:solidFill>
                <a:latin typeface="Calibri (MS)"/>
                <a:ea typeface="Calibri (MS)"/>
                <a:cs typeface="Calibri (MS)"/>
                <a:sym typeface="Calibri (MS)"/>
              </a:rPr>
              <a:t>Мы читаем Шма, когда встаем с утра, в начале</a:t>
            </a:r>
            <a:r>
              <a:rPr lang="en-US" sz="3150">
                <a:solidFill>
                  <a:srgbClr val="000000"/>
                </a:solidFill>
                <a:latin typeface="Calibri (MS)"/>
                <a:ea typeface="Calibri (MS)"/>
                <a:cs typeface="Calibri (MS)"/>
                <a:sym typeface="Calibri (MS)"/>
              </a:rPr>
              <a:t> дня. Мы читаем Шма вновь в конце дня, перед сном.</a:t>
            </a:r>
          </a:p>
          <a:p>
            <a:pPr algn="just">
              <a:lnSpc>
                <a:spcPts val="4592"/>
              </a:lnSpc>
            </a:pPr>
            <a:r>
              <a:rPr lang="en-US" sz="3150">
                <a:solidFill>
                  <a:srgbClr val="000000"/>
                </a:solidFill>
                <a:latin typeface="Calibri (MS)"/>
                <a:ea typeface="Calibri (MS)"/>
                <a:cs typeface="Calibri (MS)"/>
                <a:sym typeface="Calibri (MS)"/>
              </a:rPr>
              <a:t>Одна из центральных тем, включённых в этот текст, — это заповедь о воспитании: «И тверди их сыновьям своим».</a:t>
            </a:r>
          </a:p>
        </p:txBody>
      </p:sp>
      <p:sp>
        <p:nvSpPr>
          <p:cNvPr name="TextBox 5" id="5"/>
          <p:cNvSpPr txBox="true"/>
          <p:nvPr/>
        </p:nvSpPr>
        <p:spPr>
          <a:xfrm rot="0">
            <a:off x="3392458" y="5507012"/>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Чт</a:t>
            </a:r>
            <a:r>
              <a:rPr lang="en-US" b="true" sz="3000" strike="noStrike" u="none">
                <a:solidFill>
                  <a:srgbClr val="1A969B"/>
                </a:solidFill>
                <a:latin typeface="Calibri (MS) Bold"/>
                <a:ea typeface="Calibri (MS) Bold"/>
                <a:cs typeface="Calibri (MS) Bold"/>
                <a:sym typeface="Calibri (MS) Bold"/>
              </a:rPr>
              <a:t>ение Шма</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8234" y="885825"/>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Это подчёркивает, что во всех вопросах, связанных с декларацией «Слушай, Израиль», которой открывается и закрывается день, мы должны помнить, что за этим должно следовать «и тверди их сыновьям своим». Мы должны передавать, обучать и прививать эти ценности нашим детям, чтобы и они продолжали жить ими.</a:t>
            </a:r>
          </a:p>
          <a:p>
            <a:pPr algn="just">
              <a:lnSpc>
                <a:spcPts val="4592"/>
              </a:lnSpc>
            </a:pPr>
            <a:r>
              <a:rPr lang="en-US" sz="3150">
                <a:solidFill>
                  <a:srgbClr val="000000"/>
                </a:solidFill>
                <a:latin typeface="Calibri (MS)"/>
                <a:ea typeface="Calibri (MS)"/>
                <a:cs typeface="Calibri (MS)"/>
                <a:sym typeface="Calibri (MS)"/>
              </a:rPr>
              <a:t>Это истинное благословение, которое человек может просить и получить от Б-га, — чтобы распространение Торы, «покорение мира» и рабочие успехи продолжались не просто в достойном и преданном человеке, подобном Элиэзеру, а именно в собственном ребёнке или внуке.</a:t>
            </a:r>
          </a:p>
        </p:txBody>
      </p:sp>
      <p:sp>
        <p:nvSpPr>
          <p:cNvPr name="TextBox 4" id="4"/>
          <p:cNvSpPr txBox="true"/>
          <p:nvPr/>
        </p:nvSpPr>
        <p:spPr>
          <a:xfrm rot="0">
            <a:off x="3428234" y="6324171"/>
            <a:ext cx="8748198"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В заслугу жертвоприношений</a:t>
            </a:r>
          </a:p>
        </p:txBody>
      </p:sp>
      <p:sp>
        <p:nvSpPr>
          <p:cNvPr name="TextBox 5" id="5"/>
          <p:cNvSpPr txBox="true"/>
          <p:nvPr/>
        </p:nvSpPr>
        <p:spPr>
          <a:xfrm rot="0">
            <a:off x="3428234" y="6705171"/>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a:t>
            </a:r>
            <a:r>
              <a:rPr lang="en-US" sz="3150">
                <a:solidFill>
                  <a:srgbClr val="000000"/>
                </a:solidFill>
                <a:latin typeface="Calibri (MS)"/>
                <a:ea typeface="Calibri (MS)"/>
                <a:cs typeface="Calibri (MS)"/>
                <a:sym typeface="Calibri (MS)"/>
              </a:rPr>
              <a:t> отсюда мы переходим к продолжению главы — Святой, благословен Он, сказал Аврааму: «Возьми Мне… телицу и т.д.» — «в заслугу жертвоприношений»:</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028700" y="4749632"/>
            <a:ext cx="4963097" cy="4331047"/>
            <a:chOff x="0" y="0"/>
            <a:chExt cx="1307153" cy="1140687"/>
          </a:xfrm>
        </p:grpSpPr>
        <p:sp>
          <p:nvSpPr>
            <p:cNvPr name="Freeform 5" id="5"/>
            <p:cNvSpPr/>
            <p:nvPr/>
          </p:nvSpPr>
          <p:spPr>
            <a:xfrm flipH="false" flipV="false" rot="0">
              <a:off x="0" y="0"/>
              <a:ext cx="1307153" cy="1140687"/>
            </a:xfrm>
            <a:custGeom>
              <a:avLst/>
              <a:gdLst/>
              <a:ahLst/>
              <a:cxnLst/>
              <a:rect r="r" b="b" t="t" l="l"/>
              <a:pathLst>
                <a:path h="1140687" w="1307153">
                  <a:moveTo>
                    <a:pt x="0" y="0"/>
                  </a:moveTo>
                  <a:lnTo>
                    <a:pt x="1307153" y="0"/>
                  </a:lnTo>
                  <a:lnTo>
                    <a:pt x="1307153" y="1140687"/>
                  </a:lnTo>
                  <a:lnTo>
                    <a:pt x="0" y="1140687"/>
                  </a:lnTo>
                  <a:close/>
                </a:path>
              </a:pathLst>
            </a:custGeom>
            <a:solidFill>
              <a:srgbClr val="F8F3E7"/>
            </a:solidFill>
          </p:spPr>
        </p:sp>
        <p:sp>
          <p:nvSpPr>
            <p:cNvPr name="TextBox 6" id="6"/>
            <p:cNvSpPr txBox="true"/>
            <p:nvPr/>
          </p:nvSpPr>
          <p:spPr>
            <a:xfrm>
              <a:off x="0" y="-9525"/>
              <a:ext cx="1307153" cy="1150212"/>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6662452" y="4927253"/>
            <a:ext cx="4963097" cy="4331047"/>
            <a:chOff x="0" y="0"/>
            <a:chExt cx="1307153" cy="1140687"/>
          </a:xfrm>
        </p:grpSpPr>
        <p:sp>
          <p:nvSpPr>
            <p:cNvPr name="Freeform 8" id="8"/>
            <p:cNvSpPr/>
            <p:nvPr/>
          </p:nvSpPr>
          <p:spPr>
            <a:xfrm flipH="false" flipV="false" rot="0">
              <a:off x="0" y="0"/>
              <a:ext cx="1307153" cy="1140687"/>
            </a:xfrm>
            <a:custGeom>
              <a:avLst/>
              <a:gdLst/>
              <a:ahLst/>
              <a:cxnLst/>
              <a:rect r="r" b="b" t="t" l="l"/>
              <a:pathLst>
                <a:path h="1140687" w="1307153">
                  <a:moveTo>
                    <a:pt x="0" y="0"/>
                  </a:moveTo>
                  <a:lnTo>
                    <a:pt x="1307153" y="0"/>
                  </a:lnTo>
                  <a:lnTo>
                    <a:pt x="1307153" y="1140687"/>
                  </a:lnTo>
                  <a:lnTo>
                    <a:pt x="0" y="1140687"/>
                  </a:lnTo>
                  <a:close/>
                </a:path>
              </a:pathLst>
            </a:custGeom>
            <a:solidFill>
              <a:srgbClr val="F8F3E7"/>
            </a:solidFill>
          </p:spPr>
        </p:sp>
        <p:sp>
          <p:nvSpPr>
            <p:cNvPr name="TextBox 9" id="9"/>
            <p:cNvSpPr txBox="true"/>
            <p:nvPr/>
          </p:nvSpPr>
          <p:spPr>
            <a:xfrm>
              <a:off x="0" y="-9525"/>
              <a:ext cx="1307153" cy="1150212"/>
            </a:xfrm>
            <a:prstGeom prst="rect">
              <a:avLst/>
            </a:prstGeom>
          </p:spPr>
          <p:txBody>
            <a:bodyPr anchor="ctr" rtlCol="false" tIns="50800" lIns="50800" bIns="50800" rIns="50800"/>
            <a:lstStyle/>
            <a:p>
              <a:pPr algn="ctr">
                <a:lnSpc>
                  <a:spcPts val="2520"/>
                </a:lnSpc>
              </a:pPr>
            </a:p>
          </p:txBody>
        </p:sp>
      </p:grpSp>
      <p:grpSp>
        <p:nvGrpSpPr>
          <p:cNvPr name="Group 10" id="10"/>
          <p:cNvGrpSpPr/>
          <p:nvPr/>
        </p:nvGrpSpPr>
        <p:grpSpPr>
          <a:xfrm rot="0">
            <a:off x="12500540" y="4927253"/>
            <a:ext cx="4963097" cy="4331047"/>
            <a:chOff x="0" y="0"/>
            <a:chExt cx="1307153" cy="1140687"/>
          </a:xfrm>
        </p:grpSpPr>
        <p:sp>
          <p:nvSpPr>
            <p:cNvPr name="Freeform 11" id="11"/>
            <p:cNvSpPr/>
            <p:nvPr/>
          </p:nvSpPr>
          <p:spPr>
            <a:xfrm flipH="false" flipV="false" rot="0">
              <a:off x="0" y="0"/>
              <a:ext cx="1307153" cy="1140687"/>
            </a:xfrm>
            <a:custGeom>
              <a:avLst/>
              <a:gdLst/>
              <a:ahLst/>
              <a:cxnLst/>
              <a:rect r="r" b="b" t="t" l="l"/>
              <a:pathLst>
                <a:path h="1140687" w="1307153">
                  <a:moveTo>
                    <a:pt x="0" y="0"/>
                  </a:moveTo>
                  <a:lnTo>
                    <a:pt x="1307153" y="0"/>
                  </a:lnTo>
                  <a:lnTo>
                    <a:pt x="1307153" y="1140687"/>
                  </a:lnTo>
                  <a:lnTo>
                    <a:pt x="0" y="1140687"/>
                  </a:lnTo>
                  <a:close/>
                </a:path>
              </a:pathLst>
            </a:custGeom>
            <a:solidFill>
              <a:srgbClr val="F8F3E7"/>
            </a:solidFill>
          </p:spPr>
        </p:sp>
        <p:sp>
          <p:nvSpPr>
            <p:cNvPr name="TextBox 12" id="12"/>
            <p:cNvSpPr txBox="true"/>
            <p:nvPr/>
          </p:nvSpPr>
          <p:spPr>
            <a:xfrm>
              <a:off x="0" y="-9525"/>
              <a:ext cx="1307153" cy="1150212"/>
            </a:xfrm>
            <a:prstGeom prst="rect">
              <a:avLst/>
            </a:prstGeom>
          </p:spPr>
          <p:txBody>
            <a:bodyPr anchor="ctr" rtlCol="false" tIns="50800" lIns="50800" bIns="50800" rIns="50800"/>
            <a:lstStyle/>
            <a:p>
              <a:pPr algn="ctr">
                <a:lnSpc>
                  <a:spcPts val="2520"/>
                </a:lnSpc>
              </a:pPr>
            </a:p>
          </p:txBody>
        </p:sp>
      </p:grpSp>
      <p:grpSp>
        <p:nvGrpSpPr>
          <p:cNvPr name="Group 13" id="13"/>
          <p:cNvGrpSpPr/>
          <p:nvPr/>
        </p:nvGrpSpPr>
        <p:grpSpPr>
          <a:xfrm rot="0">
            <a:off x="16868213" y="9863460"/>
            <a:ext cx="1419787" cy="385523"/>
            <a:chOff x="0" y="0"/>
            <a:chExt cx="373936" cy="101537"/>
          </a:xfrm>
        </p:grpSpPr>
        <p:sp>
          <p:nvSpPr>
            <p:cNvPr name="Freeform 14" id="14"/>
            <p:cNvSpPr/>
            <p:nvPr/>
          </p:nvSpPr>
          <p:spPr>
            <a:xfrm flipH="false" flipV="false" rot="0">
              <a:off x="0" y="0"/>
              <a:ext cx="373936" cy="101537"/>
            </a:xfrm>
            <a:custGeom>
              <a:avLst/>
              <a:gdLst/>
              <a:ahLst/>
              <a:cxnLst/>
              <a:rect r="r" b="b" t="t" l="l"/>
              <a:pathLst>
                <a:path h="101537" w="373936">
                  <a:moveTo>
                    <a:pt x="0" y="0"/>
                  </a:moveTo>
                  <a:lnTo>
                    <a:pt x="373936" y="0"/>
                  </a:lnTo>
                  <a:lnTo>
                    <a:pt x="373936" y="101537"/>
                  </a:lnTo>
                  <a:lnTo>
                    <a:pt x="0" y="101537"/>
                  </a:lnTo>
                  <a:close/>
                </a:path>
              </a:pathLst>
            </a:custGeom>
            <a:solidFill>
              <a:srgbClr val="F2E7D2"/>
            </a:solidFill>
          </p:spPr>
        </p:sp>
        <p:sp>
          <p:nvSpPr>
            <p:cNvPr name="TextBox 15" id="15"/>
            <p:cNvSpPr txBox="true"/>
            <p:nvPr/>
          </p:nvSpPr>
          <p:spPr>
            <a:xfrm>
              <a:off x="0" y="-9525"/>
              <a:ext cx="373936" cy="111062"/>
            </a:xfrm>
            <a:prstGeom prst="rect">
              <a:avLst/>
            </a:prstGeom>
          </p:spPr>
          <p:txBody>
            <a:bodyPr anchor="ctr" rtlCol="false" tIns="50800" lIns="50800" bIns="50800" rIns="50800"/>
            <a:lstStyle/>
            <a:p>
              <a:pPr algn="ctr">
                <a:lnSpc>
                  <a:spcPts val="2520"/>
                </a:lnSpc>
              </a:pPr>
            </a:p>
          </p:txBody>
        </p:sp>
      </p:grpSp>
      <p:sp>
        <p:nvSpPr>
          <p:cNvPr name="TextBox 16" id="16"/>
          <p:cNvSpPr txBox="true"/>
          <p:nvPr/>
        </p:nvSpPr>
        <p:spPr>
          <a:xfrm rot="0">
            <a:off x="1028700" y="4682957"/>
            <a:ext cx="4757452" cy="4267200"/>
          </a:xfrm>
          <a:prstGeom prst="rect">
            <a:avLst/>
          </a:prstGeom>
        </p:spPr>
        <p:txBody>
          <a:bodyPr anchor="t" rtlCol="false" tIns="0" lIns="0" bIns="0" rIns="0">
            <a:spAutoFit/>
          </a:bodyPr>
          <a:lstStyle/>
          <a:p>
            <a:pPr algn="ctr">
              <a:lnSpc>
                <a:spcPts val="3719"/>
              </a:lnSpc>
              <a:spcBef>
                <a:spcPct val="0"/>
              </a:spcBef>
            </a:pPr>
            <a:r>
              <a:rPr lang="en-US" sz="3099">
                <a:solidFill>
                  <a:srgbClr val="000000"/>
                </a:solidFill>
                <a:latin typeface="Calibri (MS)"/>
                <a:ea typeface="Calibri (MS)"/>
                <a:cs typeface="Calibri (MS)"/>
                <a:sym typeface="Calibri (MS)"/>
              </a:rPr>
              <a:t>Главное достоинство Авраама, Ицхака и Яакова - не только их личные духовные достижения. Их величие в том, что они передали собственным детям приверженность своему пути.</a:t>
            </a:r>
          </a:p>
          <a:p>
            <a:pPr algn="ctr">
              <a:lnSpc>
                <a:spcPts val="3719"/>
              </a:lnSpc>
              <a:spcBef>
                <a:spcPct val="0"/>
              </a:spcBef>
            </a:pPr>
          </a:p>
        </p:txBody>
      </p:sp>
      <p:sp>
        <p:nvSpPr>
          <p:cNvPr name="TextBox 17" id="17"/>
          <p:cNvSpPr txBox="true"/>
          <p:nvPr/>
        </p:nvSpPr>
        <p:spPr>
          <a:xfrm rot="0">
            <a:off x="6768600" y="4682957"/>
            <a:ext cx="4757452" cy="3800475"/>
          </a:xfrm>
          <a:prstGeom prst="rect">
            <a:avLst/>
          </a:prstGeom>
        </p:spPr>
        <p:txBody>
          <a:bodyPr anchor="t" rtlCol="false" tIns="0" lIns="0" bIns="0" rIns="0">
            <a:spAutoFit/>
          </a:bodyPr>
          <a:lstStyle/>
          <a:p>
            <a:pPr algn="ctr">
              <a:lnSpc>
                <a:spcPts val="3719"/>
              </a:lnSpc>
              <a:spcBef>
                <a:spcPct val="0"/>
              </a:spcBef>
            </a:pPr>
            <a:r>
              <a:rPr lang="en-US" sz="3099">
                <a:solidFill>
                  <a:srgbClr val="000000"/>
                </a:solidFill>
                <a:latin typeface="Calibri (MS)"/>
                <a:ea typeface="Calibri (MS)"/>
                <a:cs typeface="Calibri (MS)"/>
                <a:sym typeface="Calibri (MS)"/>
              </a:rPr>
              <a:t>Дек</a:t>
            </a:r>
            <a:r>
              <a:rPr lang="en-US" sz="3099">
                <a:solidFill>
                  <a:srgbClr val="000000"/>
                </a:solidFill>
                <a:latin typeface="Calibri (MS)"/>
                <a:ea typeface="Calibri (MS)"/>
                <a:cs typeface="Calibri (MS)"/>
                <a:sym typeface="Calibri (MS)"/>
              </a:rPr>
              <a:t>ларация веры «Слушай, Израиль», которой открывается и закрывается день, неразрывно связана со следующей за ней заповедью: «И тверди их сыновьям своим».</a:t>
            </a:r>
          </a:p>
          <a:p>
            <a:pPr algn="ctr">
              <a:lnSpc>
                <a:spcPts val="3719"/>
              </a:lnSpc>
              <a:spcBef>
                <a:spcPct val="0"/>
              </a:spcBef>
            </a:pPr>
          </a:p>
        </p:txBody>
      </p:sp>
      <p:sp>
        <p:nvSpPr>
          <p:cNvPr name="TextBox 18" id="18"/>
          <p:cNvSpPr txBox="true"/>
          <p:nvPr/>
        </p:nvSpPr>
        <p:spPr>
          <a:xfrm rot="0">
            <a:off x="12501848" y="4682957"/>
            <a:ext cx="4757452" cy="4733925"/>
          </a:xfrm>
          <a:prstGeom prst="rect">
            <a:avLst/>
          </a:prstGeom>
        </p:spPr>
        <p:txBody>
          <a:bodyPr anchor="t" rtlCol="false" tIns="0" lIns="0" bIns="0" rIns="0">
            <a:spAutoFit/>
          </a:bodyPr>
          <a:lstStyle/>
          <a:p>
            <a:pPr algn="ctr">
              <a:lnSpc>
                <a:spcPts val="3719"/>
              </a:lnSpc>
              <a:spcBef>
                <a:spcPct val="0"/>
              </a:spcBef>
            </a:pPr>
            <a:r>
              <a:rPr lang="en-US" sz="3099">
                <a:solidFill>
                  <a:srgbClr val="000000"/>
                </a:solidFill>
                <a:latin typeface="Calibri (MS)"/>
                <a:ea typeface="Calibri (MS)"/>
                <a:cs typeface="Calibri (MS)"/>
                <a:sym typeface="Calibri (MS)"/>
              </a:rPr>
              <a:t>Святая Земля была завещ</a:t>
            </a:r>
            <a:r>
              <a:rPr lang="en-US" sz="3099">
                <a:solidFill>
                  <a:srgbClr val="000000"/>
                </a:solidFill>
                <a:latin typeface="Calibri (MS)"/>
                <a:ea typeface="Calibri (MS)"/>
                <a:cs typeface="Calibri (MS)"/>
                <a:sym typeface="Calibri (MS)"/>
              </a:rPr>
              <a:t>ана сынам Израиля «в заслугу жертвоприношений». Всё по-настоящему хорошее требует жертв. Чтобы дети продолжили путь, необходимо отдавать себя делу воспитания.</a:t>
            </a:r>
          </a:p>
          <a:p>
            <a:pPr algn="ctr">
              <a:lnSpc>
                <a:spcPts val="3719"/>
              </a:lnSpc>
              <a:spcBef>
                <a:spcPct val="0"/>
              </a:spcBef>
            </a:pP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Берешит, 15:9</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6</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254339"/>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сказал ему: «Возьми Мне те</a:t>
            </a:r>
            <a:r>
              <a:rPr lang="en-US" sz="3150">
                <a:solidFill>
                  <a:srgbClr val="000000"/>
                </a:solidFill>
                <a:latin typeface="Calibri (MS)"/>
                <a:ea typeface="Calibri (MS)"/>
                <a:cs typeface="Calibri (MS)"/>
                <a:sym typeface="Calibri (MS)"/>
              </a:rPr>
              <a:t>лицу трёхлетнюю, козу трёхлетнюю, барана трёхлетнего, горлицу и молодого голубя».</a:t>
            </a:r>
          </a:p>
        </p:txBody>
      </p:sp>
      <p:sp>
        <p:nvSpPr>
          <p:cNvPr name="TextBox 7" id="7"/>
          <p:cNvSpPr txBox="true"/>
          <p:nvPr/>
        </p:nvSpPr>
        <p:spPr>
          <a:xfrm rot="0">
            <a:off x="3464010" y="4007720"/>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сказал [Авраам] Ему: «Дай мне знать, в заслугу чего [мои</a:t>
            </a:r>
            <a:r>
              <a:rPr lang="en-US" sz="3150">
                <a:solidFill>
                  <a:srgbClr val="000000"/>
                </a:solidFill>
                <a:latin typeface="Calibri (MS)"/>
                <a:ea typeface="Calibri (MS)"/>
                <a:cs typeface="Calibri (MS)"/>
                <a:sym typeface="Calibri (MS)"/>
              </a:rPr>
              <a:t> потомки] останутся в этой земле?» Ответил ему Святой, Благословен Он: «В заслугу жертвоприношений».</a:t>
            </a:r>
          </a:p>
        </p:txBody>
      </p:sp>
      <p:sp>
        <p:nvSpPr>
          <p:cNvPr name="TextBox 8" id="8"/>
          <p:cNvSpPr txBox="true"/>
          <p:nvPr/>
        </p:nvSpPr>
        <p:spPr>
          <a:xfrm rot="0">
            <a:off x="3428234" y="3569570"/>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a:t>
            </a:r>
            <a:r>
              <a:rPr lang="en-US" b="true" sz="3000" strike="noStrike" u="none">
                <a:solidFill>
                  <a:srgbClr val="1A969B"/>
                </a:solidFill>
                <a:latin typeface="Calibri (MS) Bold"/>
                <a:ea typeface="Calibri (MS) Bold"/>
                <a:cs typeface="Calibri (MS) Bold"/>
                <a:sym typeface="Calibri (MS) Bold"/>
              </a:rPr>
              <a:t>аши</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750075"/>
            <a:ext cx="14273243" cy="410683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Всё по-настоящему хор</a:t>
            </a:r>
            <a:r>
              <a:rPr lang="en-US" sz="3150" strike="noStrike" u="none">
                <a:solidFill>
                  <a:srgbClr val="000000"/>
                </a:solidFill>
                <a:latin typeface="Calibri (MS)"/>
                <a:ea typeface="Calibri (MS)"/>
                <a:cs typeface="Calibri (MS)"/>
                <a:sym typeface="Calibri (MS)"/>
              </a:rPr>
              <a:t>ошее требует жертв и не дается с легкостью</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Если что-то приходит без усилий, это само по себе показывает, что оно не имеет реальной ценности, и уйдёт так же легко, как пришло. Поэтому требуются жертвы. И чем больше цель, тем большей жертвы она требует. </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Так и здесь: если мы хотим не только успеха в своих делах, но и их продолжения через наших детей, то должны быть готовы идти на жертвы — то есть отдавать себя этому делу. А в нашем случае это означает финансовое участие.</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360493" y="556974"/>
            <a:ext cx="1851482" cy="3086100"/>
            <a:chOff x="0" y="0"/>
            <a:chExt cx="487633" cy="812800"/>
          </a:xfrm>
        </p:grpSpPr>
        <p:sp>
          <p:nvSpPr>
            <p:cNvPr name="Freeform 4" id="4"/>
            <p:cNvSpPr/>
            <p:nvPr/>
          </p:nvSpPr>
          <p:spPr>
            <a:xfrm flipH="false" flipV="false" rot="0">
              <a:off x="0" y="0"/>
              <a:ext cx="487633" cy="812800"/>
            </a:xfrm>
            <a:custGeom>
              <a:avLst/>
              <a:gdLst/>
              <a:ahLst/>
              <a:cxnLst/>
              <a:rect r="r" b="b" t="t" l="l"/>
              <a:pathLst>
                <a:path h="812800" w="487633">
                  <a:moveTo>
                    <a:pt x="0" y="0"/>
                  </a:moveTo>
                  <a:lnTo>
                    <a:pt x="487633" y="0"/>
                  </a:lnTo>
                  <a:lnTo>
                    <a:pt x="487633" y="812800"/>
                  </a:lnTo>
                  <a:lnTo>
                    <a:pt x="0" y="812800"/>
                  </a:lnTo>
                  <a:close/>
                </a:path>
              </a:pathLst>
            </a:custGeom>
            <a:solidFill>
              <a:srgbClr val="195E68"/>
            </a:solidFill>
          </p:spPr>
        </p:sp>
        <p:sp>
          <p:nvSpPr>
            <p:cNvPr name="TextBox 5" id="5"/>
            <p:cNvSpPr txBox="true"/>
            <p:nvPr/>
          </p:nvSpPr>
          <p:spPr>
            <a:xfrm>
              <a:off x="0" y="0"/>
              <a:ext cx="487633" cy="812800"/>
            </a:xfrm>
            <a:prstGeom prst="rect">
              <a:avLst/>
            </a:prstGeom>
          </p:spPr>
          <p:txBody>
            <a:bodyPr anchor="ctr" rtlCol="false" tIns="50800" lIns="50800" bIns="50800" rIns="50800"/>
            <a:lstStyle/>
            <a:p>
              <a:pPr algn="ctr">
                <a:lnSpc>
                  <a:spcPts val="2520"/>
                </a:lnSpc>
              </a:pPr>
            </a:p>
          </p:txBody>
        </p:sp>
      </p:grpSp>
      <p:sp>
        <p:nvSpPr>
          <p:cNvPr name="TextBox 6" id="6"/>
          <p:cNvSpPr txBox="true"/>
          <p:nvPr/>
        </p:nvSpPr>
        <p:spPr>
          <a:xfrm rot="0">
            <a:off x="3446593" y="1000125"/>
            <a:ext cx="6925681"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ОСНОВНЫЕ МОМЕНТЫ</a:t>
            </a:r>
          </a:p>
        </p:txBody>
      </p:sp>
      <p:sp>
        <p:nvSpPr>
          <p:cNvPr name="TextBox 7" id="7"/>
          <p:cNvSpPr txBox="true"/>
          <p:nvPr/>
        </p:nvSpPr>
        <p:spPr>
          <a:xfrm rot="0">
            <a:off x="3446593" y="1750075"/>
            <a:ext cx="14273243" cy="8174012"/>
          </a:xfrm>
          <a:prstGeom prst="rect">
            <a:avLst/>
          </a:prstGeom>
        </p:spPr>
        <p:txBody>
          <a:bodyPr anchor="t" rtlCol="false" tIns="0" lIns="0" bIns="0" rIns="0">
            <a:spAutoFit/>
          </a:bodyPr>
          <a:lstStyle/>
          <a:p>
            <a:pPr algn="just" marL="680085" indent="-340042" lvl="1">
              <a:lnSpc>
                <a:spcPts val="4592"/>
              </a:lnSpc>
              <a:spcBef>
                <a:spcPct val="0"/>
              </a:spcBef>
              <a:buFont typeface="Arial"/>
              <a:buChar char="•"/>
            </a:pPr>
            <a:r>
              <a:rPr lang="en-US" sz="3150">
                <a:solidFill>
                  <a:srgbClr val="000000"/>
                </a:solidFill>
                <a:latin typeface="Calibri (MS)"/>
                <a:ea typeface="Calibri (MS)"/>
                <a:cs typeface="Calibri (MS)"/>
                <a:sym typeface="Calibri (MS)"/>
              </a:rPr>
              <a:t>Авраам пожаловался Б-гу: «Что дашь Ты мне… а дом</a:t>
            </a:r>
            <a:r>
              <a:rPr lang="en-US" sz="3150" strike="noStrike" u="none">
                <a:solidFill>
                  <a:srgbClr val="000000"/>
                </a:solidFill>
                <a:latin typeface="Calibri (MS)"/>
                <a:ea typeface="Calibri (MS)"/>
                <a:cs typeface="Calibri (MS)"/>
                <a:sym typeface="Calibri (MS)"/>
              </a:rPr>
              <a:t>очадец, [ведающий] хозяйством моим — Элиэзер из Дамаска». Элиэзер был не обычным рабом, а выдающейся личностью — талантливым управляющим в хозяйственных и военных делах, старшим в ешиве, который «черпал и поил других из учения своего господина», а также одним из девяти праведников, вошедших в рай живыми.</a:t>
            </a:r>
          </a:p>
          <a:p>
            <a:pPr algn="just" marL="680085" indent="-340042" lvl="1">
              <a:lnSpc>
                <a:spcPts val="4592"/>
              </a:lnSpc>
              <a:spcBef>
                <a:spcPct val="0"/>
              </a:spcBef>
              <a:buFont typeface="Arial"/>
              <a:buChar char="•"/>
            </a:pPr>
            <a:r>
              <a:rPr lang="en-US" sz="3150" strike="noStrike" u="none">
                <a:solidFill>
                  <a:srgbClr val="000000"/>
                </a:solidFill>
                <a:latin typeface="Calibri (MS)"/>
                <a:ea typeface="Calibri (MS)"/>
                <a:cs typeface="Calibri (MS)"/>
                <a:sym typeface="Calibri (MS)"/>
              </a:rPr>
              <a:t>Ребе спрашивает: почему Авраам перечисляет все достоинства Элиэзера, сопровождая их претензией? На первый взгляд, это должно было бы ослабить его аргумент.</a:t>
            </a:r>
          </a:p>
          <a:p>
            <a:pPr algn="just" marL="680085" indent="-340042" lvl="1">
              <a:lnSpc>
                <a:spcPts val="4592"/>
              </a:lnSpc>
              <a:spcBef>
                <a:spcPct val="0"/>
              </a:spcBef>
              <a:buFont typeface="Arial"/>
              <a:buChar char="•"/>
            </a:pPr>
            <a:r>
              <a:rPr lang="en-US" sz="3150" strike="noStrike" u="none">
                <a:solidFill>
                  <a:srgbClr val="000000"/>
                </a:solidFill>
                <a:latin typeface="Calibri (MS)"/>
                <a:ea typeface="Calibri (MS)"/>
                <a:cs typeface="Calibri (MS)"/>
                <a:sym typeface="Calibri (MS)"/>
              </a:rPr>
              <a:t>Ребе объясняет, что именно в этом и заключается суть слов Авраама. Успех в карьере, бизнесе или даже в распространении идей — это лишь «полдела». Истинное удовлетворение, истинная награда и, что важнее всего, непрерывность дела всей жизни человека достигаются лишь тогда, когда оно продолжается через его детей.</a:t>
            </a:r>
          </a:p>
        </p:txBody>
      </p:sp>
      <p:grpSp>
        <p:nvGrpSpPr>
          <p:cNvPr name="Group 8" id="8"/>
          <p:cNvGrpSpPr/>
          <p:nvPr/>
        </p:nvGrpSpPr>
        <p:grpSpPr>
          <a:xfrm rot="0">
            <a:off x="822550" y="1016489"/>
            <a:ext cx="739416" cy="1231983"/>
            <a:chOff x="0" y="0"/>
            <a:chExt cx="985888" cy="1642643"/>
          </a:xfrm>
        </p:grpSpPr>
        <p:sp>
          <p:nvSpPr>
            <p:cNvPr name="Freeform 9" id="9"/>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360493" y="556974"/>
            <a:ext cx="1851482" cy="3086100"/>
            <a:chOff x="0" y="0"/>
            <a:chExt cx="487633" cy="812800"/>
          </a:xfrm>
        </p:grpSpPr>
        <p:sp>
          <p:nvSpPr>
            <p:cNvPr name="Freeform 4" id="4"/>
            <p:cNvSpPr/>
            <p:nvPr/>
          </p:nvSpPr>
          <p:spPr>
            <a:xfrm flipH="false" flipV="false" rot="0">
              <a:off x="0" y="0"/>
              <a:ext cx="487633" cy="812800"/>
            </a:xfrm>
            <a:custGeom>
              <a:avLst/>
              <a:gdLst/>
              <a:ahLst/>
              <a:cxnLst/>
              <a:rect r="r" b="b" t="t" l="l"/>
              <a:pathLst>
                <a:path h="812800" w="487633">
                  <a:moveTo>
                    <a:pt x="0" y="0"/>
                  </a:moveTo>
                  <a:lnTo>
                    <a:pt x="487633" y="0"/>
                  </a:lnTo>
                  <a:lnTo>
                    <a:pt x="487633" y="812800"/>
                  </a:lnTo>
                  <a:lnTo>
                    <a:pt x="0" y="812800"/>
                  </a:lnTo>
                  <a:close/>
                </a:path>
              </a:pathLst>
            </a:custGeom>
            <a:solidFill>
              <a:srgbClr val="195E68"/>
            </a:solidFill>
          </p:spPr>
        </p:sp>
        <p:sp>
          <p:nvSpPr>
            <p:cNvPr name="TextBox 5" id="5"/>
            <p:cNvSpPr txBox="true"/>
            <p:nvPr/>
          </p:nvSpPr>
          <p:spPr>
            <a:xfrm>
              <a:off x="0" y="0"/>
              <a:ext cx="487633" cy="812800"/>
            </a:xfrm>
            <a:prstGeom prst="rect">
              <a:avLst/>
            </a:prstGeom>
          </p:spPr>
          <p:txBody>
            <a:bodyPr anchor="ctr" rtlCol="false" tIns="50800" lIns="50800" bIns="50800" rIns="50800"/>
            <a:lstStyle/>
            <a:p>
              <a:pPr algn="ctr">
                <a:lnSpc>
                  <a:spcPts val="2520"/>
                </a:lnSpc>
              </a:pPr>
            </a:p>
          </p:txBody>
        </p:sp>
      </p:grpSp>
      <p:sp>
        <p:nvSpPr>
          <p:cNvPr name="TextBox 6" id="6"/>
          <p:cNvSpPr txBox="true"/>
          <p:nvPr/>
        </p:nvSpPr>
        <p:spPr>
          <a:xfrm rot="0">
            <a:off x="3446593" y="885825"/>
            <a:ext cx="14273243" cy="7592987"/>
          </a:xfrm>
          <a:prstGeom prst="rect">
            <a:avLst/>
          </a:prstGeom>
        </p:spPr>
        <p:txBody>
          <a:bodyPr anchor="t" rtlCol="false" tIns="0" lIns="0" bIns="0" rIns="0">
            <a:spAutoFit/>
          </a:bodyPr>
          <a:lstStyle/>
          <a:p>
            <a:pPr algn="just" marL="680085" indent="-340042" lvl="1">
              <a:lnSpc>
                <a:spcPts val="4592"/>
              </a:lnSpc>
              <a:spcBef>
                <a:spcPct val="0"/>
              </a:spcBef>
              <a:buFont typeface="Arial"/>
              <a:buChar char="•"/>
            </a:pPr>
            <a:r>
              <a:rPr lang="en-US" sz="3150" strike="noStrike" u="none">
                <a:solidFill>
                  <a:srgbClr val="000000"/>
                </a:solidFill>
                <a:latin typeface="Calibri (MS)"/>
                <a:ea typeface="Calibri (MS)"/>
                <a:cs typeface="Calibri (MS)"/>
                <a:sym typeface="Calibri (MS)"/>
              </a:rPr>
              <a:t>Воспитание занимает центральное место в иудаизме — это единственный способ обеспечить продолжение пути Б-га. Поэтому:</a:t>
            </a:r>
          </a:p>
          <a:p>
            <a:pPr algn="just" marL="680085" indent="-340042" lvl="1">
              <a:lnSpc>
                <a:spcPts val="4592"/>
              </a:lnSpc>
              <a:spcBef>
                <a:spcPct val="0"/>
              </a:spcBef>
              <a:buFont typeface="Arial"/>
              <a:buChar char="•"/>
            </a:pPr>
            <a:r>
              <a:rPr lang="en-US" sz="3150" strike="noStrike" u="none">
                <a:solidFill>
                  <a:srgbClr val="000000"/>
                </a:solidFill>
                <a:latin typeface="Calibri (MS)"/>
                <a:ea typeface="Calibri (MS)"/>
                <a:cs typeface="Calibri (MS)"/>
                <a:sym typeface="Calibri (MS)"/>
              </a:rPr>
              <a:t>Главное величие Авраама, Ицхака и Яакова — не только их личные духовные достижения, но и тот факт, что они были праотцами — отцами, наставлявшими своих детей следовать за ними.</a:t>
            </a:r>
          </a:p>
          <a:p>
            <a:pPr algn="just" marL="680085" indent="-340042" lvl="1">
              <a:lnSpc>
                <a:spcPts val="4592"/>
              </a:lnSpc>
              <a:spcBef>
                <a:spcPct val="0"/>
              </a:spcBef>
              <a:buFont typeface="Arial"/>
              <a:buChar char="•"/>
            </a:pPr>
            <a:r>
              <a:rPr lang="en-US" sz="3150" strike="noStrike" u="none">
                <a:solidFill>
                  <a:srgbClr val="000000"/>
                </a:solidFill>
                <a:latin typeface="Calibri (MS)"/>
                <a:ea typeface="Calibri (MS)"/>
                <a:cs typeface="Calibri (MS)"/>
                <a:sym typeface="Calibri (MS)"/>
              </a:rPr>
              <a:t>Сразу после провозглашения «Слушай, Израиль» Тора заповедует: «И тверди их детям своим». Это напоминает нам, что преемственность иудаизма для будущих поколений зависит от воспитания наших детей сейчас.</a:t>
            </a:r>
          </a:p>
          <a:p>
            <a:pPr algn="just" marL="680085" indent="-340042" lvl="1">
              <a:lnSpc>
                <a:spcPts val="4592"/>
              </a:lnSpc>
              <a:spcBef>
                <a:spcPct val="0"/>
              </a:spcBef>
              <a:buFont typeface="Arial"/>
              <a:buChar char="•"/>
            </a:pPr>
            <a:r>
              <a:rPr lang="en-US" sz="3150" strike="noStrike" u="none">
                <a:solidFill>
                  <a:srgbClr val="000000"/>
                </a:solidFill>
                <a:latin typeface="Calibri (MS)"/>
                <a:ea typeface="Calibri (MS)"/>
                <a:cs typeface="Calibri (MS)"/>
                <a:sym typeface="Calibri (MS)"/>
              </a:rPr>
              <a:t>Наследие требует жертв. Вещи истинной ценности не даются легко. Обещая Аврааму преемственность, Б-г повелел ему принести жертву, тем самым преподав нам урок о том, что если цель в том, чтобы наши дети продолжили еврейский путь, мы должны отдаваться этой миссии.</a:t>
            </a:r>
          </a:p>
          <a:p>
            <a:pPr algn="just" marL="0" indent="0" lvl="0">
              <a:lnSpc>
                <a:spcPts val="4592"/>
              </a:lnSpc>
              <a:spcBef>
                <a:spcPct val="0"/>
              </a:spcBef>
            </a:pPr>
          </a:p>
        </p:txBody>
      </p:sp>
      <p:grpSp>
        <p:nvGrpSpPr>
          <p:cNvPr name="Group 7" id="7"/>
          <p:cNvGrpSpPr/>
          <p:nvPr/>
        </p:nvGrpSpPr>
        <p:grpSpPr>
          <a:xfrm rot="0">
            <a:off x="822550" y="1016489"/>
            <a:ext cx="739416" cy="1231983"/>
            <a:chOff x="0" y="0"/>
            <a:chExt cx="985888" cy="1642643"/>
          </a:xfrm>
        </p:grpSpPr>
        <p:sp>
          <p:nvSpPr>
            <p:cNvPr name="Freeform 8" id="8"/>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360493" y="556974"/>
            <a:ext cx="1851482" cy="3086100"/>
            <a:chOff x="0" y="0"/>
            <a:chExt cx="487633" cy="812800"/>
          </a:xfrm>
        </p:grpSpPr>
        <p:sp>
          <p:nvSpPr>
            <p:cNvPr name="Freeform 4" id="4"/>
            <p:cNvSpPr/>
            <p:nvPr/>
          </p:nvSpPr>
          <p:spPr>
            <a:xfrm flipH="false" flipV="false" rot="0">
              <a:off x="0" y="0"/>
              <a:ext cx="487633" cy="812800"/>
            </a:xfrm>
            <a:custGeom>
              <a:avLst/>
              <a:gdLst/>
              <a:ahLst/>
              <a:cxnLst/>
              <a:rect r="r" b="b" t="t" l="l"/>
              <a:pathLst>
                <a:path h="812800" w="487633">
                  <a:moveTo>
                    <a:pt x="0" y="0"/>
                  </a:moveTo>
                  <a:lnTo>
                    <a:pt x="487633" y="0"/>
                  </a:lnTo>
                  <a:lnTo>
                    <a:pt x="487633" y="812800"/>
                  </a:lnTo>
                  <a:lnTo>
                    <a:pt x="0" y="812800"/>
                  </a:lnTo>
                  <a:close/>
                </a:path>
              </a:pathLst>
            </a:custGeom>
            <a:solidFill>
              <a:srgbClr val="195E68"/>
            </a:solidFill>
          </p:spPr>
        </p:sp>
        <p:sp>
          <p:nvSpPr>
            <p:cNvPr name="TextBox 5" id="5"/>
            <p:cNvSpPr txBox="true"/>
            <p:nvPr/>
          </p:nvSpPr>
          <p:spPr>
            <a:xfrm>
              <a:off x="0" y="0"/>
              <a:ext cx="487633" cy="812800"/>
            </a:xfrm>
            <a:prstGeom prst="rect">
              <a:avLst/>
            </a:prstGeom>
          </p:spPr>
          <p:txBody>
            <a:bodyPr anchor="ctr" rtlCol="false" tIns="50800" lIns="50800" bIns="50800" rIns="50800"/>
            <a:lstStyle/>
            <a:p>
              <a:pPr algn="ctr">
                <a:lnSpc>
                  <a:spcPts val="2520"/>
                </a:lnSpc>
              </a:pPr>
            </a:p>
          </p:txBody>
        </p:sp>
      </p:grpSp>
      <p:sp>
        <p:nvSpPr>
          <p:cNvPr name="TextBox 6" id="6"/>
          <p:cNvSpPr txBox="true"/>
          <p:nvPr/>
        </p:nvSpPr>
        <p:spPr>
          <a:xfrm rot="0">
            <a:off x="3446593" y="1000125"/>
            <a:ext cx="6925681"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Вывод</a:t>
            </a:r>
          </a:p>
        </p:txBody>
      </p:sp>
      <p:sp>
        <p:nvSpPr>
          <p:cNvPr name="TextBox 7" id="7"/>
          <p:cNvSpPr txBox="true"/>
          <p:nvPr/>
        </p:nvSpPr>
        <p:spPr>
          <a:xfrm rot="0">
            <a:off x="3446593" y="1750075"/>
            <a:ext cx="14273243" cy="2944787"/>
          </a:xfrm>
          <a:prstGeom prst="rect">
            <a:avLst/>
          </a:prstGeom>
        </p:spPr>
        <p:txBody>
          <a:bodyPr anchor="t" rtlCol="false" tIns="0" lIns="0" bIns="0" rIns="0">
            <a:spAutoFit/>
          </a:bodyPr>
          <a:lstStyle/>
          <a:p>
            <a:pPr algn="l">
              <a:lnSpc>
                <a:spcPts val="4592"/>
              </a:lnSpc>
              <a:spcBef>
                <a:spcPct val="0"/>
              </a:spcBef>
            </a:pPr>
            <a:r>
              <a:rPr lang="en-US" sz="3150">
                <a:solidFill>
                  <a:srgbClr val="000000"/>
                </a:solidFill>
                <a:latin typeface="Calibri (MS)"/>
                <a:ea typeface="Calibri (MS)"/>
                <a:cs typeface="Calibri (MS)"/>
                <a:sym typeface="Calibri (MS)"/>
              </a:rPr>
              <a:t>Мы </a:t>
            </a:r>
            <a:r>
              <a:rPr lang="en-US" sz="3150" strike="noStrike" u="none">
                <a:solidFill>
                  <a:srgbClr val="000000"/>
                </a:solidFill>
                <a:latin typeface="Calibri (MS)"/>
                <a:ea typeface="Calibri (MS)"/>
                <a:cs typeface="Calibri (MS)"/>
                <a:sym typeface="Calibri (MS)"/>
              </a:rPr>
              <a:t>все стремимся к успеху и к созданию наследия. Авраам учит нас, что истинный успех измеряется его долговечностью. Наше подлинное наследие — это не только то, чего мы достигаем</a:t>
            </a:r>
            <a:r>
              <a:rPr lang="en-US" sz="3150" strike="noStrike" u="none">
                <a:solidFill>
                  <a:srgbClr val="000000"/>
                </a:solidFill>
                <a:latin typeface="Calibri (MS)"/>
                <a:ea typeface="Calibri (MS)"/>
                <a:cs typeface="Calibri (MS)"/>
                <a:sym typeface="Calibri (MS)"/>
              </a:rPr>
              <a:t> сами, но и то, что сумеем передать следующему поколению. Именно поэтому наша самая большая инвестиция — это воспитание детей, несмотря на все трудности и сопутствующие жертвы.</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6868213" y="9863460"/>
            <a:ext cx="1419787" cy="385523"/>
            <a:chOff x="0" y="0"/>
            <a:chExt cx="373936" cy="101537"/>
          </a:xfrm>
        </p:grpSpPr>
        <p:sp>
          <p:nvSpPr>
            <p:cNvPr name="Freeform 5" id="5"/>
            <p:cNvSpPr/>
            <p:nvPr/>
          </p:nvSpPr>
          <p:spPr>
            <a:xfrm flipH="false" flipV="false" rot="0">
              <a:off x="0" y="0"/>
              <a:ext cx="373936" cy="101537"/>
            </a:xfrm>
            <a:custGeom>
              <a:avLst/>
              <a:gdLst/>
              <a:ahLst/>
              <a:cxnLst/>
              <a:rect r="r" b="b" t="t" l="l"/>
              <a:pathLst>
                <a:path h="101537" w="373936">
                  <a:moveTo>
                    <a:pt x="0" y="0"/>
                  </a:moveTo>
                  <a:lnTo>
                    <a:pt x="373936" y="0"/>
                  </a:lnTo>
                  <a:lnTo>
                    <a:pt x="373936" y="101537"/>
                  </a:lnTo>
                  <a:lnTo>
                    <a:pt x="0" y="101537"/>
                  </a:lnTo>
                  <a:close/>
                </a:path>
              </a:pathLst>
            </a:custGeom>
            <a:solidFill>
              <a:srgbClr val="F2E7D2"/>
            </a:solidFill>
          </p:spPr>
        </p:sp>
        <p:sp>
          <p:nvSpPr>
            <p:cNvPr name="TextBox 6" id="6"/>
            <p:cNvSpPr txBox="true"/>
            <p:nvPr/>
          </p:nvSpPr>
          <p:spPr>
            <a:xfrm>
              <a:off x="0" y="-9525"/>
              <a:ext cx="373936" cy="111062"/>
            </a:xfrm>
            <a:prstGeom prst="rect">
              <a:avLst/>
            </a:prstGeom>
          </p:spPr>
          <p:txBody>
            <a:bodyPr anchor="ctr" rtlCol="false" tIns="50800" lIns="50800" bIns="50800" rIns="50800"/>
            <a:lstStyle/>
            <a:p>
              <a:pPr algn="ctr">
                <a:lnSpc>
                  <a:spcPts val="2520"/>
                </a:lnSpc>
              </a:pPr>
            </a:p>
          </p:txBody>
        </p:sp>
      </p:gr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195E68"/>
            </a:solidFill>
          </p:spPr>
        </p:sp>
        <p:sp>
          <p:nvSpPr>
            <p:cNvPr name="TextBox 5" id="5"/>
            <p:cNvSpPr txBox="true"/>
            <p:nvPr/>
          </p:nvSpPr>
          <p:spPr>
            <a:xfrm>
              <a:off x="0" y="0"/>
              <a:ext cx="1681954" cy="1128889"/>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1A969B"/>
            </a:solidFill>
          </p:spPr>
        </p:sp>
        <p:sp>
          <p:nvSpPr>
            <p:cNvPr name="TextBox 8" id="8"/>
            <p:cNvSpPr txBox="true"/>
            <p:nvPr/>
          </p:nvSpPr>
          <p:spPr>
            <a:xfrm>
              <a:off x="0" y="0"/>
              <a:ext cx="1164074" cy="1303943"/>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195E68"/>
            </a:solidFill>
          </p:spPr>
        </p:sp>
        <p:sp>
          <p:nvSpPr>
            <p:cNvPr name="TextBox 13" id="13"/>
            <p:cNvSpPr txBox="true"/>
            <p:nvPr/>
          </p:nvSpPr>
          <p:spPr>
            <a:xfrm>
              <a:off x="0" y="0"/>
              <a:ext cx="4343964" cy="989215"/>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30BFBF"/>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b="true">
                <a:solidFill>
                  <a:srgbClr val="FFFFFF"/>
                </a:solidFill>
                <a:latin typeface="Arimo Bold"/>
                <a:ea typeface="Arimo Bold"/>
                <a:cs typeface="Arimo Bold"/>
                <a:sym typeface="Arimo Bold"/>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DAHXJDX_8-k</dc:identifier>
  <dcterms:modified xsi:type="dcterms:W3CDTF">2011-08-01T06:04:30Z</dcterms:modified>
  <cp:revision>1</cp:revision>
  <dc:title>לך לך מצגת רוסית</dc:title>
</cp:coreProperties>
</file>