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x="18288000" cy="10287000"/>
  <p:notesSz cx="6858000" cy="9144000"/>
  <p:embeddedFontLst>
    <p:embeddedFont>
      <p:font typeface="Arial Bold" charset="1" panose="020B0704020202020204"/>
      <p:regular r:id="rId38"/>
    </p:embeddedFont>
    <p:embeddedFont>
      <p:font typeface="Arial" charset="1" panose="020B0604020202020204"/>
      <p:regular r:id="rId39"/>
    </p:embeddedFont>
    <p:embeddedFont>
      <p:font typeface="Lora" charset="1" panose="00000500000000000000"/>
      <p:regular r:id="rId40"/>
    </p:embeddedFont>
    <p:embeddedFont>
      <p:font typeface="Calibri (MS)" charset="1" panose="020F0502020204030204"/>
      <p:regular r:id="rId41"/>
    </p:embeddedFont>
    <p:embeddedFont>
      <p:font typeface="Calibri (MS) Bold" charset="1" panose="020F0702030404030204"/>
      <p:regular r:id="rId42"/>
    </p:embeddedFont>
    <p:embeddedFont>
      <p:font typeface="Arimo Bold" charset="1" panose="020B0704020202020204"/>
      <p:regular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 Id="rId3" Target="../media/image2.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10.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 Id="rId3" Target="../media/image10.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jpeg" Type="http://schemas.openxmlformats.org/officeDocument/2006/relationships/image"/><Relationship Id="rId3" Target="../media/image12.png" Type="http://schemas.openxmlformats.org/officeDocument/2006/relationships/image"/><Relationship Id="rId4" Target="../media/image13.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9050" y="1905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grpSp>
        <p:nvGrpSpPr>
          <p:cNvPr name="Group 3" id="3"/>
          <p:cNvGrpSpPr/>
          <p:nvPr/>
        </p:nvGrpSpPr>
        <p:grpSpPr>
          <a:xfrm rot="0">
            <a:off x="14469342" y="8461019"/>
            <a:ext cx="2644197" cy="729024"/>
            <a:chOff x="0" y="0"/>
            <a:chExt cx="3525596" cy="972033"/>
          </a:xfrm>
        </p:grpSpPr>
        <p:sp>
          <p:nvSpPr>
            <p:cNvPr name="Freeform 4" id="4"/>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5" id="5"/>
          <p:cNvGrpSpPr/>
          <p:nvPr/>
        </p:nvGrpSpPr>
        <p:grpSpPr>
          <a:xfrm rot="0">
            <a:off x="9698612" y="2399576"/>
            <a:ext cx="8589388" cy="7887424"/>
            <a:chOff x="0" y="0"/>
            <a:chExt cx="2262226" cy="2077346"/>
          </a:xfrm>
        </p:grpSpPr>
        <p:sp>
          <p:nvSpPr>
            <p:cNvPr name="Freeform 6" id="6"/>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7" id="7"/>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8" id="8"/>
          <p:cNvGrpSpPr/>
          <p:nvPr/>
        </p:nvGrpSpPr>
        <p:grpSpPr>
          <a:xfrm rot="2700000">
            <a:off x="13737143" y="5349105"/>
            <a:ext cx="5696323" cy="5707346"/>
            <a:chOff x="0" y="0"/>
            <a:chExt cx="1500266" cy="1503169"/>
          </a:xfrm>
        </p:grpSpPr>
        <p:sp>
          <p:nvSpPr>
            <p:cNvPr name="Freeform 9" id="9"/>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0" id="10"/>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1" id="11"/>
          <p:cNvGrpSpPr/>
          <p:nvPr/>
        </p:nvGrpSpPr>
        <p:grpSpPr>
          <a:xfrm rot="0">
            <a:off x="14372539" y="8492593"/>
            <a:ext cx="2838641" cy="697450"/>
            <a:chOff x="0" y="0"/>
            <a:chExt cx="747625" cy="183691"/>
          </a:xfrm>
        </p:grpSpPr>
        <p:sp>
          <p:nvSpPr>
            <p:cNvPr name="Freeform 12" id="12"/>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3" id="13"/>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4" id="14" descr="תמונה שמכילה טקסט, גופן, צילום מסך, גרפיקה"/>
          <p:cNvSpPr/>
          <p:nvPr/>
        </p:nvSpPr>
        <p:spPr>
          <a:xfrm flipH="false" flipV="false" rot="0">
            <a:off x="9573016" y="5356565"/>
            <a:ext cx="8305267" cy="3209039"/>
          </a:xfrm>
          <a:custGeom>
            <a:avLst/>
            <a:gdLst/>
            <a:ahLst/>
            <a:cxnLst/>
            <a:rect r="r" b="b" t="t" l="l"/>
            <a:pathLst>
              <a:path h="3209039" w="8305267">
                <a:moveTo>
                  <a:pt x="0" y="0"/>
                </a:moveTo>
                <a:lnTo>
                  <a:pt x="8305266" y="0"/>
                </a:lnTo>
                <a:lnTo>
                  <a:pt x="8305266" y="3209039"/>
                </a:lnTo>
                <a:lnTo>
                  <a:pt x="0" y="3209039"/>
                </a:lnTo>
                <a:lnTo>
                  <a:pt x="0" y="0"/>
                </a:lnTo>
                <a:close/>
              </a:path>
            </a:pathLst>
          </a:custGeom>
          <a:blipFill>
            <a:blip r:embed="rId3"/>
            <a:stretch>
              <a:fillRect l="-4365" t="0" r="-4365" b="0"/>
            </a:stretch>
          </a:blipFill>
        </p:spPr>
      </p:sp>
      <p:sp>
        <p:nvSpPr>
          <p:cNvPr name="TextBox 15" id="15"/>
          <p:cNvSpPr txBox="true"/>
          <p:nvPr/>
        </p:nvSpPr>
        <p:spPr>
          <a:xfrm rot="0">
            <a:off x="713956" y="6086995"/>
            <a:ext cx="8984656" cy="1295400"/>
          </a:xfrm>
          <a:prstGeom prst="rect">
            <a:avLst/>
          </a:prstGeom>
        </p:spPr>
        <p:txBody>
          <a:bodyPr anchor="t" rtlCol="false" tIns="0" lIns="0" bIns="0" rIns="0">
            <a:spAutoFit/>
          </a:bodyPr>
          <a:lstStyle/>
          <a:p>
            <a:pPr algn="l">
              <a:lnSpc>
                <a:spcPts val="5040"/>
              </a:lnSpc>
            </a:pPr>
            <a:r>
              <a:rPr lang="en-US" sz="4200" b="true">
                <a:solidFill>
                  <a:srgbClr val="1B969B"/>
                </a:solidFill>
                <a:latin typeface="Arial Bold"/>
                <a:ea typeface="Arial Bold"/>
                <a:cs typeface="Arial Bold"/>
                <a:sym typeface="Arial Bold"/>
              </a:rPr>
              <a:t>Как говорить, когда тебя не хотят слушать</a:t>
            </a:r>
          </a:p>
        </p:txBody>
      </p:sp>
      <p:sp>
        <p:nvSpPr>
          <p:cNvPr name="TextBox 16" id="16"/>
          <p:cNvSpPr txBox="true"/>
          <p:nvPr/>
        </p:nvSpPr>
        <p:spPr>
          <a:xfrm rot="0">
            <a:off x="713956" y="7564603"/>
            <a:ext cx="7172554" cy="638175"/>
          </a:xfrm>
          <a:prstGeom prst="rect">
            <a:avLst/>
          </a:prstGeom>
        </p:spPr>
        <p:txBody>
          <a:bodyPr anchor="t" rtlCol="false" tIns="0" lIns="0" bIns="0" rIns="0">
            <a:spAutoFit/>
          </a:bodyPr>
          <a:lstStyle/>
          <a:p>
            <a:pPr algn="just">
              <a:lnSpc>
                <a:spcPts val="2520"/>
              </a:lnSpc>
            </a:pPr>
            <a:r>
              <a:rPr lang="en-US" sz="2100">
                <a:solidFill>
                  <a:srgbClr val="000000"/>
                </a:solidFill>
                <a:latin typeface="Arial"/>
                <a:ea typeface="Arial"/>
                <a:cs typeface="Arial"/>
                <a:sym typeface="Arial"/>
              </a:rPr>
              <a:t>ОТ АВРААМА ДО НАШИХ ДНЕЙ: КАК ПОБУДИТЬ ЗАКРЫТОЕ СЕРДЦЕ К ОТКРЫТОМУ РАЗГОВОРУ.</a:t>
            </a:r>
          </a:p>
        </p:txBody>
      </p:sp>
      <p:sp>
        <p:nvSpPr>
          <p:cNvPr name="TextBox 17" id="17"/>
          <p:cNvSpPr txBox="true"/>
          <p:nvPr/>
        </p:nvSpPr>
        <p:spPr>
          <a:xfrm rot="0">
            <a:off x="16862069" y="786879"/>
            <a:ext cx="491128" cy="264376"/>
          </a:xfrm>
          <a:prstGeom prst="rect">
            <a:avLst/>
          </a:prstGeom>
        </p:spPr>
        <p:txBody>
          <a:bodyPr anchor="t" rtlCol="false" tIns="0" lIns="0" bIns="0" rIns="0">
            <a:spAutoFit/>
          </a:bodyPr>
          <a:lstStyle/>
          <a:p>
            <a:pPr algn="r">
              <a:lnSpc>
                <a:spcPts val="1620"/>
              </a:lnSpc>
            </a:pPr>
            <a:r>
              <a:rPr lang="en-US" sz="1350">
                <a:solidFill>
                  <a:srgbClr val="000000"/>
                </a:solidFill>
                <a:latin typeface="Lora"/>
                <a:ea typeface="Lora"/>
                <a:cs typeface="Lora"/>
                <a:sym typeface="Lora"/>
              </a:rPr>
              <a:t>B”H</a:t>
            </a:r>
          </a:p>
        </p:txBody>
      </p:sp>
      <p:grpSp>
        <p:nvGrpSpPr>
          <p:cNvPr name="Group 18" id="18"/>
          <p:cNvGrpSpPr/>
          <p:nvPr/>
        </p:nvGrpSpPr>
        <p:grpSpPr>
          <a:xfrm rot="0">
            <a:off x="614954" y="564920"/>
            <a:ext cx="8529046" cy="5118946"/>
            <a:chOff x="0" y="0"/>
            <a:chExt cx="7706170" cy="4625073"/>
          </a:xfrm>
        </p:grpSpPr>
        <p:sp>
          <p:nvSpPr>
            <p:cNvPr name="Freeform 19" id="19"/>
            <p:cNvSpPr/>
            <p:nvPr/>
          </p:nvSpPr>
          <p:spPr>
            <a:xfrm flipH="false" flipV="false" rot="0">
              <a:off x="0" y="0"/>
              <a:ext cx="7706106" cy="4625086"/>
            </a:xfrm>
            <a:custGeom>
              <a:avLst/>
              <a:gdLst/>
              <a:ahLst/>
              <a:cxnLst/>
              <a:rect r="r" b="b" t="t" l="l"/>
              <a:pathLst>
                <a:path h="4625086" w="7706106">
                  <a:moveTo>
                    <a:pt x="0" y="0"/>
                  </a:moveTo>
                  <a:lnTo>
                    <a:pt x="7706106" y="0"/>
                  </a:lnTo>
                  <a:lnTo>
                    <a:pt x="7706106" y="4625086"/>
                  </a:lnTo>
                  <a:lnTo>
                    <a:pt x="0" y="4625086"/>
                  </a:lnTo>
                  <a:lnTo>
                    <a:pt x="0" y="0"/>
                  </a:lnTo>
                  <a:close/>
                </a:path>
              </a:pathLst>
            </a:custGeom>
            <a:blipFill>
              <a:blip r:embed="rId4"/>
              <a:stretch>
                <a:fillRect l="0" t="0" r="0" b="0"/>
              </a:stretch>
            </a:blipFill>
          </p:spPr>
        </p:sp>
      </p:grpSp>
      <p:sp>
        <p:nvSpPr>
          <p:cNvPr name="TextBox 20" id="20"/>
          <p:cNvSpPr txBox="true"/>
          <p:nvPr/>
        </p:nvSpPr>
        <p:spPr>
          <a:xfrm rot="0">
            <a:off x="14463960" y="8658844"/>
            <a:ext cx="2655799" cy="323850"/>
          </a:xfrm>
          <a:prstGeom prst="rect">
            <a:avLst/>
          </a:prstGeom>
        </p:spPr>
        <p:txBody>
          <a:bodyPr anchor="t" rtlCol="false" tIns="0" lIns="0" bIns="0" rIns="0">
            <a:spAutoFit/>
          </a:bodyPr>
          <a:lstStyle/>
          <a:p>
            <a:pPr algn="ctr">
              <a:lnSpc>
                <a:spcPts val="2520"/>
              </a:lnSpc>
            </a:pPr>
            <a:r>
              <a:rPr lang="en-US" sz="2100">
                <a:solidFill>
                  <a:srgbClr val="FFFFFF"/>
                </a:solidFill>
                <a:latin typeface="Arial"/>
                <a:ea typeface="Arial"/>
                <a:cs typeface="Arial"/>
                <a:sym typeface="Arial"/>
              </a:rPr>
              <a:t>Ваера</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0693585" cy="1123950"/>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А. Шатё</a:t>
            </a:r>
            <a:r>
              <a:rPr lang="en-US" sz="7200" b="true">
                <a:solidFill>
                  <a:srgbClr val="1B969B"/>
                </a:solidFill>
                <a:latin typeface="Arial Bold"/>
                <a:ea typeface="Arial Bold"/>
                <a:cs typeface="Arial Bold"/>
                <a:sym typeface="Arial Bold"/>
              </a:rPr>
              <a:t>р Авраама</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Ваера</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37831" y="2215060"/>
            <a:ext cx="13716000" cy="12017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посадил Авраам эшель в</a:t>
            </a:r>
            <a:r>
              <a:rPr lang="en-US" sz="3150">
                <a:solidFill>
                  <a:srgbClr val="000000"/>
                </a:solidFill>
                <a:latin typeface="Calibri (MS)"/>
                <a:ea typeface="Calibri (MS)"/>
                <a:cs typeface="Calibri (MS)"/>
                <a:sym typeface="Calibri (MS)"/>
              </a:rPr>
              <a:t> Беэр-Шеве, и взывал там имя Г-спода, Б-га вселенной.</a:t>
            </a:r>
          </a:p>
        </p:txBody>
      </p:sp>
      <p:sp>
        <p:nvSpPr>
          <p:cNvPr name="TextBox 4" id="4"/>
          <p:cNvSpPr txBox="true"/>
          <p:nvPr/>
        </p:nvSpPr>
        <p:spPr>
          <a:xfrm rot="0">
            <a:off x="3402055"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Берешит, 21:33</a:t>
            </a:r>
          </a:p>
        </p:txBody>
      </p:sp>
      <p:sp>
        <p:nvSpPr>
          <p:cNvPr name="TextBox 5" id="5"/>
          <p:cNvSpPr txBox="true"/>
          <p:nvPr/>
        </p:nvSpPr>
        <p:spPr>
          <a:xfrm rot="0">
            <a:off x="3402055"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1</a:t>
            </a:r>
          </a:p>
        </p:txBody>
      </p:sp>
      <p:sp>
        <p:nvSpPr>
          <p:cNvPr name="AutoShape 6" id="6"/>
          <p:cNvSpPr/>
          <p:nvPr/>
        </p:nvSpPr>
        <p:spPr>
          <a:xfrm flipV="true">
            <a:off x="3437831" y="2110683"/>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92458"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Талмуд, Сота, 10а</a:t>
            </a:r>
          </a:p>
        </p:txBody>
      </p:sp>
      <p:sp>
        <p:nvSpPr>
          <p:cNvPr name="TextBox 4" id="4"/>
          <p:cNvSpPr txBox="true"/>
          <p:nvPr/>
        </p:nvSpPr>
        <p:spPr>
          <a:xfrm rot="0">
            <a:off x="3392458"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2</a:t>
            </a:r>
          </a:p>
        </p:txBody>
      </p:sp>
      <p:sp>
        <p:nvSpPr>
          <p:cNvPr name="AutoShape 5" id="5"/>
          <p:cNvSpPr/>
          <p:nvPr/>
        </p:nvSpPr>
        <p:spPr>
          <a:xfrm flipV="true">
            <a:off x="3428234" y="21106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8234" y="2750615"/>
            <a:ext cx="13716000" cy="23637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посадил Авраам эшель в Беэр-Шеве, и взывал </a:t>
            </a:r>
            <a:r>
              <a:rPr lang="en-US" sz="3150">
                <a:solidFill>
                  <a:srgbClr val="000000"/>
                </a:solidFill>
                <a:latin typeface="Calibri (MS)"/>
                <a:ea typeface="Calibri (MS)"/>
                <a:cs typeface="Calibri (MS)"/>
                <a:sym typeface="Calibri (MS)"/>
              </a:rPr>
              <a:t>там имя Г-спода, Б-га вселенной».</a:t>
            </a:r>
          </a:p>
          <a:p>
            <a:pPr algn="just">
              <a:lnSpc>
                <a:spcPts val="4592"/>
              </a:lnSpc>
            </a:pPr>
            <a:r>
              <a:rPr lang="en-US" sz="3150">
                <a:solidFill>
                  <a:srgbClr val="000000"/>
                </a:solidFill>
                <a:latin typeface="Calibri (MS)"/>
                <a:ea typeface="Calibri (MS)"/>
                <a:cs typeface="Calibri (MS)"/>
                <a:sym typeface="Calibri (MS)"/>
              </a:rPr>
              <a:t>Рабби Йеуда и рабби Нехемья спорили об этом: один сказал, что это был сад, другой — что это был постоялый двор.</a:t>
            </a:r>
          </a:p>
        </p:txBody>
      </p:sp>
      <p:sp>
        <p:nvSpPr>
          <p:cNvPr name="TextBox 7" id="7"/>
          <p:cNvSpPr txBox="true"/>
          <p:nvPr/>
        </p:nvSpPr>
        <p:spPr>
          <a:xfrm rot="0">
            <a:off x="3392458" y="2224983"/>
            <a:ext cx="11667064"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Открыты</a:t>
            </a:r>
            <a:r>
              <a:rPr lang="en-US" b="true" sz="3000" strike="noStrike" u="none">
                <a:solidFill>
                  <a:srgbClr val="1A969B"/>
                </a:solidFill>
                <a:latin typeface="Calibri (MS) Bold"/>
                <a:ea typeface="Calibri (MS) Bold"/>
                <a:cs typeface="Calibri (MS) Bold"/>
                <a:sym typeface="Calibri (MS) Bold"/>
              </a:rPr>
              <a:t>е </a:t>
            </a:r>
            <a:r>
              <a:rPr lang="en-US" b="true" sz="3000" strike="noStrike" u="none">
                <a:solidFill>
                  <a:srgbClr val="1A969B"/>
                </a:solidFill>
                <a:latin typeface="Calibri (MS) Bold"/>
                <a:ea typeface="Calibri (MS) Bold"/>
                <a:cs typeface="Calibri (MS) Bold"/>
                <a:sym typeface="Calibri (MS) Bold"/>
              </a:rPr>
              <a:t>д</a:t>
            </a:r>
            <a:r>
              <a:rPr lang="en-US" b="true" sz="3000" strike="noStrike" u="none">
                <a:solidFill>
                  <a:srgbClr val="1A969B"/>
                </a:solidFill>
                <a:latin typeface="Calibri (MS) Bold"/>
                <a:ea typeface="Calibri (MS) Bold"/>
                <a:cs typeface="Calibri (MS) Bold"/>
                <a:sym typeface="Calibri (MS) Bold"/>
              </a:rPr>
              <a:t>в</a:t>
            </a:r>
            <a:r>
              <a:rPr lang="en-US" b="true" sz="3000" strike="noStrike" u="none">
                <a:solidFill>
                  <a:srgbClr val="1A969B"/>
                </a:solidFill>
                <a:latin typeface="Calibri (MS) Bold"/>
                <a:ea typeface="Calibri (MS) Bold"/>
                <a:cs typeface="Calibri (MS) Bold"/>
                <a:sym typeface="Calibri (MS) Bold"/>
              </a:rPr>
              <a:t>е</a:t>
            </a:r>
            <a:r>
              <a:rPr lang="en-US" b="true" sz="3000" strike="noStrike" u="none">
                <a:solidFill>
                  <a:srgbClr val="1A969B"/>
                </a:solidFill>
                <a:latin typeface="Calibri (MS) Bold"/>
                <a:ea typeface="Calibri (MS) Bold"/>
                <a:cs typeface="Calibri (MS) Bold"/>
                <a:sym typeface="Calibri (MS) Bold"/>
              </a:rPr>
              <a:t>ри</a:t>
            </a:r>
          </a:p>
        </p:txBody>
      </p:sp>
      <p:sp>
        <p:nvSpPr>
          <p:cNvPr name="TextBox 8" id="8"/>
          <p:cNvSpPr txBox="true"/>
          <p:nvPr/>
        </p:nvSpPr>
        <p:spPr>
          <a:xfrm rot="0">
            <a:off x="3489860" y="5630437"/>
            <a:ext cx="13654374" cy="2363762"/>
          </a:xfrm>
          <a:prstGeom prst="rect">
            <a:avLst/>
          </a:prstGeom>
        </p:spPr>
        <p:txBody>
          <a:bodyPr anchor="t" rtlCol="false" tIns="0" lIns="0" bIns="0" rIns="0">
            <a:spAutoFit/>
          </a:bodyPr>
          <a:lstStyle/>
          <a:p>
            <a:pPr algn="just" marL="0" indent="0" lvl="0">
              <a:lnSpc>
                <a:spcPts val="4592"/>
              </a:lnSpc>
              <a:spcBef>
                <a:spcPct val="0"/>
              </a:spcBef>
            </a:pPr>
            <a:r>
              <a:rPr lang="en-US" b="true" sz="3150" strike="noStrike" u="none">
                <a:solidFill>
                  <a:srgbClr val="000000"/>
                </a:solidFill>
                <a:latin typeface="Calibri (MS) Bold"/>
                <a:ea typeface="Calibri (MS) Bold"/>
                <a:cs typeface="Calibri (MS) Bold"/>
                <a:sym typeface="Calibri (MS) Bold"/>
              </a:rPr>
              <a:t>«Посадил» </a:t>
            </a:r>
            <a:r>
              <a:rPr lang="en-US" sz="3150" strike="noStrike" u="none">
                <a:solidFill>
                  <a:srgbClr val="000000"/>
                </a:solidFill>
                <a:latin typeface="Calibri (MS)"/>
                <a:ea typeface="Calibri (MS)"/>
                <a:cs typeface="Calibri (MS)"/>
                <a:sym typeface="Calibri (MS)"/>
              </a:rPr>
              <a:t>— чтобы приносить пользу проходящим мимо путникам.</a:t>
            </a:r>
          </a:p>
          <a:p>
            <a:pPr algn="just" marL="0" indent="0" lvl="0">
              <a:lnSpc>
                <a:spcPts val="4592"/>
              </a:lnSpc>
              <a:spcBef>
                <a:spcPct val="0"/>
              </a:spcBef>
            </a:pPr>
            <a:r>
              <a:rPr lang="en-US" b="true" sz="3150" strike="noStrike" u="none">
                <a:solidFill>
                  <a:srgbClr val="000000"/>
                </a:solidFill>
                <a:latin typeface="Calibri (MS) Bold"/>
                <a:ea typeface="Calibri (MS) Bold"/>
                <a:cs typeface="Calibri (MS) Bold"/>
                <a:sym typeface="Calibri (MS) Bold"/>
              </a:rPr>
              <a:t>«Постоялый двор»</a:t>
            </a:r>
            <a:r>
              <a:rPr lang="en-US" sz="3150" strike="noStrike" u="none">
                <a:solidFill>
                  <a:srgbClr val="000000"/>
                </a:solidFill>
                <a:latin typeface="Calibri (MS)"/>
                <a:ea typeface="Calibri (MS)"/>
                <a:cs typeface="Calibri (MS)"/>
                <a:sym typeface="Calibri (MS)"/>
              </a:rPr>
              <a:t> — чтобы дать ночлег путникам. «Эшель» — акроним слов ахила, штия, левая — еда, питьё и сопровождение. Ведь он кормил их, поил, а затем провожал.</a:t>
            </a:r>
          </a:p>
        </p:txBody>
      </p:sp>
      <p:sp>
        <p:nvSpPr>
          <p:cNvPr name="TextBox 9" id="9"/>
          <p:cNvSpPr txBox="true"/>
          <p:nvPr/>
        </p:nvSpPr>
        <p:spPr>
          <a:xfrm rot="0">
            <a:off x="3427500" y="5148570"/>
            <a:ext cx="13716734" cy="523875"/>
          </a:xfrm>
          <a:prstGeom prst="rect">
            <a:avLst/>
          </a:prstGeom>
        </p:spPr>
        <p:txBody>
          <a:bodyPr anchor="t" rtlCol="false" tIns="0" lIns="0" bIns="0" rIns="0">
            <a:spAutoFit/>
          </a:bodyPr>
          <a:lstStyle/>
          <a:p>
            <a:pPr algn="l" marL="0" indent="0" lvl="0">
              <a:lnSpc>
                <a:spcPts val="3600"/>
              </a:lnSpc>
              <a:spcBef>
                <a:spcPct val="0"/>
              </a:spcBef>
            </a:pPr>
            <a:r>
              <a:rPr lang="en-US" b="true" sz="3000" strike="noStrike" u="none">
                <a:solidFill>
                  <a:srgbClr val="1A969B"/>
                </a:solidFill>
                <a:latin typeface="Calibri (MS) Bold"/>
                <a:ea typeface="Calibri (MS) Bold"/>
                <a:cs typeface="Calibri (MS) Bold"/>
                <a:sym typeface="Calibri (MS) Bold"/>
              </a:rPr>
              <a:t>Раши</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8234" y="885825"/>
            <a:ext cx="13716000" cy="41068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взывал там имя Г-спода, Б-га вселенной». Рейш Лакиш говорит: «Читай не "взывал" (ваикра), а “побуждал других взывать (ваякри) имя Г-спода”. Каким образом? После того как ели и пили, они вставали, чтобы благословить и поблагодарить его (Авраама). Говорил он им: "Разве вы ели то, что принадлежит мне? Вы ели то, что принадлежит Б-гу вселенной! Возблагодарите, восхвалите и благословите Того, по слову Которого возник мир"».</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92458" y="109176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Мидраш Раба, Берешит, 49:4</a:t>
            </a:r>
          </a:p>
        </p:txBody>
      </p:sp>
      <p:sp>
        <p:nvSpPr>
          <p:cNvPr name="TextBox 4" id="4"/>
          <p:cNvSpPr txBox="true"/>
          <p:nvPr/>
        </p:nvSpPr>
        <p:spPr>
          <a:xfrm rot="0">
            <a:off x="3392458" y="50121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3</a:t>
            </a:r>
          </a:p>
        </p:txBody>
      </p:sp>
      <p:sp>
        <p:nvSpPr>
          <p:cNvPr name="AutoShape 5" id="5"/>
          <p:cNvSpPr/>
          <p:nvPr/>
        </p:nvSpPr>
        <p:spPr>
          <a:xfrm flipV="true">
            <a:off x="3428234" y="161177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8234" y="2164223"/>
            <a:ext cx="13716000" cy="75929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Авраам принимал проходящих мимо путников. Как только они [заканчивали] есть и пить, он</a:t>
            </a:r>
            <a:r>
              <a:rPr lang="en-US" sz="3150">
                <a:solidFill>
                  <a:srgbClr val="000000"/>
                </a:solidFill>
                <a:latin typeface="Calibri (MS)"/>
                <a:ea typeface="Calibri (MS)"/>
                <a:cs typeface="Calibri (MS)"/>
                <a:sym typeface="Calibri (MS)"/>
              </a:rPr>
              <a:t> говорил им: «Благословите». Они спрашивали: «Что нам сказать?» Он отвечал: «Скажите: "Благословен Б-г вселенной, от [щедрот] Которого мы ели"».</a:t>
            </a:r>
          </a:p>
          <a:p>
            <a:pPr algn="just">
              <a:lnSpc>
                <a:spcPts val="4592"/>
              </a:lnSpc>
            </a:pPr>
            <a:r>
              <a:rPr lang="en-US" sz="3150">
                <a:solidFill>
                  <a:srgbClr val="000000"/>
                </a:solidFill>
                <a:latin typeface="Calibri (MS)"/>
                <a:ea typeface="Calibri (MS)"/>
                <a:cs typeface="Calibri (MS)"/>
                <a:sym typeface="Calibri (MS)"/>
              </a:rPr>
              <a:t>Если [человек] соглашался благословить, то ел, пил и уходил [своей дорогой]. А если не соглашался благословить, он (Авраам) говорил ему: «Отдай то, что должен [оплатить]».</a:t>
            </a:r>
          </a:p>
          <a:p>
            <a:pPr algn="just">
              <a:lnSpc>
                <a:spcPts val="4592"/>
              </a:lnSpc>
            </a:pPr>
            <a:r>
              <a:rPr lang="en-US" sz="3150">
                <a:solidFill>
                  <a:srgbClr val="000000"/>
                </a:solidFill>
                <a:latin typeface="Calibri (MS)"/>
                <a:ea typeface="Calibri (MS)"/>
                <a:cs typeface="Calibri (MS)"/>
                <a:sym typeface="Calibri (MS)"/>
              </a:rPr>
              <a:t>И тот спрашивал: «Что я должен тебе?» </a:t>
            </a:r>
          </a:p>
          <a:p>
            <a:pPr algn="just">
              <a:lnSpc>
                <a:spcPts val="4592"/>
              </a:lnSpc>
            </a:pPr>
            <a:r>
              <a:rPr lang="en-US" sz="3150">
                <a:solidFill>
                  <a:srgbClr val="000000"/>
                </a:solidFill>
                <a:latin typeface="Calibri (MS)"/>
                <a:ea typeface="Calibri (MS)"/>
                <a:cs typeface="Calibri (MS)"/>
                <a:sym typeface="Calibri (MS)"/>
              </a:rPr>
              <a:t>«Один кувшин вина — 10 динаров (45 гр серебра), одна литра (498 гр) мяса — 10 динаров, и одна буханка хлеба — 10 динаров. Кто дал тебе вино в пустыне? Кто дал тебе мясо в пустыне? Кто дал тебе хлеб в пустыне?»</a:t>
            </a:r>
          </a:p>
          <a:p>
            <a:pPr algn="just">
              <a:lnSpc>
                <a:spcPts val="4592"/>
              </a:lnSpc>
            </a:pPr>
            <a:r>
              <a:rPr lang="en-US" sz="3150">
                <a:solidFill>
                  <a:srgbClr val="000000"/>
                </a:solidFill>
                <a:latin typeface="Calibri (MS)"/>
                <a:ea typeface="Calibri (MS)"/>
                <a:cs typeface="Calibri (MS)"/>
                <a:sym typeface="Calibri (MS)"/>
              </a:rPr>
              <a:t>Когда он видел, в какое бедственное положение попал, он говорил: "Благословен Б-г вселенной, от [щедрот] Которого мы ели"».</a:t>
            </a:r>
          </a:p>
        </p:txBody>
      </p:sp>
      <p:sp>
        <p:nvSpPr>
          <p:cNvPr name="TextBox 7" id="7"/>
          <p:cNvSpPr txBox="true"/>
          <p:nvPr/>
        </p:nvSpPr>
        <p:spPr>
          <a:xfrm rot="0">
            <a:off x="3392458" y="1726073"/>
            <a:ext cx="11667064"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Умеренн</a:t>
            </a:r>
            <a:r>
              <a:rPr lang="en-US" b="true" sz="3000" strike="noStrike" u="none">
                <a:solidFill>
                  <a:srgbClr val="1A969B"/>
                </a:solidFill>
                <a:latin typeface="Calibri (MS) Bold"/>
                <a:ea typeface="Calibri (MS) Bold"/>
                <a:cs typeface="Calibri (MS) Bold"/>
                <a:sym typeface="Calibri (MS) Bold"/>
              </a:rPr>
              <a:t>ое давле</a:t>
            </a:r>
            <a:r>
              <a:rPr lang="en-US" b="true" sz="3000" strike="noStrike" u="none">
                <a:solidFill>
                  <a:srgbClr val="1A969B"/>
                </a:solidFill>
                <a:latin typeface="Calibri (MS) Bold"/>
                <a:ea typeface="Calibri (MS) Bold"/>
                <a:cs typeface="Calibri (MS) Bold"/>
                <a:sym typeface="Calibri (MS) Bold"/>
              </a:rPr>
              <a:t>н</a:t>
            </a:r>
            <a:r>
              <a:rPr lang="en-US" b="true" sz="3000" strike="noStrike" u="none">
                <a:solidFill>
                  <a:srgbClr val="1A969B"/>
                </a:solidFill>
                <a:latin typeface="Calibri (MS) Bold"/>
                <a:ea typeface="Calibri (MS) Bold"/>
                <a:cs typeface="Calibri (MS) Bold"/>
                <a:sym typeface="Calibri (MS) Bold"/>
              </a:rPr>
              <a:t>ие</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981213"/>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19388"/>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46593" y="1760563"/>
            <a:ext cx="13906817"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В чём смысл заявления, сделанного под давлением?</a:t>
            </a:r>
          </a:p>
        </p:txBody>
      </p:sp>
      <p:sp>
        <p:nvSpPr>
          <p:cNvPr name="TextBox 6" id="6"/>
          <p:cNvSpPr txBox="true"/>
          <p:nvPr/>
        </p:nvSpPr>
        <p:spPr>
          <a:xfrm rot="0">
            <a:off x="3446593" y="2246338"/>
            <a:ext cx="13837568" cy="701196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Сл</a:t>
            </a:r>
            <a:r>
              <a:rPr lang="en-US" sz="3150" strike="noStrike" u="none">
                <a:solidFill>
                  <a:srgbClr val="000000"/>
                </a:solidFill>
                <a:latin typeface="Calibri (MS)"/>
                <a:ea typeface="Calibri (MS)"/>
                <a:cs typeface="Calibri (MS)"/>
                <a:sym typeface="Calibri (MS)"/>
              </a:rPr>
              <a:t>ова «Благос</a:t>
            </a:r>
            <a:r>
              <a:rPr lang="en-US" sz="3150" strike="noStrike" u="none">
                <a:solidFill>
                  <a:srgbClr val="000000"/>
                </a:solidFill>
                <a:latin typeface="Calibri (MS)"/>
                <a:ea typeface="Calibri (MS)"/>
                <a:cs typeface="Calibri (MS)"/>
                <a:sym typeface="Calibri (MS)"/>
              </a:rPr>
              <a:t>ловен Б-г вселенной», казалось бы, произносились лишь формально (чтобы не пришлось плати</a:t>
            </a:r>
            <a:r>
              <a:rPr lang="en-US" sz="3150" strike="noStrike" u="none">
                <a:solidFill>
                  <a:srgbClr val="000000"/>
                </a:solidFill>
                <a:latin typeface="Calibri (MS)"/>
                <a:ea typeface="Calibri (MS)"/>
                <a:cs typeface="Calibri (MS)"/>
                <a:sym typeface="Calibri (MS)"/>
              </a:rPr>
              <a:t>ть),</a:t>
            </a:r>
            <a:r>
              <a:rPr lang="en-US" sz="3150" strike="noStrike" u="none">
                <a:solidFill>
                  <a:srgbClr val="000000"/>
                </a:solidFill>
                <a:latin typeface="Calibri (MS)"/>
                <a:ea typeface="Calibri (MS)"/>
                <a:cs typeface="Calibri (MS)"/>
                <a:sym typeface="Calibri (MS)"/>
              </a:rPr>
              <a:t> а </a:t>
            </a:r>
            <a:r>
              <a:rPr lang="en-US" sz="3150" strike="noStrike" u="none">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е </a:t>
            </a:r>
            <a:r>
              <a:rPr lang="en-US" sz="3150" strike="noStrike" u="none">
                <a:solidFill>
                  <a:srgbClr val="000000"/>
                </a:solidFill>
                <a:latin typeface="Calibri (MS)"/>
                <a:ea typeface="Calibri (MS)"/>
                <a:cs typeface="Calibri (MS)"/>
                <a:sym typeface="Calibri (MS)"/>
              </a:rPr>
              <a:t>п</a:t>
            </a:r>
            <a:r>
              <a:rPr lang="en-US" sz="3150" strike="noStrike" u="none">
                <a:solidFill>
                  <a:srgbClr val="000000"/>
                </a:solidFill>
                <a:latin typeface="Calibri (MS)"/>
                <a:ea typeface="Calibri (MS)"/>
                <a:cs typeface="Calibri (MS)"/>
                <a:sym typeface="Calibri (MS)"/>
              </a:rPr>
              <a:t>отом</a:t>
            </a:r>
            <a:r>
              <a:rPr lang="en-US" sz="3150" strike="noStrike" u="none">
                <a:solidFill>
                  <a:srgbClr val="000000"/>
                </a:solidFill>
                <a:latin typeface="Calibri (MS)"/>
                <a:ea typeface="Calibri (MS)"/>
                <a:cs typeface="Calibri (MS)"/>
                <a:sym typeface="Calibri (MS)"/>
              </a:rPr>
              <a:t>у</a:t>
            </a:r>
            <a:r>
              <a:rPr lang="en-US" sz="3150" strike="noStrike" u="none">
                <a:solidFill>
                  <a:srgbClr val="000000"/>
                </a:solidFill>
                <a:latin typeface="Calibri (MS)"/>
                <a:ea typeface="Calibri (MS)"/>
                <a:cs typeface="Calibri (MS)"/>
                <a:sym typeface="Calibri (MS)"/>
              </a:rPr>
              <a:t> что путники по-настоящему решили в сердце своём благословить.</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Э</a:t>
            </a:r>
            <a:r>
              <a:rPr lang="en-US" sz="3150" strike="noStrike" u="none">
                <a:solidFill>
                  <a:srgbClr val="000000"/>
                </a:solidFill>
                <a:latin typeface="Calibri (MS)"/>
                <a:ea typeface="Calibri (MS)"/>
                <a:cs typeface="Calibri (MS)"/>
                <a:sym typeface="Calibri (MS)"/>
              </a:rPr>
              <a:t>то </a:t>
            </a:r>
            <a:r>
              <a:rPr lang="en-US" sz="3150" strike="noStrike" u="none">
                <a:solidFill>
                  <a:srgbClr val="000000"/>
                </a:solidFill>
                <a:latin typeface="Calibri (MS)"/>
                <a:ea typeface="Calibri (MS)"/>
                <a:cs typeface="Calibri (MS)"/>
                <a:sym typeface="Calibri (MS)"/>
              </a:rPr>
              <a:t>вызывае</a:t>
            </a:r>
            <a:r>
              <a:rPr lang="en-US" sz="3150" strike="noStrike" u="none">
                <a:solidFill>
                  <a:srgbClr val="000000"/>
                </a:solidFill>
                <a:latin typeface="Calibri (MS)"/>
                <a:ea typeface="Calibri (MS)"/>
                <a:cs typeface="Calibri (MS)"/>
                <a:sym typeface="Calibri (MS)"/>
              </a:rPr>
              <a:t>т </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опро</a:t>
            </a:r>
            <a:r>
              <a:rPr lang="en-US" sz="3150" strike="noStrike" u="none">
                <a:solidFill>
                  <a:srgbClr val="000000"/>
                </a:solidFill>
                <a:latin typeface="Calibri (MS)"/>
                <a:ea typeface="Calibri (MS)"/>
                <a:cs typeface="Calibri (MS)"/>
                <a:sym typeface="Calibri (MS)"/>
              </a:rPr>
              <a:t>с:</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Чт</a:t>
            </a:r>
            <a:r>
              <a:rPr lang="en-US" sz="3150" strike="noStrike" u="none">
                <a:solidFill>
                  <a:srgbClr val="000000"/>
                </a:solidFill>
                <a:latin typeface="Calibri (MS)"/>
                <a:ea typeface="Calibri (MS)"/>
                <a:cs typeface="Calibri (MS)"/>
                <a:sym typeface="Calibri (MS)"/>
              </a:rPr>
              <a:t>о </a:t>
            </a:r>
            <a:r>
              <a:rPr lang="en-US" sz="3150" strike="noStrike" u="none">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аса</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ся</a:t>
            </a:r>
            <a:r>
              <a:rPr lang="en-US" sz="3150" strike="noStrike" u="none">
                <a:solidFill>
                  <a:srgbClr val="000000"/>
                </a:solidFill>
                <a:latin typeface="Calibri (MS)"/>
                <a:ea typeface="Calibri (MS)"/>
                <a:cs typeface="Calibri (MS)"/>
                <a:sym typeface="Calibri (MS)"/>
              </a:rPr>
              <a:t> т</a:t>
            </a:r>
            <a:r>
              <a:rPr lang="en-US" sz="3150" strike="noStrike" u="none">
                <a:solidFill>
                  <a:srgbClr val="000000"/>
                </a:solidFill>
                <a:latin typeface="Calibri (MS)"/>
                <a:ea typeface="Calibri (MS)"/>
                <a:cs typeface="Calibri (MS)"/>
                <a:sym typeface="Calibri (MS)"/>
              </a:rPr>
              <a:t>ех</a:t>
            </a:r>
            <a:r>
              <a:rPr lang="en-US" sz="3150" strike="noStrike" u="none">
                <a:solidFill>
                  <a:srgbClr val="000000"/>
                </a:solidFill>
                <a:latin typeface="Calibri (MS)"/>
                <a:ea typeface="Calibri (MS)"/>
                <a:cs typeface="Calibri (MS)"/>
                <a:sym typeface="Calibri (MS)"/>
              </a:rPr>
              <a:t>, ког</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 Авраам </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тивирова</a:t>
            </a:r>
            <a:r>
              <a:rPr lang="en-US" sz="3150" strike="noStrike" u="none">
                <a:solidFill>
                  <a:srgbClr val="000000"/>
                </a:solidFill>
                <a:latin typeface="Calibri (MS)"/>
                <a:ea typeface="Calibri (MS)"/>
                <a:cs typeface="Calibri (MS)"/>
                <a:sym typeface="Calibri (MS)"/>
              </a:rPr>
              <a:t>л бл</a:t>
            </a:r>
            <a:r>
              <a:rPr lang="en-US" sz="3150" strike="noStrike" u="none">
                <a:solidFill>
                  <a:srgbClr val="000000"/>
                </a:solidFill>
                <a:latin typeface="Calibri (MS)"/>
                <a:ea typeface="Calibri (MS)"/>
                <a:cs typeface="Calibri (MS)"/>
                <a:sym typeface="Calibri (MS)"/>
              </a:rPr>
              <a:t>аг</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вит</a:t>
            </a:r>
            <a:r>
              <a:rPr lang="en-US" sz="3150" strike="noStrike" u="none">
                <a:solidFill>
                  <a:srgbClr val="000000"/>
                </a:solidFill>
                <a:latin typeface="Calibri (MS)"/>
                <a:ea typeface="Calibri (MS)"/>
                <a:cs typeface="Calibri (MS)"/>
                <a:sym typeface="Calibri (MS)"/>
              </a:rPr>
              <a:t>ь</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Б-</a:t>
            </a:r>
            <a:r>
              <a:rPr lang="en-US" sz="3150" strike="noStrike" u="none">
                <a:solidFill>
                  <a:srgbClr val="000000"/>
                </a:solidFill>
                <a:latin typeface="Calibri (MS)"/>
                <a:ea typeface="Calibri (MS)"/>
                <a:cs typeface="Calibri (MS)"/>
                <a:sym typeface="Calibri (MS)"/>
              </a:rPr>
              <a:t>га </a:t>
            </a:r>
            <a:r>
              <a:rPr lang="en-US" sz="3150" strike="noStrike" u="none">
                <a:solidFill>
                  <a:srgbClr val="000000"/>
                </a:solidFill>
                <a:latin typeface="Calibri (MS)"/>
                <a:ea typeface="Calibri (MS)"/>
                <a:cs typeface="Calibri (MS)"/>
                <a:sym typeface="Calibri (MS)"/>
              </a:rPr>
              <a:t>по</a:t>
            </a:r>
            <a:r>
              <a:rPr lang="en-US" sz="3150" strike="noStrike" u="none">
                <a:solidFill>
                  <a:srgbClr val="000000"/>
                </a:solidFill>
                <a:latin typeface="Calibri (MS)"/>
                <a:ea typeface="Calibri (MS)"/>
                <a:cs typeface="Calibri (MS)"/>
                <a:sym typeface="Calibri (MS)"/>
              </a:rPr>
              <a:t> и</a:t>
            </a:r>
            <a:r>
              <a:rPr lang="en-US" sz="3150" strike="noStrike" u="none">
                <a:solidFill>
                  <a:srgbClr val="000000"/>
                </a:solidFill>
                <a:latin typeface="Calibri (MS)"/>
                <a:ea typeface="Calibri (MS)"/>
                <a:cs typeface="Calibri (MS)"/>
                <a:sym typeface="Calibri (MS)"/>
              </a:rPr>
              <a:t>х</a:t>
            </a:r>
            <a:r>
              <a:rPr lang="en-US" sz="3150" strike="noStrike" u="none">
                <a:solidFill>
                  <a:srgbClr val="000000"/>
                </a:solidFill>
                <a:latin typeface="Calibri (MS)"/>
                <a:ea typeface="Calibri (MS)"/>
                <a:cs typeface="Calibri (MS)"/>
                <a:sym typeface="Calibri (MS)"/>
              </a:rPr>
              <a:t> доб</a:t>
            </a:r>
            <a:r>
              <a:rPr lang="en-US" sz="3150" strike="noStrike" u="none">
                <a:solidFill>
                  <a:srgbClr val="000000"/>
                </a:solidFill>
                <a:latin typeface="Calibri (MS)"/>
                <a:ea typeface="Calibri (MS)"/>
                <a:cs typeface="Calibri (MS)"/>
                <a:sym typeface="Calibri (MS)"/>
              </a:rPr>
              <a:t>рой</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то ска</a:t>
            </a:r>
            <a:r>
              <a:rPr lang="en-US" sz="3150" strike="noStrike" u="none">
                <a:solidFill>
                  <a:srgbClr val="000000"/>
                </a:solidFill>
                <a:latin typeface="Calibri (MS)"/>
                <a:ea typeface="Calibri (MS)"/>
                <a:cs typeface="Calibri (MS)"/>
                <a:sym typeface="Calibri (MS)"/>
              </a:rPr>
              <a:t>з</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нн</a:t>
            </a:r>
            <a:r>
              <a:rPr lang="en-US" sz="3150" strike="noStrike" u="none">
                <a:solidFill>
                  <a:srgbClr val="000000"/>
                </a:solidFill>
                <a:latin typeface="Calibri (MS)"/>
                <a:ea typeface="Calibri (MS)"/>
                <a:cs typeface="Calibri (MS)"/>
                <a:sym typeface="Calibri (MS)"/>
              </a:rPr>
              <a:t>ое </a:t>
            </a:r>
            <a:r>
              <a:rPr lang="en-US" sz="3150" strike="noStrike" u="none">
                <a:solidFill>
                  <a:srgbClr val="000000"/>
                </a:solidFill>
                <a:latin typeface="Calibri (MS)"/>
                <a:ea typeface="Calibri (MS)"/>
                <a:cs typeface="Calibri (MS)"/>
                <a:sym typeface="Calibri (MS)"/>
              </a:rPr>
              <a:t>«Побуж</a:t>
            </a:r>
            <a:r>
              <a:rPr lang="en-US" sz="3150" strike="noStrike" u="none">
                <a:solidFill>
                  <a:srgbClr val="000000"/>
                </a:solidFill>
                <a:latin typeface="Calibri (MS)"/>
                <a:ea typeface="Calibri (MS)"/>
                <a:cs typeface="Calibri (MS)"/>
                <a:sym typeface="Calibri (MS)"/>
              </a:rPr>
              <a:t>да</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 други</a:t>
            </a:r>
            <a:r>
              <a:rPr lang="en-US" sz="3150" strike="noStrike" u="none">
                <a:solidFill>
                  <a:srgbClr val="000000"/>
                </a:solidFill>
                <a:latin typeface="Calibri (MS)"/>
                <a:ea typeface="Calibri (MS)"/>
                <a:cs typeface="Calibri (MS)"/>
                <a:sym typeface="Calibri (MS)"/>
              </a:rPr>
              <a:t>х</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з</a:t>
            </a:r>
            <a:r>
              <a:rPr lang="en-US" sz="3150" strike="noStrike" u="none">
                <a:solidFill>
                  <a:srgbClr val="000000"/>
                </a:solidFill>
                <a:latin typeface="Calibri (MS)"/>
                <a:ea typeface="Calibri (MS)"/>
                <a:cs typeface="Calibri (MS)"/>
                <a:sym typeface="Calibri (MS)"/>
              </a:rPr>
              <a:t>ы</a:t>
            </a:r>
            <a:r>
              <a:rPr lang="en-US" sz="3150" strike="noStrike" u="none">
                <a:solidFill>
                  <a:srgbClr val="000000"/>
                </a:solidFill>
                <a:latin typeface="Calibri (MS)"/>
                <a:ea typeface="Calibri (MS)"/>
                <a:cs typeface="Calibri (MS)"/>
                <a:sym typeface="Calibri (MS)"/>
              </a:rPr>
              <a:t>вать </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ва</a:t>
            </a:r>
            <a:r>
              <a:rPr lang="en-US" sz="3150" strike="noStrike" u="none">
                <a:solidFill>
                  <a:srgbClr val="000000"/>
                </a:solidFill>
                <a:latin typeface="Calibri (MS)"/>
                <a:ea typeface="Calibri (MS)"/>
                <a:cs typeface="Calibri (MS)"/>
                <a:sym typeface="Calibri (MS)"/>
              </a:rPr>
              <a:t>якри) и</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я</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Г-с</a:t>
            </a:r>
            <a:r>
              <a:rPr lang="en-US" sz="3150" strike="noStrike" u="none">
                <a:solidFill>
                  <a:srgbClr val="000000"/>
                </a:solidFill>
                <a:latin typeface="Calibri (MS)"/>
                <a:ea typeface="Calibri (MS)"/>
                <a:cs typeface="Calibri (MS)"/>
                <a:sym typeface="Calibri (MS)"/>
              </a:rPr>
              <a:t>по</a:t>
            </a:r>
            <a:r>
              <a:rPr lang="en-US" sz="3150" strike="noStrike" u="none">
                <a:solidFill>
                  <a:srgbClr val="000000"/>
                </a:solidFill>
                <a:latin typeface="Calibri (MS)"/>
                <a:ea typeface="Calibri (MS)"/>
                <a:cs typeface="Calibri (MS)"/>
                <a:sym typeface="Calibri (MS)"/>
              </a:rPr>
              <a:t>д</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 н</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м де</a:t>
            </a:r>
            <a:r>
              <a:rPr lang="en-US" sz="3150" strike="noStrike" u="none">
                <a:solidFill>
                  <a:srgbClr val="000000"/>
                </a:solidFill>
                <a:latin typeface="Calibri (MS)"/>
                <a:ea typeface="Calibri (MS)"/>
                <a:cs typeface="Calibri (MS)"/>
                <a:sym typeface="Calibri (MS)"/>
              </a:rPr>
              <a:t>йст</a:t>
            </a:r>
            <a:r>
              <a:rPr lang="en-US" sz="3150" strike="noStrike" u="none">
                <a:solidFill>
                  <a:srgbClr val="000000"/>
                </a:solidFill>
                <a:latin typeface="Calibri (MS)"/>
                <a:ea typeface="Calibri (MS)"/>
                <a:cs typeface="Calibri (MS)"/>
                <a:sym typeface="Calibri (MS)"/>
              </a:rPr>
              <a:t>вител</a:t>
            </a:r>
            <a:r>
              <a:rPr lang="en-US" sz="3150" strike="noStrike" u="none">
                <a:solidFill>
                  <a:srgbClr val="000000"/>
                </a:solidFill>
                <a:latin typeface="Calibri (MS)"/>
                <a:ea typeface="Calibri (MS)"/>
                <a:cs typeface="Calibri (MS)"/>
                <a:sym typeface="Calibri (MS)"/>
              </a:rPr>
              <a:t>ь</a:t>
            </a:r>
            <a:r>
              <a:rPr lang="en-US" sz="3150" strike="noStrike" u="none">
                <a:solidFill>
                  <a:srgbClr val="000000"/>
                </a:solidFill>
                <a:latin typeface="Calibri (MS)"/>
                <a:ea typeface="Calibri (MS)"/>
                <a:cs typeface="Calibri (MS)"/>
                <a:sym typeface="Calibri (MS)"/>
              </a:rPr>
              <a:t>но пр</a:t>
            </a:r>
            <a:r>
              <a:rPr lang="en-US" sz="3150" strike="noStrike" u="none">
                <a:solidFill>
                  <a:srgbClr val="000000"/>
                </a:solidFill>
                <a:latin typeface="Calibri (MS)"/>
                <a:ea typeface="Calibri (MS)"/>
                <a:cs typeface="Calibri (MS)"/>
                <a:sym typeface="Calibri (MS)"/>
              </a:rPr>
              <a:t>им</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ним</a:t>
            </a:r>
            <a:r>
              <a:rPr lang="en-US" sz="3150" strike="noStrike" u="none">
                <a:solidFill>
                  <a:srgbClr val="000000"/>
                </a:solidFill>
                <a:latin typeface="Calibri (MS)"/>
                <a:ea typeface="Calibri (MS)"/>
                <a:cs typeface="Calibri (MS)"/>
                <a:sym typeface="Calibri (MS)"/>
              </a:rPr>
              <a:t>о.</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Однако что касается тех, кто благословлял под принуждением, — какая ценность в изреченном их устами (да и то лишь однажды, в присутствии Авраама) «Благословен Б-г вселенной»? Как можно утверждать, что тем самым Авраам нес имя Б-га миру, если всё ещё отсутствовало подлинное признание Творца?</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1822624" y="4109651"/>
            <a:ext cx="3816693" cy="3218935"/>
            <a:chOff x="0" y="0"/>
            <a:chExt cx="1005220" cy="847785"/>
          </a:xfrm>
        </p:grpSpPr>
        <p:sp>
          <p:nvSpPr>
            <p:cNvPr name="Freeform 5" id="5"/>
            <p:cNvSpPr/>
            <p:nvPr/>
          </p:nvSpPr>
          <p:spPr>
            <a:xfrm flipH="false" flipV="false" rot="0">
              <a:off x="0" y="0"/>
              <a:ext cx="1005220" cy="847785"/>
            </a:xfrm>
            <a:custGeom>
              <a:avLst/>
              <a:gdLst/>
              <a:ahLst/>
              <a:cxnLst/>
              <a:rect r="r" b="b" t="t" l="l"/>
              <a:pathLst>
                <a:path h="847785" w="1005220">
                  <a:moveTo>
                    <a:pt x="0" y="0"/>
                  </a:moveTo>
                  <a:lnTo>
                    <a:pt x="1005220" y="0"/>
                  </a:lnTo>
                  <a:lnTo>
                    <a:pt x="1005220" y="847785"/>
                  </a:lnTo>
                  <a:lnTo>
                    <a:pt x="0" y="847785"/>
                  </a:lnTo>
                  <a:close/>
                </a:path>
              </a:pathLst>
            </a:custGeom>
            <a:solidFill>
              <a:srgbClr val="124E58"/>
            </a:solidFill>
          </p:spPr>
        </p:sp>
        <p:sp>
          <p:nvSpPr>
            <p:cNvPr name="TextBox 6" id="6"/>
            <p:cNvSpPr txBox="true"/>
            <p:nvPr/>
          </p:nvSpPr>
          <p:spPr>
            <a:xfrm>
              <a:off x="0" y="-9525"/>
              <a:ext cx="1005220" cy="857310"/>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16714015" y="9857602"/>
            <a:ext cx="1580636" cy="429398"/>
            <a:chOff x="0" y="0"/>
            <a:chExt cx="416299" cy="113093"/>
          </a:xfrm>
        </p:grpSpPr>
        <p:sp>
          <p:nvSpPr>
            <p:cNvPr name="Freeform 8" id="8"/>
            <p:cNvSpPr/>
            <p:nvPr/>
          </p:nvSpPr>
          <p:spPr>
            <a:xfrm flipH="false" flipV="false" rot="0">
              <a:off x="0" y="0"/>
              <a:ext cx="416299" cy="113093"/>
            </a:xfrm>
            <a:custGeom>
              <a:avLst/>
              <a:gdLst/>
              <a:ahLst/>
              <a:cxnLst/>
              <a:rect r="r" b="b" t="t" l="l"/>
              <a:pathLst>
                <a:path h="113093" w="416299">
                  <a:moveTo>
                    <a:pt x="0" y="0"/>
                  </a:moveTo>
                  <a:lnTo>
                    <a:pt x="416299" y="0"/>
                  </a:lnTo>
                  <a:lnTo>
                    <a:pt x="416299" y="113093"/>
                  </a:lnTo>
                  <a:lnTo>
                    <a:pt x="0" y="113093"/>
                  </a:lnTo>
                  <a:close/>
                </a:path>
              </a:pathLst>
            </a:custGeom>
            <a:solidFill>
              <a:srgbClr val="F9FAF5"/>
            </a:solidFill>
          </p:spPr>
        </p:sp>
        <p:sp>
          <p:nvSpPr>
            <p:cNvPr name="TextBox 9" id="9"/>
            <p:cNvSpPr txBox="true"/>
            <p:nvPr/>
          </p:nvSpPr>
          <p:spPr>
            <a:xfrm>
              <a:off x="0" y="-9525"/>
              <a:ext cx="416299" cy="122618"/>
            </a:xfrm>
            <a:prstGeom prst="rect">
              <a:avLst/>
            </a:prstGeom>
          </p:spPr>
          <p:txBody>
            <a:bodyPr anchor="ctr" rtlCol="false" tIns="50800" lIns="50800" bIns="50800" rIns="50800"/>
            <a:lstStyle/>
            <a:p>
              <a:pPr algn="ctr">
                <a:lnSpc>
                  <a:spcPts val="2520"/>
                </a:lnSpc>
              </a:pPr>
            </a:p>
          </p:txBody>
        </p:sp>
      </p:grpSp>
      <p:sp>
        <p:nvSpPr>
          <p:cNvPr name="TextBox 10" id="10"/>
          <p:cNvSpPr txBox="true"/>
          <p:nvPr/>
        </p:nvSpPr>
        <p:spPr>
          <a:xfrm rot="0">
            <a:off x="2036805" y="4128444"/>
            <a:ext cx="3602513" cy="4210050"/>
          </a:xfrm>
          <a:prstGeom prst="rect">
            <a:avLst/>
          </a:prstGeom>
        </p:spPr>
        <p:txBody>
          <a:bodyPr anchor="t" rtlCol="false" tIns="0" lIns="0" bIns="0" rIns="0">
            <a:spAutoFit/>
          </a:bodyPr>
          <a:lstStyle/>
          <a:p>
            <a:pPr algn="l">
              <a:lnSpc>
                <a:spcPts val="3359"/>
              </a:lnSpc>
              <a:spcBef>
                <a:spcPct val="0"/>
              </a:spcBef>
            </a:pPr>
            <a:r>
              <a:rPr lang="en-US" sz="2799">
                <a:solidFill>
                  <a:srgbClr val="F9FAF5"/>
                </a:solidFill>
                <a:latin typeface="Arial"/>
                <a:ea typeface="Arial"/>
                <a:cs typeface="Arial"/>
                <a:sym typeface="Arial"/>
              </a:rPr>
              <a:t>Авраам посадил эшель (постоялый двор) в Беэр-Шеве. Он бесплатно кормил и поил проходящих мимо путников. После еды он просил их благословить Б-га вселенной.</a:t>
            </a:r>
          </a:p>
          <a:p>
            <a:pPr algn="l">
              <a:lnSpc>
                <a:spcPts val="3359"/>
              </a:lnSpc>
              <a:spcBef>
                <a:spcPct val="0"/>
              </a:spcBef>
            </a:pPr>
          </a:p>
        </p:txBody>
      </p:sp>
      <p:grpSp>
        <p:nvGrpSpPr>
          <p:cNvPr name="Group 11" id="11"/>
          <p:cNvGrpSpPr/>
          <p:nvPr/>
        </p:nvGrpSpPr>
        <p:grpSpPr>
          <a:xfrm rot="0">
            <a:off x="1546103" y="1176469"/>
            <a:ext cx="3462466" cy="894321"/>
            <a:chOff x="0" y="0"/>
            <a:chExt cx="911925" cy="235541"/>
          </a:xfrm>
        </p:grpSpPr>
        <p:sp>
          <p:nvSpPr>
            <p:cNvPr name="Freeform 12" id="12"/>
            <p:cNvSpPr/>
            <p:nvPr/>
          </p:nvSpPr>
          <p:spPr>
            <a:xfrm flipH="false" flipV="false" rot="0">
              <a:off x="0" y="0"/>
              <a:ext cx="911925" cy="235541"/>
            </a:xfrm>
            <a:custGeom>
              <a:avLst/>
              <a:gdLst/>
              <a:ahLst/>
              <a:cxnLst/>
              <a:rect r="r" b="b" t="t" l="l"/>
              <a:pathLst>
                <a:path h="235541" w="911925">
                  <a:moveTo>
                    <a:pt x="0" y="0"/>
                  </a:moveTo>
                  <a:lnTo>
                    <a:pt x="911925" y="0"/>
                  </a:lnTo>
                  <a:lnTo>
                    <a:pt x="911925" y="235541"/>
                  </a:lnTo>
                  <a:lnTo>
                    <a:pt x="0" y="235541"/>
                  </a:lnTo>
                  <a:close/>
                </a:path>
              </a:pathLst>
            </a:custGeom>
            <a:solidFill>
              <a:srgbClr val="F9FAF5"/>
            </a:solidFill>
          </p:spPr>
        </p:sp>
        <p:sp>
          <p:nvSpPr>
            <p:cNvPr name="TextBox 13" id="13"/>
            <p:cNvSpPr txBox="true"/>
            <p:nvPr/>
          </p:nvSpPr>
          <p:spPr>
            <a:xfrm>
              <a:off x="0" y="-9525"/>
              <a:ext cx="911925" cy="245066"/>
            </a:xfrm>
            <a:prstGeom prst="rect">
              <a:avLst/>
            </a:prstGeom>
          </p:spPr>
          <p:txBody>
            <a:bodyPr anchor="ctr" rtlCol="false" tIns="50800" lIns="50800" bIns="50800" rIns="50800"/>
            <a:lstStyle/>
            <a:p>
              <a:pPr algn="ctr">
                <a:lnSpc>
                  <a:spcPts val="2520"/>
                </a:lnSpc>
              </a:pPr>
            </a:p>
          </p:txBody>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233335"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Б</a:t>
            </a:r>
            <a:r>
              <a:rPr lang="en-US" sz="7200" b="true">
                <a:solidFill>
                  <a:srgbClr val="1B969B"/>
                </a:solidFill>
                <a:latin typeface="Arial Bold"/>
                <a:ea typeface="Arial Bold"/>
                <a:cs typeface="Arial Bold"/>
                <a:sym typeface="Arial Bold"/>
              </a:rPr>
              <a:t>. Приближение через обличение</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Ваера</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46593" y="1695085"/>
            <a:ext cx="14273243" cy="410683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Мы сможем </a:t>
            </a:r>
            <a:r>
              <a:rPr lang="en-US" sz="3150" strike="noStrike" u="none">
                <a:solidFill>
                  <a:srgbClr val="000000"/>
                </a:solidFill>
                <a:latin typeface="Calibri (MS)"/>
                <a:ea typeface="Calibri (MS)"/>
                <a:cs typeface="Calibri (MS)"/>
                <a:sym typeface="Calibri (MS)"/>
              </a:rPr>
              <a:t>понять это, отметив сначала ещё один способ, которым может раскрыться истинная внутренняя воля человека — через «удар» или «истощение</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ду</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ного начала. В таки</a:t>
            </a:r>
            <a:r>
              <a:rPr lang="en-US" sz="3150" strike="noStrike" u="none">
                <a:solidFill>
                  <a:srgbClr val="000000"/>
                </a:solidFill>
                <a:latin typeface="Calibri (MS)"/>
                <a:ea typeface="Calibri (MS)"/>
                <a:cs typeface="Calibri (MS)"/>
                <a:sym typeface="Calibri (MS)"/>
              </a:rPr>
              <a:t>х</a:t>
            </a:r>
            <a:r>
              <a:rPr lang="en-US" sz="3150" strike="noStrike" u="none">
                <a:solidFill>
                  <a:srgbClr val="000000"/>
                </a:solidFill>
                <a:latin typeface="Calibri (MS)"/>
                <a:ea typeface="Calibri (MS)"/>
                <a:cs typeface="Calibri (MS)"/>
                <a:sym typeface="Calibri (MS)"/>
              </a:rPr>
              <a:t> случаях вну</a:t>
            </a:r>
            <a:r>
              <a:rPr lang="en-US" sz="3150" strike="noStrike" u="none">
                <a:solidFill>
                  <a:srgbClr val="000000"/>
                </a:solidFill>
                <a:latin typeface="Calibri (MS)"/>
                <a:ea typeface="Calibri (MS)"/>
                <a:cs typeface="Calibri (MS)"/>
                <a:sym typeface="Calibri (MS)"/>
              </a:rPr>
              <a:t>тр</a:t>
            </a:r>
            <a:r>
              <a:rPr lang="en-US" sz="3150" strike="noStrike" u="none">
                <a:solidFill>
                  <a:srgbClr val="000000"/>
                </a:solidFill>
                <a:latin typeface="Calibri (MS)"/>
                <a:ea typeface="Calibri (MS)"/>
                <a:cs typeface="Calibri (MS)"/>
                <a:sym typeface="Calibri (MS)"/>
              </a:rPr>
              <a:t>еннее желание в</a:t>
            </a:r>
            <a:r>
              <a:rPr lang="en-US" sz="3150" strike="noStrike" u="none">
                <a:solidFill>
                  <a:srgbClr val="000000"/>
                </a:solidFill>
                <a:latin typeface="Calibri (MS)"/>
                <a:ea typeface="Calibri (MS)"/>
                <a:cs typeface="Calibri (MS)"/>
                <a:sym typeface="Calibri (MS)"/>
              </a:rPr>
              <a:t>ы</a:t>
            </a:r>
            <a:r>
              <a:rPr lang="en-US" sz="3150" strike="noStrike" u="none">
                <a:solidFill>
                  <a:srgbClr val="000000"/>
                </a:solidFill>
                <a:latin typeface="Calibri (MS)"/>
                <a:ea typeface="Calibri (MS)"/>
                <a:cs typeface="Calibri (MS)"/>
                <a:sym typeface="Calibri (MS)"/>
              </a:rPr>
              <a:t>ража</a:t>
            </a:r>
            <a:r>
              <a:rPr lang="en-US" sz="3150" strike="noStrike" u="none">
                <a:solidFill>
                  <a:srgbClr val="000000"/>
                </a:solidFill>
                <a:latin typeface="Calibri (MS)"/>
                <a:ea typeface="Calibri (MS)"/>
                <a:cs typeface="Calibri (MS)"/>
                <a:sym typeface="Calibri (MS)"/>
              </a:rPr>
              <a:t>етс</a:t>
            </a:r>
            <a:r>
              <a:rPr lang="en-US" sz="3150" strike="noStrike" u="none">
                <a:solidFill>
                  <a:srgbClr val="000000"/>
                </a:solidFill>
                <a:latin typeface="Calibri (MS)"/>
                <a:ea typeface="Calibri (MS)"/>
                <a:cs typeface="Calibri (MS)"/>
                <a:sym typeface="Calibri (MS)"/>
              </a:rPr>
              <a:t>я не только словами «я хочу», которые внешне выглядят как сказанные по принуждению, но само внутреннее желание открыто воздействует на внешнюю волю человека.</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Чтобы объяснить это, приведем историю о разведчиках:</a:t>
            </a:r>
          </a:p>
          <a:p>
            <a:pPr algn="just" marL="0" indent="0" lvl="0">
              <a:lnSpc>
                <a:spcPts val="4592"/>
              </a:lnSpc>
              <a:spcBef>
                <a:spcPct val="0"/>
              </a:spcBef>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92458"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Бемидбар, 13:25-29,31</a:t>
            </a:r>
          </a:p>
        </p:txBody>
      </p:sp>
      <p:sp>
        <p:nvSpPr>
          <p:cNvPr name="TextBox 4" id="4"/>
          <p:cNvSpPr txBox="true"/>
          <p:nvPr/>
        </p:nvSpPr>
        <p:spPr>
          <a:xfrm rot="0">
            <a:off x="3392458"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4</a:t>
            </a:r>
          </a:p>
        </p:txBody>
      </p:sp>
      <p:sp>
        <p:nvSpPr>
          <p:cNvPr name="AutoShape 5" id="5"/>
          <p:cNvSpPr/>
          <p:nvPr/>
        </p:nvSpPr>
        <p:spPr>
          <a:xfrm flipV="true">
            <a:off x="3428234" y="21106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8234" y="2663133"/>
            <a:ext cx="13716000" cy="52688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возвратились они, обследовав землю через сорок дней. И пошли они, и пришли к Моше, к Аарону и ко всей общине сынов Израиля… </a:t>
            </a:r>
          </a:p>
          <a:p>
            <a:pPr algn="just">
              <a:lnSpc>
                <a:spcPts val="4592"/>
              </a:lnSpc>
            </a:pPr>
            <a:r>
              <a:rPr lang="en-US" sz="3150">
                <a:solidFill>
                  <a:srgbClr val="000000"/>
                </a:solidFill>
                <a:latin typeface="Calibri (MS)"/>
                <a:ea typeface="Calibri (MS)"/>
                <a:cs typeface="Calibri (MS)"/>
                <a:sym typeface="Calibri (MS)"/>
              </a:rPr>
              <a:t>И поведали ему, и сказали: «Пришли мы в землю, куда ты посылал нас, и действительно, она течёт молоком и мёдом; и вот плоды её.</a:t>
            </a:r>
          </a:p>
          <a:p>
            <a:pPr algn="just">
              <a:lnSpc>
                <a:spcPts val="4592"/>
              </a:lnSpc>
            </a:pPr>
            <a:r>
              <a:rPr lang="en-US" sz="3150">
                <a:solidFill>
                  <a:srgbClr val="000000"/>
                </a:solidFill>
                <a:latin typeface="Calibri (MS)"/>
                <a:ea typeface="Calibri (MS)"/>
                <a:cs typeface="Calibri (MS)"/>
                <a:sym typeface="Calibri (MS)"/>
              </a:rPr>
              <a:t>Но народ, живущий в стране, силен, и укрепленные города [в ней] очень большие; и детей Аракс видели мы там.</a:t>
            </a:r>
          </a:p>
          <a:p>
            <a:pPr algn="just">
              <a:lnSpc>
                <a:spcPts val="4592"/>
              </a:lnSpc>
            </a:pPr>
            <a:r>
              <a:rPr lang="en-US" sz="3150">
                <a:solidFill>
                  <a:srgbClr val="000000"/>
                </a:solidFill>
                <a:latin typeface="Calibri (MS)"/>
                <a:ea typeface="Calibri (MS)"/>
                <a:cs typeface="Calibri (MS)"/>
                <a:sym typeface="Calibri (MS)"/>
              </a:rPr>
              <a:t>Амалек живёт в земле южной; хетты, йевусеи и эмореи живут в горах; а кнаанеи живут у моря и по берегу Иордана… «Не сможем мы пойти на тот народ, ибо он сильнее нас!»</a:t>
            </a:r>
          </a:p>
        </p:txBody>
      </p:sp>
      <p:sp>
        <p:nvSpPr>
          <p:cNvPr name="TextBox 7" id="7"/>
          <p:cNvSpPr txBox="true"/>
          <p:nvPr/>
        </p:nvSpPr>
        <p:spPr>
          <a:xfrm rot="0">
            <a:off x="3392458" y="2224983"/>
            <a:ext cx="11667064"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Моше облича</a:t>
            </a:r>
            <a:r>
              <a:rPr lang="en-US" b="true" sz="3000" strike="noStrike" u="none">
                <a:solidFill>
                  <a:srgbClr val="1A969B"/>
                </a:solidFill>
                <a:latin typeface="Calibri (MS) Bold"/>
                <a:ea typeface="Calibri (MS) Bold"/>
                <a:cs typeface="Calibri (MS) Bold"/>
                <a:sym typeface="Calibri (MS) Bold"/>
              </a:rPr>
              <a:t>ет евре</a:t>
            </a:r>
            <a:r>
              <a:rPr lang="en-US" b="true" sz="3000" strike="noStrike" u="none">
                <a:solidFill>
                  <a:srgbClr val="1A969B"/>
                </a:solidFill>
                <a:latin typeface="Calibri (MS) Bold"/>
                <a:ea typeface="Calibri (MS) Bold"/>
                <a:cs typeface="Calibri (MS) Bold"/>
                <a:sym typeface="Calibri (MS) Bold"/>
              </a:rPr>
              <a:t>й</a:t>
            </a:r>
            <a:r>
              <a:rPr lang="en-US" b="true" sz="3000" strike="noStrike" u="none">
                <a:solidFill>
                  <a:srgbClr val="1A969B"/>
                </a:solidFill>
                <a:latin typeface="Calibri (MS) Bold"/>
                <a:ea typeface="Calibri (MS) Bold"/>
                <a:cs typeface="Calibri (MS) Bold"/>
                <a:sym typeface="Calibri (MS) Bold"/>
              </a:rPr>
              <a:t>с</a:t>
            </a:r>
            <a:r>
              <a:rPr lang="en-US" b="true" sz="3000" strike="noStrike" u="none">
                <a:solidFill>
                  <a:srgbClr val="1A969B"/>
                </a:solidFill>
                <a:latin typeface="Calibri (MS) Bold"/>
                <a:ea typeface="Calibri (MS) Bold"/>
                <a:cs typeface="Calibri (MS) Bold"/>
                <a:sym typeface="Calibri (MS) Bold"/>
              </a:rPr>
              <a:t>кий</a:t>
            </a:r>
            <a:r>
              <a:rPr lang="en-US" b="true" sz="3000" strike="noStrike" u="none">
                <a:solidFill>
                  <a:srgbClr val="1A969B"/>
                </a:solidFill>
                <a:latin typeface="Calibri (MS) Bold"/>
                <a:ea typeface="Calibri (MS) Bold"/>
                <a:cs typeface="Calibri (MS) Bold"/>
                <a:sym typeface="Calibri (MS) Bold"/>
              </a:rPr>
              <a:t> наро</a:t>
            </a:r>
            <a:r>
              <a:rPr lang="en-US" b="true" sz="3000" strike="noStrike" u="none">
                <a:solidFill>
                  <a:srgbClr val="1A969B"/>
                </a:solidFill>
                <a:latin typeface="Calibri (MS) Bold"/>
                <a:ea typeface="Calibri (MS) Bold"/>
                <a:cs typeface="Calibri (MS) Bold"/>
                <a:sym typeface="Calibri (MS) Bold"/>
              </a:rPr>
              <a:t>д</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8234" y="1400175"/>
            <a:ext cx="13716000" cy="1201712"/>
          </a:xfrm>
          <a:prstGeom prst="rect">
            <a:avLst/>
          </a:prstGeom>
        </p:spPr>
        <p:txBody>
          <a:bodyPr anchor="t" rtlCol="false" tIns="0" lIns="0" bIns="0" rIns="0">
            <a:spAutoFit/>
          </a:bodyPr>
          <a:lstStyle/>
          <a:p>
            <a:pPr algn="just">
              <a:lnSpc>
                <a:spcPts val="4592"/>
              </a:lnSpc>
            </a:pPr>
            <a:r>
              <a:rPr lang="en-US" sz="3150" b="true">
                <a:solidFill>
                  <a:srgbClr val="000000"/>
                </a:solidFill>
                <a:latin typeface="Calibri (MS) Bold"/>
                <a:ea typeface="Calibri (MS) Bold"/>
                <a:cs typeface="Calibri (MS) Bold"/>
                <a:sym typeface="Calibri (MS) Bold"/>
              </a:rPr>
              <a:t>«Сильнее нас»: </a:t>
            </a:r>
            <a:r>
              <a:rPr lang="en-US" sz="3150">
                <a:solidFill>
                  <a:srgbClr val="000000"/>
                </a:solidFill>
                <a:latin typeface="Calibri (MS)"/>
                <a:ea typeface="Calibri (MS)"/>
                <a:cs typeface="Calibri (MS)"/>
                <a:sym typeface="Calibri (MS)"/>
              </a:rPr>
              <a:t>[слово мимену («нас»), сле</a:t>
            </a:r>
            <a:r>
              <a:rPr lang="en-US" sz="3150">
                <a:solidFill>
                  <a:srgbClr val="000000"/>
                </a:solidFill>
                <a:latin typeface="Calibri (MS)"/>
                <a:ea typeface="Calibri (MS)"/>
                <a:cs typeface="Calibri (MS)"/>
                <a:sym typeface="Calibri (MS)"/>
              </a:rPr>
              <a:t>дует читать как мимено («Него»), т.е. это] относится к Б-гу.</a:t>
            </a:r>
          </a:p>
        </p:txBody>
      </p:sp>
      <p:sp>
        <p:nvSpPr>
          <p:cNvPr name="TextBox 4" id="4"/>
          <p:cNvSpPr txBox="true"/>
          <p:nvPr/>
        </p:nvSpPr>
        <p:spPr>
          <a:xfrm rot="0">
            <a:off x="3392458" y="962025"/>
            <a:ext cx="11667064"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Р</a:t>
            </a:r>
            <a:r>
              <a:rPr lang="en-US" b="true" sz="3000" strike="noStrike" u="none">
                <a:solidFill>
                  <a:srgbClr val="1A969B"/>
                </a:solidFill>
                <a:latin typeface="Calibri (MS) Bold"/>
                <a:ea typeface="Calibri (MS) Bold"/>
                <a:cs typeface="Calibri (MS) Bold"/>
                <a:sym typeface="Calibri (MS) Bold"/>
              </a:rPr>
              <a:t>аши</a:t>
            </a:r>
          </a:p>
        </p:txBody>
      </p:sp>
      <p:sp>
        <p:nvSpPr>
          <p:cNvPr name="TextBox 5" id="5"/>
          <p:cNvSpPr txBox="true"/>
          <p:nvPr/>
        </p:nvSpPr>
        <p:spPr>
          <a:xfrm rot="0">
            <a:off x="3464010" y="3298699"/>
            <a:ext cx="13716000" cy="35258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подняла вся община [крик], и [зарыдала] в голос, и проплакал народ [всю] ту ночь.</a:t>
            </a:r>
          </a:p>
          <a:p>
            <a:pPr algn="just">
              <a:lnSpc>
                <a:spcPts val="4592"/>
              </a:lnSpc>
            </a:pPr>
            <a:r>
              <a:rPr lang="en-US" sz="3150">
                <a:solidFill>
                  <a:srgbClr val="000000"/>
                </a:solidFill>
                <a:latin typeface="Calibri (MS)"/>
                <a:ea typeface="Calibri (MS)"/>
                <a:cs typeface="Calibri (MS)"/>
                <a:sym typeface="Calibri (MS)"/>
              </a:rPr>
              <a:t>И роптали на Моше и Аарона</a:t>
            </a:r>
            <a:r>
              <a:rPr lang="en-US" sz="3150">
                <a:solidFill>
                  <a:srgbClr val="000000"/>
                </a:solidFill>
                <a:latin typeface="Calibri (MS)"/>
                <a:ea typeface="Calibri (MS)"/>
                <a:cs typeface="Calibri (MS)"/>
                <a:sym typeface="Calibri (MS)"/>
              </a:rPr>
              <a:t> все сыновья Израиля, и сказала им вся община: «О, если бы мы умерли в земле Египетской или умерли бы в этой пустыне.</a:t>
            </a:r>
          </a:p>
          <a:p>
            <a:pPr algn="just">
              <a:lnSpc>
                <a:spcPts val="4592"/>
              </a:lnSpc>
            </a:pPr>
            <a:r>
              <a:rPr lang="en-US" sz="3150">
                <a:solidFill>
                  <a:srgbClr val="000000"/>
                </a:solidFill>
                <a:latin typeface="Calibri (MS)"/>
                <a:ea typeface="Calibri (MS)"/>
                <a:cs typeface="Calibri (MS)"/>
                <a:sym typeface="Calibri (MS)"/>
              </a:rPr>
              <a:t>И зачем Б-г ведёт нас в эту страну — чтобы мы пали от меча?! Наши жёны и дети станут добычей. Не лучше ли нам возвратиться в Египет?»</a:t>
            </a:r>
          </a:p>
        </p:txBody>
      </p:sp>
      <p:sp>
        <p:nvSpPr>
          <p:cNvPr name="TextBox 6" id="6"/>
          <p:cNvSpPr txBox="true"/>
          <p:nvPr/>
        </p:nvSpPr>
        <p:spPr>
          <a:xfrm rot="0">
            <a:off x="3428234" y="2725712"/>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Бемидбар, 14:1-3</a:t>
            </a:r>
          </a:p>
        </p:txBody>
      </p:sp>
      <p:sp>
        <p:nvSpPr>
          <p:cNvPr name="AutoShape 7" id="7"/>
          <p:cNvSpPr/>
          <p:nvPr/>
        </p:nvSpPr>
        <p:spPr>
          <a:xfrm>
            <a:off x="3464010" y="3245720"/>
            <a:ext cx="1139598" cy="0"/>
          </a:xfrm>
          <a:prstGeom prst="line">
            <a:avLst/>
          </a:prstGeom>
          <a:ln cap="flat" w="76200">
            <a:solidFill>
              <a:srgbClr val="30BFBF"/>
            </a:solidFill>
            <a:prstDash val="solid"/>
            <a:headEnd type="none" len="sm" w="sm"/>
            <a:tailEnd type="none" len="sm" w="sm"/>
          </a:ln>
        </p:spPr>
      </p:sp>
      <p:sp>
        <p:nvSpPr>
          <p:cNvPr name="TextBox 8" id="8"/>
          <p:cNvSpPr txBox="true"/>
          <p:nvPr/>
        </p:nvSpPr>
        <p:spPr>
          <a:xfrm rot="0">
            <a:off x="3464010" y="7475563"/>
            <a:ext cx="13716000" cy="17827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пересказал Моше эти слова всем сынам Израиля, и народ очень</a:t>
            </a:r>
            <a:r>
              <a:rPr lang="en-US" sz="3150">
                <a:solidFill>
                  <a:srgbClr val="000000"/>
                </a:solidFill>
                <a:latin typeface="Calibri (MS)"/>
                <a:ea typeface="Calibri (MS)"/>
                <a:cs typeface="Calibri (MS)"/>
                <a:sym typeface="Calibri (MS)"/>
              </a:rPr>
              <a:t> опечалился.</a:t>
            </a:r>
          </a:p>
          <a:p>
            <a:pPr algn="just">
              <a:lnSpc>
                <a:spcPts val="4592"/>
              </a:lnSpc>
            </a:pPr>
            <a:r>
              <a:rPr lang="en-US" sz="3150">
                <a:solidFill>
                  <a:srgbClr val="000000"/>
                </a:solidFill>
                <a:latin typeface="Calibri (MS)"/>
                <a:ea typeface="Calibri (MS)"/>
                <a:cs typeface="Calibri (MS)"/>
                <a:sym typeface="Calibri (MS)"/>
              </a:rPr>
              <a:t>И встали они рано утром, и поднялись к вершине горы, говоря; «Готовы мы взойти на то место, о котором сказал Г-сподь, ибо мы согрешили».</a:t>
            </a:r>
          </a:p>
        </p:txBody>
      </p:sp>
      <p:sp>
        <p:nvSpPr>
          <p:cNvPr name="TextBox 9" id="9"/>
          <p:cNvSpPr txBox="true"/>
          <p:nvPr/>
        </p:nvSpPr>
        <p:spPr>
          <a:xfrm rot="0">
            <a:off x="3428234" y="6902576"/>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Бемидбар 14:39-40</a:t>
            </a:r>
          </a:p>
        </p:txBody>
      </p:sp>
      <p:sp>
        <p:nvSpPr>
          <p:cNvPr name="AutoShape 10" id="10"/>
          <p:cNvSpPr/>
          <p:nvPr/>
        </p:nvSpPr>
        <p:spPr>
          <a:xfrm>
            <a:off x="3464010" y="7422584"/>
            <a:ext cx="1139598" cy="0"/>
          </a:xfrm>
          <a:prstGeom prst="line">
            <a:avLst/>
          </a:prstGeom>
          <a:ln cap="flat" w="76200">
            <a:solidFill>
              <a:srgbClr val="30BFBF"/>
            </a:solidFill>
            <a:prstDash val="solid"/>
            <a:headEnd type="none" len="sm" w="sm"/>
            <a:tailEnd type="none" len="sm" w="sm"/>
          </a:ln>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46593" y="1750075"/>
            <a:ext cx="14273243" cy="294478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Раз</a:t>
            </a:r>
            <a:r>
              <a:rPr lang="en-US" sz="3150" strike="noStrike" u="none">
                <a:solidFill>
                  <a:srgbClr val="000000"/>
                </a:solidFill>
                <a:latin typeface="Calibri (MS)"/>
                <a:ea typeface="Calibri (MS)"/>
                <a:cs typeface="Calibri (MS)"/>
                <a:sym typeface="Calibri (MS)"/>
              </a:rPr>
              <a:t>ведчики сначала сказали: «Ибо он сильнее нас», что мудрецы толкуют как «сильнее Него». Народ плакал и говорил: «Назначим себе главу и вернёмся в Египет». Но после того как «пересказал Моше» — то есть сурово обличил их, — тогда «народ очень опечалился» и сказал: «Готовы мы взойти на то место, о котором сказал Г-сподь».</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92458"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Тания, гл. 29</a:t>
            </a:r>
          </a:p>
        </p:txBody>
      </p:sp>
      <p:sp>
        <p:nvSpPr>
          <p:cNvPr name="TextBox 4" id="4"/>
          <p:cNvSpPr txBox="true"/>
          <p:nvPr/>
        </p:nvSpPr>
        <p:spPr>
          <a:xfrm rot="0">
            <a:off x="3392458"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5</a:t>
            </a:r>
          </a:p>
        </p:txBody>
      </p:sp>
      <p:sp>
        <p:nvSpPr>
          <p:cNvPr name="AutoShape 5" id="5"/>
          <p:cNvSpPr/>
          <p:nvPr/>
        </p:nvSpPr>
        <p:spPr>
          <a:xfrm flipV="true">
            <a:off x="3428234" y="21106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28234" y="2634558"/>
            <a:ext cx="13716000" cy="75929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Мы находим, что об этом прямо сказано в Торе относительно разведчиков, посланных Моше обследовать Святую Землю. Сначала они сказали: «Ибо он (враг) сильнее нас». И, [толкуя слово «мимену», мудрецы говорят:] «Читай не "нас", а "Него"» — т.е. они не верили в могущество Б-га [привести их в Святую Землю]. Но затем переменили своё мнение и сказали: «Готовы мы взойти на то место».</a:t>
            </a:r>
          </a:p>
          <a:p>
            <a:pPr algn="just">
              <a:lnSpc>
                <a:spcPts val="4592"/>
              </a:lnSpc>
            </a:pPr>
            <a:r>
              <a:rPr lang="en-US" sz="3150">
                <a:solidFill>
                  <a:srgbClr val="000000"/>
                </a:solidFill>
                <a:latin typeface="Calibri (MS)"/>
                <a:ea typeface="Calibri (MS)"/>
                <a:cs typeface="Calibri (MS)"/>
                <a:sym typeface="Calibri (MS)"/>
              </a:rPr>
              <a:t>Откуда же вновь вернулась к ним вера в могущество Б-га? Ведь наш учитель Моше, мир ему, не показал им никакого знамения или чуда за это время; он лишь сказал им, как Б-г разгневался на них и поклялся не приводить их в Землю [Израиля];</a:t>
            </a:r>
          </a:p>
          <a:p>
            <a:pPr algn="just">
              <a:lnSpc>
                <a:spcPts val="4592"/>
              </a:lnSpc>
            </a:pPr>
            <a:r>
              <a:rPr lang="en-US" sz="3150">
                <a:solidFill>
                  <a:srgbClr val="000000"/>
                </a:solidFill>
                <a:latin typeface="Calibri (MS)"/>
                <a:ea typeface="Calibri (MS)"/>
                <a:cs typeface="Calibri (MS)"/>
                <a:sym typeface="Calibri (MS)"/>
              </a:rPr>
              <a:t>Как помогли этот [Б-жественный гнев и клятва], если они всё равно не верили в могущество Б-га победить тридцать одного кнаанейских царя, из-за чего вовсе не хотели входить в Землю Израиля?</a:t>
            </a:r>
          </a:p>
        </p:txBody>
      </p:sp>
      <p:sp>
        <p:nvSpPr>
          <p:cNvPr name="TextBox 7" id="7"/>
          <p:cNvSpPr txBox="true"/>
          <p:nvPr/>
        </p:nvSpPr>
        <p:spPr>
          <a:xfrm rot="0">
            <a:off x="3392458" y="2167833"/>
            <a:ext cx="11667064"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Что измен</a:t>
            </a:r>
            <a:r>
              <a:rPr lang="en-US" b="true" sz="3000" strike="noStrike" u="none">
                <a:solidFill>
                  <a:srgbClr val="1A969B"/>
                </a:solidFill>
                <a:latin typeface="Calibri (MS) Bold"/>
                <a:ea typeface="Calibri (MS) Bold"/>
                <a:cs typeface="Calibri (MS) Bold"/>
                <a:sym typeface="Calibri (MS) Bold"/>
              </a:rPr>
              <a:t>илось?</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28234" y="885825"/>
            <a:ext cx="13716000" cy="87550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Однако, очевидно: поскольку [сыны] Израиля — «верующие, потомки верующих», [то даже считая, что «[враг] сильнее Него», они не переставали верить в Б-га, хотя и сомневались в Его могуществе.] И лишь «ситра ахра» (животная душа), облаченная в их тело, восстала против света святости их Б-жественной души, с заносчивостью и высокомерием, с беспричинной и иррациональной наглостью.</a:t>
            </a:r>
          </a:p>
          <a:p>
            <a:pPr algn="just">
              <a:lnSpc>
                <a:spcPts val="4592"/>
              </a:lnSpc>
            </a:pPr>
            <a:r>
              <a:rPr lang="en-US" sz="3150">
                <a:solidFill>
                  <a:srgbClr val="000000"/>
                </a:solidFill>
                <a:latin typeface="Calibri (MS)"/>
                <a:ea typeface="Calibri (MS)"/>
                <a:cs typeface="Calibri (MS)"/>
                <a:sym typeface="Calibri (MS)"/>
              </a:rPr>
              <a:t>И поэтому как только разгневался на них, Б-г негодуя спросил: «Доколе злому обществу этому…», «в пустыне этой падут трупы ваши…», «Я, Г-сподь, говорил: вот так Я сделаю всему этому злому обществу…» И услышав эти суровые речения, сердце [сынов Израиля] стало смиренным и сокрушенным, как написано: «И народ очень опечалился». В результате чего пала и над ними власть «ситра ахра» (животная душа), а вместе с этим высокомерие и заносчивость,</a:t>
            </a:r>
          </a:p>
          <a:p>
            <a:pPr algn="just">
              <a:lnSpc>
                <a:spcPts val="4592"/>
              </a:lnSpc>
            </a:pPr>
            <a:r>
              <a:rPr lang="en-US" sz="3150">
                <a:solidFill>
                  <a:srgbClr val="000000"/>
                </a:solidFill>
                <a:latin typeface="Calibri (MS)"/>
                <a:ea typeface="Calibri (MS)"/>
                <a:cs typeface="Calibri (MS)"/>
                <a:sym typeface="Calibri (MS)"/>
              </a:rPr>
              <a:t>Сами [же сыны] Израиля, [то есть в том, что касается их Б-жественной души, остаются]«верующими, потомками верующих».</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2763758" y="524389"/>
            <a:ext cx="3462466" cy="894321"/>
            <a:chOff x="0" y="0"/>
            <a:chExt cx="911925" cy="235541"/>
          </a:xfrm>
        </p:grpSpPr>
        <p:sp>
          <p:nvSpPr>
            <p:cNvPr name="Freeform 5" id="5"/>
            <p:cNvSpPr/>
            <p:nvPr/>
          </p:nvSpPr>
          <p:spPr>
            <a:xfrm flipH="false" flipV="false" rot="0">
              <a:off x="0" y="0"/>
              <a:ext cx="911925" cy="235541"/>
            </a:xfrm>
            <a:custGeom>
              <a:avLst/>
              <a:gdLst/>
              <a:ahLst/>
              <a:cxnLst/>
              <a:rect r="r" b="b" t="t" l="l"/>
              <a:pathLst>
                <a:path h="235541" w="911925">
                  <a:moveTo>
                    <a:pt x="0" y="0"/>
                  </a:moveTo>
                  <a:lnTo>
                    <a:pt x="911925" y="0"/>
                  </a:lnTo>
                  <a:lnTo>
                    <a:pt x="911925" y="235541"/>
                  </a:lnTo>
                  <a:lnTo>
                    <a:pt x="0" y="235541"/>
                  </a:lnTo>
                  <a:close/>
                </a:path>
              </a:pathLst>
            </a:custGeom>
            <a:solidFill>
              <a:srgbClr val="FFFFFF"/>
            </a:solidFill>
          </p:spPr>
        </p:sp>
        <p:sp>
          <p:nvSpPr>
            <p:cNvPr name="TextBox 6" id="6"/>
            <p:cNvSpPr txBox="true"/>
            <p:nvPr/>
          </p:nvSpPr>
          <p:spPr>
            <a:xfrm>
              <a:off x="0" y="-9525"/>
              <a:ext cx="911925" cy="245066"/>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15164273" y="9857602"/>
            <a:ext cx="3130378" cy="429398"/>
            <a:chOff x="0" y="0"/>
            <a:chExt cx="824462" cy="113093"/>
          </a:xfrm>
        </p:grpSpPr>
        <p:sp>
          <p:nvSpPr>
            <p:cNvPr name="Freeform 8" id="8"/>
            <p:cNvSpPr/>
            <p:nvPr/>
          </p:nvSpPr>
          <p:spPr>
            <a:xfrm flipH="false" flipV="false" rot="0">
              <a:off x="0" y="0"/>
              <a:ext cx="824462" cy="113093"/>
            </a:xfrm>
            <a:custGeom>
              <a:avLst/>
              <a:gdLst/>
              <a:ahLst/>
              <a:cxnLst/>
              <a:rect r="r" b="b" t="t" l="l"/>
              <a:pathLst>
                <a:path h="113093" w="824462">
                  <a:moveTo>
                    <a:pt x="0" y="0"/>
                  </a:moveTo>
                  <a:lnTo>
                    <a:pt x="824462" y="0"/>
                  </a:lnTo>
                  <a:lnTo>
                    <a:pt x="824462" y="113093"/>
                  </a:lnTo>
                  <a:lnTo>
                    <a:pt x="0" y="113093"/>
                  </a:lnTo>
                  <a:close/>
                </a:path>
              </a:pathLst>
            </a:custGeom>
            <a:solidFill>
              <a:srgbClr val="FFFFFF"/>
            </a:solidFill>
          </p:spPr>
        </p:sp>
        <p:sp>
          <p:nvSpPr>
            <p:cNvPr name="TextBox 9" id="9"/>
            <p:cNvSpPr txBox="true"/>
            <p:nvPr/>
          </p:nvSpPr>
          <p:spPr>
            <a:xfrm>
              <a:off x="0" y="-9525"/>
              <a:ext cx="824462" cy="122618"/>
            </a:xfrm>
            <a:prstGeom prst="rect">
              <a:avLst/>
            </a:prstGeom>
          </p:spPr>
          <p:txBody>
            <a:bodyPr anchor="ctr" rtlCol="false" tIns="50800" lIns="50800" bIns="50800" rIns="50800"/>
            <a:lstStyle/>
            <a:p>
              <a:pPr algn="ctr">
                <a:lnSpc>
                  <a:spcPts val="2520"/>
                </a:lnSpc>
              </a:pPr>
            </a:p>
          </p:txBody>
        </p:sp>
      </p:grpSp>
      <p:grpSp>
        <p:nvGrpSpPr>
          <p:cNvPr name="Group 10" id="10"/>
          <p:cNvGrpSpPr/>
          <p:nvPr/>
        </p:nvGrpSpPr>
        <p:grpSpPr>
          <a:xfrm rot="0">
            <a:off x="8542084" y="5143500"/>
            <a:ext cx="3241605" cy="2128139"/>
            <a:chOff x="0" y="0"/>
            <a:chExt cx="853756" cy="560497"/>
          </a:xfrm>
        </p:grpSpPr>
        <p:sp>
          <p:nvSpPr>
            <p:cNvPr name="Freeform 11" id="11"/>
            <p:cNvSpPr/>
            <p:nvPr/>
          </p:nvSpPr>
          <p:spPr>
            <a:xfrm flipH="false" flipV="false" rot="0">
              <a:off x="0" y="0"/>
              <a:ext cx="853756" cy="560497"/>
            </a:xfrm>
            <a:custGeom>
              <a:avLst/>
              <a:gdLst/>
              <a:ahLst/>
              <a:cxnLst/>
              <a:rect r="r" b="b" t="t" l="l"/>
              <a:pathLst>
                <a:path h="560497" w="853756">
                  <a:moveTo>
                    <a:pt x="0" y="0"/>
                  </a:moveTo>
                  <a:lnTo>
                    <a:pt x="853756" y="0"/>
                  </a:lnTo>
                  <a:lnTo>
                    <a:pt x="853756" y="560497"/>
                  </a:lnTo>
                  <a:lnTo>
                    <a:pt x="0" y="560497"/>
                  </a:lnTo>
                  <a:close/>
                </a:path>
              </a:pathLst>
            </a:custGeom>
            <a:solidFill>
              <a:srgbClr val="064A52"/>
            </a:solidFill>
          </p:spPr>
        </p:sp>
        <p:sp>
          <p:nvSpPr>
            <p:cNvPr name="TextBox 12" id="12"/>
            <p:cNvSpPr txBox="true"/>
            <p:nvPr/>
          </p:nvSpPr>
          <p:spPr>
            <a:xfrm>
              <a:off x="0" y="-9525"/>
              <a:ext cx="853756" cy="570022"/>
            </a:xfrm>
            <a:prstGeom prst="rect">
              <a:avLst/>
            </a:prstGeom>
          </p:spPr>
          <p:txBody>
            <a:bodyPr anchor="ctr" rtlCol="false" tIns="50800" lIns="50800" bIns="50800" rIns="50800"/>
            <a:lstStyle/>
            <a:p>
              <a:pPr algn="ctr">
                <a:lnSpc>
                  <a:spcPts val="2520"/>
                </a:lnSpc>
              </a:pPr>
            </a:p>
          </p:txBody>
        </p:sp>
      </p:grpSp>
      <p:sp>
        <p:nvSpPr>
          <p:cNvPr name="TextBox 13" id="13"/>
          <p:cNvSpPr txBox="true"/>
          <p:nvPr/>
        </p:nvSpPr>
        <p:spPr>
          <a:xfrm rot="0">
            <a:off x="8436922" y="5229225"/>
            <a:ext cx="3451930" cy="2209800"/>
          </a:xfrm>
          <a:prstGeom prst="rect">
            <a:avLst/>
          </a:prstGeom>
        </p:spPr>
        <p:txBody>
          <a:bodyPr anchor="t" rtlCol="false" tIns="0" lIns="0" bIns="0" rIns="0">
            <a:spAutoFit/>
          </a:bodyPr>
          <a:lstStyle/>
          <a:p>
            <a:pPr algn="ctr">
              <a:lnSpc>
                <a:spcPts val="2545"/>
              </a:lnSpc>
              <a:spcBef>
                <a:spcPct val="0"/>
              </a:spcBef>
            </a:pPr>
            <a:r>
              <a:rPr lang="en-US" b="true" sz="2121">
                <a:solidFill>
                  <a:srgbClr val="F9FAF5"/>
                </a:solidFill>
                <a:latin typeface="Arial Bold"/>
                <a:ea typeface="Arial Bold"/>
                <a:cs typeface="Arial Bold"/>
                <a:sym typeface="Arial Bold"/>
              </a:rPr>
              <a:t>Моше передал народу суровые слова и обещание Б-га о том, что они умрут в пустыне. Это суровое обличение стало ударом.</a:t>
            </a:r>
          </a:p>
          <a:p>
            <a:pPr algn="ctr">
              <a:lnSpc>
                <a:spcPts val="2545"/>
              </a:lnSpc>
              <a:spcBef>
                <a:spcPct val="0"/>
              </a:spcBef>
            </a:pPr>
          </a:p>
        </p:txBody>
      </p:sp>
      <p:grpSp>
        <p:nvGrpSpPr>
          <p:cNvPr name="Group 14" id="14"/>
          <p:cNvGrpSpPr/>
          <p:nvPr/>
        </p:nvGrpSpPr>
        <p:grpSpPr>
          <a:xfrm rot="0">
            <a:off x="12302468" y="4128229"/>
            <a:ext cx="5232175" cy="5333591"/>
            <a:chOff x="0" y="0"/>
            <a:chExt cx="1378021" cy="1404732"/>
          </a:xfrm>
        </p:grpSpPr>
        <p:sp>
          <p:nvSpPr>
            <p:cNvPr name="Freeform 15" id="15"/>
            <p:cNvSpPr/>
            <p:nvPr/>
          </p:nvSpPr>
          <p:spPr>
            <a:xfrm flipH="false" flipV="false" rot="0">
              <a:off x="0" y="0"/>
              <a:ext cx="1378021" cy="1404732"/>
            </a:xfrm>
            <a:custGeom>
              <a:avLst/>
              <a:gdLst/>
              <a:ahLst/>
              <a:cxnLst/>
              <a:rect r="r" b="b" t="t" l="l"/>
              <a:pathLst>
                <a:path h="1404732" w="1378021">
                  <a:moveTo>
                    <a:pt x="0" y="0"/>
                  </a:moveTo>
                  <a:lnTo>
                    <a:pt x="1378021" y="0"/>
                  </a:lnTo>
                  <a:lnTo>
                    <a:pt x="1378021" y="1404732"/>
                  </a:lnTo>
                  <a:lnTo>
                    <a:pt x="0" y="1404732"/>
                  </a:lnTo>
                  <a:close/>
                </a:path>
              </a:pathLst>
            </a:custGeom>
            <a:solidFill>
              <a:srgbClr val="FFFFFF"/>
            </a:solidFill>
          </p:spPr>
        </p:sp>
        <p:sp>
          <p:nvSpPr>
            <p:cNvPr name="TextBox 16" id="16"/>
            <p:cNvSpPr txBox="true"/>
            <p:nvPr/>
          </p:nvSpPr>
          <p:spPr>
            <a:xfrm>
              <a:off x="0" y="-9525"/>
              <a:ext cx="1378021" cy="1414257"/>
            </a:xfrm>
            <a:prstGeom prst="rect">
              <a:avLst/>
            </a:prstGeom>
          </p:spPr>
          <p:txBody>
            <a:bodyPr anchor="ctr" rtlCol="false" tIns="50800" lIns="50800" bIns="50800" rIns="50800"/>
            <a:lstStyle/>
            <a:p>
              <a:pPr algn="ctr">
                <a:lnSpc>
                  <a:spcPts val="2520"/>
                </a:lnSpc>
              </a:pPr>
            </a:p>
          </p:txBody>
        </p:sp>
      </p:grpSp>
      <p:sp>
        <p:nvSpPr>
          <p:cNvPr name="TextBox 17" id="17"/>
          <p:cNvSpPr txBox="true"/>
          <p:nvPr/>
        </p:nvSpPr>
        <p:spPr>
          <a:xfrm rot="0">
            <a:off x="12471300" y="3927990"/>
            <a:ext cx="4894510" cy="5467350"/>
          </a:xfrm>
          <a:prstGeom prst="rect">
            <a:avLst/>
          </a:prstGeom>
        </p:spPr>
        <p:txBody>
          <a:bodyPr anchor="t" rtlCol="false" tIns="0" lIns="0" bIns="0" rIns="0">
            <a:spAutoFit/>
          </a:bodyPr>
          <a:lstStyle/>
          <a:p>
            <a:pPr algn="l">
              <a:lnSpc>
                <a:spcPts val="3315"/>
              </a:lnSpc>
              <a:spcBef>
                <a:spcPct val="0"/>
              </a:spcBef>
            </a:pPr>
            <a:r>
              <a:rPr lang="en-US" b="true" sz="2762">
                <a:solidFill>
                  <a:srgbClr val="000000"/>
                </a:solidFill>
                <a:latin typeface="Arial Bold"/>
                <a:ea typeface="Arial Bold"/>
                <a:cs typeface="Arial Bold"/>
                <a:sym typeface="Arial Bold"/>
              </a:rPr>
              <a:t>Услышав это, народ опечалился, и сердце их сокрушилось. Власть «ситра ахра» пала, и мгновенно раскрылась Б-жественная душа. Евреи всегда остаются «верующими, потомками верующих», и удар помог этой вере выйти наружу, побудив сказать: «Готовы мы взойти».</a:t>
            </a:r>
          </a:p>
          <a:p>
            <a:pPr algn="l">
              <a:lnSpc>
                <a:spcPts val="3315"/>
              </a:lnSpc>
              <a:spcBef>
                <a:spcPct val="0"/>
              </a:spcBef>
            </a:pP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575415" y="419433"/>
            <a:ext cx="11233335" cy="2219325"/>
          </a:xfrm>
          <a:prstGeom prst="rect">
            <a:avLst/>
          </a:prstGeom>
        </p:spPr>
        <p:txBody>
          <a:bodyPr anchor="t" rtlCol="false" tIns="0" lIns="0" bIns="0" rIns="0">
            <a:spAutoFit/>
          </a:bodyPr>
          <a:lstStyle/>
          <a:p>
            <a:pPr algn="l">
              <a:lnSpc>
                <a:spcPts val="8640"/>
              </a:lnSpc>
            </a:pPr>
            <a:r>
              <a:rPr lang="en-US" sz="7200" b="true">
                <a:solidFill>
                  <a:srgbClr val="1B969B"/>
                </a:solidFill>
                <a:latin typeface="Arial Bold"/>
                <a:ea typeface="Arial Bold"/>
                <a:cs typeface="Arial Bold"/>
                <a:sym typeface="Arial Bold"/>
              </a:rPr>
              <a:t>В</a:t>
            </a:r>
            <a:r>
              <a:rPr lang="en-US" sz="7200" b="true">
                <a:solidFill>
                  <a:srgbClr val="1B969B"/>
                </a:solidFill>
                <a:latin typeface="Arial Bold"/>
                <a:ea typeface="Arial Bold"/>
                <a:cs typeface="Arial Bold"/>
                <a:sym typeface="Arial Bold"/>
              </a:rPr>
              <a:t>. Сосуд для благословения</a:t>
            </a:r>
          </a:p>
        </p:txBody>
      </p:sp>
      <p:grpSp>
        <p:nvGrpSpPr>
          <p:cNvPr name="Group 4" id="4"/>
          <p:cNvGrpSpPr/>
          <p:nvPr/>
        </p:nvGrpSpPr>
        <p:grpSpPr>
          <a:xfrm rot="0">
            <a:off x="15928489" y="9356659"/>
            <a:ext cx="2016608" cy="555994"/>
            <a:chOff x="0" y="0"/>
            <a:chExt cx="3525596" cy="972033"/>
          </a:xfrm>
        </p:grpSpPr>
        <p:sp>
          <p:nvSpPr>
            <p:cNvPr name="Freeform 5" id="5"/>
            <p:cNvSpPr/>
            <p:nvPr/>
          </p:nvSpPr>
          <p:spPr>
            <a:xfrm flipH="false" flipV="false" rot="0">
              <a:off x="0" y="0"/>
              <a:ext cx="3525647" cy="972058"/>
            </a:xfrm>
            <a:custGeom>
              <a:avLst/>
              <a:gdLst/>
              <a:ahLst/>
              <a:cxnLst/>
              <a:rect r="r" b="b" t="t" l="l"/>
              <a:pathLst>
                <a:path h="972058" w="3525647">
                  <a:moveTo>
                    <a:pt x="0" y="0"/>
                  </a:moveTo>
                  <a:lnTo>
                    <a:pt x="3525647" y="0"/>
                  </a:lnTo>
                  <a:lnTo>
                    <a:pt x="3525647" y="972058"/>
                  </a:lnTo>
                  <a:lnTo>
                    <a:pt x="0" y="972058"/>
                  </a:lnTo>
                  <a:close/>
                </a:path>
              </a:pathLst>
            </a:custGeom>
            <a:solidFill>
              <a:srgbClr val="1B969B"/>
            </a:solidFill>
          </p:spPr>
        </p:sp>
      </p:grpSp>
      <p:grpSp>
        <p:nvGrpSpPr>
          <p:cNvPr name="Group 6" id="6"/>
          <p:cNvGrpSpPr/>
          <p:nvPr/>
        </p:nvGrpSpPr>
        <p:grpSpPr>
          <a:xfrm rot="0">
            <a:off x="12290073" y="4733874"/>
            <a:ext cx="6550732" cy="6015376"/>
            <a:chOff x="0" y="0"/>
            <a:chExt cx="2262226" cy="2077346"/>
          </a:xfrm>
        </p:grpSpPr>
        <p:sp>
          <p:nvSpPr>
            <p:cNvPr name="Freeform 7" id="7"/>
            <p:cNvSpPr/>
            <p:nvPr/>
          </p:nvSpPr>
          <p:spPr>
            <a:xfrm flipH="false" flipV="false" rot="0">
              <a:off x="0" y="0"/>
              <a:ext cx="2262226" cy="2077346"/>
            </a:xfrm>
            <a:custGeom>
              <a:avLst/>
              <a:gdLst/>
              <a:ahLst/>
              <a:cxnLst/>
              <a:rect r="r" b="b" t="t" l="l"/>
              <a:pathLst>
                <a:path h="2077346" w="2262226">
                  <a:moveTo>
                    <a:pt x="0" y="0"/>
                  </a:moveTo>
                  <a:lnTo>
                    <a:pt x="2262226" y="0"/>
                  </a:lnTo>
                  <a:lnTo>
                    <a:pt x="2262226" y="2077346"/>
                  </a:lnTo>
                  <a:lnTo>
                    <a:pt x="0" y="2077346"/>
                  </a:lnTo>
                  <a:close/>
                </a:path>
              </a:pathLst>
            </a:custGeom>
            <a:solidFill>
              <a:srgbClr val="E0F5F6"/>
            </a:solidFill>
          </p:spPr>
        </p:sp>
        <p:sp>
          <p:nvSpPr>
            <p:cNvPr name="TextBox 8" id="8"/>
            <p:cNvSpPr txBox="true"/>
            <p:nvPr/>
          </p:nvSpPr>
          <p:spPr>
            <a:xfrm>
              <a:off x="0" y="-9525"/>
              <a:ext cx="2262226" cy="2086871"/>
            </a:xfrm>
            <a:prstGeom prst="rect">
              <a:avLst/>
            </a:prstGeom>
          </p:spPr>
          <p:txBody>
            <a:bodyPr anchor="ctr" rtlCol="false" tIns="50800" lIns="50800" bIns="50800" rIns="50800"/>
            <a:lstStyle/>
            <a:p>
              <a:pPr algn="ctr">
                <a:lnSpc>
                  <a:spcPts val="2520"/>
                </a:lnSpc>
              </a:pPr>
            </a:p>
          </p:txBody>
        </p:sp>
      </p:grpSp>
      <p:grpSp>
        <p:nvGrpSpPr>
          <p:cNvPr name="Group 9" id="9"/>
          <p:cNvGrpSpPr/>
          <p:nvPr/>
        </p:nvGrpSpPr>
        <p:grpSpPr>
          <a:xfrm rot="2700000">
            <a:off x="15370075" y="6983345"/>
            <a:ext cx="4344324" cy="4352731"/>
            <a:chOff x="0" y="0"/>
            <a:chExt cx="1500266" cy="1503169"/>
          </a:xfrm>
        </p:grpSpPr>
        <p:sp>
          <p:nvSpPr>
            <p:cNvPr name="Freeform 10" id="10"/>
            <p:cNvSpPr/>
            <p:nvPr/>
          </p:nvSpPr>
          <p:spPr>
            <a:xfrm flipH="false" flipV="false" rot="0">
              <a:off x="0" y="0"/>
              <a:ext cx="1500266" cy="1503169"/>
            </a:xfrm>
            <a:custGeom>
              <a:avLst/>
              <a:gdLst/>
              <a:ahLst/>
              <a:cxnLst/>
              <a:rect r="r" b="b" t="t" l="l"/>
              <a:pathLst>
                <a:path h="1503169" w="1500266">
                  <a:moveTo>
                    <a:pt x="0" y="0"/>
                  </a:moveTo>
                  <a:lnTo>
                    <a:pt x="1500266" y="0"/>
                  </a:lnTo>
                  <a:lnTo>
                    <a:pt x="1500266" y="1503169"/>
                  </a:lnTo>
                  <a:lnTo>
                    <a:pt x="0" y="1503169"/>
                  </a:lnTo>
                  <a:close/>
                </a:path>
              </a:pathLst>
            </a:custGeom>
            <a:solidFill>
              <a:srgbClr val="FFFFFF"/>
            </a:solidFill>
          </p:spPr>
        </p:sp>
        <p:sp>
          <p:nvSpPr>
            <p:cNvPr name="TextBox 11" id="11"/>
            <p:cNvSpPr txBox="true"/>
            <p:nvPr/>
          </p:nvSpPr>
          <p:spPr>
            <a:xfrm>
              <a:off x="0" y="-9525"/>
              <a:ext cx="1500266" cy="1512694"/>
            </a:xfrm>
            <a:prstGeom prst="rect">
              <a:avLst/>
            </a:prstGeom>
          </p:spPr>
          <p:txBody>
            <a:bodyPr anchor="ctr" rtlCol="false" tIns="50800" lIns="50800" bIns="50800" rIns="50800"/>
            <a:lstStyle/>
            <a:p>
              <a:pPr algn="ctr">
                <a:lnSpc>
                  <a:spcPts val="2520"/>
                </a:lnSpc>
              </a:pPr>
            </a:p>
          </p:txBody>
        </p:sp>
      </p:grpSp>
      <p:grpSp>
        <p:nvGrpSpPr>
          <p:cNvPr name="Group 12" id="12"/>
          <p:cNvGrpSpPr/>
          <p:nvPr/>
        </p:nvGrpSpPr>
        <p:grpSpPr>
          <a:xfrm rot="0">
            <a:off x="15854662" y="9380739"/>
            <a:ext cx="2164901" cy="531913"/>
            <a:chOff x="0" y="0"/>
            <a:chExt cx="747625" cy="183691"/>
          </a:xfrm>
        </p:grpSpPr>
        <p:sp>
          <p:nvSpPr>
            <p:cNvPr name="Freeform 13" id="13"/>
            <p:cNvSpPr/>
            <p:nvPr/>
          </p:nvSpPr>
          <p:spPr>
            <a:xfrm flipH="false" flipV="false" rot="0">
              <a:off x="0" y="0"/>
              <a:ext cx="747625" cy="183691"/>
            </a:xfrm>
            <a:custGeom>
              <a:avLst/>
              <a:gdLst/>
              <a:ahLst/>
              <a:cxnLst/>
              <a:rect r="r" b="b" t="t" l="l"/>
              <a:pathLst>
                <a:path h="183691" w="747625">
                  <a:moveTo>
                    <a:pt x="0" y="0"/>
                  </a:moveTo>
                  <a:lnTo>
                    <a:pt x="747625" y="0"/>
                  </a:lnTo>
                  <a:lnTo>
                    <a:pt x="747625" y="183691"/>
                  </a:lnTo>
                  <a:lnTo>
                    <a:pt x="0" y="183691"/>
                  </a:lnTo>
                  <a:close/>
                </a:path>
              </a:pathLst>
            </a:custGeom>
            <a:solidFill>
              <a:srgbClr val="1A969B"/>
            </a:solidFill>
          </p:spPr>
        </p:sp>
        <p:sp>
          <p:nvSpPr>
            <p:cNvPr name="TextBox 14" id="14"/>
            <p:cNvSpPr txBox="true"/>
            <p:nvPr/>
          </p:nvSpPr>
          <p:spPr>
            <a:xfrm>
              <a:off x="0" y="-9525"/>
              <a:ext cx="747625" cy="193216"/>
            </a:xfrm>
            <a:prstGeom prst="rect">
              <a:avLst/>
            </a:prstGeom>
          </p:spPr>
          <p:txBody>
            <a:bodyPr anchor="ctr" rtlCol="false" tIns="50800" lIns="50800" bIns="50800" rIns="50800"/>
            <a:lstStyle/>
            <a:p>
              <a:pPr algn="ctr">
                <a:lnSpc>
                  <a:spcPts val="2520"/>
                </a:lnSpc>
              </a:pPr>
            </a:p>
          </p:txBody>
        </p:sp>
      </p:grpSp>
      <p:sp>
        <p:nvSpPr>
          <p:cNvPr name="Freeform 15" id="15" descr="תמונה שמכילה טקסט, גופן, צילום מסך, גרפיקה"/>
          <p:cNvSpPr/>
          <p:nvPr/>
        </p:nvSpPr>
        <p:spPr>
          <a:xfrm flipH="false" flipV="false" rot="0">
            <a:off x="12194286" y="6989034"/>
            <a:ext cx="6334046" cy="2447387"/>
          </a:xfrm>
          <a:custGeom>
            <a:avLst/>
            <a:gdLst/>
            <a:ahLst/>
            <a:cxnLst/>
            <a:rect r="r" b="b" t="t" l="l"/>
            <a:pathLst>
              <a:path h="2447387" w="6334046">
                <a:moveTo>
                  <a:pt x="0" y="0"/>
                </a:moveTo>
                <a:lnTo>
                  <a:pt x="6334046" y="0"/>
                </a:lnTo>
                <a:lnTo>
                  <a:pt x="6334046" y="2447387"/>
                </a:lnTo>
                <a:lnTo>
                  <a:pt x="0" y="2447387"/>
                </a:lnTo>
                <a:lnTo>
                  <a:pt x="0" y="0"/>
                </a:lnTo>
                <a:close/>
              </a:path>
            </a:pathLst>
          </a:custGeom>
          <a:blipFill>
            <a:blip r:embed="rId3"/>
            <a:stretch>
              <a:fillRect l="-4365" t="0" r="-4365" b="0"/>
            </a:stretch>
          </a:blipFill>
        </p:spPr>
      </p:sp>
      <p:sp>
        <p:nvSpPr>
          <p:cNvPr name="TextBox 16" id="16"/>
          <p:cNvSpPr txBox="true"/>
          <p:nvPr/>
        </p:nvSpPr>
        <p:spPr>
          <a:xfrm rot="0">
            <a:off x="15905335" y="9495745"/>
            <a:ext cx="2025456" cy="258771"/>
          </a:xfrm>
          <a:prstGeom prst="rect">
            <a:avLst/>
          </a:prstGeom>
        </p:spPr>
        <p:txBody>
          <a:bodyPr anchor="t" rtlCol="false" tIns="0" lIns="0" bIns="0" rIns="0">
            <a:spAutoFit/>
          </a:bodyPr>
          <a:lstStyle/>
          <a:p>
            <a:pPr algn="ctr">
              <a:lnSpc>
                <a:spcPts val="1921"/>
              </a:lnSpc>
            </a:pPr>
            <a:r>
              <a:rPr lang="en-US" sz="1601">
                <a:solidFill>
                  <a:srgbClr val="FFFFFF"/>
                </a:solidFill>
                <a:latin typeface="Arial"/>
                <a:ea typeface="Arial"/>
                <a:cs typeface="Arial"/>
                <a:sym typeface="Arial"/>
              </a:rPr>
              <a:t>Ваера</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409644"/>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047819"/>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46593" y="1188994"/>
            <a:ext cx="13906817"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«Я не могу тебе помочь»</a:t>
            </a:r>
          </a:p>
        </p:txBody>
      </p:sp>
      <p:sp>
        <p:nvSpPr>
          <p:cNvPr name="TextBox 6" id="6"/>
          <p:cNvSpPr txBox="true"/>
          <p:nvPr/>
        </p:nvSpPr>
        <p:spPr>
          <a:xfrm rot="0">
            <a:off x="3446593" y="1674769"/>
            <a:ext cx="13837568" cy="817401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 этом</a:t>
            </a:r>
            <a:r>
              <a:rPr lang="en-US" sz="3150" strike="noStrike" u="none">
                <a:solidFill>
                  <a:srgbClr val="000000"/>
                </a:solidFill>
                <a:latin typeface="Calibri (MS)"/>
                <a:ea typeface="Calibri (MS)"/>
                <a:cs typeface="Calibri (MS)"/>
                <a:sym typeface="Calibri (MS)"/>
              </a:rPr>
              <a:t> же ключе можно объяснить историю, рассказанную хасидами о Ребе Рашабе, </a:t>
            </a:r>
            <a:r>
              <a:rPr lang="en-US" sz="3150" strike="noStrike" u="none">
                <a:solidFill>
                  <a:srgbClr val="000000"/>
                </a:solidFill>
                <a:latin typeface="Calibri (MS)"/>
                <a:ea typeface="Calibri (MS)"/>
                <a:cs typeface="Calibri (MS)"/>
                <a:sym typeface="Calibri (MS)"/>
              </a:rPr>
              <a:t>пр</a:t>
            </a:r>
            <a:r>
              <a:rPr lang="en-US" sz="3150" strike="noStrike" u="none">
                <a:solidFill>
                  <a:srgbClr val="000000"/>
                </a:solidFill>
                <a:latin typeface="Calibri (MS)"/>
                <a:ea typeface="Calibri (MS)"/>
                <a:cs typeface="Calibri (MS)"/>
                <a:sym typeface="Calibri (MS)"/>
              </a:rPr>
              <a:t>оизошедш</a:t>
            </a:r>
            <a:r>
              <a:rPr lang="en-US" sz="3150" strike="noStrike" u="none">
                <a:solidFill>
                  <a:srgbClr val="000000"/>
                </a:solidFill>
                <a:latin typeface="Calibri (MS)"/>
                <a:ea typeface="Calibri (MS)"/>
                <a:cs typeface="Calibri (MS)"/>
                <a:sym typeface="Calibri (MS)"/>
              </a:rPr>
              <a:t>ую</a:t>
            </a:r>
            <a:r>
              <a:rPr lang="en-US" sz="3150" strike="noStrike" u="none">
                <a:solidFill>
                  <a:srgbClr val="000000"/>
                </a:solidFill>
                <a:latin typeface="Calibri (MS)"/>
                <a:ea typeface="Calibri (MS)"/>
                <a:cs typeface="Calibri (MS)"/>
                <a:sym typeface="Calibri (MS)"/>
              </a:rPr>
              <a:t> на на слоном этапе его руково</a:t>
            </a:r>
            <a:r>
              <a:rPr lang="en-US" sz="3150" strike="noStrike" u="none">
                <a:solidFill>
                  <a:srgbClr val="000000"/>
                </a:solidFill>
                <a:latin typeface="Calibri (MS)"/>
                <a:ea typeface="Calibri (MS)"/>
                <a:cs typeface="Calibri (MS)"/>
                <a:sym typeface="Calibri (MS)"/>
              </a:rPr>
              <a:t>дст</a:t>
            </a:r>
            <a:r>
              <a:rPr lang="en-US" sz="3150" strike="noStrike" u="none">
                <a:solidFill>
                  <a:srgbClr val="000000"/>
                </a:solidFill>
                <a:latin typeface="Calibri (MS)"/>
                <a:ea typeface="Calibri (MS)"/>
                <a:cs typeface="Calibri (MS)"/>
                <a:sym typeface="Calibri (MS)"/>
              </a:rPr>
              <a:t>ва</a:t>
            </a:r>
            <a:r>
              <a:rPr lang="en-US" sz="3150" strike="noStrike" u="none">
                <a:solidFill>
                  <a:srgbClr val="000000"/>
                </a:solidFill>
                <a:latin typeface="Calibri (MS)"/>
                <a:ea typeface="Calibri (MS)"/>
                <a:cs typeface="Calibri (MS)"/>
                <a:sym typeface="Calibri (MS)"/>
              </a:rPr>
              <a:t>.</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Че</a:t>
            </a:r>
            <a:r>
              <a:rPr lang="en-US" sz="3150" strike="noStrike" u="none">
                <a:solidFill>
                  <a:srgbClr val="000000"/>
                </a:solidFill>
                <a:latin typeface="Calibri (MS)"/>
                <a:ea typeface="Calibri (MS)"/>
                <a:cs typeface="Calibri (MS)"/>
                <a:sym typeface="Calibri (MS)"/>
              </a:rPr>
              <a:t>ловек пр</a:t>
            </a:r>
            <a:r>
              <a:rPr lang="en-US" sz="3150" strike="noStrike" u="none">
                <a:solidFill>
                  <a:srgbClr val="000000"/>
                </a:solidFill>
                <a:latin typeface="Calibri (MS)"/>
                <a:ea typeface="Calibri (MS)"/>
                <a:cs typeface="Calibri (MS)"/>
                <a:sym typeface="Calibri (MS)"/>
              </a:rPr>
              <a:t>ишё</a:t>
            </a:r>
            <a:r>
              <a:rPr lang="en-US" sz="3150" strike="noStrike" u="none">
                <a:solidFill>
                  <a:srgbClr val="000000"/>
                </a:solidFill>
                <a:latin typeface="Calibri (MS)"/>
                <a:ea typeface="Calibri (MS)"/>
                <a:cs typeface="Calibri (MS)"/>
                <a:sym typeface="Calibri (MS)"/>
              </a:rPr>
              <a:t>л к Ребе на личную в</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тр</a:t>
            </a:r>
            <a:r>
              <a:rPr lang="en-US" sz="3150" strike="noStrike" u="none">
                <a:solidFill>
                  <a:srgbClr val="000000"/>
                </a:solidFill>
                <a:latin typeface="Calibri (MS)"/>
                <a:ea typeface="Calibri (MS)"/>
                <a:cs typeface="Calibri (MS)"/>
                <a:sym typeface="Calibri (MS)"/>
              </a:rPr>
              <a:t>ечу</a:t>
            </a:r>
            <a:r>
              <a:rPr lang="en-US" sz="3150" strike="noStrike" u="none">
                <a:solidFill>
                  <a:srgbClr val="000000"/>
                </a:solidFill>
                <a:latin typeface="Calibri (MS)"/>
                <a:ea typeface="Calibri (MS)"/>
                <a:cs typeface="Calibri (MS)"/>
                <a:sym typeface="Calibri (MS)"/>
              </a:rPr>
              <a:t> и попрос</a:t>
            </a:r>
            <a:r>
              <a:rPr lang="en-US" sz="3150" strike="noStrike" u="none">
                <a:solidFill>
                  <a:srgbClr val="000000"/>
                </a:solidFill>
                <a:latin typeface="Calibri (MS)"/>
                <a:ea typeface="Calibri (MS)"/>
                <a:cs typeface="Calibri (MS)"/>
                <a:sym typeface="Calibri (MS)"/>
              </a:rPr>
              <a:t>ил</a:t>
            </a:r>
            <a:r>
              <a:rPr lang="en-US" sz="3150" strike="noStrike" u="none">
                <a:solidFill>
                  <a:srgbClr val="000000"/>
                </a:solidFill>
                <a:latin typeface="Calibri (MS)"/>
                <a:ea typeface="Calibri (MS)"/>
                <a:cs typeface="Calibri (MS)"/>
                <a:sym typeface="Calibri (MS)"/>
              </a:rPr>
              <a:t> е</a:t>
            </a:r>
            <a:r>
              <a:rPr lang="en-US" sz="3150" strike="noStrike" u="none">
                <a:solidFill>
                  <a:srgbClr val="000000"/>
                </a:solidFill>
                <a:latin typeface="Calibri (MS)"/>
                <a:ea typeface="Calibri (MS)"/>
                <a:cs typeface="Calibri (MS)"/>
                <a:sym typeface="Calibri (MS)"/>
              </a:rPr>
              <a:t>г</a:t>
            </a:r>
            <a:r>
              <a:rPr lang="en-US" sz="3150" strike="noStrike" u="none">
                <a:solidFill>
                  <a:srgbClr val="000000"/>
                </a:solidFill>
                <a:latin typeface="Calibri (MS)"/>
                <a:ea typeface="Calibri (MS)"/>
                <a:cs typeface="Calibri (MS)"/>
                <a:sym typeface="Calibri (MS)"/>
              </a:rPr>
              <a:t>о благослов</a:t>
            </a:r>
            <a:r>
              <a:rPr lang="en-US" sz="3150" strike="noStrike" u="none">
                <a:solidFill>
                  <a:srgbClr val="000000"/>
                </a:solidFill>
                <a:latin typeface="Calibri (MS)"/>
                <a:ea typeface="Calibri (MS)"/>
                <a:cs typeface="Calibri (MS)"/>
                <a:sym typeface="Calibri (MS)"/>
              </a:rPr>
              <a:t>ени</a:t>
            </a:r>
            <a:r>
              <a:rPr lang="en-US" sz="3150" strike="noStrike" u="none">
                <a:solidFill>
                  <a:srgbClr val="000000"/>
                </a:solidFill>
                <a:latin typeface="Calibri (MS)"/>
                <a:ea typeface="Calibri (MS)"/>
                <a:cs typeface="Calibri (MS)"/>
                <a:sym typeface="Calibri (MS)"/>
              </a:rPr>
              <a:t>я по </a:t>
            </a:r>
            <a:r>
              <a:rPr lang="en-US" sz="3150" strike="noStrike" u="none">
                <a:solidFill>
                  <a:srgbClr val="000000"/>
                </a:solidFill>
                <a:latin typeface="Calibri (MS)"/>
                <a:ea typeface="Calibri (MS)"/>
                <a:cs typeface="Calibri (MS)"/>
                <a:sym typeface="Calibri (MS)"/>
              </a:rPr>
              <a:t>оч</a:t>
            </a:r>
            <a:r>
              <a:rPr lang="en-US" sz="3150" strike="noStrike" u="none">
                <a:solidFill>
                  <a:srgbClr val="000000"/>
                </a:solidFill>
                <a:latin typeface="Calibri (MS)"/>
                <a:ea typeface="Calibri (MS)"/>
                <a:cs typeface="Calibri (MS)"/>
                <a:sym typeface="Calibri (MS)"/>
              </a:rPr>
              <a:t>ен</a:t>
            </a:r>
            <a:r>
              <a:rPr lang="en-US" sz="3150" strike="noStrike" u="none">
                <a:solidFill>
                  <a:srgbClr val="000000"/>
                </a:solidFill>
                <a:latin typeface="Calibri (MS)"/>
                <a:ea typeface="Calibri (MS)"/>
                <a:cs typeface="Calibri (MS)"/>
                <a:sym typeface="Calibri (MS)"/>
              </a:rPr>
              <a:t>ь</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ж</a:t>
            </a:r>
            <a:r>
              <a:rPr lang="en-US" sz="3150" strike="noStrike" u="none">
                <a:solidFill>
                  <a:srgbClr val="000000"/>
                </a:solidFill>
                <a:latin typeface="Calibri (MS)"/>
                <a:ea typeface="Calibri (MS)"/>
                <a:cs typeface="Calibri (MS)"/>
                <a:sym typeface="Calibri (MS)"/>
              </a:rPr>
              <a:t>но</a:t>
            </a:r>
            <a:r>
              <a:rPr lang="en-US" sz="3150" strike="noStrike" u="none">
                <a:solidFill>
                  <a:srgbClr val="000000"/>
                </a:solidFill>
                <a:latin typeface="Calibri (MS)"/>
                <a:ea typeface="Calibri (MS)"/>
                <a:cs typeface="Calibri (MS)"/>
                <a:sym typeface="Calibri (MS)"/>
              </a:rPr>
              <a:t>му</a:t>
            </a:r>
            <a:r>
              <a:rPr lang="en-US" sz="3150" strike="noStrike" u="none">
                <a:solidFill>
                  <a:srgbClr val="000000"/>
                </a:solidFill>
                <a:latin typeface="Calibri (MS)"/>
                <a:ea typeface="Calibri (MS)"/>
                <a:cs typeface="Calibri (MS)"/>
                <a:sym typeface="Calibri (MS)"/>
              </a:rPr>
              <a:t> в</a:t>
            </a:r>
            <a:r>
              <a:rPr lang="en-US" sz="3150" strike="noStrike" u="none">
                <a:solidFill>
                  <a:srgbClr val="000000"/>
                </a:solidFill>
                <a:latin typeface="Calibri (MS)"/>
                <a:ea typeface="Calibri (MS)"/>
                <a:cs typeface="Calibri (MS)"/>
                <a:sym typeface="Calibri (MS)"/>
              </a:rPr>
              <a:t>оп</a:t>
            </a:r>
            <a:r>
              <a:rPr lang="en-US" sz="3150" strike="noStrike" u="none">
                <a:solidFill>
                  <a:srgbClr val="000000"/>
                </a:solidFill>
                <a:latin typeface="Calibri (MS)"/>
                <a:ea typeface="Calibri (MS)"/>
                <a:cs typeface="Calibri (MS)"/>
                <a:sym typeface="Calibri (MS)"/>
              </a:rPr>
              <a:t>рос</a:t>
            </a:r>
            <a:r>
              <a:rPr lang="en-US" sz="3150" strike="noStrike" u="none">
                <a:solidFill>
                  <a:srgbClr val="000000"/>
                </a:solidFill>
                <a:latin typeface="Calibri (MS)"/>
                <a:ea typeface="Calibri (MS)"/>
                <a:cs typeface="Calibri (MS)"/>
                <a:sym typeface="Calibri (MS)"/>
              </a:rPr>
              <a:t>у,</a:t>
            </a:r>
            <a:r>
              <a:rPr lang="en-US" sz="3150" strike="noStrike" u="none">
                <a:solidFill>
                  <a:srgbClr val="000000"/>
                </a:solidFill>
                <a:latin typeface="Calibri (MS)"/>
                <a:ea typeface="Calibri (MS)"/>
                <a:cs typeface="Calibri (MS)"/>
                <a:sym typeface="Calibri (MS)"/>
              </a:rPr>
              <a:t> т</a:t>
            </a:r>
            <a:r>
              <a:rPr lang="en-US" sz="3150" strike="noStrike" u="none">
                <a:solidFill>
                  <a:srgbClr val="000000"/>
                </a:solidFill>
                <a:latin typeface="Calibri (MS)"/>
                <a:ea typeface="Calibri (MS)"/>
                <a:cs typeface="Calibri (MS)"/>
                <a:sym typeface="Calibri (MS)"/>
              </a:rPr>
              <a:t>реб</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ав</a:t>
            </a:r>
            <a:r>
              <a:rPr lang="en-US" sz="3150" strike="noStrike" u="none">
                <a:solidFill>
                  <a:srgbClr val="000000"/>
                </a:solidFill>
                <a:latin typeface="Calibri (MS)"/>
                <a:ea typeface="Calibri (MS)"/>
                <a:cs typeface="Calibri (MS)"/>
                <a:sym typeface="Calibri (MS)"/>
              </a:rPr>
              <a:t>шему</a:t>
            </a:r>
            <a:r>
              <a:rPr lang="en-US" sz="3150" strike="noStrike" u="none">
                <a:solidFill>
                  <a:srgbClr val="000000"/>
                </a:solidFill>
                <a:latin typeface="Calibri (MS)"/>
                <a:ea typeface="Calibri (MS)"/>
                <a:cs typeface="Calibri (MS)"/>
                <a:sym typeface="Calibri (MS)"/>
              </a:rPr>
              <a:t> пр</a:t>
            </a:r>
            <a:r>
              <a:rPr lang="en-US" sz="3150" strike="noStrike" u="none">
                <a:solidFill>
                  <a:srgbClr val="000000"/>
                </a:solidFill>
                <a:latin typeface="Calibri (MS)"/>
                <a:ea typeface="Calibri (MS)"/>
                <a:cs typeface="Calibri (MS)"/>
                <a:sym typeface="Calibri (MS)"/>
              </a:rPr>
              <a:t>оя</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лен</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я</a:t>
            </a:r>
            <a:r>
              <a:rPr lang="en-US" sz="3150" strike="noStrike" u="none">
                <a:solidFill>
                  <a:srgbClr val="000000"/>
                </a:solidFill>
                <a:latin typeface="Calibri (MS)"/>
                <a:ea typeface="Calibri (MS)"/>
                <a:cs typeface="Calibri (MS)"/>
                <a:sym typeface="Calibri (MS)"/>
              </a:rPr>
              <a:t> в</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ико</a:t>
            </a:r>
            <a:r>
              <a:rPr lang="en-US" sz="3150" strike="noStrike" u="none">
                <a:solidFill>
                  <a:srgbClr val="000000"/>
                </a:solidFill>
                <a:latin typeface="Calibri (MS)"/>
                <a:ea typeface="Calibri (MS)"/>
                <a:cs typeface="Calibri (MS)"/>
                <a:sym typeface="Calibri (MS)"/>
              </a:rPr>
              <a:t>го</a:t>
            </a:r>
            <a:r>
              <a:rPr lang="en-US" sz="3150" strike="noStrike" u="none">
                <a:solidFill>
                  <a:srgbClr val="000000"/>
                </a:solidFill>
                <a:latin typeface="Calibri (MS)"/>
                <a:ea typeface="Calibri (MS)"/>
                <a:cs typeface="Calibri (MS)"/>
                <a:sym typeface="Calibri (MS)"/>
              </a:rPr>
              <a:t> ми</a:t>
            </a:r>
            <a:r>
              <a:rPr lang="en-US" sz="3150" strike="noStrike" u="none">
                <a:solidFill>
                  <a:srgbClr val="000000"/>
                </a:solidFill>
                <a:latin typeface="Calibri (MS)"/>
                <a:ea typeface="Calibri (MS)"/>
                <a:cs typeface="Calibri (MS)"/>
                <a:sym typeface="Calibri (MS)"/>
              </a:rPr>
              <a:t>ло</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рдия</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ыш</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 Н</a:t>
            </a:r>
            <a:r>
              <a:rPr lang="en-US" sz="3150" strike="noStrike" u="none">
                <a:solidFill>
                  <a:srgbClr val="000000"/>
                </a:solidFill>
                <a:latin typeface="Calibri (MS)"/>
                <a:ea typeface="Calibri (MS)"/>
                <a:cs typeface="Calibri (MS)"/>
                <a:sym typeface="Calibri (MS)"/>
              </a:rPr>
              <a:t>о </a:t>
            </a:r>
            <a:r>
              <a:rPr lang="en-US" sz="3150" strike="noStrike" u="none">
                <a:solidFill>
                  <a:srgbClr val="000000"/>
                </a:solidFill>
                <a:latin typeface="Calibri (MS)"/>
                <a:ea typeface="Calibri (MS)"/>
                <a:cs typeface="Calibri (MS)"/>
                <a:sym typeface="Calibri (MS)"/>
              </a:rPr>
              <a:t>Ребе</a:t>
            </a:r>
            <a:r>
              <a:rPr lang="en-US" sz="3150" strike="noStrike" u="none">
                <a:solidFill>
                  <a:srgbClr val="000000"/>
                </a:solidFill>
                <a:latin typeface="Calibri (MS)"/>
                <a:ea typeface="Calibri (MS)"/>
                <a:cs typeface="Calibri (MS)"/>
                <a:sym typeface="Calibri (MS)"/>
              </a:rPr>
              <a:t> ответ</a:t>
            </a:r>
            <a:r>
              <a:rPr lang="en-US" sz="3150" strike="noStrike" u="none">
                <a:solidFill>
                  <a:srgbClr val="000000"/>
                </a:solidFill>
                <a:latin typeface="Calibri (MS)"/>
                <a:ea typeface="Calibri (MS)"/>
                <a:cs typeface="Calibri (MS)"/>
                <a:sym typeface="Calibri (MS)"/>
              </a:rPr>
              <a:t>ил</a:t>
            </a:r>
            <a:r>
              <a:rPr lang="en-US" sz="3150" strike="noStrike" u="none">
                <a:solidFill>
                  <a:srgbClr val="000000"/>
                </a:solidFill>
                <a:latin typeface="Calibri (MS)"/>
                <a:ea typeface="Calibri (MS)"/>
                <a:cs typeface="Calibri (MS)"/>
                <a:sym typeface="Calibri (MS)"/>
              </a:rPr>
              <a:t>, что </a:t>
            </a:r>
            <a:r>
              <a:rPr lang="en-US" sz="3150" strike="noStrike" u="none">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е в си</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х</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ч</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г</a:t>
            </a:r>
            <a:r>
              <a:rPr lang="en-US" sz="3150" strike="noStrike" u="none">
                <a:solidFill>
                  <a:srgbClr val="000000"/>
                </a:solidFill>
                <a:latin typeface="Calibri (MS)"/>
                <a:ea typeface="Calibri (MS)"/>
                <a:cs typeface="Calibri (MS)"/>
                <a:sym typeface="Calibri (MS)"/>
              </a:rPr>
              <a:t>о под</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ать </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е см</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ж</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 е</a:t>
            </a:r>
            <a:r>
              <a:rPr lang="en-US" sz="3150" strike="noStrike" u="none">
                <a:solidFill>
                  <a:srgbClr val="000000"/>
                </a:solidFill>
                <a:latin typeface="Calibri (MS)"/>
                <a:ea typeface="Calibri (MS)"/>
                <a:cs typeface="Calibri (MS)"/>
                <a:sym typeface="Calibri (MS)"/>
              </a:rPr>
              <a:t>му</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п</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мочь.</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Услышав это, тот человек вышел из кабинета Ребе и разразился горьким плачем. Идя и проливая слезы, он встретил брата Ребе, р.Залмана Аарона (Разо), который спросил его о причине такого состояния. Посетитель рассказал, что произошло и что ответил ему Ребе.</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Разо вошёл в кабинет своего брата (как уже было отмечено, история произошла на начальном этапе его руководства) и сказал ему: «Разве так должно поступать? Человек приходит и просит твоего благословения, а ты говоришь ему, что не можешь помочь, — и ему остаётся лишь проливать горькие слезы?»</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6088037"/>
            <a:ext cx="13906817"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Он не был способен принять благословение</a:t>
            </a:r>
          </a:p>
        </p:txBody>
      </p:sp>
      <p:sp>
        <p:nvSpPr>
          <p:cNvPr name="TextBox 4" id="4"/>
          <p:cNvSpPr txBox="true"/>
          <p:nvPr/>
        </p:nvSpPr>
        <p:spPr>
          <a:xfrm rot="0">
            <a:off x="3446593" y="885825"/>
            <a:ext cx="13837568" cy="526888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Услышав</a:t>
            </a:r>
            <a:r>
              <a:rPr lang="en-US" sz="3150" strike="noStrike" u="none">
                <a:solidFill>
                  <a:srgbClr val="000000"/>
                </a:solidFill>
                <a:latin typeface="Calibri (MS)"/>
                <a:ea typeface="Calibri (MS)"/>
                <a:cs typeface="Calibri (MS)"/>
                <a:sym typeface="Calibri (MS)"/>
              </a:rPr>
              <a:t> это,</a:t>
            </a:r>
            <a:r>
              <a:rPr lang="en-US" sz="3150" strike="noStrike" u="none">
                <a:solidFill>
                  <a:srgbClr val="000000"/>
                </a:solidFill>
                <a:latin typeface="Calibri (MS)"/>
                <a:ea typeface="Calibri (MS)"/>
                <a:cs typeface="Calibri (MS)"/>
                <a:sym typeface="Calibri (MS)"/>
              </a:rPr>
              <a:t> Ребе надел гартл и попросил, чтобы человек зашел в его кабинет снова. Когда человек вошёл, Ребе благословил е</a:t>
            </a:r>
            <a:r>
              <a:rPr lang="en-US" sz="3150" strike="noStrike" u="none">
                <a:solidFill>
                  <a:srgbClr val="000000"/>
                </a:solidFill>
                <a:latin typeface="Calibri (MS)"/>
                <a:ea typeface="Calibri (MS)"/>
                <a:cs typeface="Calibri (MS)"/>
                <a:sym typeface="Calibri (MS)"/>
              </a:rPr>
              <a:t>го</a:t>
            </a:r>
            <a:r>
              <a:rPr lang="en-US" sz="3150" strike="noStrike" u="none">
                <a:solidFill>
                  <a:srgbClr val="000000"/>
                </a:solidFill>
                <a:latin typeface="Calibri (MS)"/>
                <a:ea typeface="Calibri (MS)"/>
                <a:cs typeface="Calibri (MS)"/>
                <a:sym typeface="Calibri (MS)"/>
              </a:rPr>
              <a:t> — и это благословени</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 полностью сбыло</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ь</a:t>
            </a:r>
            <a:r>
              <a:rPr lang="en-US" sz="3150" strike="noStrike" u="none">
                <a:solidFill>
                  <a:srgbClr val="000000"/>
                </a:solidFill>
                <a:latin typeface="Calibri (MS)"/>
                <a:ea typeface="Calibri (MS)"/>
                <a:cs typeface="Calibri (MS)"/>
                <a:sym typeface="Calibri (MS)"/>
              </a:rPr>
              <a:t>.</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На</a:t>
            </a:r>
            <a:r>
              <a:rPr lang="en-US" sz="3150" strike="noStrike" u="none">
                <a:solidFill>
                  <a:srgbClr val="000000"/>
                </a:solidFill>
                <a:latin typeface="Calibri (MS)"/>
                <a:ea typeface="Calibri (MS)"/>
                <a:cs typeface="Calibri (MS)"/>
                <a:sym typeface="Calibri (MS)"/>
              </a:rPr>
              <a:t> перв</a:t>
            </a:r>
            <a:r>
              <a:rPr lang="en-US" sz="3150" strike="noStrike" u="none">
                <a:solidFill>
                  <a:srgbClr val="000000"/>
                </a:solidFill>
                <a:latin typeface="Calibri (MS)"/>
                <a:ea typeface="Calibri (MS)"/>
                <a:cs typeface="Calibri (MS)"/>
                <a:sym typeface="Calibri (MS)"/>
              </a:rPr>
              <a:t>ый</a:t>
            </a:r>
            <a:r>
              <a:rPr lang="en-US" sz="3150" strike="noStrike" u="none">
                <a:solidFill>
                  <a:srgbClr val="000000"/>
                </a:solidFill>
                <a:latin typeface="Calibri (MS)"/>
                <a:ea typeface="Calibri (MS)"/>
                <a:cs typeface="Calibri (MS)"/>
                <a:sym typeface="Calibri (MS)"/>
              </a:rPr>
              <a:t> взгляд, треб</a:t>
            </a:r>
            <a:r>
              <a:rPr lang="en-US" sz="3150" strike="noStrike" u="none">
                <a:solidFill>
                  <a:srgbClr val="000000"/>
                </a:solidFill>
                <a:latin typeface="Calibri (MS)"/>
                <a:ea typeface="Calibri (MS)"/>
                <a:cs typeface="Calibri (MS)"/>
                <a:sym typeface="Calibri (MS)"/>
              </a:rPr>
              <a:t>у</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тся</a:t>
            </a:r>
            <a:r>
              <a:rPr lang="en-US" sz="3150" strike="noStrike" u="none">
                <a:solidFill>
                  <a:srgbClr val="000000"/>
                </a:solidFill>
                <a:latin typeface="Calibri (MS)"/>
                <a:ea typeface="Calibri (MS)"/>
                <a:cs typeface="Calibri (MS)"/>
                <a:sym typeface="Calibri (MS)"/>
              </a:rPr>
              <a:t> поня</a:t>
            </a:r>
            <a:r>
              <a:rPr lang="en-US" sz="3150" strike="noStrike" u="none">
                <a:solidFill>
                  <a:srgbClr val="000000"/>
                </a:solidFill>
                <a:latin typeface="Calibri (MS)"/>
                <a:ea typeface="Calibri (MS)"/>
                <a:cs typeface="Calibri (MS)"/>
                <a:sym typeface="Calibri (MS)"/>
              </a:rPr>
              <a:t>ть:</a:t>
            </a:r>
            <a:r>
              <a:rPr lang="en-US" sz="3150" strike="noStrike" u="none">
                <a:solidFill>
                  <a:srgbClr val="000000"/>
                </a:solidFill>
                <a:latin typeface="Calibri (MS)"/>
                <a:ea typeface="Calibri (MS)"/>
                <a:cs typeface="Calibri (MS)"/>
                <a:sym typeface="Calibri (MS)"/>
              </a:rPr>
              <a:t> почем</a:t>
            </a:r>
            <a:r>
              <a:rPr lang="en-US" sz="3150" strike="noStrike" u="none">
                <a:solidFill>
                  <a:srgbClr val="000000"/>
                </a:solidFill>
                <a:latin typeface="Calibri (MS)"/>
                <a:ea typeface="Calibri (MS)"/>
                <a:cs typeface="Calibri (MS)"/>
                <a:sym typeface="Calibri (MS)"/>
              </a:rPr>
              <a:t>у</a:t>
            </a:r>
            <a:r>
              <a:rPr lang="en-US" sz="3150" strike="noStrike" u="none">
                <a:solidFill>
                  <a:srgbClr val="000000"/>
                </a:solidFill>
                <a:latin typeface="Calibri (MS)"/>
                <a:ea typeface="Calibri (MS)"/>
                <a:cs typeface="Calibri (MS)"/>
                <a:sym typeface="Calibri (MS)"/>
              </a:rPr>
              <a:t> Ребе и</a:t>
            </a:r>
            <a:r>
              <a:rPr lang="en-US" sz="3150" strike="noStrike" u="none">
                <a:solidFill>
                  <a:srgbClr val="000000"/>
                </a:solidFill>
                <a:latin typeface="Calibri (MS)"/>
                <a:ea typeface="Calibri (MS)"/>
                <a:cs typeface="Calibri (MS)"/>
                <a:sym typeface="Calibri (MS)"/>
              </a:rPr>
              <a:t>з</a:t>
            </a:r>
            <a:r>
              <a:rPr lang="en-US" sz="3150" strike="noStrike" u="none">
                <a:solidFill>
                  <a:srgbClr val="000000"/>
                </a:solidFill>
                <a:latin typeface="Calibri (MS)"/>
                <a:ea typeface="Calibri (MS)"/>
                <a:cs typeface="Calibri (MS)"/>
                <a:sym typeface="Calibri (MS)"/>
              </a:rPr>
              <a:t>нач</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льно от</a:t>
            </a:r>
            <a:r>
              <a:rPr lang="en-US" sz="3150" strike="noStrike" u="none">
                <a:solidFill>
                  <a:srgbClr val="000000"/>
                </a:solidFill>
                <a:latin typeface="Calibri (MS)"/>
                <a:ea typeface="Calibri (MS)"/>
                <a:cs typeface="Calibri (MS)"/>
                <a:sym typeface="Calibri (MS)"/>
              </a:rPr>
              <a:t>казался</a:t>
            </a:r>
            <a:r>
              <a:rPr lang="en-US" sz="3150" strike="noStrike" u="none">
                <a:solidFill>
                  <a:srgbClr val="000000"/>
                </a:solidFill>
                <a:latin typeface="Calibri (MS)"/>
                <a:ea typeface="Calibri (MS)"/>
                <a:cs typeface="Calibri (MS)"/>
                <a:sym typeface="Calibri (MS)"/>
              </a:rPr>
              <a:t> помочь это</a:t>
            </a:r>
            <a:r>
              <a:rPr lang="en-US" sz="3150" strike="noStrike" u="none">
                <a:solidFill>
                  <a:srgbClr val="000000"/>
                </a:solidFill>
                <a:latin typeface="Calibri (MS)"/>
                <a:ea typeface="Calibri (MS)"/>
                <a:cs typeface="Calibri (MS)"/>
                <a:sym typeface="Calibri (MS)"/>
              </a:rPr>
              <a:t>му</a:t>
            </a:r>
            <a:r>
              <a:rPr lang="en-US" sz="3150" strike="noStrike" u="none">
                <a:solidFill>
                  <a:srgbClr val="000000"/>
                </a:solidFill>
                <a:latin typeface="Calibri (MS)"/>
                <a:ea typeface="Calibri (MS)"/>
                <a:cs typeface="Calibri (MS)"/>
                <a:sym typeface="Calibri (MS)"/>
              </a:rPr>
              <a:t> человек</a:t>
            </a:r>
            <a:r>
              <a:rPr lang="en-US" sz="3150" strike="noStrike" u="none">
                <a:solidFill>
                  <a:srgbClr val="000000"/>
                </a:solidFill>
                <a:latin typeface="Calibri (MS)"/>
                <a:ea typeface="Calibri (MS)"/>
                <a:cs typeface="Calibri (MS)"/>
                <a:sym typeface="Calibri (MS)"/>
              </a:rPr>
              <a:t>у,</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пр</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чём</a:t>
            </a:r>
            <a:r>
              <a:rPr lang="en-US" sz="3150" strike="noStrike" u="none">
                <a:solidFill>
                  <a:srgbClr val="000000"/>
                </a:solidFill>
                <a:latin typeface="Calibri (MS)"/>
                <a:ea typeface="Calibri (MS)"/>
                <a:cs typeface="Calibri (MS)"/>
                <a:sym typeface="Calibri (MS)"/>
              </a:rPr>
              <a:t> та</a:t>
            </a:r>
            <a:r>
              <a:rPr lang="en-US" sz="3150" strike="noStrike" u="none">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 р</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зким образо</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чт</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 э</a:t>
            </a:r>
            <a:r>
              <a:rPr lang="en-US" sz="3150" strike="noStrike" u="none">
                <a:solidFill>
                  <a:srgbClr val="000000"/>
                </a:solidFill>
                <a:latin typeface="Calibri (MS)"/>
                <a:ea typeface="Calibri (MS)"/>
                <a:cs typeface="Calibri (MS)"/>
                <a:sym typeface="Calibri (MS)"/>
              </a:rPr>
              <a:t>то р</a:t>
            </a:r>
            <a:r>
              <a:rPr lang="en-US" sz="3150" strike="noStrike" u="none">
                <a:solidFill>
                  <a:srgbClr val="000000"/>
                </a:solidFill>
                <a:latin typeface="Calibri (MS)"/>
                <a:ea typeface="Calibri (MS)"/>
                <a:cs typeface="Calibri (MS)"/>
                <a:sym typeface="Calibri (MS)"/>
              </a:rPr>
              <a:t>азб</a:t>
            </a:r>
            <a:r>
              <a:rPr lang="en-US" sz="3150" strike="noStrike" u="none">
                <a:solidFill>
                  <a:srgbClr val="000000"/>
                </a:solidFill>
                <a:latin typeface="Calibri (MS)"/>
                <a:ea typeface="Calibri (MS)"/>
                <a:cs typeface="Calibri (MS)"/>
                <a:sym typeface="Calibri (MS)"/>
              </a:rPr>
              <a:t>ило его се</a:t>
            </a:r>
            <a:r>
              <a:rPr lang="en-US" sz="3150" strike="noStrike" u="none">
                <a:solidFill>
                  <a:srgbClr val="000000"/>
                </a:solidFill>
                <a:latin typeface="Calibri (MS)"/>
                <a:ea typeface="Calibri (MS)"/>
                <a:cs typeface="Calibri (MS)"/>
                <a:sym typeface="Calibri (MS)"/>
              </a:rPr>
              <a:t>рдц</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 (Вед</a:t>
            </a:r>
            <a:r>
              <a:rPr lang="en-US" sz="3150" strike="noStrike" u="none">
                <a:solidFill>
                  <a:srgbClr val="000000"/>
                </a:solidFill>
                <a:latin typeface="Calibri (MS)"/>
                <a:ea typeface="Calibri (MS)"/>
                <a:cs typeface="Calibri (MS)"/>
                <a:sym typeface="Calibri (MS)"/>
              </a:rPr>
              <a:t>ь </a:t>
            </a:r>
            <a:r>
              <a:rPr lang="en-US" sz="3150" strike="noStrike" u="none">
                <a:solidFill>
                  <a:srgbClr val="000000"/>
                </a:solidFill>
                <a:latin typeface="Calibri (MS)"/>
                <a:ea typeface="Calibri (MS)"/>
                <a:cs typeface="Calibri (MS)"/>
                <a:sym typeface="Calibri (MS)"/>
              </a:rPr>
              <a:t>д</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же е</a:t>
            </a:r>
            <a:r>
              <a:rPr lang="en-US" sz="3150" strike="noStrike" u="none">
                <a:solidFill>
                  <a:srgbClr val="000000"/>
                </a:solidFill>
                <a:latin typeface="Calibri (MS)"/>
                <a:ea typeface="Calibri (MS)"/>
                <a:cs typeface="Calibri (MS)"/>
                <a:sym typeface="Calibri (MS)"/>
              </a:rPr>
              <a:t>сл</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 пр</a:t>
            </a:r>
            <a:r>
              <a:rPr lang="en-US" sz="3150" strike="noStrike" u="none">
                <a:solidFill>
                  <a:srgbClr val="000000"/>
                </a:solidFill>
                <a:latin typeface="Calibri (MS)"/>
                <a:ea typeface="Calibri (MS)"/>
                <a:cs typeface="Calibri (MS)"/>
                <a:sym typeface="Calibri (MS)"/>
              </a:rPr>
              <a:t>едп</a:t>
            </a:r>
            <a:r>
              <a:rPr lang="en-US" sz="3150" strike="noStrike" u="none">
                <a:solidFill>
                  <a:srgbClr val="000000"/>
                </a:solidFill>
                <a:latin typeface="Calibri (MS)"/>
                <a:ea typeface="Calibri (MS)"/>
                <a:cs typeface="Calibri (MS)"/>
                <a:sym typeface="Calibri (MS)"/>
              </a:rPr>
              <a:t>оло</a:t>
            </a:r>
            <a:r>
              <a:rPr lang="en-US" sz="3150" strike="noStrike" u="none">
                <a:solidFill>
                  <a:srgbClr val="000000"/>
                </a:solidFill>
                <a:latin typeface="Calibri (MS)"/>
                <a:ea typeface="Calibri (MS)"/>
                <a:cs typeface="Calibri (MS)"/>
                <a:sym typeface="Calibri (MS)"/>
              </a:rPr>
              <a:t>ж</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ть,</a:t>
            </a:r>
            <a:r>
              <a:rPr lang="en-US" sz="3150" strike="noStrike" u="none">
                <a:solidFill>
                  <a:srgbClr val="000000"/>
                </a:solidFill>
                <a:latin typeface="Calibri (MS)"/>
                <a:ea typeface="Calibri (MS)"/>
                <a:cs typeface="Calibri (MS)"/>
                <a:sym typeface="Calibri (MS)"/>
              </a:rPr>
              <a:t> что Ребе </a:t>
            </a:r>
            <a:r>
              <a:rPr lang="en-US" sz="3150" strike="noStrike" u="none">
                <a:solidFill>
                  <a:srgbClr val="000000"/>
                </a:solidFill>
                <a:latin typeface="Calibri (MS)"/>
                <a:ea typeface="Calibri (MS)"/>
                <a:cs typeface="Calibri (MS)"/>
                <a:sym typeface="Calibri (MS)"/>
              </a:rPr>
              <a:t>дейст</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ительн</a:t>
            </a:r>
            <a:r>
              <a:rPr lang="en-US" sz="3150" strike="noStrike" u="none">
                <a:solidFill>
                  <a:srgbClr val="000000"/>
                </a:solidFill>
                <a:latin typeface="Calibri (MS)"/>
                <a:ea typeface="Calibri (MS)"/>
                <a:cs typeface="Calibri (MS)"/>
                <a:sym typeface="Calibri (MS)"/>
              </a:rPr>
              <a:t>о не </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ог </a:t>
            </a:r>
            <a:r>
              <a:rPr lang="en-US" sz="3150" strike="noStrike" u="none">
                <a:solidFill>
                  <a:srgbClr val="000000"/>
                </a:solidFill>
                <a:latin typeface="Calibri (MS)"/>
                <a:ea typeface="Calibri (MS)"/>
                <a:cs typeface="Calibri (MS)"/>
                <a:sym typeface="Calibri (MS)"/>
              </a:rPr>
              <a:t>ем</a:t>
            </a:r>
            <a:r>
              <a:rPr lang="en-US" sz="3150" strike="noStrike" u="none">
                <a:solidFill>
                  <a:srgbClr val="000000"/>
                </a:solidFill>
                <a:latin typeface="Calibri (MS)"/>
                <a:ea typeface="Calibri (MS)"/>
                <a:cs typeface="Calibri (MS)"/>
                <a:sym typeface="Calibri (MS)"/>
              </a:rPr>
              <a:t>у </a:t>
            </a:r>
            <a:r>
              <a:rPr lang="en-US" sz="3150" strike="noStrike" u="none">
                <a:solidFill>
                  <a:srgbClr val="000000"/>
                </a:solidFill>
                <a:latin typeface="Calibri (MS)"/>
                <a:ea typeface="Calibri (MS)"/>
                <a:cs typeface="Calibri (MS)"/>
                <a:sym typeface="Calibri (MS)"/>
              </a:rPr>
              <a:t>п</a:t>
            </a:r>
            <a:r>
              <a:rPr lang="en-US" sz="3150" strike="noStrike" u="none">
                <a:solidFill>
                  <a:srgbClr val="000000"/>
                </a:solidFill>
                <a:latin typeface="Calibri (MS)"/>
                <a:ea typeface="Calibri (MS)"/>
                <a:cs typeface="Calibri (MS)"/>
                <a:sym typeface="Calibri (MS)"/>
              </a:rPr>
              <a:t>ом</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ч</a:t>
            </a:r>
            <a:r>
              <a:rPr lang="en-US" sz="3150" strike="noStrike" u="none">
                <a:solidFill>
                  <a:srgbClr val="000000"/>
                </a:solidFill>
                <a:latin typeface="Calibri (MS)"/>
                <a:ea typeface="Calibri (MS)"/>
                <a:cs typeface="Calibri (MS)"/>
                <a:sym typeface="Calibri (MS)"/>
              </a:rPr>
              <a:t>ь</a:t>
            </a:r>
            <a:r>
              <a:rPr lang="en-US" sz="3150" strike="noStrike" u="none">
                <a:solidFill>
                  <a:srgbClr val="000000"/>
                </a:solidFill>
                <a:latin typeface="Calibri (MS)"/>
                <a:ea typeface="Calibri (MS)"/>
                <a:cs typeface="Calibri (MS)"/>
                <a:sym typeface="Calibri (MS)"/>
              </a:rPr>
              <a:t>, то </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г х</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тя</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бы</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выск</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з</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ь его </a:t>
            </a:r>
            <a:r>
              <a:rPr lang="en-US" sz="3150" strike="noStrike" u="none">
                <a:solidFill>
                  <a:srgbClr val="000000"/>
                </a:solidFill>
                <a:latin typeface="Calibri (MS)"/>
                <a:ea typeface="Calibri (MS)"/>
                <a:cs typeface="Calibri (MS)"/>
                <a:sym typeface="Calibri (MS)"/>
              </a:rPr>
              <a:t>сл</a:t>
            </a:r>
            <a:r>
              <a:rPr lang="en-US" sz="3150" strike="noStrike" u="none">
                <a:solidFill>
                  <a:srgbClr val="000000"/>
                </a:solidFill>
                <a:latin typeface="Calibri (MS)"/>
                <a:ea typeface="Calibri (MS)"/>
                <a:cs typeface="Calibri (MS)"/>
                <a:sym typeface="Calibri (MS)"/>
              </a:rPr>
              <a:t>ов</a:t>
            </a:r>
            <a:r>
              <a:rPr lang="en-US" sz="3150" strike="noStrike" u="none">
                <a:solidFill>
                  <a:srgbClr val="000000"/>
                </a:solidFill>
                <a:latin typeface="Calibri (MS)"/>
                <a:ea typeface="Calibri (MS)"/>
                <a:cs typeface="Calibri (MS)"/>
                <a:sym typeface="Calibri (MS)"/>
              </a:rPr>
              <a:t>а́ми п</a:t>
            </a:r>
            <a:r>
              <a:rPr lang="en-US" sz="3150" strike="noStrike" u="none">
                <a:solidFill>
                  <a:srgbClr val="000000"/>
                </a:solidFill>
                <a:latin typeface="Calibri (MS)"/>
                <a:ea typeface="Calibri (MS)"/>
                <a:cs typeface="Calibri (MS)"/>
                <a:sym typeface="Calibri (MS)"/>
              </a:rPr>
              <a:t>од</a:t>
            </a:r>
            <a:r>
              <a:rPr lang="en-US" sz="3150" strike="noStrike" u="none">
                <a:solidFill>
                  <a:srgbClr val="000000"/>
                </a:solidFill>
                <a:latin typeface="Calibri (MS)"/>
                <a:ea typeface="Calibri (MS)"/>
                <a:cs typeface="Calibri (MS)"/>
                <a:sym typeface="Calibri (MS)"/>
              </a:rPr>
              <a:t>держки и у</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ешения — </a:t>
            </a:r>
            <a:r>
              <a:rPr lang="en-US" sz="3150" strike="noStrike" u="none">
                <a:solidFill>
                  <a:srgbClr val="000000"/>
                </a:solidFill>
                <a:latin typeface="Calibri (MS)"/>
                <a:ea typeface="Calibri (MS)"/>
                <a:cs typeface="Calibri (MS)"/>
                <a:sym typeface="Calibri (MS)"/>
              </a:rPr>
              <a:t>в </a:t>
            </a:r>
            <a:r>
              <a:rPr lang="en-US" sz="3150" strike="noStrike" u="none">
                <a:solidFill>
                  <a:srgbClr val="000000"/>
                </a:solidFill>
                <a:latin typeface="Calibri (MS)"/>
                <a:ea typeface="Calibri (MS)"/>
                <a:cs typeface="Calibri (MS)"/>
                <a:sym typeface="Calibri (MS)"/>
              </a:rPr>
              <a:t>духе</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з</a:t>
            </a:r>
            <a:r>
              <a:rPr lang="en-US" sz="3150" strike="noStrike" u="none">
                <a:solidFill>
                  <a:srgbClr val="000000"/>
                </a:solidFill>
                <a:latin typeface="Calibri (MS)"/>
                <a:ea typeface="Calibri (MS)"/>
                <a:cs typeface="Calibri (MS)"/>
                <a:sym typeface="Calibri (MS)"/>
              </a:rPr>
              <a:t>речения</a:t>
            </a:r>
            <a:r>
              <a:rPr lang="en-US" sz="3150" strike="noStrike" u="none">
                <a:solidFill>
                  <a:srgbClr val="000000"/>
                </a:solidFill>
                <a:latin typeface="Calibri (MS)"/>
                <a:ea typeface="Calibri (MS)"/>
                <a:cs typeface="Calibri (MS)"/>
                <a:sym typeface="Calibri (MS)"/>
              </a:rPr>
              <a:t> му</a:t>
            </a:r>
            <a:r>
              <a:rPr lang="en-US" sz="3150" strike="noStrike" u="none">
                <a:solidFill>
                  <a:srgbClr val="000000"/>
                </a:solidFill>
                <a:latin typeface="Calibri (MS)"/>
                <a:ea typeface="Calibri (MS)"/>
                <a:cs typeface="Calibri (MS)"/>
                <a:sym typeface="Calibri (MS)"/>
              </a:rPr>
              <a:t>дрецов</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Д</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ж</a:t>
            </a:r>
            <a:r>
              <a:rPr lang="en-US" sz="3150" strike="noStrike" u="none">
                <a:solidFill>
                  <a:srgbClr val="000000"/>
                </a:solidFill>
                <a:latin typeface="Calibri (MS)"/>
                <a:ea typeface="Calibri (MS)"/>
                <a:cs typeface="Calibri (MS)"/>
                <a:sym typeface="Calibri (MS)"/>
              </a:rPr>
              <a:t>е </a:t>
            </a:r>
            <a:r>
              <a:rPr lang="en-US" sz="3150" strike="noStrike" u="none">
                <a:solidFill>
                  <a:srgbClr val="000000"/>
                </a:solidFill>
                <a:latin typeface="Calibri (MS)"/>
                <a:ea typeface="Calibri (MS)"/>
                <a:cs typeface="Calibri (MS)"/>
                <a:sym typeface="Calibri (MS)"/>
              </a:rPr>
              <a:t>ес</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 ост</a:t>
            </a:r>
            <a:r>
              <a:rPr lang="en-US" sz="3150" strike="noStrike" u="none">
                <a:solidFill>
                  <a:srgbClr val="000000"/>
                </a:solidFill>
                <a:latin typeface="Calibri (MS)"/>
                <a:ea typeface="Calibri (MS)"/>
                <a:cs typeface="Calibri (MS)"/>
                <a:sym typeface="Calibri (MS)"/>
              </a:rPr>
              <a:t>рый</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м</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ч</a:t>
            </a:r>
            <a:r>
              <a:rPr lang="en-US" sz="3150" strike="noStrike" u="none">
                <a:solidFill>
                  <a:srgbClr val="000000"/>
                </a:solidFill>
                <a:latin typeface="Calibri (MS)"/>
                <a:ea typeface="Calibri (MS)"/>
                <a:cs typeface="Calibri (MS)"/>
                <a:sym typeface="Calibri (MS)"/>
              </a:rPr>
              <a:t> прист</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влен </a:t>
            </a:r>
            <a:r>
              <a:rPr lang="en-US" sz="3150" strike="noStrike" u="none">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 ш</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е че</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о</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ка,</a:t>
            </a:r>
            <a:r>
              <a:rPr lang="en-US" sz="3150" strike="noStrike" u="none">
                <a:solidFill>
                  <a:srgbClr val="000000"/>
                </a:solidFill>
                <a:latin typeface="Calibri (MS)"/>
                <a:ea typeface="Calibri (MS)"/>
                <a:cs typeface="Calibri (MS)"/>
                <a:sym typeface="Calibri (MS)"/>
              </a:rPr>
              <a:t> п</a:t>
            </a:r>
            <a:r>
              <a:rPr lang="en-US" sz="3150" strike="noStrike" u="none">
                <a:solidFill>
                  <a:srgbClr val="000000"/>
                </a:solidFill>
                <a:latin typeface="Calibri (MS)"/>
                <a:ea typeface="Calibri (MS)"/>
                <a:cs typeface="Calibri (MS)"/>
                <a:sym typeface="Calibri (MS)"/>
              </a:rPr>
              <a:t>уст</a:t>
            </a:r>
            <a:r>
              <a:rPr lang="en-US" sz="3150" strike="noStrike" u="none">
                <a:solidFill>
                  <a:srgbClr val="000000"/>
                </a:solidFill>
                <a:latin typeface="Calibri (MS)"/>
                <a:ea typeface="Calibri (MS)"/>
                <a:cs typeface="Calibri (MS)"/>
                <a:sym typeface="Calibri (MS)"/>
              </a:rPr>
              <a:t>ь </a:t>
            </a:r>
            <a:r>
              <a:rPr lang="en-US" sz="3150" strike="noStrike" u="none">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е от</a:t>
            </a:r>
            <a:r>
              <a:rPr lang="en-US" sz="3150" strike="noStrike" u="none">
                <a:solidFill>
                  <a:srgbClr val="000000"/>
                </a:solidFill>
                <a:latin typeface="Calibri (MS)"/>
                <a:ea typeface="Calibri (MS)"/>
                <a:cs typeface="Calibri (MS)"/>
                <a:sym typeface="Calibri (MS)"/>
              </a:rPr>
              <a:t>к</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зывае</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ебе</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про</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ь</a:t>
            </a:r>
            <a:r>
              <a:rPr lang="en-US" sz="3150" strike="noStrike" u="none">
                <a:solidFill>
                  <a:srgbClr val="000000"/>
                </a:solidFill>
                <a:latin typeface="Calibri (MS)"/>
                <a:ea typeface="Calibri (MS)"/>
                <a:cs typeface="Calibri (MS)"/>
                <a:sym typeface="Calibri (MS)"/>
              </a:rPr>
              <a:t>бе</a:t>
            </a:r>
            <a:r>
              <a:rPr lang="en-US" sz="3150" strike="noStrike" u="none">
                <a:solidFill>
                  <a:srgbClr val="000000"/>
                </a:solidFill>
                <a:latin typeface="Calibri (MS)"/>
                <a:ea typeface="Calibri (MS)"/>
                <a:cs typeface="Calibri (MS)"/>
                <a:sym typeface="Calibri (MS)"/>
              </a:rPr>
              <a:t> о</a:t>
            </a:r>
            <a:r>
              <a:rPr lang="en-US" sz="3150" strike="noStrike" u="none">
                <a:solidFill>
                  <a:srgbClr val="000000"/>
                </a:solidFill>
                <a:latin typeface="Calibri (MS)"/>
                <a:ea typeface="Calibri (MS)"/>
                <a:cs typeface="Calibri (MS)"/>
                <a:sym typeface="Calibri (MS)"/>
              </a:rPr>
              <a:t>] м</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ло</a:t>
            </a:r>
            <a:r>
              <a:rPr lang="en-US" sz="3150" strike="noStrike" u="none">
                <a:solidFill>
                  <a:srgbClr val="000000"/>
                </a:solidFill>
                <a:latin typeface="Calibri (MS)"/>
                <a:ea typeface="Calibri (MS)"/>
                <a:cs typeface="Calibri (MS)"/>
                <a:sym typeface="Calibri (MS)"/>
              </a:rPr>
              <a:t>се</a:t>
            </a:r>
            <a:r>
              <a:rPr lang="en-US" sz="3150" strike="noStrike" u="none">
                <a:solidFill>
                  <a:srgbClr val="000000"/>
                </a:solidFill>
                <a:latin typeface="Calibri (MS)"/>
                <a:ea typeface="Calibri (MS)"/>
                <a:cs typeface="Calibri (MS)"/>
                <a:sym typeface="Calibri (MS)"/>
              </a:rPr>
              <a:t>рдии</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a:t>
            </a:r>
          </a:p>
        </p:txBody>
      </p:sp>
      <p:sp>
        <p:nvSpPr>
          <p:cNvPr name="TextBox 5" id="5"/>
          <p:cNvSpPr txBox="true"/>
          <p:nvPr/>
        </p:nvSpPr>
        <p:spPr>
          <a:xfrm rot="0">
            <a:off x="3481218" y="6552419"/>
            <a:ext cx="13837568" cy="352581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Можно</a:t>
            </a:r>
            <a:r>
              <a:rPr lang="en-US" sz="3150" strike="noStrike" u="none">
                <a:solidFill>
                  <a:srgbClr val="000000"/>
                </a:solidFill>
                <a:latin typeface="Calibri (MS)"/>
                <a:ea typeface="Calibri (MS)"/>
                <a:cs typeface="Calibri (MS)"/>
                <a:sym typeface="Calibri (MS)"/>
              </a:rPr>
              <a:t> предложить</a:t>
            </a:r>
            <a:r>
              <a:rPr lang="en-US" sz="3150" strike="noStrike" u="none">
                <a:solidFill>
                  <a:srgbClr val="000000"/>
                </a:solidFill>
                <a:latin typeface="Calibri (MS)"/>
                <a:ea typeface="Calibri (MS)"/>
                <a:cs typeface="Calibri (MS)"/>
                <a:sym typeface="Calibri (MS)"/>
              </a:rPr>
              <a:t> следующее объяснение, сформулированное аналогичным, упомянутым выше образом.</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Человек, пришедший к Ребе в тот момент — ввиду своего духовного состояния — не был готов принять столь великое благословение</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какое требовалось.</a:t>
            </a:r>
            <a:r>
              <a:rPr lang="en-US" sz="3150" strike="noStrike" u="none">
                <a:solidFill>
                  <a:srgbClr val="000000"/>
                </a:solidFill>
                <a:latin typeface="Calibri (MS)"/>
                <a:ea typeface="Calibri (MS)"/>
                <a:cs typeface="Calibri (MS)"/>
                <a:sym typeface="Calibri (MS)"/>
              </a:rPr>
              <a:t> Он</a:t>
            </a:r>
            <a:r>
              <a:rPr lang="en-US" sz="3150" strike="noStrike" u="none">
                <a:solidFill>
                  <a:srgbClr val="000000"/>
                </a:solidFill>
                <a:latin typeface="Calibri (MS)"/>
                <a:ea typeface="Calibri (MS)"/>
                <a:cs typeface="Calibri (MS)"/>
                <a:sym typeface="Calibri (MS)"/>
              </a:rPr>
              <a:t> не был подходящим «сосу</a:t>
            </a:r>
            <a:r>
              <a:rPr lang="en-US" sz="3150" strike="noStrike" u="none">
                <a:solidFill>
                  <a:srgbClr val="000000"/>
                </a:solidFill>
                <a:latin typeface="Calibri (MS)"/>
                <a:ea typeface="Calibri (MS)"/>
                <a:cs typeface="Calibri (MS)"/>
                <a:sym typeface="Calibri (MS)"/>
              </a:rPr>
              <a:t>д</a:t>
            </a:r>
            <a:r>
              <a:rPr lang="en-US" sz="3150" strike="noStrike" u="none">
                <a:solidFill>
                  <a:srgbClr val="000000"/>
                </a:solidFill>
                <a:latin typeface="Calibri (MS)"/>
                <a:ea typeface="Calibri (MS)"/>
                <a:cs typeface="Calibri (MS)"/>
                <a:sym typeface="Calibri (MS)"/>
              </a:rPr>
              <a:t>ом» для этого. Име</a:t>
            </a:r>
            <a:r>
              <a:rPr lang="en-US" sz="3150" strike="noStrike" u="none">
                <a:solidFill>
                  <a:srgbClr val="000000"/>
                </a:solidFill>
                <a:latin typeface="Calibri (MS)"/>
                <a:ea typeface="Calibri (MS)"/>
                <a:cs typeface="Calibri (MS)"/>
                <a:sym typeface="Calibri (MS)"/>
              </a:rPr>
              <a:t>нн</a:t>
            </a:r>
            <a:r>
              <a:rPr lang="en-US" sz="3150" strike="noStrike" u="none">
                <a:solidFill>
                  <a:srgbClr val="000000"/>
                </a:solidFill>
                <a:latin typeface="Calibri (MS)"/>
                <a:ea typeface="Calibri (MS)"/>
                <a:cs typeface="Calibri (MS)"/>
                <a:sym typeface="Calibri (MS)"/>
              </a:rPr>
              <a:t>о это и имел в вид</a:t>
            </a:r>
            <a:r>
              <a:rPr lang="en-US" sz="3150" strike="noStrike" u="none">
                <a:solidFill>
                  <a:srgbClr val="000000"/>
                </a:solidFill>
                <a:latin typeface="Calibri (MS)"/>
                <a:ea typeface="Calibri (MS)"/>
                <a:cs typeface="Calibri (MS)"/>
                <a:sym typeface="Calibri (MS)"/>
              </a:rPr>
              <a:t>у Р</a:t>
            </a:r>
            <a:r>
              <a:rPr lang="en-US" sz="3150" strike="noStrike" u="none">
                <a:solidFill>
                  <a:srgbClr val="000000"/>
                </a:solidFill>
                <a:latin typeface="Calibri (MS)"/>
                <a:ea typeface="Calibri (MS)"/>
                <a:cs typeface="Calibri (MS)"/>
                <a:sym typeface="Calibri (MS)"/>
              </a:rPr>
              <a:t>ебе</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когда сказал, что не сможет ему помочь</a:t>
            </a:r>
            <a:r>
              <a:rPr lang="en-US" sz="3150" strike="noStrike" u="none">
                <a:solidFill>
                  <a:srgbClr val="000000"/>
                </a:solidFill>
                <a:latin typeface="Calibri (MS)"/>
                <a:ea typeface="Calibri (MS)"/>
                <a:cs typeface="Calibri (MS)"/>
                <a:sym typeface="Calibri (MS)"/>
              </a:rPr>
              <a:t>.</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81218" y="2246210"/>
            <a:ext cx="13906817"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Иногда необходимо применить давление</a:t>
            </a:r>
          </a:p>
        </p:txBody>
      </p:sp>
      <p:sp>
        <p:nvSpPr>
          <p:cNvPr name="TextBox 4" id="4"/>
          <p:cNvSpPr txBox="true"/>
          <p:nvPr/>
        </p:nvSpPr>
        <p:spPr>
          <a:xfrm rot="0">
            <a:off x="3481218" y="2803402"/>
            <a:ext cx="13837568" cy="7011962"/>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На</a:t>
            </a:r>
            <a:r>
              <a:rPr lang="en-US" sz="3150" strike="noStrike" u="none">
                <a:solidFill>
                  <a:srgbClr val="000000"/>
                </a:solidFill>
                <a:latin typeface="Calibri (MS)"/>
                <a:ea typeface="Calibri (MS)"/>
                <a:cs typeface="Calibri (MS)"/>
                <a:sym typeface="Calibri (MS)"/>
              </a:rPr>
              <a:t> ос</a:t>
            </a:r>
            <a:r>
              <a:rPr lang="en-US" sz="3150" strike="noStrike" u="none">
                <a:solidFill>
                  <a:srgbClr val="000000"/>
                </a:solidFill>
                <a:latin typeface="Calibri (MS)"/>
                <a:ea typeface="Calibri (MS)"/>
                <a:cs typeface="Calibri (MS)"/>
                <a:sym typeface="Calibri (MS)"/>
              </a:rPr>
              <a:t>новании сказанного становится понятным и поведение Авраама, оказывавшего соответствующее воздействие на своих гостей, которы</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 в итоге провоз</a:t>
            </a:r>
            <a:r>
              <a:rPr lang="en-US" sz="3150" strike="noStrike" u="none">
                <a:solidFill>
                  <a:srgbClr val="000000"/>
                </a:solidFill>
                <a:latin typeface="Calibri (MS)"/>
                <a:ea typeface="Calibri (MS)"/>
                <a:cs typeface="Calibri (MS)"/>
                <a:sym typeface="Calibri (MS)"/>
              </a:rPr>
              <a:t>г</a:t>
            </a:r>
            <a:r>
              <a:rPr lang="en-US" sz="3150" strike="noStrike" u="none">
                <a:solidFill>
                  <a:srgbClr val="000000"/>
                </a:solidFill>
                <a:latin typeface="Calibri (MS)"/>
                <a:ea typeface="Calibri (MS)"/>
                <a:cs typeface="Calibri (MS)"/>
                <a:sym typeface="Calibri (MS)"/>
              </a:rPr>
              <a:t>ла</a:t>
            </a:r>
            <a:r>
              <a:rPr lang="en-US" sz="3150" strike="noStrike" u="none">
                <a:solidFill>
                  <a:srgbClr val="000000"/>
                </a:solidFill>
                <a:latin typeface="Calibri (MS)"/>
                <a:ea typeface="Calibri (MS)"/>
                <a:cs typeface="Calibri (MS)"/>
                <a:sym typeface="Calibri (MS)"/>
              </a:rPr>
              <a:t>ш</a:t>
            </a:r>
            <a:r>
              <a:rPr lang="en-US" sz="3150" strike="noStrike" u="none">
                <a:solidFill>
                  <a:srgbClr val="000000"/>
                </a:solidFill>
                <a:latin typeface="Calibri (MS)"/>
                <a:ea typeface="Calibri (MS)"/>
                <a:cs typeface="Calibri (MS)"/>
                <a:sym typeface="Calibri (MS)"/>
              </a:rPr>
              <a:t>ал</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 «Благословен Б-г вселенной, [от ще</a:t>
            </a:r>
            <a:r>
              <a:rPr lang="en-US" sz="3150" strike="noStrike" u="none">
                <a:solidFill>
                  <a:srgbClr val="000000"/>
                </a:solidFill>
                <a:latin typeface="Calibri (MS)"/>
                <a:ea typeface="Calibri (MS)"/>
                <a:cs typeface="Calibri (MS)"/>
                <a:sym typeface="Calibri (MS)"/>
              </a:rPr>
              <a:t>д</a:t>
            </a:r>
            <a:r>
              <a:rPr lang="en-US" sz="3150" strike="noStrike" u="none">
                <a:solidFill>
                  <a:srgbClr val="000000"/>
                </a:solidFill>
                <a:latin typeface="Calibri (MS)"/>
                <a:ea typeface="Calibri (MS)"/>
                <a:cs typeface="Calibri (MS)"/>
                <a:sym typeface="Calibri (MS)"/>
              </a:rPr>
              <a:t>рот] Которого мы ели».</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Нее</a:t>
            </a:r>
            <a:r>
              <a:rPr lang="en-US" sz="3150" strike="noStrike" u="none">
                <a:solidFill>
                  <a:srgbClr val="000000"/>
                </a:solidFill>
                <a:latin typeface="Calibri (MS)"/>
                <a:ea typeface="Calibri (MS)"/>
                <a:cs typeface="Calibri (MS)"/>
                <a:sym typeface="Calibri (MS)"/>
              </a:rPr>
              <a:t>вреи</a:t>
            </a:r>
            <a:r>
              <a:rPr lang="en-US" sz="3150" strike="noStrike" u="none">
                <a:solidFill>
                  <a:srgbClr val="000000"/>
                </a:solidFill>
                <a:latin typeface="Calibri (MS)"/>
                <a:ea typeface="Calibri (MS)"/>
                <a:cs typeface="Calibri (MS)"/>
                <a:sym typeface="Calibri (MS)"/>
              </a:rPr>
              <a:t> тоже способны признать, что «у этого д</a:t>
            </a:r>
            <a:r>
              <a:rPr lang="en-US" sz="3150" strike="noStrike" u="none">
                <a:solidFill>
                  <a:srgbClr val="000000"/>
                </a:solidFill>
                <a:latin typeface="Calibri (MS)"/>
                <a:ea typeface="Calibri (MS)"/>
                <a:cs typeface="Calibri (MS)"/>
                <a:sym typeface="Calibri (MS)"/>
              </a:rPr>
              <a:t>ворца </a:t>
            </a:r>
            <a:r>
              <a:rPr lang="en-US" sz="3150" strike="noStrike" u="none">
                <a:solidFill>
                  <a:srgbClr val="000000"/>
                </a:solidFill>
                <a:latin typeface="Calibri (MS)"/>
                <a:ea typeface="Calibri (MS)"/>
                <a:cs typeface="Calibri (MS)"/>
                <a:sym typeface="Calibri (MS)"/>
              </a:rPr>
              <a:t>есть Хозяин». Им</a:t>
            </a:r>
            <a:r>
              <a:rPr lang="en-US" sz="3150" strike="noStrike" u="none">
                <a:solidFill>
                  <a:srgbClr val="000000"/>
                </a:solidFill>
                <a:latin typeface="Calibri (MS)"/>
                <a:ea typeface="Calibri (MS)"/>
                <a:cs typeface="Calibri (MS)"/>
                <a:sym typeface="Calibri (MS)"/>
              </a:rPr>
              <a:t>енн</a:t>
            </a:r>
            <a:r>
              <a:rPr lang="en-US" sz="3150" strike="noStrike" u="none">
                <a:solidFill>
                  <a:srgbClr val="000000"/>
                </a:solidFill>
                <a:latin typeface="Calibri (MS)"/>
                <a:ea typeface="Calibri (MS)"/>
                <a:cs typeface="Calibri (MS)"/>
                <a:sym typeface="Calibri (MS)"/>
              </a:rPr>
              <a:t>о поэтом</a:t>
            </a:r>
            <a:r>
              <a:rPr lang="en-US" sz="3150" strike="noStrike" u="none">
                <a:solidFill>
                  <a:srgbClr val="000000"/>
                </a:solidFill>
                <a:latin typeface="Calibri (MS)"/>
                <a:ea typeface="Calibri (MS)"/>
                <a:cs typeface="Calibri (MS)"/>
                <a:sym typeface="Calibri (MS)"/>
              </a:rPr>
              <a:t>у</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А</a:t>
            </a:r>
            <a:r>
              <a:rPr lang="en-US" sz="3150" strike="noStrike" u="none">
                <a:solidFill>
                  <a:srgbClr val="000000"/>
                </a:solidFill>
                <a:latin typeface="Calibri (MS)"/>
                <a:ea typeface="Calibri (MS)"/>
                <a:cs typeface="Calibri (MS)"/>
                <a:sym typeface="Calibri (MS)"/>
              </a:rPr>
              <a:t>в</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аам посвяти</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себя рас</a:t>
            </a:r>
            <a:r>
              <a:rPr lang="en-US" sz="3150" strike="noStrike" u="none">
                <a:solidFill>
                  <a:srgbClr val="000000"/>
                </a:solidFill>
                <a:latin typeface="Calibri (MS)"/>
                <a:ea typeface="Calibri (MS)"/>
                <a:cs typeface="Calibri (MS)"/>
                <a:sym typeface="Calibri (MS)"/>
              </a:rPr>
              <a:t>п</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остр</a:t>
            </a:r>
            <a:r>
              <a:rPr lang="en-US" sz="3150" strike="noStrike" u="none">
                <a:solidFill>
                  <a:srgbClr val="000000"/>
                </a:solidFill>
                <a:latin typeface="Calibri (MS)"/>
                <a:ea typeface="Calibri (MS)"/>
                <a:cs typeface="Calibri (MS)"/>
                <a:sym typeface="Calibri (MS)"/>
              </a:rPr>
              <a:t>анен</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ю</a:t>
            </a:r>
            <a:r>
              <a:rPr lang="en-US" sz="3150" strike="noStrike" u="none">
                <a:solidFill>
                  <a:srgbClr val="000000"/>
                </a:solidFill>
                <a:latin typeface="Calibri (MS)"/>
                <a:ea typeface="Calibri (MS)"/>
                <a:cs typeface="Calibri (MS)"/>
                <a:sym typeface="Calibri (MS)"/>
              </a:rPr>
              <a:t> е</a:t>
            </a:r>
            <a:r>
              <a:rPr lang="en-US" sz="3150" strike="noStrike" u="none">
                <a:solidFill>
                  <a:srgbClr val="000000"/>
                </a:solidFill>
                <a:latin typeface="Calibri (MS)"/>
                <a:ea typeface="Calibri (MS)"/>
                <a:cs typeface="Calibri (MS)"/>
                <a:sym typeface="Calibri (MS)"/>
              </a:rPr>
              <a:t>ди</a:t>
            </a:r>
            <a:r>
              <a:rPr lang="en-US" sz="3150" strike="noStrike" u="none">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обож</a:t>
            </a:r>
            <a:r>
              <a:rPr lang="en-US" sz="3150" strike="noStrike" u="none">
                <a:solidFill>
                  <a:srgbClr val="000000"/>
                </a:solidFill>
                <a:latin typeface="Calibri (MS)"/>
                <a:ea typeface="Calibri (MS)"/>
                <a:cs typeface="Calibri (MS)"/>
                <a:sym typeface="Calibri (MS)"/>
              </a:rPr>
              <a:t>ия </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изречением их уст», объясняя Б-жественные аспекты множеством различных способов.</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Но увидев, что у некоторых ни одно из этих объяснений не находит никакого отклика, потому что люди настолько грубы, чтобы пробиться сквозь толщу их косности, Авраам оказывал на них давление.</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Благодаря этому его прежние объяснения становились отчасти им понятными, что, как результат, приводило их к признанию Б-га и словам: «Благословен Б-г вселенной, [от щедрот] Которого мы ели».</a:t>
            </a:r>
          </a:p>
        </p:txBody>
      </p:sp>
      <p:sp>
        <p:nvSpPr>
          <p:cNvPr name="TextBox 5" id="5"/>
          <p:cNvSpPr txBox="true"/>
          <p:nvPr/>
        </p:nvSpPr>
        <p:spPr>
          <a:xfrm rot="0">
            <a:off x="3481218" y="328761"/>
            <a:ext cx="13837568" cy="1782737"/>
          </a:xfrm>
          <a:prstGeom prst="rect">
            <a:avLst/>
          </a:prstGeom>
        </p:spPr>
        <p:txBody>
          <a:bodyPr anchor="t" rtlCol="false" tIns="0" lIns="0" bIns="0" rIns="0">
            <a:spAutoFit/>
          </a:bodyPr>
          <a:lstStyle/>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Одн</a:t>
            </a:r>
            <a:r>
              <a:rPr lang="en-US" sz="3150" strike="noStrike" u="none">
                <a:solidFill>
                  <a:srgbClr val="000000"/>
                </a:solidFill>
                <a:latin typeface="Calibri (MS)"/>
                <a:ea typeface="Calibri (MS)"/>
                <a:cs typeface="Calibri (MS)"/>
                <a:sym typeface="Calibri (MS)"/>
              </a:rPr>
              <a:t>ако слова </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е</a:t>
            </a:r>
            <a:r>
              <a:rPr lang="en-US" sz="3150" strike="noStrike" u="none">
                <a:solidFill>
                  <a:srgbClr val="000000"/>
                </a:solidFill>
                <a:latin typeface="Calibri (MS)"/>
                <a:ea typeface="Calibri (MS)"/>
                <a:cs typeface="Calibri (MS)"/>
                <a:sym typeface="Calibri (MS)"/>
              </a:rPr>
              <a:t>бе </a:t>
            </a:r>
            <a:r>
              <a:rPr lang="en-US" sz="3150" strike="noStrike" u="none">
                <a:solidFill>
                  <a:srgbClr val="000000"/>
                </a:solidFill>
                <a:latin typeface="Calibri (MS)"/>
                <a:ea typeface="Calibri (MS)"/>
                <a:cs typeface="Calibri (MS)"/>
                <a:sym typeface="Calibri (MS)"/>
              </a:rPr>
              <a:t>р</a:t>
            </a:r>
            <a:r>
              <a:rPr lang="en-US" sz="3150" strike="noStrike" u="none">
                <a:solidFill>
                  <a:srgbClr val="000000"/>
                </a:solidFill>
                <a:latin typeface="Calibri (MS)"/>
                <a:ea typeface="Calibri (MS)"/>
                <a:cs typeface="Calibri (MS)"/>
                <a:sym typeface="Calibri (MS)"/>
              </a:rPr>
              <a:t>азб</a:t>
            </a:r>
            <a:r>
              <a:rPr lang="en-US" sz="3150" strike="noStrike" u="none">
                <a:solidFill>
                  <a:srgbClr val="000000"/>
                </a:solidFill>
                <a:latin typeface="Calibri (MS)"/>
                <a:ea typeface="Calibri (MS)"/>
                <a:cs typeface="Calibri (MS)"/>
                <a:sym typeface="Calibri (MS)"/>
              </a:rPr>
              <a:t>и</a:t>
            </a:r>
            <a:r>
              <a:rPr lang="en-US" sz="3150" strike="noStrike" u="none">
                <a:solidFill>
                  <a:srgbClr val="000000"/>
                </a:solidFill>
                <a:latin typeface="Calibri (MS)"/>
                <a:ea typeface="Calibri (MS)"/>
                <a:cs typeface="Calibri (MS)"/>
                <a:sym typeface="Calibri (MS)"/>
              </a:rPr>
              <a:t>л</a:t>
            </a:r>
            <a:r>
              <a:rPr lang="en-US" sz="3150" strike="noStrike" u="none">
                <a:solidFill>
                  <a:srgbClr val="000000"/>
                </a:solidFill>
                <a:latin typeface="Calibri (MS)"/>
                <a:ea typeface="Calibri (MS)"/>
                <a:cs typeface="Calibri (MS)"/>
                <a:sym typeface="Calibri (MS)"/>
              </a:rPr>
              <a:t>и е</a:t>
            </a:r>
            <a:r>
              <a:rPr lang="en-US" sz="3150" strike="noStrike" u="none">
                <a:solidFill>
                  <a:srgbClr val="000000"/>
                </a:solidFill>
                <a:latin typeface="Calibri (MS)"/>
                <a:ea typeface="Calibri (MS)"/>
                <a:cs typeface="Calibri (MS)"/>
                <a:sym typeface="Calibri (MS)"/>
              </a:rPr>
              <a:t>го</a:t>
            </a:r>
            <a:r>
              <a:rPr lang="en-US" sz="3150" strike="noStrike" u="none">
                <a:solidFill>
                  <a:srgbClr val="000000"/>
                </a:solidFill>
                <a:latin typeface="Calibri (MS)"/>
                <a:ea typeface="Calibri (MS)"/>
                <a:cs typeface="Calibri (MS)"/>
                <a:sym typeface="Calibri (MS)"/>
              </a:rPr>
              <a:t> сердце, учиты</a:t>
            </a:r>
            <a:r>
              <a:rPr lang="en-US" sz="3150" strike="noStrike" u="none">
                <a:solidFill>
                  <a:srgbClr val="000000"/>
                </a:solidFill>
                <a:latin typeface="Calibri (MS)"/>
                <a:ea typeface="Calibri (MS)"/>
                <a:cs typeface="Calibri (MS)"/>
                <a:sym typeface="Calibri (MS)"/>
              </a:rPr>
              <a:t>вая</a:t>
            </a:r>
            <a:r>
              <a:rPr lang="en-US" sz="3150" strike="noStrike" u="none">
                <a:solidFill>
                  <a:srgbClr val="000000"/>
                </a:solidFill>
                <a:latin typeface="Calibri (MS)"/>
                <a:ea typeface="Calibri (MS)"/>
                <a:cs typeface="Calibri (MS)"/>
                <a:sym typeface="Calibri (MS)"/>
              </a:rPr>
              <a:t> пла</a:t>
            </a:r>
            <a:r>
              <a:rPr lang="en-US" sz="3150" strike="noStrike" u="none">
                <a:solidFill>
                  <a:srgbClr val="000000"/>
                </a:solidFill>
                <a:latin typeface="Calibri (MS)"/>
                <a:ea typeface="Calibri (MS)"/>
                <a:cs typeface="Calibri (MS)"/>
                <a:sym typeface="Calibri (MS)"/>
              </a:rPr>
              <a:t>ч</a:t>
            </a:r>
            <a:r>
              <a:rPr lang="en-US" sz="3150" strike="noStrike" u="none">
                <a:solidFill>
                  <a:srgbClr val="000000"/>
                </a:solidFill>
                <a:latin typeface="Calibri (MS)"/>
                <a:ea typeface="Calibri (MS)"/>
                <a:cs typeface="Calibri (MS)"/>
                <a:sym typeface="Calibri (MS)"/>
              </a:rPr>
              <a:t>евное положение, и он из</a:t>
            </a:r>
            <a:r>
              <a:rPr lang="en-US" sz="3150" strike="noStrike" u="none">
                <a:solidFill>
                  <a:srgbClr val="000000"/>
                </a:solidFill>
                <a:latin typeface="Calibri (MS)"/>
                <a:ea typeface="Calibri (MS)"/>
                <a:cs typeface="Calibri (MS)"/>
                <a:sym typeface="Calibri (MS)"/>
              </a:rPr>
              <a:t>лил</a:t>
            </a:r>
            <a:r>
              <a:rPr lang="en-US" sz="3150" strike="noStrike" u="none">
                <a:solidFill>
                  <a:srgbClr val="000000"/>
                </a:solidFill>
                <a:latin typeface="Calibri (MS)"/>
                <a:ea typeface="Calibri (MS)"/>
                <a:cs typeface="Calibri (MS)"/>
                <a:sym typeface="Calibri (MS)"/>
              </a:rPr>
              <a:t> св</a:t>
            </a:r>
            <a:r>
              <a:rPr lang="en-US" sz="3150" strike="noStrike" u="none">
                <a:solidFill>
                  <a:srgbClr val="000000"/>
                </a:solidFill>
                <a:latin typeface="Calibri (MS)"/>
                <a:ea typeface="Calibri (MS)"/>
                <a:cs typeface="Calibri (MS)"/>
                <a:sym typeface="Calibri (MS)"/>
              </a:rPr>
              <a:t>ою</a:t>
            </a:r>
            <a:r>
              <a:rPr lang="en-US" sz="3150" strike="noStrike" u="none">
                <a:solidFill>
                  <a:srgbClr val="000000"/>
                </a:solidFill>
                <a:latin typeface="Calibri (MS)"/>
                <a:ea typeface="Calibri (MS)"/>
                <a:cs typeface="Calibri (MS)"/>
                <a:sym typeface="Calibri (MS)"/>
              </a:rPr>
              <a:t> душу пре</a:t>
            </a:r>
            <a:r>
              <a:rPr lang="en-US" sz="3150" strike="noStrike" u="none">
                <a:solidFill>
                  <a:srgbClr val="000000"/>
                </a:solidFill>
                <a:latin typeface="Calibri (MS)"/>
                <a:ea typeface="Calibri (MS)"/>
                <a:cs typeface="Calibri (MS)"/>
                <a:sym typeface="Calibri (MS)"/>
              </a:rPr>
              <a:t>д</a:t>
            </a:r>
            <a:r>
              <a:rPr lang="en-US" sz="3150" strike="noStrike" u="none">
                <a:solidFill>
                  <a:srgbClr val="000000"/>
                </a:solidFill>
                <a:latin typeface="Calibri (MS)"/>
                <a:ea typeface="Calibri (MS)"/>
                <a:cs typeface="Calibri (MS)"/>
                <a:sym typeface="Calibri (MS)"/>
              </a:rPr>
              <a:t> Б-гом. Этот опыт сделал его другим человеком и превратил в «сосуд», способный принять Б-жественное благословение.</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92458"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Млахим I, 20:2-4</a:t>
            </a:r>
          </a:p>
        </p:txBody>
      </p:sp>
      <p:sp>
        <p:nvSpPr>
          <p:cNvPr name="TextBox 4" id="4"/>
          <p:cNvSpPr txBox="true"/>
          <p:nvPr/>
        </p:nvSpPr>
        <p:spPr>
          <a:xfrm rot="0">
            <a:off x="3392458"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6</a:t>
            </a:r>
          </a:p>
        </p:txBody>
      </p:sp>
      <p:sp>
        <p:nvSpPr>
          <p:cNvPr name="AutoShape 5" id="5"/>
          <p:cNvSpPr/>
          <p:nvPr/>
        </p:nvSpPr>
        <p:spPr>
          <a:xfrm flipV="true">
            <a:off x="3428234" y="21106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64010" y="2605983"/>
            <a:ext cx="13716000" cy="29447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отправил он посланников к Ахаву, царю Израиля, в город.</a:t>
            </a:r>
          </a:p>
          <a:p>
            <a:pPr algn="just">
              <a:lnSpc>
                <a:spcPts val="4592"/>
              </a:lnSpc>
            </a:pPr>
            <a:r>
              <a:rPr lang="en-US" sz="3150">
                <a:solidFill>
                  <a:srgbClr val="000000"/>
                </a:solidFill>
                <a:latin typeface="Calibri (MS)"/>
                <a:ea typeface="Calibri (MS)"/>
                <a:cs typeface="Calibri (MS)"/>
                <a:sym typeface="Calibri (MS)"/>
              </a:rPr>
              <a:t>И сказал ему: «Так сказал Бен-Адад: серебро твоё и</a:t>
            </a:r>
            <a:r>
              <a:rPr lang="en-US" sz="3150">
                <a:solidFill>
                  <a:srgbClr val="000000"/>
                </a:solidFill>
                <a:latin typeface="Calibri (MS)"/>
                <a:ea typeface="Calibri (MS)"/>
                <a:cs typeface="Calibri (MS)"/>
                <a:sym typeface="Calibri (MS)"/>
              </a:rPr>
              <a:t> золото твоё — мне [принадлежит], а жёны твои и дети твои прекрасные — мне [принадлежат]».</a:t>
            </a:r>
          </a:p>
          <a:p>
            <a:pPr algn="just">
              <a:lnSpc>
                <a:spcPts val="4592"/>
              </a:lnSpc>
            </a:pPr>
            <a:r>
              <a:rPr lang="en-US" sz="3150">
                <a:solidFill>
                  <a:srgbClr val="000000"/>
                </a:solidFill>
                <a:latin typeface="Calibri (MS)"/>
                <a:ea typeface="Calibri (MS)"/>
                <a:cs typeface="Calibri (MS)"/>
                <a:sym typeface="Calibri (MS)"/>
              </a:rPr>
              <a:t>И ответил царь Израиля, и сказал: «Согласно речению твоему, господин мой царь, тебе я [принадлежу], и всё, что у меня [есть]».</a:t>
            </a:r>
          </a:p>
        </p:txBody>
      </p:sp>
      <p:sp>
        <p:nvSpPr>
          <p:cNvPr name="TextBox 7" id="7"/>
          <p:cNvSpPr txBox="true"/>
          <p:nvPr/>
        </p:nvSpPr>
        <p:spPr>
          <a:xfrm rot="0">
            <a:off x="3428234" y="2167833"/>
            <a:ext cx="11667064"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Отдай мне усладу гл</a:t>
            </a:r>
            <a:r>
              <a:rPr lang="en-US" b="true" sz="3000" strike="noStrike" u="none">
                <a:solidFill>
                  <a:srgbClr val="1A969B"/>
                </a:solidFill>
                <a:latin typeface="Calibri (MS) Bold"/>
                <a:ea typeface="Calibri (MS) Bold"/>
                <a:cs typeface="Calibri (MS) Bold"/>
                <a:sym typeface="Calibri (MS) Bold"/>
              </a:rPr>
              <a:t>аз твоих</a:t>
            </a:r>
          </a:p>
        </p:txBody>
      </p:sp>
      <p:sp>
        <p:nvSpPr>
          <p:cNvPr name="TextBox 8" id="8"/>
          <p:cNvSpPr txBox="true"/>
          <p:nvPr/>
        </p:nvSpPr>
        <p:spPr>
          <a:xfrm rot="0">
            <a:off x="3471748" y="5745880"/>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Млахим I, 20:5-6</a:t>
            </a:r>
          </a:p>
        </p:txBody>
      </p:sp>
      <p:sp>
        <p:nvSpPr>
          <p:cNvPr name="AutoShape 9" id="9"/>
          <p:cNvSpPr/>
          <p:nvPr/>
        </p:nvSpPr>
        <p:spPr>
          <a:xfrm>
            <a:off x="3507524" y="6265888"/>
            <a:ext cx="1139598" cy="0"/>
          </a:xfrm>
          <a:prstGeom prst="line">
            <a:avLst/>
          </a:prstGeom>
          <a:ln cap="flat" w="76200">
            <a:solidFill>
              <a:srgbClr val="30BFBF"/>
            </a:solidFill>
            <a:prstDash val="solid"/>
            <a:headEnd type="none" len="sm" w="sm"/>
            <a:tailEnd type="none" len="sm" w="sm"/>
          </a:ln>
        </p:spPr>
      </p:sp>
      <p:sp>
        <p:nvSpPr>
          <p:cNvPr name="TextBox 10" id="10"/>
          <p:cNvSpPr txBox="true"/>
          <p:nvPr/>
        </p:nvSpPr>
        <p:spPr>
          <a:xfrm rot="0">
            <a:off x="3507524" y="6256363"/>
            <a:ext cx="13716000" cy="35258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вернулись посланники, и сказали: «Так сказал Бен-Адад, говоря: “Ибо послал к тебе сказать: серебро твоё,</a:t>
            </a:r>
            <a:r>
              <a:rPr lang="en-US" sz="3150">
                <a:solidFill>
                  <a:srgbClr val="000000"/>
                </a:solidFill>
                <a:latin typeface="Calibri (MS)"/>
                <a:ea typeface="Calibri (MS)"/>
                <a:cs typeface="Calibri (MS)"/>
                <a:sym typeface="Calibri (MS)"/>
              </a:rPr>
              <a:t> золото твоё, жён твоих и детей твоих отдашь ты мне”.</a:t>
            </a:r>
          </a:p>
          <a:p>
            <a:pPr algn="just">
              <a:lnSpc>
                <a:spcPts val="4592"/>
              </a:lnSpc>
            </a:pPr>
            <a:r>
              <a:rPr lang="en-US" sz="3150">
                <a:solidFill>
                  <a:srgbClr val="000000"/>
                </a:solidFill>
                <a:latin typeface="Calibri (MS)"/>
                <a:ea typeface="Calibri (MS)"/>
                <a:cs typeface="Calibri (MS)"/>
                <a:sym typeface="Calibri (MS)"/>
              </a:rPr>
              <a:t>Ибо если [не сделаешь этого], в это же время, завтра пошлю я своих слуг к тебе, и обыщут они дом твой и дома твоих слуг, и будет: всё, что усладит глаза твои, возьмут они в свои руки и заберут"».</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17975" y="990600"/>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Млахим I, 20:9</a:t>
            </a:r>
          </a:p>
        </p:txBody>
      </p:sp>
      <p:sp>
        <p:nvSpPr>
          <p:cNvPr name="AutoShape 4" id="4"/>
          <p:cNvSpPr/>
          <p:nvPr/>
        </p:nvSpPr>
        <p:spPr>
          <a:xfrm flipV="true">
            <a:off x="3428234" y="1512541"/>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64010" y="1491558"/>
            <a:ext cx="13716000" cy="178273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И сказал он посланникам Бен-Адада: «Скажите господину моему царю: всё, что ты</a:t>
            </a:r>
            <a:r>
              <a:rPr lang="en-US" sz="3150">
                <a:solidFill>
                  <a:srgbClr val="000000"/>
                </a:solidFill>
                <a:latin typeface="Calibri (MS)"/>
                <a:ea typeface="Calibri (MS)"/>
                <a:cs typeface="Calibri (MS)"/>
                <a:sym typeface="Calibri (MS)"/>
              </a:rPr>
              <a:t> посылал просить у раба твоего вначале, сделаю я, но этого не могу я сделать». И пошли посланники и передали ему ответ.</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92458"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Талмуд, Санедрин, 102б</a:t>
            </a:r>
          </a:p>
        </p:txBody>
      </p:sp>
      <p:sp>
        <p:nvSpPr>
          <p:cNvPr name="TextBox 4" id="4"/>
          <p:cNvSpPr txBox="true"/>
          <p:nvPr/>
        </p:nvSpPr>
        <p:spPr>
          <a:xfrm rot="0">
            <a:off x="3392458"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7</a:t>
            </a:r>
          </a:p>
        </p:txBody>
      </p:sp>
      <p:sp>
        <p:nvSpPr>
          <p:cNvPr name="AutoShape 5" id="5"/>
          <p:cNvSpPr/>
          <p:nvPr/>
        </p:nvSpPr>
        <p:spPr>
          <a:xfrm flipV="true">
            <a:off x="3428234" y="21106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64010" y="2091633"/>
            <a:ext cx="13716000" cy="58499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Рабби Йоханан говорит: «Благодаря чему Ахав удостоился царствовать 22 года? Благодаря тому что почитал Тору, данную двадцатью двумя буквами, сказано в стихе: “И отправил он посланников к Ахаву, царю Израиля, в город… и будет: всё, что усладит</a:t>
            </a:r>
            <a:r>
              <a:rPr lang="en-US" sz="3150">
                <a:solidFill>
                  <a:srgbClr val="000000"/>
                </a:solidFill>
                <a:latin typeface="Calibri (MS)"/>
                <a:ea typeface="Calibri (MS)"/>
                <a:cs typeface="Calibri (MS)"/>
                <a:sym typeface="Calibri (MS)"/>
              </a:rPr>
              <a:t> глаза твои, возьмут они в свои руки и заберут… И сказал он посланникам Бен-Адада: “Скажите господину моему царю: всё, что ты посылал просить у раба твоего вначале, сделаю я, но этого не могу я сделать”…»</a:t>
            </a:r>
          </a:p>
          <a:p>
            <a:pPr algn="just">
              <a:lnSpc>
                <a:spcPts val="4592"/>
              </a:lnSpc>
            </a:pPr>
            <a:r>
              <a:rPr lang="en-US" sz="3150">
                <a:solidFill>
                  <a:srgbClr val="000000"/>
                </a:solidFill>
                <a:latin typeface="Calibri (MS)"/>
                <a:ea typeface="Calibri (MS)"/>
                <a:cs typeface="Calibri (MS)"/>
                <a:sym typeface="Calibri (MS)"/>
              </a:rPr>
              <a:t>И спрашивают: что это за «услада глаз», которую он не хотел отдать Бен-Ададу, хотя уже согласился отдать своих жён и своё золото? Это свиток Торы! Если так, мы видим, что он был готов отказаться от всего, но не отдать свиток Торы неевреям, и благодаря этому его царствование было продолжительным.</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9525"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392458" y="1590675"/>
            <a:ext cx="11433000" cy="400050"/>
          </a:xfrm>
          <a:prstGeom prst="rect">
            <a:avLst/>
          </a:prstGeom>
        </p:spPr>
        <p:txBody>
          <a:bodyPr anchor="t" rtlCol="false" tIns="0" lIns="0" bIns="0" rIns="0">
            <a:spAutoFit/>
          </a:bodyPr>
          <a:lstStyle/>
          <a:p>
            <a:pPr algn="l">
              <a:lnSpc>
                <a:spcPts val="2879"/>
              </a:lnSpc>
            </a:pPr>
            <a:r>
              <a:rPr lang="en-US" sz="2400" b="true">
                <a:solidFill>
                  <a:srgbClr val="1A969B"/>
                </a:solidFill>
                <a:latin typeface="Calibri (MS) Bold"/>
                <a:ea typeface="Calibri (MS) Bold"/>
                <a:cs typeface="Calibri (MS) Bold"/>
                <a:sym typeface="Calibri (MS) Bold"/>
              </a:rPr>
              <a:t>Мидраш а-Гадоль, Ваякэль</a:t>
            </a:r>
          </a:p>
        </p:txBody>
      </p:sp>
      <p:sp>
        <p:nvSpPr>
          <p:cNvPr name="TextBox 4" id="4"/>
          <p:cNvSpPr txBox="true"/>
          <p:nvPr/>
        </p:nvSpPr>
        <p:spPr>
          <a:xfrm rot="0">
            <a:off x="3392458" y="1000125"/>
            <a:ext cx="5556680"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Первоисточник 8</a:t>
            </a:r>
          </a:p>
        </p:txBody>
      </p:sp>
      <p:sp>
        <p:nvSpPr>
          <p:cNvPr name="AutoShape 5" id="5"/>
          <p:cNvSpPr/>
          <p:nvPr/>
        </p:nvSpPr>
        <p:spPr>
          <a:xfrm flipV="true">
            <a:off x="3428234" y="2110683"/>
            <a:ext cx="1139598" cy="0"/>
          </a:xfrm>
          <a:prstGeom prst="line">
            <a:avLst/>
          </a:prstGeom>
          <a:ln cap="flat" w="76200">
            <a:solidFill>
              <a:srgbClr val="30BFBF"/>
            </a:solidFill>
            <a:prstDash val="solid"/>
            <a:headEnd type="none" len="sm" w="sm"/>
            <a:tailEnd type="none" len="sm" w="sm"/>
          </a:ln>
        </p:spPr>
      </p:sp>
      <p:sp>
        <p:nvSpPr>
          <p:cNvPr name="TextBox 6" id="6"/>
          <p:cNvSpPr txBox="true"/>
          <p:nvPr/>
        </p:nvSpPr>
        <p:spPr>
          <a:xfrm rot="0">
            <a:off x="3464010" y="2091633"/>
            <a:ext cx="13716000" cy="29447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Тотчас свиток Торы вознёсся и простёрся пред Святым, благословен Он, сказав пред Ним: «Владыка мира, того, кто пожале</a:t>
            </a:r>
            <a:r>
              <a:rPr lang="en-US" sz="3150">
                <a:solidFill>
                  <a:srgbClr val="000000"/>
                </a:solidFill>
                <a:latin typeface="Calibri (MS)"/>
                <a:ea typeface="Calibri (MS)"/>
                <a:cs typeface="Calibri (MS)"/>
                <a:sym typeface="Calibri (MS)"/>
              </a:rPr>
              <a:t>л меня, отдадут в руки Бен-Адада?» Немедленно «И вот, пророк один подступил к Ахаву, царю Израиля, и сказал: “Так сказал Г-сподь: “Видел ли ты всё это великое множество? Вот, Я отдаю его в руку твою сегодня, и ты узнаешь, что Я — Б-г””».</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46593" y="1000125"/>
            <a:ext cx="1470393"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Ребе</a:t>
            </a:r>
          </a:p>
        </p:txBody>
      </p:sp>
      <p:sp>
        <p:nvSpPr>
          <p:cNvPr name="AutoShape 4" id="4"/>
          <p:cNvSpPr/>
          <p:nvPr/>
        </p:nvSpPr>
        <p:spPr>
          <a:xfrm flipV="true">
            <a:off x="3446593" y="1638300"/>
            <a:ext cx="1139598" cy="0"/>
          </a:xfrm>
          <a:prstGeom prst="line">
            <a:avLst/>
          </a:prstGeom>
          <a:ln cap="flat" w="76200">
            <a:solidFill>
              <a:srgbClr val="30BFBF"/>
            </a:solidFill>
            <a:prstDash val="solid"/>
            <a:headEnd type="none" len="sm" w="sm"/>
            <a:tailEnd type="none" len="sm" w="sm"/>
          </a:ln>
        </p:spPr>
      </p:sp>
      <p:sp>
        <p:nvSpPr>
          <p:cNvPr name="TextBox 5" id="5"/>
          <p:cNvSpPr txBox="true"/>
          <p:nvPr/>
        </p:nvSpPr>
        <p:spPr>
          <a:xfrm rot="0">
            <a:off x="3446593" y="1750075"/>
            <a:ext cx="14273243" cy="817401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Задумайтесь над этим:</a:t>
            </a:r>
          </a:p>
          <a:p>
            <a:pPr algn="just" marL="0" indent="0" lvl="0">
              <a:lnSpc>
                <a:spcPts val="4592"/>
              </a:lnSpc>
              <a:spcBef>
                <a:spcPct val="0"/>
              </a:spcBef>
            </a:pPr>
            <a:r>
              <a:rPr lang="en-US" sz="3150">
                <a:solidFill>
                  <a:srgbClr val="000000"/>
                </a:solidFill>
                <a:latin typeface="Calibri (MS)"/>
                <a:ea typeface="Calibri (MS)"/>
                <a:cs typeface="Calibri (MS)"/>
                <a:sym typeface="Calibri (MS)"/>
              </a:rPr>
              <a:t>Н</a:t>
            </a:r>
            <a:r>
              <a:rPr lang="en-US" sz="3150" strike="noStrike" u="none">
                <a:solidFill>
                  <a:srgbClr val="000000"/>
                </a:solidFill>
                <a:latin typeface="Calibri (MS)"/>
                <a:ea typeface="Calibri (MS)"/>
                <a:cs typeface="Calibri (MS)"/>
                <a:sym typeface="Calibri (MS)"/>
              </a:rPr>
              <a:t>е секрет, что Ахав поступал вразрез с Торой, нарушал каждую заповедь и даже убивал пророков Б-га. И всё же, когда чужеземный царь сказал ему: «Отдашь ты мне… усладу глаз твоих» (подразумевая свиток Торы), это требование побудило его открыто и однозначно заявить: «Этого не могу я сделать!»</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До этого Ахав жил, полностью пренебрегая Торой. И когда другие евреи пытались вразумить его, они ничего с ним не могли поделать.</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Обычно на еврея действуют слова другого его соплеменника, когда они исходят от всего сердца. Но Ахава не вразумили даже искренние слова. Что действительно подействовало на него — так это требование чужеземного царя: «Отдашь ты мне… усладу глаз твоих» (свиток Торы).</a:t>
            </a:r>
          </a:p>
          <a:p>
            <a:pPr algn="just" marL="0" indent="0" lvl="0">
              <a:lnSpc>
                <a:spcPts val="4592"/>
              </a:lnSpc>
              <a:spcBef>
                <a:spcPct val="0"/>
              </a:spcBef>
            </a:pPr>
            <a:r>
              <a:rPr lang="en-US" sz="3150" strike="noStrike" u="none">
                <a:solidFill>
                  <a:srgbClr val="000000"/>
                </a:solidFill>
                <a:latin typeface="Calibri (MS)"/>
                <a:ea typeface="Calibri (MS)"/>
                <a:cs typeface="Calibri (MS)"/>
                <a:sym typeface="Calibri (MS)"/>
              </a:rPr>
              <a:t>Когда царь Арама выдвинул такое требование, Ахав с кристальной ясностью и сам осознал, что Тора действительно — «услада глаз». Он не препирался с ним из-за этого, а лишь сказал: «Этого не могу я сделать!»</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81218" y="885825"/>
            <a:ext cx="13837568" cy="4106837"/>
          </a:xfrm>
          <a:prstGeom prst="rect">
            <a:avLst/>
          </a:prstGeom>
        </p:spPr>
        <p:txBody>
          <a:bodyPr anchor="t" rtlCol="false" tIns="0" lIns="0" bIns="0" rIns="0">
            <a:spAutoFit/>
          </a:bodyPr>
          <a:lstStyle/>
          <a:p>
            <a:pPr algn="just" marL="0" indent="0" lvl="0">
              <a:lnSpc>
                <a:spcPts val="4592"/>
              </a:lnSpc>
              <a:spcBef>
                <a:spcPct val="0"/>
              </a:spcBef>
            </a:pPr>
            <a:r>
              <a:rPr lang="en-US" sz="3150">
                <a:solidFill>
                  <a:srgbClr val="000000"/>
                </a:solidFill>
                <a:latin typeface="Calibri (MS)"/>
                <a:ea typeface="Calibri (MS)"/>
                <a:cs typeface="Calibri (MS)"/>
                <a:sym typeface="Calibri (MS)"/>
              </a:rPr>
              <a:t>Был готов от</a:t>
            </a:r>
            <a:r>
              <a:rPr lang="en-US" sz="3150" strike="noStrike" u="none">
                <a:solidFill>
                  <a:srgbClr val="000000"/>
                </a:solidFill>
                <a:latin typeface="Calibri (MS)"/>
                <a:ea typeface="Calibri (MS)"/>
                <a:cs typeface="Calibri (MS)"/>
                <a:sym typeface="Calibri (MS)"/>
              </a:rPr>
              <a:t>дать за это свою жизнь. И зная, что не сможе</a:t>
            </a:r>
            <a:r>
              <a:rPr lang="en-US" sz="3150" strike="noStrike" u="none">
                <a:solidFill>
                  <a:srgbClr val="000000"/>
                </a:solidFill>
                <a:latin typeface="Calibri (MS)"/>
                <a:ea typeface="Calibri (MS)"/>
                <a:cs typeface="Calibri (MS)"/>
                <a:sym typeface="Calibri (MS)"/>
              </a:rPr>
              <a:t>т</a:t>
            </a:r>
            <a:r>
              <a:rPr lang="en-US" sz="3150" strike="noStrike" u="none">
                <a:solidFill>
                  <a:srgbClr val="000000"/>
                </a:solidFill>
                <a:latin typeface="Calibri (MS)"/>
                <a:ea typeface="Calibri (MS)"/>
                <a:cs typeface="Calibri (MS)"/>
                <a:sym typeface="Calibri (MS)"/>
              </a:rPr>
              <a:t> </a:t>
            </a:r>
            <a:r>
              <a:rPr lang="en-US" sz="3150" strike="noStrike" u="none">
                <a:solidFill>
                  <a:srgbClr val="000000"/>
                </a:solidFill>
                <a:latin typeface="Calibri (MS)"/>
                <a:ea typeface="Calibri (MS)"/>
                <a:cs typeface="Calibri (MS)"/>
                <a:sym typeface="Calibri (MS)"/>
              </a:rPr>
              <a:t>п</a:t>
            </a:r>
            <a:r>
              <a:rPr lang="en-US" sz="3150" strike="noStrike" u="none">
                <a:solidFill>
                  <a:srgbClr val="000000"/>
                </a:solidFill>
                <a:latin typeface="Calibri (MS)"/>
                <a:ea typeface="Calibri (MS)"/>
                <a:cs typeface="Calibri (MS)"/>
                <a:sym typeface="Calibri (MS)"/>
              </a:rPr>
              <a:t>ротивостоять царю Арама, согла</a:t>
            </a:r>
            <a:r>
              <a:rPr lang="en-US" sz="3150" strike="noStrike" u="none">
                <a:solidFill>
                  <a:srgbClr val="000000"/>
                </a:solidFill>
                <a:latin typeface="Calibri (MS)"/>
                <a:ea typeface="Calibri (MS)"/>
                <a:cs typeface="Calibri (MS)"/>
                <a:sym typeface="Calibri (MS)"/>
              </a:rPr>
              <a:t>с</a:t>
            </a:r>
            <a:r>
              <a:rPr lang="en-US" sz="3150" strike="noStrike" u="none">
                <a:solidFill>
                  <a:srgbClr val="000000"/>
                </a:solidFill>
                <a:latin typeface="Calibri (MS)"/>
                <a:ea typeface="Calibri (MS)"/>
                <a:cs typeface="Calibri (MS)"/>
                <a:sym typeface="Calibri (MS)"/>
              </a:rPr>
              <a:t>ил</a:t>
            </a:r>
            <a:r>
              <a:rPr lang="en-US" sz="3150" strike="noStrike" u="none">
                <a:solidFill>
                  <a:srgbClr val="000000"/>
                </a:solidFill>
                <a:latin typeface="Calibri (MS)"/>
                <a:ea typeface="Calibri (MS)"/>
                <a:cs typeface="Calibri (MS)"/>
                <a:sym typeface="Calibri (MS)"/>
              </a:rPr>
              <a:t>ся на</a:t>
            </a:r>
            <a:r>
              <a:rPr lang="en-US" sz="3150" strike="noStrike" u="none">
                <a:solidFill>
                  <a:srgbClr val="000000"/>
                </a:solidFill>
                <a:latin typeface="Calibri (MS)"/>
                <a:ea typeface="Calibri (MS)"/>
                <a:cs typeface="Calibri (MS)"/>
                <a:sym typeface="Calibri (MS)"/>
              </a:rPr>
              <a:t> его первые требова</a:t>
            </a:r>
            <a:r>
              <a:rPr lang="en-US" sz="3150" strike="noStrike" u="none">
                <a:solidFill>
                  <a:srgbClr val="000000"/>
                </a:solidFill>
                <a:latin typeface="Calibri (MS)"/>
                <a:ea typeface="Calibri (MS)"/>
                <a:cs typeface="Calibri (MS)"/>
                <a:sym typeface="Calibri (MS)"/>
              </a:rPr>
              <a:t>ни</a:t>
            </a:r>
            <a:r>
              <a:rPr lang="en-US" sz="3150" strike="noStrike" u="none">
                <a:solidFill>
                  <a:srgbClr val="000000"/>
                </a:solidFill>
                <a:latin typeface="Calibri (MS)"/>
                <a:ea typeface="Calibri (MS)"/>
                <a:cs typeface="Calibri (MS)"/>
                <a:sym typeface="Calibri (MS)"/>
              </a:rPr>
              <a:t>я</a:t>
            </a:r>
            <a:r>
              <a:rPr lang="en-US" sz="3150" strike="noStrike" u="none">
                <a:solidFill>
                  <a:srgbClr val="000000"/>
                </a:solidFill>
                <a:latin typeface="Calibri (MS)"/>
                <a:ea typeface="Calibri (MS)"/>
                <a:cs typeface="Calibri (MS)"/>
                <a:sym typeface="Calibri (MS)"/>
              </a:rPr>
              <a:t>,</a:t>
            </a:r>
            <a:r>
              <a:rPr lang="en-US" sz="3150" strike="noStrike" u="none">
                <a:solidFill>
                  <a:srgbClr val="000000"/>
                </a:solidFill>
                <a:latin typeface="Calibri (MS)"/>
                <a:ea typeface="Calibri (MS)"/>
                <a:cs typeface="Calibri (MS)"/>
                <a:sym typeface="Calibri (MS)"/>
              </a:rPr>
              <a:t> сказав: «Все, что ты посылал просить у раба твоего вначале, сделаю я». И всё же Ахав совершенно не был готов о</a:t>
            </a:r>
            <a:r>
              <a:rPr lang="en-US" sz="3150" strike="noStrike" u="none">
                <a:solidFill>
                  <a:srgbClr val="000000"/>
                </a:solidFill>
                <a:latin typeface="Calibri (MS)"/>
                <a:ea typeface="Calibri (MS)"/>
                <a:cs typeface="Calibri (MS)"/>
                <a:sym typeface="Calibri (MS)"/>
              </a:rPr>
              <a:t>тдать</a:t>
            </a:r>
            <a:r>
              <a:rPr lang="en-US" sz="3150" strike="noStrike" u="none">
                <a:solidFill>
                  <a:srgbClr val="000000"/>
                </a:solidFill>
                <a:latin typeface="Calibri (MS)"/>
                <a:ea typeface="Calibri (MS)"/>
                <a:cs typeface="Calibri (MS)"/>
                <a:sym typeface="Calibri (MS)"/>
              </a:rPr>
              <a:t> «услад</a:t>
            </a:r>
            <a:r>
              <a:rPr lang="en-US" sz="3150" strike="noStrike" u="none">
                <a:solidFill>
                  <a:srgbClr val="000000"/>
                </a:solidFill>
                <a:latin typeface="Calibri (MS)"/>
                <a:ea typeface="Calibri (MS)"/>
                <a:cs typeface="Calibri (MS)"/>
                <a:sym typeface="Calibri (MS)"/>
              </a:rPr>
              <a:t>у</a:t>
            </a:r>
            <a:r>
              <a:rPr lang="en-US" sz="3150" strike="noStrike" u="none">
                <a:solidFill>
                  <a:srgbClr val="000000"/>
                </a:solidFill>
                <a:latin typeface="Calibri (MS)"/>
                <a:ea typeface="Calibri (MS)"/>
                <a:cs typeface="Calibri (MS)"/>
                <a:sym typeface="Calibri (MS)"/>
              </a:rPr>
              <a:t> глаз» своих, сказав: «Этого не могу я сделать». Царь Израиля рисковал собой, ведь из-за этого царь Арама пошёл на него войной. Но в итоге сыны Израиля одержали великую победу, как рассказывает об этом Танах.</a:t>
            </a:r>
          </a:p>
        </p:txBody>
      </p:sp>
      <p:sp>
        <p:nvSpPr>
          <p:cNvPr name="TextBox 4" id="4"/>
          <p:cNvSpPr txBox="true"/>
          <p:nvPr/>
        </p:nvSpPr>
        <p:spPr>
          <a:xfrm rot="0">
            <a:off x="3464010" y="5364137"/>
            <a:ext cx="13716000" cy="29447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Практический урок отсюда.</a:t>
            </a:r>
          </a:p>
          <a:p>
            <a:pPr algn="just">
              <a:lnSpc>
                <a:spcPts val="4592"/>
              </a:lnSpc>
            </a:pPr>
            <a:r>
              <a:rPr lang="en-US" sz="3150">
                <a:solidFill>
                  <a:srgbClr val="000000"/>
                </a:solidFill>
                <a:latin typeface="Calibri (MS)"/>
                <a:ea typeface="Calibri (MS)"/>
                <a:cs typeface="Calibri (MS)"/>
                <a:sym typeface="Calibri (MS)"/>
              </a:rPr>
              <a:t>«Деяния праотцев — урок потомкам». Мы должны подражать Аврааму и посвящать себя распространению знаний о Б-ге в мире, причём именно так, как</a:t>
            </a:r>
            <a:r>
              <a:rPr lang="en-US" sz="3150">
                <a:solidFill>
                  <a:srgbClr val="000000"/>
                </a:solidFill>
                <a:latin typeface="Calibri (MS)"/>
                <a:ea typeface="Calibri (MS)"/>
                <a:cs typeface="Calibri (MS)"/>
                <a:sym typeface="Calibri (MS)"/>
              </a:rPr>
              <a:t> это делал Авраам, — ведь сама модель поведения праотцев также служит уроком потомкам:</a:t>
            </a:r>
          </a:p>
        </p:txBody>
      </p:sp>
      <p:sp>
        <p:nvSpPr>
          <p:cNvPr name="TextBox 5" id="5"/>
          <p:cNvSpPr txBox="true"/>
          <p:nvPr/>
        </p:nvSpPr>
        <p:spPr>
          <a:xfrm rot="0">
            <a:off x="3428234" y="4925987"/>
            <a:ext cx="11667064" cy="523875"/>
          </a:xfrm>
          <a:prstGeom prst="rect">
            <a:avLst/>
          </a:prstGeom>
        </p:spPr>
        <p:txBody>
          <a:bodyPr anchor="t" rtlCol="false" tIns="0" lIns="0" bIns="0" rIns="0">
            <a:spAutoFit/>
          </a:bodyPr>
          <a:lstStyle/>
          <a:p>
            <a:pPr algn="l" marL="0" indent="0" lvl="0">
              <a:lnSpc>
                <a:spcPts val="3600"/>
              </a:lnSpc>
              <a:spcBef>
                <a:spcPct val="0"/>
              </a:spcBef>
            </a:pPr>
            <a:r>
              <a:rPr lang="en-US" b="true" sz="3000">
                <a:solidFill>
                  <a:srgbClr val="1A969B"/>
                </a:solidFill>
                <a:latin typeface="Calibri (MS) Bold"/>
                <a:ea typeface="Calibri (MS) Bold"/>
                <a:cs typeface="Calibri (MS) Bold"/>
                <a:sym typeface="Calibri (MS) Bold"/>
              </a:rPr>
              <a:t>Используя к</a:t>
            </a:r>
            <a:r>
              <a:rPr lang="en-US" b="true" sz="3000" strike="noStrike" u="none">
                <a:solidFill>
                  <a:srgbClr val="1A969B"/>
                </a:solidFill>
                <a:latin typeface="Calibri (MS) Bold"/>
                <a:ea typeface="Calibri (MS) Bold"/>
                <a:cs typeface="Calibri (MS) Bold"/>
                <a:sym typeface="Calibri (MS) Bold"/>
              </a:rPr>
              <a:t>аждый путь</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64010" y="885825"/>
            <a:ext cx="13716000" cy="7592987"/>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Человек не должен довольствоваться приближением к еврейской традиции только тех евреев, что находятся в его собственном доме. Он должен выходить на «улицу» и оказывать влияние на евреев, «проходящих мимо», с акцентом на «всех проходящих мимо».</a:t>
            </a:r>
          </a:p>
          <a:p>
            <a:pPr algn="just">
              <a:lnSpc>
                <a:spcPts val="4592"/>
              </a:lnSpc>
            </a:pPr>
            <a:r>
              <a:rPr lang="en-US" sz="3150">
                <a:solidFill>
                  <a:srgbClr val="000000"/>
                </a:solidFill>
                <a:latin typeface="Calibri (MS)"/>
                <a:ea typeface="Calibri (MS)"/>
                <a:cs typeface="Calibri (MS)"/>
                <a:sym typeface="Calibri (MS)"/>
              </a:rPr>
              <a:t>Эти усилия должны принимать любую возможную форму — даже когда для этого требуется снабжать этих «проходящих мимо» едой и питьём; более того — даже когда это сопряжено с давлением на них (разумеется, следуя Торе, чьи «пути — пути доброжелательности»).</a:t>
            </a:r>
          </a:p>
          <a:p>
            <a:pPr algn="just">
              <a:lnSpc>
                <a:spcPts val="4592"/>
              </a:lnSpc>
            </a:pPr>
            <a:r>
              <a:rPr lang="en-US" sz="3150">
                <a:solidFill>
                  <a:srgbClr val="000000"/>
                </a:solidFill>
                <a:latin typeface="Calibri (MS)"/>
                <a:ea typeface="Calibri (MS)"/>
                <a:cs typeface="Calibri (MS)"/>
                <a:sym typeface="Calibri (MS)"/>
              </a:rPr>
              <a:t>И если кто-то возразит и скажет: «Какая польза от всего этого? Ведь человек, которого побуждают произнести благословение, прочитать Шма, помолиться и т.п., — делает это без желания и не от всего сердца; так же и его товарищ, возложивший тфилин в этот раз, сделал это лишь, чтобы избавиться от уговоров, а что будет завтра — неизвестно», и другие подобные возражения.</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sp>
        <p:nvSpPr>
          <p:cNvPr name="TextBox 3" id="3"/>
          <p:cNvSpPr txBox="true"/>
          <p:nvPr/>
        </p:nvSpPr>
        <p:spPr>
          <a:xfrm rot="0">
            <a:off x="3464010" y="404031"/>
            <a:ext cx="13716000" cy="9336062"/>
          </a:xfrm>
          <a:prstGeom prst="rect">
            <a:avLst/>
          </a:prstGeom>
        </p:spPr>
        <p:txBody>
          <a:bodyPr anchor="t" rtlCol="false" tIns="0" lIns="0" bIns="0" rIns="0">
            <a:spAutoFit/>
          </a:bodyPr>
          <a:lstStyle/>
          <a:p>
            <a:pPr algn="just">
              <a:lnSpc>
                <a:spcPts val="4592"/>
              </a:lnSpc>
            </a:pPr>
            <a:r>
              <a:rPr lang="en-US" sz="3150">
                <a:solidFill>
                  <a:srgbClr val="000000"/>
                </a:solidFill>
                <a:latin typeface="Calibri (MS)"/>
                <a:ea typeface="Calibri (MS)"/>
                <a:cs typeface="Calibri (MS)"/>
                <a:sym typeface="Calibri (MS)"/>
              </a:rPr>
              <a:t>Мы должны ответить на это историей из Торы и уроком, которые приведёны выше, тем более, что во времена Авраама, когда речь шла о сынах Ноаха и было это до дарования Торы, такой подход сработал, принеся «знание обо Мне Моим творениям», Когда еврей исполняет заповедь — даже если поначалу кажется, что это делается под давлением, — на самом деле это соответствует его внутреннему желанию. И сам этот опыт может вывести это скрытое его желание на поверхность. Одна заповедь повлечёт за собой другую, и в конце концов будут исполняться все заповеди, причём совершенным образом.</a:t>
            </a:r>
          </a:p>
          <a:p>
            <a:pPr algn="just">
              <a:lnSpc>
                <a:spcPts val="4592"/>
              </a:lnSpc>
            </a:pPr>
            <a:r>
              <a:rPr lang="en-US" sz="3150">
                <a:solidFill>
                  <a:srgbClr val="000000"/>
                </a:solidFill>
                <a:latin typeface="Calibri (MS)"/>
                <a:ea typeface="Calibri (MS)"/>
                <a:cs typeface="Calibri (MS)"/>
                <a:sym typeface="Calibri (MS)"/>
              </a:rPr>
              <a:t>Эта миссия по распространению единобожия в мире приведет других к «знанию обо Мне Моими творениями», по принципу мера за меру ускорив исполнение обещания, что «земля наполнится познанием Г-спода». Это произойдёт в результате того, что «станет царь из дома Давида… и склонит весь Израиль идти путём её и укреплять ограды её» (Торы Письменной и Торы Устной), с наступлением истинного и полного Избавления благодаря праведному Машиаху.</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38017"/>
            <a:ext cx="18294651" cy="10210966"/>
            <a:chOff x="0" y="0"/>
            <a:chExt cx="23300271" cy="13004800"/>
          </a:xfrm>
        </p:grpSpPr>
        <p:sp>
          <p:nvSpPr>
            <p:cNvPr name="Freeform 3" id="3"/>
            <p:cNvSpPr/>
            <p:nvPr/>
          </p:nvSpPr>
          <p:spPr>
            <a:xfrm flipH="false" flipV="false" rot="0">
              <a:off x="0" y="0"/>
              <a:ext cx="23300310" cy="13004800"/>
            </a:xfrm>
            <a:custGeom>
              <a:avLst/>
              <a:gdLst/>
              <a:ahLst/>
              <a:cxnLst/>
              <a:rect r="r" b="b" t="t" l="l"/>
              <a:pathLst>
                <a:path h="13004800" w="23300310">
                  <a:moveTo>
                    <a:pt x="0" y="0"/>
                  </a:moveTo>
                  <a:lnTo>
                    <a:pt x="23300310" y="0"/>
                  </a:lnTo>
                  <a:lnTo>
                    <a:pt x="23300310" y="13004800"/>
                  </a:lnTo>
                  <a:lnTo>
                    <a:pt x="0" y="13004800"/>
                  </a:lnTo>
                  <a:lnTo>
                    <a:pt x="0" y="0"/>
                  </a:lnTo>
                  <a:close/>
                </a:path>
              </a:pathLst>
            </a:custGeom>
            <a:blipFill>
              <a:blip r:embed="rId2"/>
              <a:stretch>
                <a:fillRect l="0" t="0" r="0" b="0"/>
              </a:stretch>
            </a:blipFill>
          </p:spPr>
        </p:sp>
      </p:grpSp>
      <p:grpSp>
        <p:nvGrpSpPr>
          <p:cNvPr name="Group 4" id="4"/>
          <p:cNvGrpSpPr/>
          <p:nvPr/>
        </p:nvGrpSpPr>
        <p:grpSpPr>
          <a:xfrm rot="0">
            <a:off x="15164273" y="9857602"/>
            <a:ext cx="3130378" cy="429398"/>
            <a:chOff x="0" y="0"/>
            <a:chExt cx="824462" cy="113093"/>
          </a:xfrm>
        </p:grpSpPr>
        <p:sp>
          <p:nvSpPr>
            <p:cNvPr name="Freeform 5" id="5"/>
            <p:cNvSpPr/>
            <p:nvPr/>
          </p:nvSpPr>
          <p:spPr>
            <a:xfrm flipH="false" flipV="false" rot="0">
              <a:off x="0" y="0"/>
              <a:ext cx="824462" cy="113093"/>
            </a:xfrm>
            <a:custGeom>
              <a:avLst/>
              <a:gdLst/>
              <a:ahLst/>
              <a:cxnLst/>
              <a:rect r="r" b="b" t="t" l="l"/>
              <a:pathLst>
                <a:path h="113093" w="824462">
                  <a:moveTo>
                    <a:pt x="0" y="0"/>
                  </a:moveTo>
                  <a:lnTo>
                    <a:pt x="824462" y="0"/>
                  </a:lnTo>
                  <a:lnTo>
                    <a:pt x="824462" y="113093"/>
                  </a:lnTo>
                  <a:lnTo>
                    <a:pt x="0" y="113093"/>
                  </a:lnTo>
                  <a:close/>
                </a:path>
              </a:pathLst>
            </a:custGeom>
            <a:solidFill>
              <a:srgbClr val="FFFFFF"/>
            </a:solidFill>
          </p:spPr>
        </p:sp>
        <p:sp>
          <p:nvSpPr>
            <p:cNvPr name="TextBox 6" id="6"/>
            <p:cNvSpPr txBox="true"/>
            <p:nvPr/>
          </p:nvSpPr>
          <p:spPr>
            <a:xfrm>
              <a:off x="0" y="-9525"/>
              <a:ext cx="824462" cy="122618"/>
            </a:xfrm>
            <a:prstGeom prst="rect">
              <a:avLst/>
            </a:prstGeom>
          </p:spPr>
          <p:txBody>
            <a:bodyPr anchor="ctr" rtlCol="false" tIns="50800" lIns="50800" bIns="50800" rIns="50800"/>
            <a:lstStyle/>
            <a:p>
              <a:pPr algn="ctr">
                <a:lnSpc>
                  <a:spcPts val="2520"/>
                </a:lnSpc>
              </a:pPr>
            </a:p>
          </p:txBody>
        </p:sp>
      </p:grpSp>
      <p:grpSp>
        <p:nvGrpSpPr>
          <p:cNvPr name="Group 7" id="7"/>
          <p:cNvGrpSpPr/>
          <p:nvPr/>
        </p:nvGrpSpPr>
        <p:grpSpPr>
          <a:xfrm rot="0">
            <a:off x="3031752" y="478597"/>
            <a:ext cx="3130378" cy="853016"/>
            <a:chOff x="0" y="0"/>
            <a:chExt cx="824462" cy="224663"/>
          </a:xfrm>
        </p:grpSpPr>
        <p:sp>
          <p:nvSpPr>
            <p:cNvPr name="Freeform 8" id="8"/>
            <p:cNvSpPr/>
            <p:nvPr/>
          </p:nvSpPr>
          <p:spPr>
            <a:xfrm flipH="false" flipV="false" rot="0">
              <a:off x="0" y="0"/>
              <a:ext cx="824462" cy="224663"/>
            </a:xfrm>
            <a:custGeom>
              <a:avLst/>
              <a:gdLst/>
              <a:ahLst/>
              <a:cxnLst/>
              <a:rect r="r" b="b" t="t" l="l"/>
              <a:pathLst>
                <a:path h="224663" w="824462">
                  <a:moveTo>
                    <a:pt x="0" y="0"/>
                  </a:moveTo>
                  <a:lnTo>
                    <a:pt x="824462" y="0"/>
                  </a:lnTo>
                  <a:lnTo>
                    <a:pt x="824462" y="224663"/>
                  </a:lnTo>
                  <a:lnTo>
                    <a:pt x="0" y="224663"/>
                  </a:lnTo>
                  <a:close/>
                </a:path>
              </a:pathLst>
            </a:custGeom>
            <a:solidFill>
              <a:srgbClr val="FFFFFF"/>
            </a:solidFill>
          </p:spPr>
        </p:sp>
        <p:sp>
          <p:nvSpPr>
            <p:cNvPr name="TextBox 9" id="9"/>
            <p:cNvSpPr txBox="true"/>
            <p:nvPr/>
          </p:nvSpPr>
          <p:spPr>
            <a:xfrm>
              <a:off x="0" y="-9525"/>
              <a:ext cx="824462" cy="234188"/>
            </a:xfrm>
            <a:prstGeom prst="rect">
              <a:avLst/>
            </a:prstGeom>
          </p:spPr>
          <p:txBody>
            <a:bodyPr anchor="ctr" rtlCol="false" tIns="50800" lIns="50800" bIns="50800" rIns="50800"/>
            <a:lstStyle/>
            <a:p>
              <a:pPr algn="ctr">
                <a:lnSpc>
                  <a:spcPts val="2520"/>
                </a:lnSpc>
              </a:pPr>
            </a:p>
          </p:txBody>
        </p:sp>
      </p:grpSp>
      <p:grpSp>
        <p:nvGrpSpPr>
          <p:cNvPr name="Group 10" id="10"/>
          <p:cNvGrpSpPr/>
          <p:nvPr/>
        </p:nvGrpSpPr>
        <p:grpSpPr>
          <a:xfrm rot="0">
            <a:off x="10673168" y="2727031"/>
            <a:ext cx="6437857" cy="2286800"/>
            <a:chOff x="0" y="0"/>
            <a:chExt cx="1695567" cy="602285"/>
          </a:xfrm>
        </p:grpSpPr>
        <p:sp>
          <p:nvSpPr>
            <p:cNvPr name="Freeform 11" id="11"/>
            <p:cNvSpPr/>
            <p:nvPr/>
          </p:nvSpPr>
          <p:spPr>
            <a:xfrm flipH="false" flipV="false" rot="0">
              <a:off x="0" y="0"/>
              <a:ext cx="1695567" cy="602285"/>
            </a:xfrm>
            <a:custGeom>
              <a:avLst/>
              <a:gdLst/>
              <a:ahLst/>
              <a:cxnLst/>
              <a:rect r="r" b="b" t="t" l="l"/>
              <a:pathLst>
                <a:path h="602285" w="1695567">
                  <a:moveTo>
                    <a:pt x="0" y="0"/>
                  </a:moveTo>
                  <a:lnTo>
                    <a:pt x="1695567" y="0"/>
                  </a:lnTo>
                  <a:lnTo>
                    <a:pt x="1695567" y="602285"/>
                  </a:lnTo>
                  <a:lnTo>
                    <a:pt x="0" y="602285"/>
                  </a:lnTo>
                  <a:close/>
                </a:path>
              </a:pathLst>
            </a:custGeom>
            <a:solidFill>
              <a:srgbClr val="EDEDED"/>
            </a:solidFill>
          </p:spPr>
        </p:sp>
        <p:sp>
          <p:nvSpPr>
            <p:cNvPr name="TextBox 12" id="12"/>
            <p:cNvSpPr txBox="true"/>
            <p:nvPr/>
          </p:nvSpPr>
          <p:spPr>
            <a:xfrm>
              <a:off x="0" y="-9525"/>
              <a:ext cx="1695567" cy="611810"/>
            </a:xfrm>
            <a:prstGeom prst="rect">
              <a:avLst/>
            </a:prstGeom>
          </p:spPr>
          <p:txBody>
            <a:bodyPr anchor="ctr" rtlCol="false" tIns="50800" lIns="50800" bIns="50800" rIns="50800"/>
            <a:lstStyle/>
            <a:p>
              <a:pPr algn="ctr">
                <a:lnSpc>
                  <a:spcPts val="2520"/>
                </a:lnSpc>
              </a:pPr>
            </a:p>
          </p:txBody>
        </p:sp>
      </p:grpSp>
      <p:grpSp>
        <p:nvGrpSpPr>
          <p:cNvPr name="Group 13" id="13"/>
          <p:cNvGrpSpPr/>
          <p:nvPr/>
        </p:nvGrpSpPr>
        <p:grpSpPr>
          <a:xfrm rot="0">
            <a:off x="3602007" y="7913968"/>
            <a:ext cx="13509019" cy="1683959"/>
            <a:chOff x="0" y="0"/>
            <a:chExt cx="3557931" cy="443512"/>
          </a:xfrm>
        </p:grpSpPr>
        <p:sp>
          <p:nvSpPr>
            <p:cNvPr name="Freeform 14" id="14"/>
            <p:cNvSpPr/>
            <p:nvPr/>
          </p:nvSpPr>
          <p:spPr>
            <a:xfrm flipH="false" flipV="false" rot="0">
              <a:off x="0" y="0"/>
              <a:ext cx="3557931" cy="443512"/>
            </a:xfrm>
            <a:custGeom>
              <a:avLst/>
              <a:gdLst/>
              <a:ahLst/>
              <a:cxnLst/>
              <a:rect r="r" b="b" t="t" l="l"/>
              <a:pathLst>
                <a:path h="443512" w="3557931">
                  <a:moveTo>
                    <a:pt x="0" y="0"/>
                  </a:moveTo>
                  <a:lnTo>
                    <a:pt x="3557931" y="0"/>
                  </a:lnTo>
                  <a:lnTo>
                    <a:pt x="3557931" y="443512"/>
                  </a:lnTo>
                  <a:lnTo>
                    <a:pt x="0" y="443512"/>
                  </a:lnTo>
                  <a:close/>
                </a:path>
              </a:pathLst>
            </a:custGeom>
            <a:solidFill>
              <a:srgbClr val="1D5C69"/>
            </a:solidFill>
          </p:spPr>
        </p:sp>
        <p:sp>
          <p:nvSpPr>
            <p:cNvPr name="TextBox 15" id="15"/>
            <p:cNvSpPr txBox="true"/>
            <p:nvPr/>
          </p:nvSpPr>
          <p:spPr>
            <a:xfrm>
              <a:off x="0" y="-9525"/>
              <a:ext cx="3557931" cy="453037"/>
            </a:xfrm>
            <a:prstGeom prst="rect">
              <a:avLst/>
            </a:prstGeom>
          </p:spPr>
          <p:txBody>
            <a:bodyPr anchor="ctr" rtlCol="false" tIns="50800" lIns="50800" bIns="50800" rIns="50800"/>
            <a:lstStyle/>
            <a:p>
              <a:pPr algn="ctr">
                <a:lnSpc>
                  <a:spcPts val="2520"/>
                </a:lnSpc>
              </a:pPr>
            </a:p>
          </p:txBody>
        </p:sp>
      </p:grpSp>
      <p:sp>
        <p:nvSpPr>
          <p:cNvPr name="TextBox 16" id="16"/>
          <p:cNvSpPr txBox="true"/>
          <p:nvPr/>
        </p:nvSpPr>
        <p:spPr>
          <a:xfrm rot="0">
            <a:off x="10801115" y="2727431"/>
            <a:ext cx="6309910" cy="2762250"/>
          </a:xfrm>
          <a:prstGeom prst="rect">
            <a:avLst/>
          </a:prstGeom>
        </p:spPr>
        <p:txBody>
          <a:bodyPr anchor="t" rtlCol="false" tIns="0" lIns="0" bIns="0" rIns="0">
            <a:spAutoFit/>
          </a:bodyPr>
          <a:lstStyle/>
          <a:p>
            <a:pPr algn="l">
              <a:lnSpc>
                <a:spcPts val="2759"/>
              </a:lnSpc>
              <a:spcBef>
                <a:spcPct val="0"/>
              </a:spcBef>
            </a:pPr>
            <a:r>
              <a:rPr lang="en-US" b="true" sz="2299">
                <a:solidFill>
                  <a:srgbClr val="000000"/>
                </a:solidFill>
                <a:latin typeface="Arial Bold"/>
                <a:ea typeface="Arial Bold"/>
                <a:cs typeface="Arial Bold"/>
                <a:sym typeface="Arial Bold"/>
              </a:rPr>
              <a:t>Ахав был грешником и идолопоклонником. Но когда царь Арама потребовал отдать «усладу глаз» — свиток Торы, это потрясение пробудило внутреннюю веру Ахава. Он наотрез отказался отдавать Тору неевреям, рискнув жизнью.</a:t>
            </a:r>
          </a:p>
          <a:p>
            <a:pPr algn="l">
              <a:lnSpc>
                <a:spcPts val="2759"/>
              </a:lnSpc>
              <a:spcBef>
                <a:spcPct val="0"/>
              </a:spcBef>
            </a:pPr>
          </a:p>
        </p:txBody>
      </p:sp>
      <p:sp>
        <p:nvSpPr>
          <p:cNvPr name="TextBox 17" id="17"/>
          <p:cNvSpPr txBox="true"/>
          <p:nvPr/>
        </p:nvSpPr>
        <p:spPr>
          <a:xfrm rot="0">
            <a:off x="3480651" y="7904443"/>
            <a:ext cx="13630374" cy="1819275"/>
          </a:xfrm>
          <a:prstGeom prst="rect">
            <a:avLst/>
          </a:prstGeom>
        </p:spPr>
        <p:txBody>
          <a:bodyPr anchor="t" rtlCol="false" tIns="0" lIns="0" bIns="0" rIns="0">
            <a:spAutoFit/>
          </a:bodyPr>
          <a:lstStyle/>
          <a:p>
            <a:pPr algn="ctr">
              <a:lnSpc>
                <a:spcPts val="2879"/>
              </a:lnSpc>
              <a:spcBef>
                <a:spcPct val="0"/>
              </a:spcBef>
            </a:pPr>
            <a:r>
              <a:rPr lang="en-US" sz="2399">
                <a:solidFill>
                  <a:srgbClr val="F9FAF5"/>
                </a:solidFill>
                <a:latin typeface="Arial"/>
                <a:ea typeface="Arial"/>
                <a:cs typeface="Arial"/>
                <a:sym typeface="Arial"/>
              </a:rPr>
              <a:t>Деяния отцов — урок для потомков. Мы должны выходить на улицу и обращаться к каждому прохожему.. Даже если еврей выполняет заповедь под давлением или без желания, это пробуждает его скрытую волю. Одна заповедь влечет за собой другую, что ведет к полному раскаянию и приходу праведного Машиаха.</a:t>
            </a:r>
          </a:p>
          <a:p>
            <a:pPr algn="ctr">
              <a:lnSpc>
                <a:spcPts val="2879"/>
              </a:lnSpc>
              <a:spcBef>
                <a:spcPct val="0"/>
              </a:spcBef>
            </a:pPr>
          </a:p>
        </p:txBody>
      </p:sp>
      <p:grpSp>
        <p:nvGrpSpPr>
          <p:cNvPr name="Group 18" id="18"/>
          <p:cNvGrpSpPr/>
          <p:nvPr/>
        </p:nvGrpSpPr>
        <p:grpSpPr>
          <a:xfrm rot="0">
            <a:off x="3344590" y="2727031"/>
            <a:ext cx="6437857" cy="2585187"/>
            <a:chOff x="0" y="0"/>
            <a:chExt cx="1695567" cy="680872"/>
          </a:xfrm>
        </p:grpSpPr>
        <p:sp>
          <p:nvSpPr>
            <p:cNvPr name="Freeform 19" id="19"/>
            <p:cNvSpPr/>
            <p:nvPr/>
          </p:nvSpPr>
          <p:spPr>
            <a:xfrm flipH="false" flipV="false" rot="0">
              <a:off x="0" y="0"/>
              <a:ext cx="1695567" cy="680872"/>
            </a:xfrm>
            <a:custGeom>
              <a:avLst/>
              <a:gdLst/>
              <a:ahLst/>
              <a:cxnLst/>
              <a:rect r="r" b="b" t="t" l="l"/>
              <a:pathLst>
                <a:path h="680872" w="1695567">
                  <a:moveTo>
                    <a:pt x="0" y="0"/>
                  </a:moveTo>
                  <a:lnTo>
                    <a:pt x="1695567" y="0"/>
                  </a:lnTo>
                  <a:lnTo>
                    <a:pt x="1695567" y="680872"/>
                  </a:lnTo>
                  <a:lnTo>
                    <a:pt x="0" y="680872"/>
                  </a:lnTo>
                  <a:close/>
                </a:path>
              </a:pathLst>
            </a:custGeom>
            <a:solidFill>
              <a:srgbClr val="EDEDED"/>
            </a:solidFill>
          </p:spPr>
        </p:sp>
        <p:sp>
          <p:nvSpPr>
            <p:cNvPr name="TextBox 20" id="20"/>
            <p:cNvSpPr txBox="true"/>
            <p:nvPr/>
          </p:nvSpPr>
          <p:spPr>
            <a:xfrm>
              <a:off x="0" y="-9525"/>
              <a:ext cx="1695567" cy="690397"/>
            </a:xfrm>
            <a:prstGeom prst="rect">
              <a:avLst/>
            </a:prstGeom>
          </p:spPr>
          <p:txBody>
            <a:bodyPr anchor="ctr" rtlCol="false" tIns="50800" lIns="50800" bIns="50800" rIns="50800"/>
            <a:lstStyle/>
            <a:p>
              <a:pPr algn="ctr">
                <a:lnSpc>
                  <a:spcPts val="2520"/>
                </a:lnSpc>
              </a:pPr>
            </a:p>
          </p:txBody>
        </p:sp>
      </p:grpSp>
      <p:sp>
        <p:nvSpPr>
          <p:cNvPr name="TextBox 21" id="21"/>
          <p:cNvSpPr txBox="true"/>
          <p:nvPr/>
        </p:nvSpPr>
        <p:spPr>
          <a:xfrm rot="0">
            <a:off x="3472537" y="2727431"/>
            <a:ext cx="6309910" cy="2762250"/>
          </a:xfrm>
          <a:prstGeom prst="rect">
            <a:avLst/>
          </a:prstGeom>
        </p:spPr>
        <p:txBody>
          <a:bodyPr anchor="t" rtlCol="false" tIns="0" lIns="0" bIns="0" rIns="0">
            <a:spAutoFit/>
          </a:bodyPr>
          <a:lstStyle/>
          <a:p>
            <a:pPr algn="l">
              <a:lnSpc>
                <a:spcPts val="2759"/>
              </a:lnSpc>
              <a:spcBef>
                <a:spcPct val="0"/>
              </a:spcBef>
            </a:pPr>
            <a:r>
              <a:rPr lang="en-US" b="true" sz="2299">
                <a:solidFill>
                  <a:srgbClr val="000000"/>
                </a:solidFill>
                <a:latin typeface="Arial Bold"/>
                <a:ea typeface="Arial Bold"/>
                <a:cs typeface="Arial Bold"/>
                <a:sym typeface="Arial Bold"/>
              </a:rPr>
              <a:t>Чело</a:t>
            </a:r>
            <a:r>
              <a:rPr lang="en-US" b="true" sz="2299">
                <a:solidFill>
                  <a:srgbClr val="000000"/>
                </a:solidFill>
                <a:latin typeface="Arial Bold"/>
                <a:ea typeface="Arial Bold"/>
                <a:cs typeface="Arial Bold"/>
                <a:sym typeface="Arial Bold"/>
              </a:rPr>
              <a:t>век просил благословения, но духовно не был готов (не был «сосудом»). Ребе резко ответил: «Я не могу тебе помочь». Это разбило сердце человека, он горько расплакался, излил душу Б-гу — и именно это сделало его сосудом, готовым принять благословение.</a:t>
            </a:r>
          </a:p>
          <a:p>
            <a:pPr algn="l">
              <a:lnSpc>
                <a:spcPts val="2759"/>
              </a:lnSpc>
              <a:spcBef>
                <a:spcPct val="0"/>
              </a:spcBef>
            </a:pP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grpSp>
        <p:nvGrpSpPr>
          <p:cNvPr name="Group 3" id="3"/>
          <p:cNvGrpSpPr/>
          <p:nvPr/>
        </p:nvGrpSpPr>
        <p:grpSpPr>
          <a:xfrm rot="0">
            <a:off x="360493" y="556974"/>
            <a:ext cx="1851482" cy="3086100"/>
            <a:chOff x="0" y="0"/>
            <a:chExt cx="487633" cy="812800"/>
          </a:xfrm>
        </p:grpSpPr>
        <p:sp>
          <p:nvSpPr>
            <p:cNvPr name="Freeform 4" id="4"/>
            <p:cNvSpPr/>
            <p:nvPr/>
          </p:nvSpPr>
          <p:spPr>
            <a:xfrm flipH="false" flipV="false" rot="0">
              <a:off x="0" y="0"/>
              <a:ext cx="487633" cy="812800"/>
            </a:xfrm>
            <a:custGeom>
              <a:avLst/>
              <a:gdLst/>
              <a:ahLst/>
              <a:cxnLst/>
              <a:rect r="r" b="b" t="t" l="l"/>
              <a:pathLst>
                <a:path h="812800" w="487633">
                  <a:moveTo>
                    <a:pt x="0" y="0"/>
                  </a:moveTo>
                  <a:lnTo>
                    <a:pt x="487633" y="0"/>
                  </a:lnTo>
                  <a:lnTo>
                    <a:pt x="487633" y="812800"/>
                  </a:lnTo>
                  <a:lnTo>
                    <a:pt x="0" y="812800"/>
                  </a:lnTo>
                  <a:close/>
                </a:path>
              </a:pathLst>
            </a:custGeom>
            <a:solidFill>
              <a:srgbClr val="195E68"/>
            </a:solidFill>
          </p:spPr>
        </p:sp>
        <p:sp>
          <p:nvSpPr>
            <p:cNvPr name="TextBox 5" id="5"/>
            <p:cNvSpPr txBox="true"/>
            <p:nvPr/>
          </p:nvSpPr>
          <p:spPr>
            <a:xfrm>
              <a:off x="0" y="-9525"/>
              <a:ext cx="487633" cy="822325"/>
            </a:xfrm>
            <a:prstGeom prst="rect">
              <a:avLst/>
            </a:prstGeom>
          </p:spPr>
          <p:txBody>
            <a:bodyPr anchor="ctr" rtlCol="false" tIns="50800" lIns="50800" bIns="50800" rIns="50800"/>
            <a:lstStyle/>
            <a:p>
              <a:pPr algn="ctr">
                <a:lnSpc>
                  <a:spcPts val="2520"/>
                </a:lnSpc>
              </a:pPr>
            </a:p>
          </p:txBody>
        </p:sp>
      </p:grpSp>
      <p:sp>
        <p:nvSpPr>
          <p:cNvPr name="TextBox 6" id="6"/>
          <p:cNvSpPr txBox="true"/>
          <p:nvPr/>
        </p:nvSpPr>
        <p:spPr>
          <a:xfrm rot="0">
            <a:off x="3446593" y="1000125"/>
            <a:ext cx="6925681" cy="571500"/>
          </a:xfrm>
          <a:prstGeom prst="rect">
            <a:avLst/>
          </a:prstGeom>
        </p:spPr>
        <p:txBody>
          <a:bodyPr anchor="t" rtlCol="false" tIns="0" lIns="0" bIns="0" rIns="0">
            <a:spAutoFit/>
          </a:bodyPr>
          <a:lstStyle/>
          <a:p>
            <a:pPr algn="l">
              <a:lnSpc>
                <a:spcPts val="4320"/>
              </a:lnSpc>
              <a:spcBef>
                <a:spcPct val="0"/>
              </a:spcBef>
            </a:pPr>
            <a:r>
              <a:rPr lang="en-US" b="true" sz="3600">
                <a:solidFill>
                  <a:srgbClr val="195E68"/>
                </a:solidFill>
                <a:latin typeface="Arial Bold"/>
                <a:ea typeface="Arial Bold"/>
                <a:cs typeface="Arial Bold"/>
                <a:sym typeface="Arial Bold"/>
              </a:rPr>
              <a:t>ОСНОВНЫЕ МОМЕНТЫ</a:t>
            </a:r>
          </a:p>
        </p:txBody>
      </p:sp>
      <p:sp>
        <p:nvSpPr>
          <p:cNvPr name="TextBox 7" id="7"/>
          <p:cNvSpPr txBox="true"/>
          <p:nvPr/>
        </p:nvSpPr>
        <p:spPr>
          <a:xfrm rot="0">
            <a:off x="3446593" y="1750075"/>
            <a:ext cx="14273243" cy="5849912"/>
          </a:xfrm>
          <a:prstGeom prst="rect">
            <a:avLst/>
          </a:prstGeom>
        </p:spPr>
        <p:txBody>
          <a:bodyPr anchor="t" rtlCol="false" tIns="0" lIns="0" bIns="0" rIns="0">
            <a:spAutoFit/>
          </a:bodyPr>
          <a:lstStyle/>
          <a:p>
            <a:pPr algn="just">
              <a:lnSpc>
                <a:spcPts val="4592"/>
              </a:lnSpc>
              <a:spcBef>
                <a:spcPct val="0"/>
              </a:spcBef>
            </a:pPr>
            <a:r>
              <a:rPr lang="en-US" sz="3150">
                <a:solidFill>
                  <a:srgbClr val="000000"/>
                </a:solidFill>
                <a:latin typeface="Calibri (MS)"/>
                <a:ea typeface="Calibri (MS)"/>
                <a:cs typeface="Calibri (MS)"/>
                <a:sym typeface="Calibri (MS)"/>
              </a:rPr>
              <a:t>Авраам организовал в пустыне постоялый двор, г</a:t>
            </a:r>
            <a:r>
              <a:rPr lang="en-US" sz="3150" strike="noStrike" u="none">
                <a:solidFill>
                  <a:srgbClr val="000000"/>
                </a:solidFill>
                <a:latin typeface="Calibri (MS)"/>
                <a:ea typeface="Calibri (MS)"/>
                <a:cs typeface="Calibri (MS)"/>
                <a:sym typeface="Calibri (MS)"/>
              </a:rPr>
              <a:t>де предлагал путникам бесплатную еду и питье, и во время трапезы рассказывал о вере в единого Б-га. Те, кто принимал это, благодарили Б-га за трапезу. Те, кто отказывался, должны были заплатить высокую цену за оказанное им гостеприимство, и в итоге «соглашались» благословить Б-га.</a:t>
            </a:r>
          </a:p>
          <a:p>
            <a:pPr algn="just">
              <a:lnSpc>
                <a:spcPts val="4592"/>
              </a:lnSpc>
              <a:spcBef>
                <a:spcPct val="0"/>
              </a:spcBef>
            </a:pPr>
            <a:r>
              <a:rPr lang="en-US" sz="3150" strike="noStrike" u="none">
                <a:solidFill>
                  <a:srgbClr val="000000"/>
                </a:solidFill>
                <a:latin typeface="Calibri (MS)"/>
                <a:ea typeface="Calibri (MS)"/>
                <a:cs typeface="Calibri (MS)"/>
                <a:sym typeface="Calibri (MS)"/>
              </a:rPr>
              <a:t>Ребе спрашивает: какая ценность в такой благодарности по принуждению?</a:t>
            </a:r>
          </a:p>
          <a:p>
            <a:pPr algn="just">
              <a:lnSpc>
                <a:spcPts val="4592"/>
              </a:lnSpc>
              <a:spcBef>
                <a:spcPct val="0"/>
              </a:spcBef>
            </a:pPr>
            <a:r>
              <a:rPr lang="en-US" sz="3150" strike="noStrike" u="none">
                <a:solidFill>
                  <a:srgbClr val="000000"/>
                </a:solidFill>
                <a:latin typeface="Calibri (MS)"/>
                <a:ea typeface="Calibri (MS)"/>
                <a:cs typeface="Calibri (MS)"/>
                <a:sym typeface="Calibri (MS)"/>
              </a:rPr>
              <a:t>Объяснение: иногда внешнее давление раскрывает истинное внутреннее желание человека. Когда Авраам «убеждал» своих гостей благословить Б-га, он пробивал черствость их сердца и раскрывал скрытую веру.</a:t>
            </a:r>
          </a:p>
          <a:p>
            <a:pPr algn="just">
              <a:lnSpc>
                <a:spcPts val="4592"/>
              </a:lnSpc>
              <a:spcBef>
                <a:spcPct val="0"/>
              </a:spcBef>
            </a:pPr>
            <a:r>
              <a:rPr lang="en-US" sz="3150" strike="noStrike" u="none">
                <a:solidFill>
                  <a:srgbClr val="000000"/>
                </a:solidFill>
                <a:latin typeface="Calibri (MS)"/>
                <a:ea typeface="Calibri (MS)"/>
                <a:cs typeface="Calibri (MS)"/>
                <a:sym typeface="Calibri (MS)"/>
              </a:rPr>
              <a:t>Примеры такой идеи:</a:t>
            </a:r>
          </a:p>
        </p:txBody>
      </p:sp>
      <p:grpSp>
        <p:nvGrpSpPr>
          <p:cNvPr name="Group 8" id="8"/>
          <p:cNvGrpSpPr/>
          <p:nvPr/>
        </p:nvGrpSpPr>
        <p:grpSpPr>
          <a:xfrm rot="0">
            <a:off x="822550" y="1016489"/>
            <a:ext cx="739416" cy="1231983"/>
            <a:chOff x="0" y="0"/>
            <a:chExt cx="985888" cy="1642643"/>
          </a:xfrm>
        </p:grpSpPr>
        <p:sp>
          <p:nvSpPr>
            <p:cNvPr name="Freeform 9" id="9"/>
            <p:cNvSpPr/>
            <p:nvPr/>
          </p:nvSpPr>
          <p:spPr>
            <a:xfrm flipH="false" flipV="false" rot="0">
              <a:off x="0" y="0"/>
              <a:ext cx="985901" cy="1642618"/>
            </a:xfrm>
            <a:custGeom>
              <a:avLst/>
              <a:gdLst/>
              <a:ahLst/>
              <a:cxnLst/>
              <a:rect r="r" b="b" t="t" l="l"/>
              <a:pathLst>
                <a:path h="1642618" w="985901">
                  <a:moveTo>
                    <a:pt x="0" y="0"/>
                  </a:moveTo>
                  <a:lnTo>
                    <a:pt x="985901" y="0"/>
                  </a:lnTo>
                  <a:lnTo>
                    <a:pt x="985901" y="1642618"/>
                  </a:lnTo>
                  <a:lnTo>
                    <a:pt x="0" y="1642618"/>
                  </a:lnTo>
                  <a:lnTo>
                    <a:pt x="0" y="0"/>
                  </a:lnTo>
                  <a:close/>
                </a:path>
              </a:pathLst>
            </a:custGeom>
            <a:blipFill>
              <a:blip r:embed="rId3"/>
              <a:stretch>
                <a:fillRect l="-90600" t="-9482" r="-173678" b="-13333"/>
              </a:stretch>
            </a:blipFill>
          </p:spPr>
        </p:sp>
      </p:gr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0" r="-17" b="0"/>
            </a:stretch>
          </a:blipFill>
        </p:spPr>
      </p:sp>
      <p:grpSp>
        <p:nvGrpSpPr>
          <p:cNvPr name="Group 3" id="3"/>
          <p:cNvGrpSpPr/>
          <p:nvPr/>
        </p:nvGrpSpPr>
        <p:grpSpPr>
          <a:xfrm rot="0">
            <a:off x="360493" y="556974"/>
            <a:ext cx="1851482" cy="3086100"/>
            <a:chOff x="0" y="0"/>
            <a:chExt cx="487633" cy="812800"/>
          </a:xfrm>
        </p:grpSpPr>
        <p:sp>
          <p:nvSpPr>
            <p:cNvPr name="Freeform 4" id="4"/>
            <p:cNvSpPr/>
            <p:nvPr/>
          </p:nvSpPr>
          <p:spPr>
            <a:xfrm flipH="false" flipV="false" rot="0">
              <a:off x="0" y="0"/>
              <a:ext cx="487633" cy="812800"/>
            </a:xfrm>
            <a:custGeom>
              <a:avLst/>
              <a:gdLst/>
              <a:ahLst/>
              <a:cxnLst/>
              <a:rect r="r" b="b" t="t" l="l"/>
              <a:pathLst>
                <a:path h="812800" w="487633">
                  <a:moveTo>
                    <a:pt x="0" y="0"/>
                  </a:moveTo>
                  <a:lnTo>
                    <a:pt x="487633" y="0"/>
                  </a:lnTo>
                  <a:lnTo>
                    <a:pt x="487633" y="812800"/>
                  </a:lnTo>
                  <a:lnTo>
                    <a:pt x="0" y="812800"/>
                  </a:lnTo>
                  <a:close/>
                </a:path>
              </a:pathLst>
            </a:custGeom>
            <a:solidFill>
              <a:srgbClr val="195E68"/>
            </a:solidFill>
          </p:spPr>
        </p:sp>
        <p:sp>
          <p:nvSpPr>
            <p:cNvPr name="TextBox 5" id="5"/>
            <p:cNvSpPr txBox="true"/>
            <p:nvPr/>
          </p:nvSpPr>
          <p:spPr>
            <a:xfrm>
              <a:off x="0" y="-9525"/>
              <a:ext cx="487633" cy="822325"/>
            </a:xfrm>
            <a:prstGeom prst="rect">
              <a:avLst/>
            </a:prstGeom>
          </p:spPr>
          <p:txBody>
            <a:bodyPr anchor="ctr" rtlCol="false" tIns="50800" lIns="50800" bIns="50800" rIns="50800"/>
            <a:lstStyle/>
            <a:p>
              <a:pPr algn="ctr">
                <a:lnSpc>
                  <a:spcPts val="2520"/>
                </a:lnSpc>
              </a:pPr>
            </a:p>
          </p:txBody>
        </p:sp>
      </p:grpSp>
      <p:sp>
        <p:nvSpPr>
          <p:cNvPr name="TextBox 6" id="6"/>
          <p:cNvSpPr txBox="true"/>
          <p:nvPr/>
        </p:nvSpPr>
        <p:spPr>
          <a:xfrm rot="0">
            <a:off x="3446593" y="113519"/>
            <a:ext cx="14273243" cy="9917087"/>
          </a:xfrm>
          <a:prstGeom prst="rect">
            <a:avLst/>
          </a:prstGeom>
        </p:spPr>
        <p:txBody>
          <a:bodyPr anchor="t" rtlCol="false" tIns="0" lIns="0" bIns="0" rIns="0">
            <a:spAutoFit/>
          </a:bodyPr>
          <a:lstStyle/>
          <a:p>
            <a:pPr algn="just">
              <a:lnSpc>
                <a:spcPts val="4592"/>
              </a:lnSpc>
              <a:spcBef>
                <a:spcPct val="0"/>
              </a:spcBef>
            </a:pPr>
            <a:r>
              <a:rPr lang="en-US" sz="3150">
                <a:solidFill>
                  <a:srgbClr val="000000"/>
                </a:solidFill>
                <a:latin typeface="Calibri (MS)"/>
                <a:ea typeface="Calibri (MS)"/>
                <a:cs typeface="Calibri (MS)"/>
                <a:sym typeface="Calibri (MS)"/>
              </a:rPr>
              <a:t>Гр</a:t>
            </a:r>
            <a:r>
              <a:rPr lang="en-US" sz="3150" strike="noStrike" u="none">
                <a:solidFill>
                  <a:srgbClr val="000000"/>
                </a:solidFill>
                <a:latin typeface="Calibri (MS)"/>
                <a:ea typeface="Calibri (MS)"/>
                <a:cs typeface="Calibri (MS)"/>
                <a:sym typeface="Calibri (MS)"/>
              </a:rPr>
              <a:t>ех разведчиков: народ не верил в могущество Б-га привести их в Землю Обетованную и просил вернуться в Египет. Узнав о положенном им наказании — 40 лет в пустыне, — они пробудились и захотели войти в Землю Израиля. Что заставило их поверить в силу Б-га? Наказание потрясло их и раскрыло истинную веру в Б-га и внутреннее желание повиноваться Ему.</a:t>
            </a:r>
          </a:p>
          <a:p>
            <a:pPr algn="just">
              <a:lnSpc>
                <a:spcPts val="4592"/>
              </a:lnSpc>
              <a:spcBef>
                <a:spcPct val="0"/>
              </a:spcBef>
            </a:pPr>
            <a:r>
              <a:rPr lang="en-US" sz="3150" strike="noStrike" u="none">
                <a:solidFill>
                  <a:srgbClr val="000000"/>
                </a:solidFill>
                <a:latin typeface="Calibri (MS)"/>
                <a:ea typeface="Calibri (MS)"/>
                <a:cs typeface="Calibri (MS)"/>
                <a:sym typeface="Calibri (MS)"/>
              </a:rPr>
              <a:t>Ребе Рашаб и благословение: человек пришёл просить благословения, и Ребе сначала сказал, что не может ему помочь. Когда же человек разразился слезами отчаяния, Ребе благословил его. Почему? Изначально человек не был подходящим сосудом для благословения, но его надлом очистил его, сделав достойным благословения Б-га.</a:t>
            </a:r>
          </a:p>
          <a:p>
            <a:pPr algn="just">
              <a:lnSpc>
                <a:spcPts val="4592"/>
              </a:lnSpc>
              <a:spcBef>
                <a:spcPct val="0"/>
              </a:spcBef>
            </a:pPr>
            <a:r>
              <a:rPr lang="en-US" sz="3150" strike="noStrike" u="none">
                <a:solidFill>
                  <a:srgbClr val="000000"/>
                </a:solidFill>
                <a:latin typeface="Calibri (MS)"/>
                <a:ea typeface="Calibri (MS)"/>
                <a:cs typeface="Calibri (MS)"/>
                <a:sym typeface="Calibri (MS)"/>
              </a:rPr>
              <a:t>Ахав, царь Израиля: он готов был выполнять требования царя Арама до тех пор, пока речь не зашла об осквернении свитка Торы. В этот момент внешнее давление пробудило его внутреннее желание, и он твёрдо встал на защиту Торы.</a:t>
            </a:r>
          </a:p>
          <a:p>
            <a:pPr algn="just">
              <a:lnSpc>
                <a:spcPts val="4592"/>
              </a:lnSpc>
              <a:spcBef>
                <a:spcPct val="0"/>
              </a:spcBef>
            </a:pPr>
            <a:r>
              <a:rPr lang="en-US" sz="3150" strike="noStrike" u="none">
                <a:solidFill>
                  <a:srgbClr val="000000"/>
                </a:solidFill>
                <a:latin typeface="Calibri (MS)"/>
                <a:ea typeface="Calibri (MS)"/>
                <a:cs typeface="Calibri (MS)"/>
                <a:sym typeface="Calibri (MS)"/>
              </a:rPr>
              <a:t>Урок для нас: подобно Аврааму, мы должны утверждать Б-жественность в мире, и каждая заповедь, которую исполняет еврей, побуждает приведет его исполнению всех заповедей.</a:t>
            </a:r>
          </a:p>
          <a:p>
            <a:pPr algn="just">
              <a:lnSpc>
                <a:spcPts val="4592"/>
              </a:lnSpc>
              <a:spcBef>
                <a:spcPct val="0"/>
              </a:spcBef>
            </a:pPr>
          </a:p>
        </p:txBody>
      </p:sp>
      <p:grpSp>
        <p:nvGrpSpPr>
          <p:cNvPr name="Group 7" id="7"/>
          <p:cNvGrpSpPr/>
          <p:nvPr/>
        </p:nvGrpSpPr>
        <p:grpSpPr>
          <a:xfrm rot="0">
            <a:off x="822550" y="1016489"/>
            <a:ext cx="739416" cy="1231983"/>
            <a:chOff x="0" y="0"/>
            <a:chExt cx="985888" cy="1642643"/>
          </a:xfrm>
        </p:grpSpPr>
        <p:sp>
          <p:nvSpPr>
            <p:cNvPr name="Freeform 8" id="8"/>
            <p:cNvSpPr/>
            <p:nvPr/>
          </p:nvSpPr>
          <p:spPr>
            <a:xfrm flipH="false" flipV="false" rot="0">
              <a:off x="0" y="0"/>
              <a:ext cx="985901" cy="1642618"/>
            </a:xfrm>
            <a:custGeom>
              <a:avLst/>
              <a:gdLst/>
              <a:ahLst/>
              <a:cxnLst/>
              <a:rect r="r" b="b" t="t" l="l"/>
              <a:pathLst>
                <a:path h="1642618" w="985901">
                  <a:moveTo>
                    <a:pt x="0" y="0"/>
                  </a:moveTo>
                  <a:lnTo>
                    <a:pt x="985901" y="0"/>
                  </a:lnTo>
                  <a:lnTo>
                    <a:pt x="985901" y="1642618"/>
                  </a:lnTo>
                  <a:lnTo>
                    <a:pt x="0" y="1642618"/>
                  </a:lnTo>
                  <a:lnTo>
                    <a:pt x="0" y="0"/>
                  </a:lnTo>
                  <a:close/>
                </a:path>
              </a:pathLst>
            </a:custGeom>
            <a:blipFill>
              <a:blip r:embed="rId3"/>
              <a:stretch>
                <a:fillRect l="-90600" t="-9482" r="-173678" b="-13333"/>
              </a:stretch>
            </a:blipFill>
          </p:spPr>
        </p:sp>
      </p:gr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5" r="0" b="-5"/>
            </a:stretch>
          </a:blipFill>
        </p:spPr>
      </p:sp>
      <p:grpSp>
        <p:nvGrpSpPr>
          <p:cNvPr name="Group 3" id="3"/>
          <p:cNvGrpSpPr/>
          <p:nvPr/>
        </p:nvGrpSpPr>
        <p:grpSpPr>
          <a:xfrm rot="0">
            <a:off x="10864215" y="5846479"/>
            <a:ext cx="6386170" cy="4286250"/>
            <a:chOff x="0" y="0"/>
            <a:chExt cx="1681954" cy="1128889"/>
          </a:xfrm>
        </p:grpSpPr>
        <p:sp>
          <p:nvSpPr>
            <p:cNvPr name="Freeform 4" id="4"/>
            <p:cNvSpPr/>
            <p:nvPr/>
          </p:nvSpPr>
          <p:spPr>
            <a:xfrm flipH="false" flipV="false" rot="0">
              <a:off x="0" y="0"/>
              <a:ext cx="1681954" cy="1128889"/>
            </a:xfrm>
            <a:custGeom>
              <a:avLst/>
              <a:gdLst/>
              <a:ahLst/>
              <a:cxnLst/>
              <a:rect r="r" b="b" t="t" l="l"/>
              <a:pathLst>
                <a:path h="1128889" w="1681954">
                  <a:moveTo>
                    <a:pt x="0" y="0"/>
                  </a:moveTo>
                  <a:lnTo>
                    <a:pt x="1681954" y="0"/>
                  </a:lnTo>
                  <a:lnTo>
                    <a:pt x="1681954" y="1128889"/>
                  </a:lnTo>
                  <a:lnTo>
                    <a:pt x="0" y="1128889"/>
                  </a:lnTo>
                  <a:close/>
                </a:path>
              </a:pathLst>
            </a:custGeom>
            <a:solidFill>
              <a:srgbClr val="195E68"/>
            </a:solidFill>
          </p:spPr>
        </p:sp>
        <p:sp>
          <p:nvSpPr>
            <p:cNvPr name="TextBox 5" id="5"/>
            <p:cNvSpPr txBox="true"/>
            <p:nvPr/>
          </p:nvSpPr>
          <p:spPr>
            <a:xfrm>
              <a:off x="0" y="-9525"/>
              <a:ext cx="1681954" cy="1138414"/>
            </a:xfrm>
            <a:prstGeom prst="rect">
              <a:avLst/>
            </a:prstGeom>
          </p:spPr>
          <p:txBody>
            <a:bodyPr anchor="ctr" rtlCol="false" tIns="50800" lIns="50800" bIns="50800" rIns="50800"/>
            <a:lstStyle/>
            <a:p>
              <a:pPr algn="ctr">
                <a:lnSpc>
                  <a:spcPts val="2520"/>
                </a:lnSpc>
              </a:pPr>
            </a:p>
          </p:txBody>
        </p:sp>
      </p:grpSp>
      <p:grpSp>
        <p:nvGrpSpPr>
          <p:cNvPr name="Group 6" id="6"/>
          <p:cNvGrpSpPr/>
          <p:nvPr/>
        </p:nvGrpSpPr>
        <p:grpSpPr>
          <a:xfrm rot="2699999">
            <a:off x="14191197" y="6684086"/>
            <a:ext cx="4419845" cy="4950908"/>
            <a:chOff x="0" y="0"/>
            <a:chExt cx="1164074" cy="1303943"/>
          </a:xfrm>
        </p:grpSpPr>
        <p:sp>
          <p:nvSpPr>
            <p:cNvPr name="Freeform 7" id="7"/>
            <p:cNvSpPr/>
            <p:nvPr/>
          </p:nvSpPr>
          <p:spPr>
            <a:xfrm flipH="false" flipV="false" rot="0">
              <a:off x="0" y="0"/>
              <a:ext cx="1164074" cy="1303943"/>
            </a:xfrm>
            <a:custGeom>
              <a:avLst/>
              <a:gdLst/>
              <a:ahLst/>
              <a:cxnLst/>
              <a:rect r="r" b="b" t="t" l="l"/>
              <a:pathLst>
                <a:path h="1303943" w="1164074">
                  <a:moveTo>
                    <a:pt x="0" y="0"/>
                  </a:moveTo>
                  <a:lnTo>
                    <a:pt x="1164074" y="0"/>
                  </a:lnTo>
                  <a:lnTo>
                    <a:pt x="1164074" y="1303943"/>
                  </a:lnTo>
                  <a:lnTo>
                    <a:pt x="0" y="1303943"/>
                  </a:lnTo>
                  <a:close/>
                </a:path>
              </a:pathLst>
            </a:custGeom>
            <a:solidFill>
              <a:srgbClr val="1A969B"/>
            </a:solidFill>
          </p:spPr>
        </p:sp>
        <p:sp>
          <p:nvSpPr>
            <p:cNvPr name="TextBox 8" id="8"/>
            <p:cNvSpPr txBox="true"/>
            <p:nvPr/>
          </p:nvSpPr>
          <p:spPr>
            <a:xfrm>
              <a:off x="0" y="-9525"/>
              <a:ext cx="1164074" cy="1313468"/>
            </a:xfrm>
            <a:prstGeom prst="rect">
              <a:avLst/>
            </a:prstGeom>
          </p:spPr>
          <p:txBody>
            <a:bodyPr anchor="ctr" rtlCol="false" tIns="50800" lIns="50800" bIns="50800" rIns="50800"/>
            <a:lstStyle/>
            <a:p>
              <a:pPr algn="ctr">
                <a:lnSpc>
                  <a:spcPts val="2520"/>
                </a:lnSpc>
              </a:pPr>
            </a:p>
          </p:txBody>
        </p:sp>
      </p:grpSp>
      <p:sp>
        <p:nvSpPr>
          <p:cNvPr name="Freeform 9" id="9" descr="תמונה שמכילה טקסט, גופן, צילום מסך, גרפיקה"/>
          <p:cNvSpPr/>
          <p:nvPr/>
        </p:nvSpPr>
        <p:spPr>
          <a:xfrm flipH="false" flipV="false" rot="0">
            <a:off x="10084527" y="7429948"/>
            <a:ext cx="7736338" cy="1763573"/>
          </a:xfrm>
          <a:custGeom>
            <a:avLst/>
            <a:gdLst/>
            <a:ahLst/>
            <a:cxnLst/>
            <a:rect r="r" b="b" t="t" l="l"/>
            <a:pathLst>
              <a:path h="1763573" w="7736338">
                <a:moveTo>
                  <a:pt x="0" y="0"/>
                </a:moveTo>
                <a:lnTo>
                  <a:pt x="7736338" y="0"/>
                </a:lnTo>
                <a:lnTo>
                  <a:pt x="7736338" y="1763572"/>
                </a:lnTo>
                <a:lnTo>
                  <a:pt x="0" y="1763572"/>
                </a:lnTo>
                <a:lnTo>
                  <a:pt x="0" y="0"/>
                </a:lnTo>
                <a:close/>
              </a:path>
            </a:pathLst>
          </a:custGeom>
          <a:blipFill>
            <a:blip r:embed="rId3"/>
            <a:stretch>
              <a:fillRect l="0" t="-55906" r="-12" b="0"/>
            </a:stretch>
          </a:blipFill>
        </p:spPr>
      </p:sp>
      <p:sp>
        <p:nvSpPr>
          <p:cNvPr name="Freeform 10" id="10" descr="תמונה שמכילה טקסט, גופן, צילום מסך, גרפיקה"/>
          <p:cNvSpPr/>
          <p:nvPr/>
        </p:nvSpPr>
        <p:spPr>
          <a:xfrm flipH="false" flipV="false" rot="0">
            <a:off x="15683732" y="6337821"/>
            <a:ext cx="2071030" cy="1092117"/>
          </a:xfrm>
          <a:custGeom>
            <a:avLst/>
            <a:gdLst/>
            <a:ahLst/>
            <a:cxnLst/>
            <a:rect r="r" b="b" t="t" l="l"/>
            <a:pathLst>
              <a:path h="1092117" w="2071030">
                <a:moveTo>
                  <a:pt x="0" y="0"/>
                </a:moveTo>
                <a:lnTo>
                  <a:pt x="2071030" y="0"/>
                </a:lnTo>
                <a:lnTo>
                  <a:pt x="2071030" y="1092117"/>
                </a:lnTo>
                <a:lnTo>
                  <a:pt x="0" y="1092117"/>
                </a:lnTo>
                <a:lnTo>
                  <a:pt x="0" y="0"/>
                </a:lnTo>
                <a:close/>
              </a:path>
            </a:pathLst>
          </a:custGeom>
          <a:blipFill>
            <a:blip r:embed="rId4"/>
            <a:stretch>
              <a:fillRect l="-273581" t="12753" r="-10" b="-164510"/>
            </a:stretch>
          </a:blipFill>
        </p:spPr>
      </p:sp>
      <p:grpSp>
        <p:nvGrpSpPr>
          <p:cNvPr name="Group 11" id="11"/>
          <p:cNvGrpSpPr/>
          <p:nvPr/>
        </p:nvGrpSpPr>
        <p:grpSpPr>
          <a:xfrm rot="0">
            <a:off x="1028700" y="857250"/>
            <a:ext cx="16493490" cy="3755924"/>
            <a:chOff x="0" y="0"/>
            <a:chExt cx="4343964" cy="989215"/>
          </a:xfrm>
        </p:grpSpPr>
        <p:sp>
          <p:nvSpPr>
            <p:cNvPr name="Freeform 12" id="12"/>
            <p:cNvSpPr/>
            <p:nvPr/>
          </p:nvSpPr>
          <p:spPr>
            <a:xfrm flipH="false" flipV="false" rot="0">
              <a:off x="0" y="0"/>
              <a:ext cx="4343964" cy="989215"/>
            </a:xfrm>
            <a:custGeom>
              <a:avLst/>
              <a:gdLst/>
              <a:ahLst/>
              <a:cxnLst/>
              <a:rect r="r" b="b" t="t" l="l"/>
              <a:pathLst>
                <a:path h="989215" w="4343964">
                  <a:moveTo>
                    <a:pt x="0" y="0"/>
                  </a:moveTo>
                  <a:lnTo>
                    <a:pt x="4343964" y="0"/>
                  </a:lnTo>
                  <a:lnTo>
                    <a:pt x="4343964" y="989215"/>
                  </a:lnTo>
                  <a:lnTo>
                    <a:pt x="0" y="989215"/>
                  </a:lnTo>
                  <a:close/>
                </a:path>
              </a:pathLst>
            </a:custGeom>
            <a:solidFill>
              <a:srgbClr val="195E68"/>
            </a:solidFill>
          </p:spPr>
        </p:sp>
        <p:sp>
          <p:nvSpPr>
            <p:cNvPr name="TextBox 13" id="13"/>
            <p:cNvSpPr txBox="true"/>
            <p:nvPr/>
          </p:nvSpPr>
          <p:spPr>
            <a:xfrm>
              <a:off x="0" y="-9525"/>
              <a:ext cx="4343964" cy="998740"/>
            </a:xfrm>
            <a:prstGeom prst="rect">
              <a:avLst/>
            </a:prstGeom>
          </p:spPr>
          <p:txBody>
            <a:bodyPr anchor="ctr" rtlCol="false" tIns="50800" lIns="50800" bIns="50800" rIns="50800"/>
            <a:lstStyle/>
            <a:p>
              <a:pPr algn="ctr">
                <a:lnSpc>
                  <a:spcPts val="2520"/>
                </a:lnSpc>
              </a:pPr>
            </a:p>
          </p:txBody>
        </p:sp>
      </p:grpSp>
      <p:sp>
        <p:nvSpPr>
          <p:cNvPr name="TextBox 14" id="14"/>
          <p:cNvSpPr txBox="true"/>
          <p:nvPr/>
        </p:nvSpPr>
        <p:spPr>
          <a:xfrm rot="0">
            <a:off x="2444115" y="4955857"/>
            <a:ext cx="9408795" cy="691191"/>
          </a:xfrm>
          <a:prstGeom prst="rect">
            <a:avLst/>
          </a:prstGeom>
        </p:spPr>
        <p:txBody>
          <a:bodyPr anchor="t" rtlCol="false" tIns="0" lIns="0" bIns="0" rIns="0">
            <a:spAutoFit/>
          </a:bodyPr>
          <a:lstStyle/>
          <a:p>
            <a:pPr algn="l">
              <a:lnSpc>
                <a:spcPts val="7200"/>
              </a:lnSpc>
            </a:pPr>
            <a:r>
              <a:rPr lang="en-US" sz="6000">
                <a:solidFill>
                  <a:srgbClr val="30BFBF"/>
                </a:solidFill>
                <a:latin typeface="Arial"/>
                <a:ea typeface="Arial"/>
                <a:cs typeface="Arial"/>
                <a:sym typeface="Arial"/>
              </a:rPr>
              <a:t>В (день), (время), (место)</a:t>
            </a:r>
          </a:p>
        </p:txBody>
      </p:sp>
      <p:sp>
        <p:nvSpPr>
          <p:cNvPr name="TextBox 15" id="15"/>
          <p:cNvSpPr txBox="true"/>
          <p:nvPr/>
        </p:nvSpPr>
        <p:spPr>
          <a:xfrm rot="0">
            <a:off x="1272540" y="2017290"/>
            <a:ext cx="12442450" cy="1857375"/>
          </a:xfrm>
          <a:prstGeom prst="rect">
            <a:avLst/>
          </a:prstGeom>
        </p:spPr>
        <p:txBody>
          <a:bodyPr anchor="t" rtlCol="false" tIns="0" lIns="0" bIns="0" rIns="0">
            <a:spAutoFit/>
          </a:bodyPr>
          <a:lstStyle/>
          <a:p>
            <a:pPr algn="l">
              <a:lnSpc>
                <a:spcPts val="7200"/>
              </a:lnSpc>
            </a:pPr>
            <a:r>
              <a:rPr lang="en-US" sz="6000" b="true">
                <a:solidFill>
                  <a:srgbClr val="FFFFFF"/>
                </a:solidFill>
                <a:latin typeface="Arimo Bold"/>
                <a:ea typeface="Arimo Bold"/>
                <a:cs typeface="Arimo Bold"/>
                <a:sym typeface="Arimo Bold"/>
              </a:rPr>
              <a:t>С НЕТЕРПЕНИЕМ ЖДЕМ ВАС НА СЛЕДУЮЩЕЙ НЕДЕЛЕ!</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DAHXLEk2d4Q</dc:identifier>
  <dcterms:modified xsi:type="dcterms:W3CDTF">2011-08-01T06:04:30Z</dcterms:modified>
  <cp:revision>1</cp:revision>
  <dc:title>וירא מצגת רוסית</dc:title>
</cp:coreProperties>
</file>