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Lst>
  <p:sldSz cx="18288000" cy="10287000"/>
  <p:notesSz cx="6858000" cy="9144000"/>
  <p:embeddedFontLst>
    <p:embeddedFont>
      <p:font typeface="Arial Bold" charset="1" panose="020B0704020202020204"/>
      <p:regular r:id="rId28"/>
    </p:embeddedFont>
    <p:embeddedFont>
      <p:font typeface="Arial" charset="1" panose="020B0604020202020204"/>
      <p:regular r:id="rId29"/>
    </p:embeddedFont>
    <p:embeddedFont>
      <p:font typeface="Lora" charset="1" panose="00000500000000000000"/>
      <p:regular r:id="rId30"/>
    </p:embeddedFont>
    <p:embeddedFont>
      <p:font typeface="Calibri (MS)" charset="1" panose="020F0502020204030204"/>
      <p:regular r:id="rId31"/>
    </p:embeddedFont>
    <p:embeddedFont>
      <p:font typeface="Calibri (MS) Bold" charset="1" panose="020F0702030404030204"/>
      <p:regular r:id="rId32"/>
    </p:embeddedFont>
    <p:embeddedFont>
      <p:font typeface="Crimsons Bold" charset="1" panose="02000803040000020002"/>
      <p:regular r:id="rId33"/>
    </p:embeddedFont>
    <p:embeddedFont>
      <p:font typeface="Arimo Bold" charset="1" panose="020B0704020202020204"/>
      <p:regular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fonts/font28.fntdata" Type="http://schemas.openxmlformats.org/officeDocument/2006/relationships/font"/><Relationship Id="rId29" Target="fonts/font29.fntdata" Type="http://schemas.openxmlformats.org/officeDocument/2006/relationships/font"/><Relationship Id="rId3" Target="viewProps.xml" Type="http://schemas.openxmlformats.org/officeDocument/2006/relationships/viewProps"/><Relationship Id="rId30" Target="fonts/font30.fntdata" Type="http://schemas.openxmlformats.org/officeDocument/2006/relationships/font"/><Relationship Id="rId31" Target="fonts/font31.fntdata" Type="http://schemas.openxmlformats.org/officeDocument/2006/relationships/font"/><Relationship Id="rId32" Target="fonts/font32.fntdata" Type="http://schemas.openxmlformats.org/officeDocument/2006/relationships/font"/><Relationship Id="rId33" Target="fonts/font33.fntdata" Type="http://schemas.openxmlformats.org/officeDocument/2006/relationships/font"/><Relationship Id="rId34" Target="fonts/font34.fntdata" Type="http://schemas.openxmlformats.org/officeDocument/2006/relationships/font"/><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 Id="rId3" Target="../media/image2.png" Type="http://schemas.openxmlformats.org/officeDocument/2006/relationships/image"/><Relationship Id="rId4" Target="../media/image5.jpe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 Id="rId3" Target="../media/image2.png" Type="http://schemas.openxmlformats.org/officeDocument/2006/relationships/image"/><Relationship Id="rId4" Target="../media/image9.jpe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 Id="rId3" Target="../media/image2.png" Type="http://schemas.openxmlformats.org/officeDocument/2006/relationships/image"/><Relationship Id="rId4" Target="../media/image11.jpe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pn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jpeg" Type="http://schemas.openxmlformats.org/officeDocument/2006/relationships/image"/><Relationship Id="rId3" Target="../media/image14.png" Type="http://schemas.openxmlformats.org/officeDocument/2006/relationships/image"/><Relationship Id="rId4" Target="../media/image15.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9050" y="1905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grpSp>
        <p:nvGrpSpPr>
          <p:cNvPr name="Group 3" id="3"/>
          <p:cNvGrpSpPr/>
          <p:nvPr/>
        </p:nvGrpSpPr>
        <p:grpSpPr>
          <a:xfrm rot="0">
            <a:off x="14469342" y="8461019"/>
            <a:ext cx="2644197" cy="729024"/>
            <a:chOff x="0" y="0"/>
            <a:chExt cx="3525596" cy="972033"/>
          </a:xfrm>
        </p:grpSpPr>
        <p:sp>
          <p:nvSpPr>
            <p:cNvPr name="Freeform 4" id="4"/>
            <p:cNvSpPr/>
            <p:nvPr/>
          </p:nvSpPr>
          <p:spPr>
            <a:xfrm flipH="false" flipV="false" rot="0">
              <a:off x="0" y="0"/>
              <a:ext cx="3525647" cy="972058"/>
            </a:xfrm>
            <a:custGeom>
              <a:avLst/>
              <a:gdLst/>
              <a:ahLst/>
              <a:cxnLst/>
              <a:rect r="r" b="b" t="t" l="l"/>
              <a:pathLst>
                <a:path h="972058" w="3525647">
                  <a:moveTo>
                    <a:pt x="0" y="0"/>
                  </a:moveTo>
                  <a:lnTo>
                    <a:pt x="3525647" y="0"/>
                  </a:lnTo>
                  <a:lnTo>
                    <a:pt x="3525647" y="972058"/>
                  </a:lnTo>
                  <a:lnTo>
                    <a:pt x="0" y="972058"/>
                  </a:lnTo>
                  <a:close/>
                </a:path>
              </a:pathLst>
            </a:custGeom>
            <a:solidFill>
              <a:srgbClr val="1B969B"/>
            </a:solidFill>
          </p:spPr>
        </p:sp>
      </p:grpSp>
      <p:grpSp>
        <p:nvGrpSpPr>
          <p:cNvPr name="Group 5" id="5"/>
          <p:cNvGrpSpPr/>
          <p:nvPr/>
        </p:nvGrpSpPr>
        <p:grpSpPr>
          <a:xfrm rot="0">
            <a:off x="9698612" y="2399576"/>
            <a:ext cx="8589388" cy="7887424"/>
            <a:chOff x="0" y="0"/>
            <a:chExt cx="2262226" cy="2077346"/>
          </a:xfrm>
        </p:grpSpPr>
        <p:sp>
          <p:nvSpPr>
            <p:cNvPr name="Freeform 6" id="6"/>
            <p:cNvSpPr/>
            <p:nvPr/>
          </p:nvSpPr>
          <p:spPr>
            <a:xfrm flipH="false" flipV="false" rot="0">
              <a:off x="0" y="0"/>
              <a:ext cx="2262226" cy="2077346"/>
            </a:xfrm>
            <a:custGeom>
              <a:avLst/>
              <a:gdLst/>
              <a:ahLst/>
              <a:cxnLst/>
              <a:rect r="r" b="b" t="t" l="l"/>
              <a:pathLst>
                <a:path h="2077346" w="2262226">
                  <a:moveTo>
                    <a:pt x="0" y="0"/>
                  </a:moveTo>
                  <a:lnTo>
                    <a:pt x="2262226" y="0"/>
                  </a:lnTo>
                  <a:lnTo>
                    <a:pt x="2262226" y="2077346"/>
                  </a:lnTo>
                  <a:lnTo>
                    <a:pt x="0" y="2077346"/>
                  </a:lnTo>
                  <a:close/>
                </a:path>
              </a:pathLst>
            </a:custGeom>
            <a:solidFill>
              <a:srgbClr val="E0F5F6"/>
            </a:solidFill>
          </p:spPr>
        </p:sp>
        <p:sp>
          <p:nvSpPr>
            <p:cNvPr name="TextBox 7" id="7"/>
            <p:cNvSpPr txBox="true"/>
            <p:nvPr/>
          </p:nvSpPr>
          <p:spPr>
            <a:xfrm>
              <a:off x="0" y="-9525"/>
              <a:ext cx="2262226" cy="2086871"/>
            </a:xfrm>
            <a:prstGeom prst="rect">
              <a:avLst/>
            </a:prstGeom>
          </p:spPr>
          <p:txBody>
            <a:bodyPr anchor="ctr" rtlCol="false" tIns="50800" lIns="50800" bIns="50800" rIns="50800"/>
            <a:lstStyle/>
            <a:p>
              <a:pPr algn="ctr">
                <a:lnSpc>
                  <a:spcPts val="2520"/>
                </a:lnSpc>
              </a:pPr>
            </a:p>
          </p:txBody>
        </p:sp>
      </p:grpSp>
      <p:grpSp>
        <p:nvGrpSpPr>
          <p:cNvPr name="Group 8" id="8"/>
          <p:cNvGrpSpPr/>
          <p:nvPr/>
        </p:nvGrpSpPr>
        <p:grpSpPr>
          <a:xfrm rot="2700000">
            <a:off x="13737143" y="5349105"/>
            <a:ext cx="5696323" cy="5707346"/>
            <a:chOff x="0" y="0"/>
            <a:chExt cx="1500266" cy="1503169"/>
          </a:xfrm>
        </p:grpSpPr>
        <p:sp>
          <p:nvSpPr>
            <p:cNvPr name="Freeform 9" id="9"/>
            <p:cNvSpPr/>
            <p:nvPr/>
          </p:nvSpPr>
          <p:spPr>
            <a:xfrm flipH="false" flipV="false" rot="0">
              <a:off x="0" y="0"/>
              <a:ext cx="1500266" cy="1503169"/>
            </a:xfrm>
            <a:custGeom>
              <a:avLst/>
              <a:gdLst/>
              <a:ahLst/>
              <a:cxnLst/>
              <a:rect r="r" b="b" t="t" l="l"/>
              <a:pathLst>
                <a:path h="1503169" w="1500266">
                  <a:moveTo>
                    <a:pt x="0" y="0"/>
                  </a:moveTo>
                  <a:lnTo>
                    <a:pt x="1500266" y="0"/>
                  </a:lnTo>
                  <a:lnTo>
                    <a:pt x="1500266" y="1503169"/>
                  </a:lnTo>
                  <a:lnTo>
                    <a:pt x="0" y="1503169"/>
                  </a:lnTo>
                  <a:close/>
                </a:path>
              </a:pathLst>
            </a:custGeom>
            <a:solidFill>
              <a:srgbClr val="FFFFFF"/>
            </a:solidFill>
          </p:spPr>
        </p:sp>
        <p:sp>
          <p:nvSpPr>
            <p:cNvPr name="TextBox 10" id="10"/>
            <p:cNvSpPr txBox="true"/>
            <p:nvPr/>
          </p:nvSpPr>
          <p:spPr>
            <a:xfrm>
              <a:off x="0" y="-9525"/>
              <a:ext cx="1500266" cy="1512694"/>
            </a:xfrm>
            <a:prstGeom prst="rect">
              <a:avLst/>
            </a:prstGeom>
          </p:spPr>
          <p:txBody>
            <a:bodyPr anchor="ctr" rtlCol="false" tIns="50800" lIns="50800" bIns="50800" rIns="50800"/>
            <a:lstStyle/>
            <a:p>
              <a:pPr algn="ctr">
                <a:lnSpc>
                  <a:spcPts val="2520"/>
                </a:lnSpc>
              </a:pPr>
            </a:p>
          </p:txBody>
        </p:sp>
      </p:grpSp>
      <p:grpSp>
        <p:nvGrpSpPr>
          <p:cNvPr name="Group 11" id="11"/>
          <p:cNvGrpSpPr/>
          <p:nvPr/>
        </p:nvGrpSpPr>
        <p:grpSpPr>
          <a:xfrm rot="0">
            <a:off x="14372539" y="8492593"/>
            <a:ext cx="2838641" cy="697450"/>
            <a:chOff x="0" y="0"/>
            <a:chExt cx="747625" cy="183691"/>
          </a:xfrm>
        </p:grpSpPr>
        <p:sp>
          <p:nvSpPr>
            <p:cNvPr name="Freeform 12" id="12"/>
            <p:cNvSpPr/>
            <p:nvPr/>
          </p:nvSpPr>
          <p:spPr>
            <a:xfrm flipH="false" flipV="false" rot="0">
              <a:off x="0" y="0"/>
              <a:ext cx="747625" cy="183691"/>
            </a:xfrm>
            <a:custGeom>
              <a:avLst/>
              <a:gdLst/>
              <a:ahLst/>
              <a:cxnLst/>
              <a:rect r="r" b="b" t="t" l="l"/>
              <a:pathLst>
                <a:path h="183691" w="747625">
                  <a:moveTo>
                    <a:pt x="0" y="0"/>
                  </a:moveTo>
                  <a:lnTo>
                    <a:pt x="747625" y="0"/>
                  </a:lnTo>
                  <a:lnTo>
                    <a:pt x="747625" y="183691"/>
                  </a:lnTo>
                  <a:lnTo>
                    <a:pt x="0" y="183691"/>
                  </a:lnTo>
                  <a:close/>
                </a:path>
              </a:pathLst>
            </a:custGeom>
            <a:solidFill>
              <a:srgbClr val="1A969B"/>
            </a:solidFill>
          </p:spPr>
        </p:sp>
        <p:sp>
          <p:nvSpPr>
            <p:cNvPr name="TextBox 13" id="13"/>
            <p:cNvSpPr txBox="true"/>
            <p:nvPr/>
          </p:nvSpPr>
          <p:spPr>
            <a:xfrm>
              <a:off x="0" y="-9525"/>
              <a:ext cx="747625" cy="193216"/>
            </a:xfrm>
            <a:prstGeom prst="rect">
              <a:avLst/>
            </a:prstGeom>
          </p:spPr>
          <p:txBody>
            <a:bodyPr anchor="ctr" rtlCol="false" tIns="50800" lIns="50800" bIns="50800" rIns="50800"/>
            <a:lstStyle/>
            <a:p>
              <a:pPr algn="ctr">
                <a:lnSpc>
                  <a:spcPts val="2520"/>
                </a:lnSpc>
              </a:pPr>
            </a:p>
          </p:txBody>
        </p:sp>
      </p:grpSp>
      <p:sp>
        <p:nvSpPr>
          <p:cNvPr name="Freeform 14" id="14" descr="תמונה שמכילה טקסט, גופן, צילום מסך, גרפיקה"/>
          <p:cNvSpPr/>
          <p:nvPr/>
        </p:nvSpPr>
        <p:spPr>
          <a:xfrm flipH="false" flipV="false" rot="0">
            <a:off x="9573016" y="5356565"/>
            <a:ext cx="8305267" cy="3209039"/>
          </a:xfrm>
          <a:custGeom>
            <a:avLst/>
            <a:gdLst/>
            <a:ahLst/>
            <a:cxnLst/>
            <a:rect r="r" b="b" t="t" l="l"/>
            <a:pathLst>
              <a:path h="3209039" w="8305267">
                <a:moveTo>
                  <a:pt x="0" y="0"/>
                </a:moveTo>
                <a:lnTo>
                  <a:pt x="8305266" y="0"/>
                </a:lnTo>
                <a:lnTo>
                  <a:pt x="8305266" y="3209039"/>
                </a:lnTo>
                <a:lnTo>
                  <a:pt x="0" y="3209039"/>
                </a:lnTo>
                <a:lnTo>
                  <a:pt x="0" y="0"/>
                </a:lnTo>
                <a:close/>
              </a:path>
            </a:pathLst>
          </a:custGeom>
          <a:blipFill>
            <a:blip r:embed="rId3"/>
            <a:stretch>
              <a:fillRect l="-4365" t="0" r="-4365" b="0"/>
            </a:stretch>
          </a:blipFill>
        </p:spPr>
      </p:sp>
      <p:sp>
        <p:nvSpPr>
          <p:cNvPr name="TextBox 15" id="15"/>
          <p:cNvSpPr txBox="true"/>
          <p:nvPr/>
        </p:nvSpPr>
        <p:spPr>
          <a:xfrm rot="0">
            <a:off x="713956" y="6086995"/>
            <a:ext cx="8984656" cy="1295400"/>
          </a:xfrm>
          <a:prstGeom prst="rect">
            <a:avLst/>
          </a:prstGeom>
        </p:spPr>
        <p:txBody>
          <a:bodyPr anchor="t" rtlCol="false" tIns="0" lIns="0" bIns="0" rIns="0">
            <a:spAutoFit/>
          </a:bodyPr>
          <a:lstStyle/>
          <a:p>
            <a:pPr algn="l">
              <a:lnSpc>
                <a:spcPts val="5040"/>
              </a:lnSpc>
            </a:pPr>
            <a:r>
              <a:rPr lang="en-US" sz="4200" b="true">
                <a:solidFill>
                  <a:srgbClr val="1B969B"/>
                </a:solidFill>
                <a:latin typeface="Arial Bold"/>
                <a:ea typeface="Arial Bold"/>
                <a:cs typeface="Arial Bold"/>
                <a:sym typeface="Arial Bold"/>
              </a:rPr>
              <a:t>Разбитые скрижали — это достижение?</a:t>
            </a:r>
          </a:p>
        </p:txBody>
      </p:sp>
      <p:sp>
        <p:nvSpPr>
          <p:cNvPr name="TextBox 16" id="16"/>
          <p:cNvSpPr txBox="true"/>
          <p:nvPr/>
        </p:nvSpPr>
        <p:spPr>
          <a:xfrm rot="0">
            <a:off x="713956" y="7540093"/>
            <a:ext cx="7172554" cy="952500"/>
          </a:xfrm>
          <a:prstGeom prst="rect">
            <a:avLst/>
          </a:prstGeom>
        </p:spPr>
        <p:txBody>
          <a:bodyPr anchor="t" rtlCol="false" tIns="0" lIns="0" bIns="0" rIns="0">
            <a:spAutoFit/>
          </a:bodyPr>
          <a:lstStyle/>
          <a:p>
            <a:pPr algn="just">
              <a:lnSpc>
                <a:spcPts val="2520"/>
              </a:lnSpc>
            </a:pPr>
            <a:r>
              <a:rPr lang="en-US" sz="2100">
                <a:solidFill>
                  <a:srgbClr val="000000"/>
                </a:solidFill>
                <a:latin typeface="Arial"/>
                <a:ea typeface="Arial"/>
                <a:cs typeface="Arial"/>
                <a:sym typeface="Arial"/>
              </a:rPr>
              <a:t>Восхваляя Моше, Тора упоминает разбитие Скрижалей как одну из его величайших заслуг. Разве это не кажется абсурдным?</a:t>
            </a:r>
          </a:p>
        </p:txBody>
      </p:sp>
      <p:sp>
        <p:nvSpPr>
          <p:cNvPr name="TextBox 17" id="17"/>
          <p:cNvSpPr txBox="true"/>
          <p:nvPr/>
        </p:nvSpPr>
        <p:spPr>
          <a:xfrm rot="0">
            <a:off x="16862069" y="786879"/>
            <a:ext cx="491128" cy="264376"/>
          </a:xfrm>
          <a:prstGeom prst="rect">
            <a:avLst/>
          </a:prstGeom>
        </p:spPr>
        <p:txBody>
          <a:bodyPr anchor="t" rtlCol="false" tIns="0" lIns="0" bIns="0" rIns="0">
            <a:spAutoFit/>
          </a:bodyPr>
          <a:lstStyle/>
          <a:p>
            <a:pPr algn="r">
              <a:lnSpc>
                <a:spcPts val="1620"/>
              </a:lnSpc>
            </a:pPr>
            <a:r>
              <a:rPr lang="en-US" sz="1350">
                <a:solidFill>
                  <a:srgbClr val="000000"/>
                </a:solidFill>
                <a:latin typeface="Lora"/>
                <a:ea typeface="Lora"/>
                <a:cs typeface="Lora"/>
                <a:sym typeface="Lora"/>
              </a:rPr>
              <a:t>B”H</a:t>
            </a:r>
          </a:p>
        </p:txBody>
      </p:sp>
      <p:grpSp>
        <p:nvGrpSpPr>
          <p:cNvPr name="Group 18" id="18"/>
          <p:cNvGrpSpPr/>
          <p:nvPr/>
        </p:nvGrpSpPr>
        <p:grpSpPr>
          <a:xfrm rot="0">
            <a:off x="614954" y="564920"/>
            <a:ext cx="8529046" cy="5118946"/>
            <a:chOff x="0" y="0"/>
            <a:chExt cx="7706170" cy="4625073"/>
          </a:xfrm>
        </p:grpSpPr>
        <p:sp>
          <p:nvSpPr>
            <p:cNvPr name="Freeform 19" id="19"/>
            <p:cNvSpPr/>
            <p:nvPr/>
          </p:nvSpPr>
          <p:spPr>
            <a:xfrm flipH="false" flipV="false" rot="0">
              <a:off x="0" y="0"/>
              <a:ext cx="7706106" cy="4625086"/>
            </a:xfrm>
            <a:custGeom>
              <a:avLst/>
              <a:gdLst/>
              <a:ahLst/>
              <a:cxnLst/>
              <a:rect r="r" b="b" t="t" l="l"/>
              <a:pathLst>
                <a:path h="4625086" w="7706106">
                  <a:moveTo>
                    <a:pt x="0" y="0"/>
                  </a:moveTo>
                  <a:lnTo>
                    <a:pt x="7706106" y="0"/>
                  </a:lnTo>
                  <a:lnTo>
                    <a:pt x="7706106" y="4625086"/>
                  </a:lnTo>
                  <a:lnTo>
                    <a:pt x="0" y="4625086"/>
                  </a:lnTo>
                  <a:lnTo>
                    <a:pt x="0" y="0"/>
                  </a:lnTo>
                  <a:close/>
                </a:path>
              </a:pathLst>
            </a:custGeom>
            <a:blipFill>
              <a:blip r:embed="rId4"/>
              <a:stretch>
                <a:fillRect l="-29616" t="0" r="-29616" b="0"/>
              </a:stretch>
            </a:blipFill>
          </p:spPr>
        </p:sp>
      </p:grpSp>
      <p:sp>
        <p:nvSpPr>
          <p:cNvPr name="TextBox 20" id="20"/>
          <p:cNvSpPr txBox="true"/>
          <p:nvPr/>
        </p:nvSpPr>
        <p:spPr>
          <a:xfrm rot="0">
            <a:off x="14463960" y="8658844"/>
            <a:ext cx="2655799" cy="323850"/>
          </a:xfrm>
          <a:prstGeom prst="rect">
            <a:avLst/>
          </a:prstGeom>
        </p:spPr>
        <p:txBody>
          <a:bodyPr anchor="t" rtlCol="false" tIns="0" lIns="0" bIns="0" rIns="0">
            <a:spAutoFit/>
          </a:bodyPr>
          <a:lstStyle/>
          <a:p>
            <a:pPr algn="ctr">
              <a:lnSpc>
                <a:spcPts val="2520"/>
              </a:lnSpc>
            </a:pPr>
            <a:r>
              <a:rPr lang="en-US" sz="2100">
                <a:solidFill>
                  <a:srgbClr val="FFFFFF"/>
                </a:solidFill>
                <a:latin typeface="Arial"/>
                <a:ea typeface="Arial"/>
                <a:cs typeface="Arial"/>
                <a:sym typeface="Arial"/>
              </a:rPr>
              <a:t>Симхат Тора</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575415" y="419433"/>
            <a:ext cx="10693585" cy="1123950"/>
          </a:xfrm>
          <a:prstGeom prst="rect">
            <a:avLst/>
          </a:prstGeom>
        </p:spPr>
        <p:txBody>
          <a:bodyPr anchor="t" rtlCol="false" tIns="0" lIns="0" bIns="0" rIns="0">
            <a:spAutoFit/>
          </a:bodyPr>
          <a:lstStyle/>
          <a:p>
            <a:pPr algn="l">
              <a:lnSpc>
                <a:spcPts val="8640"/>
              </a:lnSpc>
            </a:pPr>
            <a:r>
              <a:rPr lang="en-US" sz="7200" b="true">
                <a:solidFill>
                  <a:srgbClr val="1B969B"/>
                </a:solidFill>
                <a:latin typeface="Arial Bold"/>
                <a:ea typeface="Arial Bold"/>
                <a:cs typeface="Arial Bold"/>
                <a:sym typeface="Arial Bold"/>
              </a:rPr>
              <a:t>А. Разбити</a:t>
            </a:r>
            <a:r>
              <a:rPr lang="en-US" sz="7200" b="true">
                <a:solidFill>
                  <a:srgbClr val="1B969B"/>
                </a:solidFill>
                <a:latin typeface="Arial Bold"/>
                <a:ea typeface="Arial Bold"/>
                <a:cs typeface="Arial Bold"/>
                <a:sym typeface="Arial Bold"/>
              </a:rPr>
              <a:t>е скрижалей</a:t>
            </a:r>
          </a:p>
        </p:txBody>
      </p:sp>
      <p:grpSp>
        <p:nvGrpSpPr>
          <p:cNvPr name="Group 4" id="4"/>
          <p:cNvGrpSpPr/>
          <p:nvPr/>
        </p:nvGrpSpPr>
        <p:grpSpPr>
          <a:xfrm rot="0">
            <a:off x="15928489" y="9356659"/>
            <a:ext cx="2016608" cy="555994"/>
            <a:chOff x="0" y="0"/>
            <a:chExt cx="3525596" cy="972033"/>
          </a:xfrm>
        </p:grpSpPr>
        <p:sp>
          <p:nvSpPr>
            <p:cNvPr name="Freeform 5" id="5"/>
            <p:cNvSpPr/>
            <p:nvPr/>
          </p:nvSpPr>
          <p:spPr>
            <a:xfrm flipH="false" flipV="false" rot="0">
              <a:off x="0" y="0"/>
              <a:ext cx="3525647" cy="972058"/>
            </a:xfrm>
            <a:custGeom>
              <a:avLst/>
              <a:gdLst/>
              <a:ahLst/>
              <a:cxnLst/>
              <a:rect r="r" b="b" t="t" l="l"/>
              <a:pathLst>
                <a:path h="972058" w="3525647">
                  <a:moveTo>
                    <a:pt x="0" y="0"/>
                  </a:moveTo>
                  <a:lnTo>
                    <a:pt x="3525647" y="0"/>
                  </a:lnTo>
                  <a:lnTo>
                    <a:pt x="3525647" y="972058"/>
                  </a:lnTo>
                  <a:lnTo>
                    <a:pt x="0" y="972058"/>
                  </a:lnTo>
                  <a:close/>
                </a:path>
              </a:pathLst>
            </a:custGeom>
            <a:solidFill>
              <a:srgbClr val="1B969B"/>
            </a:solidFill>
          </p:spPr>
        </p:sp>
      </p:grpSp>
      <p:grpSp>
        <p:nvGrpSpPr>
          <p:cNvPr name="Group 6" id="6"/>
          <p:cNvGrpSpPr/>
          <p:nvPr/>
        </p:nvGrpSpPr>
        <p:grpSpPr>
          <a:xfrm rot="0">
            <a:off x="12290073" y="4733874"/>
            <a:ext cx="6550732" cy="6015376"/>
            <a:chOff x="0" y="0"/>
            <a:chExt cx="2262226" cy="2077346"/>
          </a:xfrm>
        </p:grpSpPr>
        <p:sp>
          <p:nvSpPr>
            <p:cNvPr name="Freeform 7" id="7"/>
            <p:cNvSpPr/>
            <p:nvPr/>
          </p:nvSpPr>
          <p:spPr>
            <a:xfrm flipH="false" flipV="false" rot="0">
              <a:off x="0" y="0"/>
              <a:ext cx="2262226" cy="2077346"/>
            </a:xfrm>
            <a:custGeom>
              <a:avLst/>
              <a:gdLst/>
              <a:ahLst/>
              <a:cxnLst/>
              <a:rect r="r" b="b" t="t" l="l"/>
              <a:pathLst>
                <a:path h="2077346" w="2262226">
                  <a:moveTo>
                    <a:pt x="0" y="0"/>
                  </a:moveTo>
                  <a:lnTo>
                    <a:pt x="2262226" y="0"/>
                  </a:lnTo>
                  <a:lnTo>
                    <a:pt x="2262226" y="2077346"/>
                  </a:lnTo>
                  <a:lnTo>
                    <a:pt x="0" y="2077346"/>
                  </a:lnTo>
                  <a:close/>
                </a:path>
              </a:pathLst>
            </a:custGeom>
            <a:solidFill>
              <a:srgbClr val="E0F5F6"/>
            </a:solidFill>
          </p:spPr>
        </p:sp>
        <p:sp>
          <p:nvSpPr>
            <p:cNvPr name="TextBox 8" id="8"/>
            <p:cNvSpPr txBox="true"/>
            <p:nvPr/>
          </p:nvSpPr>
          <p:spPr>
            <a:xfrm>
              <a:off x="0" y="-9525"/>
              <a:ext cx="2262226" cy="2086871"/>
            </a:xfrm>
            <a:prstGeom prst="rect">
              <a:avLst/>
            </a:prstGeom>
          </p:spPr>
          <p:txBody>
            <a:bodyPr anchor="ctr" rtlCol="false" tIns="50800" lIns="50800" bIns="50800" rIns="50800"/>
            <a:lstStyle/>
            <a:p>
              <a:pPr algn="ctr">
                <a:lnSpc>
                  <a:spcPts val="2520"/>
                </a:lnSpc>
              </a:pPr>
            </a:p>
          </p:txBody>
        </p:sp>
      </p:grpSp>
      <p:grpSp>
        <p:nvGrpSpPr>
          <p:cNvPr name="Group 9" id="9"/>
          <p:cNvGrpSpPr/>
          <p:nvPr/>
        </p:nvGrpSpPr>
        <p:grpSpPr>
          <a:xfrm rot="2700000">
            <a:off x="15370075" y="6983345"/>
            <a:ext cx="4344324" cy="4352731"/>
            <a:chOff x="0" y="0"/>
            <a:chExt cx="1500266" cy="1503169"/>
          </a:xfrm>
        </p:grpSpPr>
        <p:sp>
          <p:nvSpPr>
            <p:cNvPr name="Freeform 10" id="10"/>
            <p:cNvSpPr/>
            <p:nvPr/>
          </p:nvSpPr>
          <p:spPr>
            <a:xfrm flipH="false" flipV="false" rot="0">
              <a:off x="0" y="0"/>
              <a:ext cx="1500266" cy="1503169"/>
            </a:xfrm>
            <a:custGeom>
              <a:avLst/>
              <a:gdLst/>
              <a:ahLst/>
              <a:cxnLst/>
              <a:rect r="r" b="b" t="t" l="l"/>
              <a:pathLst>
                <a:path h="1503169" w="1500266">
                  <a:moveTo>
                    <a:pt x="0" y="0"/>
                  </a:moveTo>
                  <a:lnTo>
                    <a:pt x="1500266" y="0"/>
                  </a:lnTo>
                  <a:lnTo>
                    <a:pt x="1500266" y="1503169"/>
                  </a:lnTo>
                  <a:lnTo>
                    <a:pt x="0" y="1503169"/>
                  </a:lnTo>
                  <a:close/>
                </a:path>
              </a:pathLst>
            </a:custGeom>
            <a:solidFill>
              <a:srgbClr val="FFFFFF"/>
            </a:solidFill>
          </p:spPr>
        </p:sp>
        <p:sp>
          <p:nvSpPr>
            <p:cNvPr name="TextBox 11" id="11"/>
            <p:cNvSpPr txBox="true"/>
            <p:nvPr/>
          </p:nvSpPr>
          <p:spPr>
            <a:xfrm>
              <a:off x="0" y="-9525"/>
              <a:ext cx="1500266" cy="1512694"/>
            </a:xfrm>
            <a:prstGeom prst="rect">
              <a:avLst/>
            </a:prstGeom>
          </p:spPr>
          <p:txBody>
            <a:bodyPr anchor="ctr" rtlCol="false" tIns="50800" lIns="50800" bIns="50800" rIns="50800"/>
            <a:lstStyle/>
            <a:p>
              <a:pPr algn="ctr">
                <a:lnSpc>
                  <a:spcPts val="2520"/>
                </a:lnSpc>
              </a:pPr>
            </a:p>
          </p:txBody>
        </p:sp>
      </p:grpSp>
      <p:grpSp>
        <p:nvGrpSpPr>
          <p:cNvPr name="Group 12" id="12"/>
          <p:cNvGrpSpPr/>
          <p:nvPr/>
        </p:nvGrpSpPr>
        <p:grpSpPr>
          <a:xfrm rot="0">
            <a:off x="15854662" y="9380739"/>
            <a:ext cx="2164901" cy="531913"/>
            <a:chOff x="0" y="0"/>
            <a:chExt cx="747625" cy="183691"/>
          </a:xfrm>
        </p:grpSpPr>
        <p:sp>
          <p:nvSpPr>
            <p:cNvPr name="Freeform 13" id="13"/>
            <p:cNvSpPr/>
            <p:nvPr/>
          </p:nvSpPr>
          <p:spPr>
            <a:xfrm flipH="false" flipV="false" rot="0">
              <a:off x="0" y="0"/>
              <a:ext cx="747625" cy="183691"/>
            </a:xfrm>
            <a:custGeom>
              <a:avLst/>
              <a:gdLst/>
              <a:ahLst/>
              <a:cxnLst/>
              <a:rect r="r" b="b" t="t" l="l"/>
              <a:pathLst>
                <a:path h="183691" w="747625">
                  <a:moveTo>
                    <a:pt x="0" y="0"/>
                  </a:moveTo>
                  <a:lnTo>
                    <a:pt x="747625" y="0"/>
                  </a:lnTo>
                  <a:lnTo>
                    <a:pt x="747625" y="183691"/>
                  </a:lnTo>
                  <a:lnTo>
                    <a:pt x="0" y="183691"/>
                  </a:lnTo>
                  <a:close/>
                </a:path>
              </a:pathLst>
            </a:custGeom>
            <a:solidFill>
              <a:srgbClr val="1A969B"/>
            </a:solidFill>
          </p:spPr>
        </p:sp>
        <p:sp>
          <p:nvSpPr>
            <p:cNvPr name="TextBox 14" id="14"/>
            <p:cNvSpPr txBox="true"/>
            <p:nvPr/>
          </p:nvSpPr>
          <p:spPr>
            <a:xfrm>
              <a:off x="0" y="-9525"/>
              <a:ext cx="747625" cy="193216"/>
            </a:xfrm>
            <a:prstGeom prst="rect">
              <a:avLst/>
            </a:prstGeom>
          </p:spPr>
          <p:txBody>
            <a:bodyPr anchor="ctr" rtlCol="false" tIns="50800" lIns="50800" bIns="50800" rIns="50800"/>
            <a:lstStyle/>
            <a:p>
              <a:pPr algn="ctr">
                <a:lnSpc>
                  <a:spcPts val="2520"/>
                </a:lnSpc>
              </a:pPr>
            </a:p>
          </p:txBody>
        </p:sp>
      </p:grpSp>
      <p:sp>
        <p:nvSpPr>
          <p:cNvPr name="Freeform 15" id="15" descr="תמונה שמכילה טקסט, גופן, צילום מסך, גרפיקה"/>
          <p:cNvSpPr/>
          <p:nvPr/>
        </p:nvSpPr>
        <p:spPr>
          <a:xfrm flipH="false" flipV="false" rot="0">
            <a:off x="12194286" y="6989034"/>
            <a:ext cx="6334046" cy="2447387"/>
          </a:xfrm>
          <a:custGeom>
            <a:avLst/>
            <a:gdLst/>
            <a:ahLst/>
            <a:cxnLst/>
            <a:rect r="r" b="b" t="t" l="l"/>
            <a:pathLst>
              <a:path h="2447387" w="6334046">
                <a:moveTo>
                  <a:pt x="0" y="0"/>
                </a:moveTo>
                <a:lnTo>
                  <a:pt x="6334046" y="0"/>
                </a:lnTo>
                <a:lnTo>
                  <a:pt x="6334046" y="2447387"/>
                </a:lnTo>
                <a:lnTo>
                  <a:pt x="0" y="2447387"/>
                </a:lnTo>
                <a:lnTo>
                  <a:pt x="0" y="0"/>
                </a:lnTo>
                <a:close/>
              </a:path>
            </a:pathLst>
          </a:custGeom>
          <a:blipFill>
            <a:blip r:embed="rId3"/>
            <a:stretch>
              <a:fillRect l="-4365" t="0" r="-4365" b="0"/>
            </a:stretch>
          </a:blipFill>
        </p:spPr>
      </p:sp>
      <p:sp>
        <p:nvSpPr>
          <p:cNvPr name="TextBox 16" id="16"/>
          <p:cNvSpPr txBox="true"/>
          <p:nvPr/>
        </p:nvSpPr>
        <p:spPr>
          <a:xfrm rot="0">
            <a:off x="15905335" y="9495745"/>
            <a:ext cx="2025456" cy="258771"/>
          </a:xfrm>
          <a:prstGeom prst="rect">
            <a:avLst/>
          </a:prstGeom>
        </p:spPr>
        <p:txBody>
          <a:bodyPr anchor="t" rtlCol="false" tIns="0" lIns="0" bIns="0" rIns="0">
            <a:spAutoFit/>
          </a:bodyPr>
          <a:lstStyle/>
          <a:p>
            <a:pPr algn="ctr">
              <a:lnSpc>
                <a:spcPts val="1921"/>
              </a:lnSpc>
            </a:pPr>
            <a:r>
              <a:rPr lang="en-US" sz="1601">
                <a:solidFill>
                  <a:srgbClr val="FFFFFF"/>
                </a:solidFill>
                <a:latin typeface="Arial"/>
                <a:ea typeface="Arial"/>
                <a:cs typeface="Arial"/>
                <a:sym typeface="Arial"/>
              </a:rPr>
              <a:t>Симхат Тора</a:t>
            </a:r>
          </a:p>
        </p:txBody>
      </p:sp>
      <p:grpSp>
        <p:nvGrpSpPr>
          <p:cNvPr name="Group 17" id="17"/>
          <p:cNvGrpSpPr/>
          <p:nvPr/>
        </p:nvGrpSpPr>
        <p:grpSpPr>
          <a:xfrm rot="0">
            <a:off x="614954" y="4733874"/>
            <a:ext cx="8529046" cy="5118946"/>
            <a:chOff x="0" y="0"/>
            <a:chExt cx="7706170" cy="4625073"/>
          </a:xfrm>
        </p:grpSpPr>
        <p:sp>
          <p:nvSpPr>
            <p:cNvPr name="Freeform 18" id="18"/>
            <p:cNvSpPr/>
            <p:nvPr/>
          </p:nvSpPr>
          <p:spPr>
            <a:xfrm flipH="false" flipV="false" rot="0">
              <a:off x="0" y="0"/>
              <a:ext cx="7706106" cy="4625086"/>
            </a:xfrm>
            <a:custGeom>
              <a:avLst/>
              <a:gdLst/>
              <a:ahLst/>
              <a:cxnLst/>
              <a:rect r="r" b="b" t="t" l="l"/>
              <a:pathLst>
                <a:path h="4625086" w="7706106">
                  <a:moveTo>
                    <a:pt x="0" y="0"/>
                  </a:moveTo>
                  <a:lnTo>
                    <a:pt x="7706106" y="0"/>
                  </a:lnTo>
                  <a:lnTo>
                    <a:pt x="7706106" y="4625086"/>
                  </a:lnTo>
                  <a:lnTo>
                    <a:pt x="0" y="4625086"/>
                  </a:lnTo>
                  <a:lnTo>
                    <a:pt x="0" y="0"/>
                  </a:lnTo>
                  <a:close/>
                </a:path>
              </a:pathLst>
            </a:custGeom>
            <a:blipFill>
              <a:blip r:embed="rId4"/>
              <a:stretch>
                <a:fillRect l="-2839" t="0" r="-2839" b="0"/>
              </a:stretch>
            </a:blipFill>
          </p:spPr>
        </p:sp>
      </p:gr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37831" y="2215060"/>
            <a:ext cx="13716000" cy="468786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И Он дал Моше, когда закончил говорить с ним на горе Синай, две скриж</a:t>
            </a:r>
            <a:r>
              <a:rPr lang="en-US" sz="3150">
                <a:solidFill>
                  <a:srgbClr val="000000"/>
                </a:solidFill>
                <a:latin typeface="Calibri (MS)"/>
                <a:ea typeface="Calibri (MS)"/>
                <a:cs typeface="Calibri (MS)"/>
                <a:sym typeface="Calibri (MS)"/>
              </a:rPr>
              <a:t>али Откровения, скрижали каменные, написанные перстом Б-жьим.</a:t>
            </a:r>
          </a:p>
          <a:p>
            <a:pPr algn="just">
              <a:lnSpc>
                <a:spcPts val="4592"/>
              </a:lnSpc>
            </a:pPr>
            <a:r>
              <a:rPr lang="en-US" sz="3150">
                <a:solidFill>
                  <a:srgbClr val="000000"/>
                </a:solidFill>
                <a:latin typeface="Calibri (MS)"/>
                <a:ea typeface="Calibri (MS)"/>
                <a:cs typeface="Calibri (MS)"/>
                <a:sym typeface="Calibri (MS)"/>
              </a:rPr>
              <a:t>И Моше повернулся и сошел с горы; а две скрижали Откровения в руках его, скрижали с надписью с обеих сторон: на них написано и с той, и с другой. И скрижали эти — деяние Б-жье, а письмена — письмена Б-жьи, начертанные на скрижалях.</a:t>
            </a:r>
          </a:p>
          <a:p>
            <a:pPr algn="just">
              <a:lnSpc>
                <a:spcPts val="4592"/>
              </a:lnSpc>
            </a:pPr>
            <a:r>
              <a:rPr lang="en-US" sz="3150">
                <a:solidFill>
                  <a:srgbClr val="000000"/>
                </a:solidFill>
                <a:latin typeface="Calibri (MS)"/>
                <a:ea typeface="Calibri (MS)"/>
                <a:cs typeface="Calibri (MS)"/>
                <a:sym typeface="Calibri (MS)"/>
              </a:rPr>
              <a:t>А когда он приблизился к стану и увидел тельца и пляски, возгорелся гнев Моше, и выбросил он скрижали из рук своих, и разбил их у подножия горы.</a:t>
            </a:r>
          </a:p>
        </p:txBody>
      </p:sp>
      <p:sp>
        <p:nvSpPr>
          <p:cNvPr name="TextBox 4" id="4"/>
          <p:cNvSpPr txBox="true"/>
          <p:nvPr/>
        </p:nvSpPr>
        <p:spPr>
          <a:xfrm rot="0">
            <a:off x="3402055" y="1590675"/>
            <a:ext cx="11433000" cy="400050"/>
          </a:xfrm>
          <a:prstGeom prst="rect">
            <a:avLst/>
          </a:prstGeom>
        </p:spPr>
        <p:txBody>
          <a:bodyPr anchor="t" rtlCol="false" tIns="0" lIns="0" bIns="0" rIns="0">
            <a:spAutoFit/>
          </a:bodyPr>
          <a:lstStyle/>
          <a:p>
            <a:pPr algn="l">
              <a:lnSpc>
                <a:spcPts val="2879"/>
              </a:lnSpc>
            </a:pPr>
            <a:r>
              <a:rPr lang="en-US" sz="2400" b="true">
                <a:solidFill>
                  <a:srgbClr val="1A969B"/>
                </a:solidFill>
                <a:latin typeface="Calibri (MS) Bold"/>
                <a:ea typeface="Calibri (MS) Bold"/>
                <a:cs typeface="Calibri (MS) Bold"/>
                <a:sym typeface="Calibri (MS) Bold"/>
              </a:rPr>
              <a:t>Шмот, 31:18, 32:15-16, 19</a:t>
            </a:r>
          </a:p>
        </p:txBody>
      </p:sp>
      <p:sp>
        <p:nvSpPr>
          <p:cNvPr name="TextBox 5" id="5"/>
          <p:cNvSpPr txBox="true"/>
          <p:nvPr/>
        </p:nvSpPr>
        <p:spPr>
          <a:xfrm rot="0">
            <a:off x="3402055" y="1000125"/>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Первоисточник 1</a:t>
            </a:r>
          </a:p>
        </p:txBody>
      </p:sp>
      <p:sp>
        <p:nvSpPr>
          <p:cNvPr name="AutoShape 6" id="6"/>
          <p:cNvSpPr/>
          <p:nvPr/>
        </p:nvSpPr>
        <p:spPr>
          <a:xfrm flipV="true">
            <a:off x="3437831" y="2110683"/>
            <a:ext cx="1139598" cy="0"/>
          </a:xfrm>
          <a:prstGeom prst="line">
            <a:avLst/>
          </a:prstGeom>
          <a:ln cap="flat" w="76200">
            <a:solidFill>
              <a:srgbClr val="30BFBF"/>
            </a:solidFill>
            <a:prstDash val="solid"/>
            <a:headEnd type="none" len="sm" w="sm"/>
            <a:tailEnd type="none" len="sm" w="sm"/>
          </a:ln>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392458" y="561975"/>
            <a:ext cx="11433000" cy="400050"/>
          </a:xfrm>
          <a:prstGeom prst="rect">
            <a:avLst/>
          </a:prstGeom>
        </p:spPr>
        <p:txBody>
          <a:bodyPr anchor="t" rtlCol="false" tIns="0" lIns="0" bIns="0" rIns="0">
            <a:spAutoFit/>
          </a:bodyPr>
          <a:lstStyle/>
          <a:p>
            <a:pPr algn="l">
              <a:lnSpc>
                <a:spcPts val="2879"/>
              </a:lnSpc>
            </a:pPr>
            <a:r>
              <a:rPr lang="en-US" sz="2400" b="true">
                <a:solidFill>
                  <a:srgbClr val="1A969B"/>
                </a:solidFill>
                <a:latin typeface="Calibri (MS) Bold"/>
                <a:ea typeface="Calibri (MS) Bold"/>
                <a:cs typeface="Calibri (MS) Bold"/>
                <a:sym typeface="Calibri (MS) Bold"/>
              </a:rPr>
              <a:t>Дварим, 34:10-12</a:t>
            </a:r>
          </a:p>
        </p:txBody>
      </p:sp>
      <p:sp>
        <p:nvSpPr>
          <p:cNvPr name="TextBox 4" id="4"/>
          <p:cNvSpPr txBox="true"/>
          <p:nvPr/>
        </p:nvSpPr>
        <p:spPr>
          <a:xfrm rot="0">
            <a:off x="3392458" y="-28575"/>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Первоисточник 2</a:t>
            </a:r>
          </a:p>
        </p:txBody>
      </p:sp>
      <p:sp>
        <p:nvSpPr>
          <p:cNvPr name="AutoShape 5" id="5"/>
          <p:cNvSpPr/>
          <p:nvPr/>
        </p:nvSpPr>
        <p:spPr>
          <a:xfrm flipV="true">
            <a:off x="3428234" y="1081983"/>
            <a:ext cx="1139598" cy="0"/>
          </a:xfrm>
          <a:prstGeom prst="line">
            <a:avLst/>
          </a:prstGeom>
          <a:ln cap="flat" w="76200">
            <a:solidFill>
              <a:srgbClr val="30BFBF"/>
            </a:solidFill>
            <a:prstDash val="solid"/>
            <a:headEnd type="none" len="sm" w="sm"/>
            <a:tailEnd type="none" len="sm" w="sm"/>
          </a:ln>
        </p:spPr>
      </p:sp>
      <p:sp>
        <p:nvSpPr>
          <p:cNvPr name="TextBox 6" id="6"/>
          <p:cNvSpPr txBox="true"/>
          <p:nvPr/>
        </p:nvSpPr>
        <p:spPr>
          <a:xfrm rot="0">
            <a:off x="3428234" y="1167708"/>
            <a:ext cx="13716000" cy="294478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И не было более у Израиля пророка, подобного Моше, которого Г-сподь знал лицом к лицу, по всем знамениям и чудесам, которые Г-сподь послал его совершить в Египетской земле с фараоном, и со всеми его рабами, и со всей его страной, - и с крепкой рукой, и со всем великим страхом, которые Моше совершил на глазах у всего Израиля.ֿ</a:t>
            </a:r>
          </a:p>
        </p:txBody>
      </p:sp>
      <p:sp>
        <p:nvSpPr>
          <p:cNvPr name="TextBox 7" id="7"/>
          <p:cNvSpPr txBox="true"/>
          <p:nvPr/>
        </p:nvSpPr>
        <p:spPr>
          <a:xfrm rot="0">
            <a:off x="3392458" y="4437088"/>
            <a:ext cx="13716000" cy="5849912"/>
          </a:xfrm>
          <a:prstGeom prst="rect">
            <a:avLst/>
          </a:prstGeom>
        </p:spPr>
        <p:txBody>
          <a:bodyPr anchor="t" rtlCol="false" tIns="0" lIns="0" bIns="0" rIns="0">
            <a:spAutoFit/>
          </a:bodyPr>
          <a:lstStyle/>
          <a:p>
            <a:pPr algn="just">
              <a:lnSpc>
                <a:spcPts val="4592"/>
              </a:lnSpc>
            </a:pPr>
            <a:r>
              <a:rPr lang="en-US" sz="3150" b="true">
                <a:solidFill>
                  <a:srgbClr val="000000"/>
                </a:solidFill>
                <a:latin typeface="Calibri (MS) Bold"/>
                <a:ea typeface="Calibri (MS) Bold"/>
                <a:cs typeface="Calibri (MS) Bold"/>
                <a:sym typeface="Calibri (MS) Bold"/>
              </a:rPr>
              <a:t>«Которого Г-сподь знал лицом к лицу»</a:t>
            </a:r>
            <a:r>
              <a:rPr lang="en-US" sz="3150">
                <a:solidFill>
                  <a:srgbClr val="000000"/>
                </a:solidFill>
                <a:latin typeface="Calibri (MS)"/>
                <a:ea typeface="Calibri (MS)"/>
                <a:cs typeface="Calibri (MS)"/>
                <a:sym typeface="Calibri (MS)"/>
              </a:rPr>
              <a:t> — Моше привык предстоять перед Ним и говорил с ним, когда пожелает…</a:t>
            </a:r>
          </a:p>
          <a:p>
            <a:pPr algn="just">
              <a:lnSpc>
                <a:spcPts val="4592"/>
              </a:lnSpc>
            </a:pPr>
            <a:r>
              <a:rPr lang="en-US" sz="3150" b="true">
                <a:solidFill>
                  <a:srgbClr val="000000"/>
                </a:solidFill>
                <a:latin typeface="Calibri (MS) Bold"/>
                <a:ea typeface="Calibri (MS) Bold"/>
                <a:cs typeface="Calibri (MS) Bold"/>
                <a:sym typeface="Calibri (MS) Bold"/>
              </a:rPr>
              <a:t>«И с крепкой рукой»</a:t>
            </a:r>
            <a:r>
              <a:rPr lang="en-US" sz="3150">
                <a:solidFill>
                  <a:srgbClr val="000000"/>
                </a:solidFill>
                <a:latin typeface="Calibri (MS)"/>
                <a:ea typeface="Calibri (MS)"/>
                <a:cs typeface="Calibri (MS)"/>
                <a:sym typeface="Calibri (MS)"/>
              </a:rPr>
              <a:t> — это сказано о том, что Моше принял в руки Тору, начертанную на скрижалях.</a:t>
            </a:r>
          </a:p>
          <a:p>
            <a:pPr algn="just">
              <a:lnSpc>
                <a:spcPts val="4592"/>
              </a:lnSpc>
            </a:pPr>
            <a:r>
              <a:rPr lang="en-US" sz="3150" b="true">
                <a:solidFill>
                  <a:srgbClr val="000000"/>
                </a:solidFill>
                <a:latin typeface="Calibri (MS) Bold"/>
                <a:ea typeface="Calibri (MS) Bold"/>
                <a:cs typeface="Calibri (MS) Bold"/>
                <a:sym typeface="Calibri (MS) Bold"/>
              </a:rPr>
              <a:t>«И со всем великим страхом» </a:t>
            </a:r>
            <a:r>
              <a:rPr lang="en-US" sz="3150">
                <a:solidFill>
                  <a:srgbClr val="000000"/>
                </a:solidFill>
                <a:latin typeface="Calibri (MS)"/>
                <a:ea typeface="Calibri (MS)"/>
                <a:cs typeface="Calibri (MS)"/>
                <a:sym typeface="Calibri (MS)"/>
              </a:rPr>
              <a:t>— это чудеса и проявления мощи в великой и страшной пустыне.</a:t>
            </a:r>
          </a:p>
          <a:p>
            <a:pPr algn="just">
              <a:lnSpc>
                <a:spcPts val="4592"/>
              </a:lnSpc>
            </a:pPr>
            <a:r>
              <a:rPr lang="en-US" sz="3150" b="true">
                <a:solidFill>
                  <a:srgbClr val="000000"/>
                </a:solidFill>
                <a:latin typeface="Calibri (MS) Bold"/>
                <a:ea typeface="Calibri (MS) Bold"/>
                <a:cs typeface="Calibri (MS) Bold"/>
                <a:sym typeface="Calibri (MS) Bold"/>
              </a:rPr>
              <a:t>«На глазах у всего Израиля»</a:t>
            </a:r>
            <a:r>
              <a:rPr lang="en-US" sz="3150">
                <a:solidFill>
                  <a:srgbClr val="000000"/>
                </a:solidFill>
                <a:latin typeface="Calibri (MS)"/>
                <a:ea typeface="Calibri (MS)"/>
                <a:cs typeface="Calibri (MS)"/>
                <a:sym typeface="Calibri (MS)"/>
              </a:rPr>
              <a:t> — это сказано о том, что Моше набрался мужества разбить скрижали на их глазах, как сказано: «И разбил их у вас на глазах…». И Святой, благословен Он, согласился с ним, как сказано: «…которые ты разбил», - то есть пряма твоя сила, [правильно поступил ты], что разбил.</a:t>
            </a:r>
          </a:p>
        </p:txBody>
      </p:sp>
      <p:sp>
        <p:nvSpPr>
          <p:cNvPr name="TextBox 8" id="8"/>
          <p:cNvSpPr txBox="true"/>
          <p:nvPr/>
        </p:nvSpPr>
        <p:spPr>
          <a:xfrm rot="0">
            <a:off x="3428234" y="4045820"/>
            <a:ext cx="13906817"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Раши</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46593" y="428625"/>
            <a:ext cx="1470393"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Ребе</a:t>
            </a:r>
          </a:p>
        </p:txBody>
      </p:sp>
      <p:sp>
        <p:nvSpPr>
          <p:cNvPr name="AutoShape 4" id="4"/>
          <p:cNvSpPr/>
          <p:nvPr/>
        </p:nvSpPr>
        <p:spPr>
          <a:xfrm flipV="true">
            <a:off x="3446593" y="1066800"/>
            <a:ext cx="1139598" cy="0"/>
          </a:xfrm>
          <a:prstGeom prst="line">
            <a:avLst/>
          </a:prstGeom>
          <a:ln cap="flat" w="76200">
            <a:solidFill>
              <a:srgbClr val="30BFBF"/>
            </a:solidFill>
            <a:prstDash val="solid"/>
            <a:headEnd type="none" len="sm" w="sm"/>
            <a:tailEnd type="none" len="sm" w="sm"/>
          </a:ln>
        </p:spPr>
      </p:sp>
      <p:sp>
        <p:nvSpPr>
          <p:cNvPr name="TextBox 5" id="5"/>
          <p:cNvSpPr txBox="true"/>
          <p:nvPr/>
        </p:nvSpPr>
        <p:spPr>
          <a:xfrm rot="0">
            <a:off x="3446593" y="1207975"/>
            <a:ext cx="13906817" cy="9810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Можно ли считать разбитие скрижалей большим достижением, чем их получение?</a:t>
            </a:r>
          </a:p>
        </p:txBody>
      </p:sp>
      <p:sp>
        <p:nvSpPr>
          <p:cNvPr name="TextBox 6" id="6"/>
          <p:cNvSpPr txBox="true"/>
          <p:nvPr/>
        </p:nvSpPr>
        <p:spPr>
          <a:xfrm rot="0">
            <a:off x="3446593" y="2074750"/>
            <a:ext cx="13837568" cy="7592987"/>
          </a:xfrm>
          <a:prstGeom prst="rect">
            <a:avLst/>
          </a:prstGeom>
        </p:spPr>
        <p:txBody>
          <a:bodyPr anchor="t" rtlCol="false" tIns="0" lIns="0" bIns="0" rIns="0">
            <a:spAutoFit/>
          </a:bodyPr>
          <a:lstStyle/>
          <a:p>
            <a:pPr algn="just" marL="0" indent="0" lvl="0">
              <a:lnSpc>
                <a:spcPts val="4592"/>
              </a:lnSpc>
              <a:spcBef>
                <a:spcPct val="0"/>
              </a:spcBef>
            </a:pPr>
            <a:r>
              <a:rPr lang="en-US" sz="3150">
                <a:solidFill>
                  <a:srgbClr val="000000"/>
                </a:solidFill>
                <a:latin typeface="Calibri (MS)"/>
                <a:ea typeface="Calibri (MS)"/>
                <a:cs typeface="Calibri (MS)"/>
                <a:sym typeface="Calibri (MS)"/>
              </a:rPr>
              <a:t>Эт</a:t>
            </a:r>
            <a:r>
              <a:rPr lang="en-US" sz="3150" strike="noStrike" u="none">
                <a:solidFill>
                  <a:srgbClr val="000000"/>
                </a:solidFill>
                <a:latin typeface="Calibri (MS)"/>
                <a:ea typeface="Calibri (MS)"/>
                <a:cs typeface="Calibri (MS)"/>
                <a:sym typeface="Calibri (MS)"/>
              </a:rPr>
              <a:t>от отрывок Торы завершается словами «на глазах у всего Израиля». Раши поясняет: «Это сказано о том, что Моше набралс</a:t>
            </a:r>
            <a:r>
              <a:rPr lang="en-US" sz="3150" strike="noStrike" u="none">
                <a:solidFill>
                  <a:srgbClr val="000000"/>
                </a:solidFill>
                <a:latin typeface="Calibri (MS)"/>
                <a:ea typeface="Calibri (MS)"/>
                <a:cs typeface="Calibri (MS)"/>
                <a:sym typeface="Calibri (MS)"/>
              </a:rPr>
              <a:t>я м</a:t>
            </a:r>
            <a:r>
              <a:rPr lang="en-US" sz="3150" strike="noStrike" u="none">
                <a:solidFill>
                  <a:srgbClr val="000000"/>
                </a:solidFill>
                <a:latin typeface="Calibri (MS)"/>
                <a:ea typeface="Calibri (MS)"/>
                <a:cs typeface="Calibri (MS)"/>
                <a:sym typeface="Calibri (MS)"/>
              </a:rPr>
              <a:t>уж</a:t>
            </a:r>
            <a:r>
              <a:rPr lang="en-US" sz="3150" strike="noStrike" u="none">
                <a:solidFill>
                  <a:srgbClr val="000000"/>
                </a:solidFill>
                <a:latin typeface="Calibri (MS)"/>
                <a:ea typeface="Calibri (MS)"/>
                <a:cs typeface="Calibri (MS)"/>
                <a:sym typeface="Calibri (MS)"/>
              </a:rPr>
              <a:t>ества разбить с</a:t>
            </a:r>
            <a:r>
              <a:rPr lang="en-US" sz="3150" strike="noStrike" u="none">
                <a:solidFill>
                  <a:srgbClr val="000000"/>
                </a:solidFill>
                <a:latin typeface="Calibri (MS)"/>
                <a:ea typeface="Calibri (MS)"/>
                <a:cs typeface="Calibri (MS)"/>
                <a:sym typeface="Calibri (MS)"/>
              </a:rPr>
              <a:t>криж</a:t>
            </a:r>
            <a:r>
              <a:rPr lang="en-US" sz="3150" strike="noStrike" u="none">
                <a:solidFill>
                  <a:srgbClr val="000000"/>
                </a:solidFill>
                <a:latin typeface="Calibri (MS)"/>
                <a:ea typeface="Calibri (MS)"/>
                <a:cs typeface="Calibri (MS)"/>
                <a:sym typeface="Calibri (MS)"/>
              </a:rPr>
              <a:t>али на </a:t>
            </a:r>
            <a:r>
              <a:rPr lang="en-US" sz="3150" strike="noStrike" u="none">
                <a:solidFill>
                  <a:srgbClr val="000000"/>
                </a:solidFill>
                <a:latin typeface="Calibri (MS)"/>
                <a:ea typeface="Calibri (MS)"/>
                <a:cs typeface="Calibri (MS)"/>
                <a:sym typeface="Calibri (MS)"/>
              </a:rPr>
              <a:t>их</a:t>
            </a:r>
            <a:r>
              <a:rPr lang="en-US" sz="3150" strike="noStrike" u="none">
                <a:solidFill>
                  <a:srgbClr val="000000"/>
                </a:solidFill>
                <a:latin typeface="Calibri (MS)"/>
                <a:ea typeface="Calibri (MS)"/>
                <a:cs typeface="Calibri (MS)"/>
                <a:sym typeface="Calibri (MS)"/>
              </a:rPr>
              <a:t> гла</a:t>
            </a:r>
            <a:r>
              <a:rPr lang="en-US" sz="3150" strike="noStrike" u="none">
                <a:solidFill>
                  <a:srgbClr val="000000"/>
                </a:solidFill>
                <a:latin typeface="Calibri (MS)"/>
                <a:ea typeface="Calibri (MS)"/>
                <a:cs typeface="Calibri (MS)"/>
                <a:sym typeface="Calibri (MS)"/>
              </a:rPr>
              <a:t>з</a:t>
            </a:r>
            <a:r>
              <a:rPr lang="en-US" sz="3150" strike="noStrike" u="none">
                <a:solidFill>
                  <a:srgbClr val="000000"/>
                </a:solidFill>
                <a:latin typeface="Calibri (MS)"/>
                <a:ea typeface="Calibri (MS)"/>
                <a:cs typeface="Calibri (MS)"/>
                <a:sym typeface="Calibri (MS)"/>
              </a:rPr>
              <a:t>ах, к</a:t>
            </a:r>
            <a:r>
              <a:rPr lang="en-US" sz="3150" strike="noStrike" u="none">
                <a:solidFill>
                  <a:srgbClr val="000000"/>
                </a:solidFill>
                <a:latin typeface="Calibri (MS)"/>
                <a:ea typeface="Calibri (MS)"/>
                <a:cs typeface="Calibri (MS)"/>
                <a:sym typeface="Calibri (MS)"/>
              </a:rPr>
              <a:t>ак</a:t>
            </a:r>
            <a:r>
              <a:rPr lang="en-US" sz="3150" strike="noStrike" u="none">
                <a:solidFill>
                  <a:srgbClr val="000000"/>
                </a:solidFill>
                <a:latin typeface="Calibri (MS)"/>
                <a:ea typeface="Calibri (MS)"/>
                <a:cs typeface="Calibri (MS)"/>
                <a:sym typeface="Calibri (MS)"/>
              </a:rPr>
              <a:t> сказано: “И </a:t>
            </a:r>
            <a:r>
              <a:rPr lang="en-US" sz="3150" strike="noStrike" u="none">
                <a:solidFill>
                  <a:srgbClr val="000000"/>
                </a:solidFill>
                <a:latin typeface="Calibri (MS)"/>
                <a:ea typeface="Calibri (MS)"/>
                <a:cs typeface="Calibri (MS)"/>
                <a:sym typeface="Calibri (MS)"/>
              </a:rPr>
              <a:t>разби</a:t>
            </a:r>
            <a:r>
              <a:rPr lang="en-US" sz="3150" strike="noStrike" u="none">
                <a:solidFill>
                  <a:srgbClr val="000000"/>
                </a:solidFill>
                <a:latin typeface="Calibri (MS)"/>
                <a:ea typeface="Calibri (MS)"/>
                <a:cs typeface="Calibri (MS)"/>
                <a:sym typeface="Calibri (MS)"/>
              </a:rPr>
              <a:t>л их у ва</a:t>
            </a:r>
            <a:r>
              <a:rPr lang="en-US" sz="3150" strike="noStrike" u="none">
                <a:solidFill>
                  <a:srgbClr val="000000"/>
                </a:solidFill>
                <a:latin typeface="Calibri (MS)"/>
                <a:ea typeface="Calibri (MS)"/>
                <a:cs typeface="Calibri (MS)"/>
                <a:sym typeface="Calibri (MS)"/>
              </a:rPr>
              <a:t>с</a:t>
            </a:r>
            <a:r>
              <a:rPr lang="en-US" sz="3150" strike="noStrike" u="none">
                <a:solidFill>
                  <a:srgbClr val="000000"/>
                </a:solidFill>
                <a:latin typeface="Calibri (MS)"/>
                <a:ea typeface="Calibri (MS)"/>
                <a:cs typeface="Calibri (MS)"/>
                <a:sym typeface="Calibri (MS)"/>
              </a:rPr>
              <a:t> на </a:t>
            </a:r>
            <a:r>
              <a:rPr lang="en-US" sz="3150" strike="noStrike" u="none">
                <a:solidFill>
                  <a:srgbClr val="000000"/>
                </a:solidFill>
                <a:latin typeface="Calibri (MS)"/>
                <a:ea typeface="Calibri (MS)"/>
                <a:cs typeface="Calibri (MS)"/>
                <a:sym typeface="Calibri (MS)"/>
              </a:rPr>
              <a:t>гл</a:t>
            </a:r>
            <a:r>
              <a:rPr lang="en-US" sz="3150" strike="noStrike" u="none">
                <a:solidFill>
                  <a:srgbClr val="000000"/>
                </a:solidFill>
                <a:latin typeface="Calibri (MS)"/>
                <a:ea typeface="Calibri (MS)"/>
                <a:cs typeface="Calibri (MS)"/>
                <a:sym typeface="Calibri (MS)"/>
              </a:rPr>
              <a:t>аза</a:t>
            </a:r>
            <a:r>
              <a:rPr lang="en-US" sz="3150" strike="noStrike" u="none">
                <a:solidFill>
                  <a:srgbClr val="000000"/>
                </a:solidFill>
                <a:latin typeface="Calibri (MS)"/>
                <a:ea typeface="Calibri (MS)"/>
                <a:cs typeface="Calibri (MS)"/>
                <a:sym typeface="Calibri (MS)"/>
              </a:rPr>
              <a:t>х…”</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И </a:t>
            </a:r>
            <a:r>
              <a:rPr lang="en-US" sz="3150" strike="noStrike" u="none">
                <a:solidFill>
                  <a:srgbClr val="000000"/>
                </a:solidFill>
                <a:latin typeface="Calibri (MS)"/>
                <a:ea typeface="Calibri (MS)"/>
                <a:cs typeface="Calibri (MS)"/>
                <a:sym typeface="Calibri (MS)"/>
              </a:rPr>
              <a:t>С</a:t>
            </a:r>
            <a:r>
              <a:rPr lang="en-US" sz="3150" strike="noStrike" u="none">
                <a:solidFill>
                  <a:srgbClr val="000000"/>
                </a:solidFill>
                <a:latin typeface="Calibri (MS)"/>
                <a:ea typeface="Calibri (MS)"/>
                <a:cs typeface="Calibri (MS)"/>
                <a:sym typeface="Calibri (MS)"/>
              </a:rPr>
              <a:t>вят</a:t>
            </a:r>
            <a:r>
              <a:rPr lang="en-US" sz="3150" strike="noStrike" u="none">
                <a:solidFill>
                  <a:srgbClr val="000000"/>
                </a:solidFill>
                <a:latin typeface="Calibri (MS)"/>
                <a:ea typeface="Calibri (MS)"/>
                <a:cs typeface="Calibri (MS)"/>
                <a:sym typeface="Calibri (MS)"/>
              </a:rPr>
              <a:t>о</a:t>
            </a:r>
            <a:r>
              <a:rPr lang="en-US" sz="3150" strike="noStrike" u="none">
                <a:solidFill>
                  <a:srgbClr val="000000"/>
                </a:solidFill>
                <a:latin typeface="Calibri (MS)"/>
                <a:ea typeface="Calibri (MS)"/>
                <a:cs typeface="Calibri (MS)"/>
                <a:sym typeface="Calibri (MS)"/>
              </a:rPr>
              <a:t>й, </a:t>
            </a:r>
            <a:r>
              <a:rPr lang="en-US" sz="3150" strike="noStrike" u="none">
                <a:solidFill>
                  <a:srgbClr val="000000"/>
                </a:solidFill>
                <a:latin typeface="Calibri (MS)"/>
                <a:ea typeface="Calibri (MS)"/>
                <a:cs typeface="Calibri (MS)"/>
                <a:sym typeface="Calibri (MS)"/>
              </a:rPr>
              <a:t>бла</a:t>
            </a:r>
            <a:r>
              <a:rPr lang="en-US" sz="3150" strike="noStrike" u="none">
                <a:solidFill>
                  <a:srgbClr val="000000"/>
                </a:solidFill>
                <a:latin typeface="Calibri (MS)"/>
                <a:ea typeface="Calibri (MS)"/>
                <a:cs typeface="Calibri (MS)"/>
                <a:sym typeface="Calibri (MS)"/>
              </a:rPr>
              <a:t>го</a:t>
            </a:r>
            <a:r>
              <a:rPr lang="en-US" sz="3150" strike="noStrike" u="none">
                <a:solidFill>
                  <a:srgbClr val="000000"/>
                </a:solidFill>
                <a:latin typeface="Calibri (MS)"/>
                <a:ea typeface="Calibri (MS)"/>
                <a:cs typeface="Calibri (MS)"/>
                <a:sym typeface="Calibri (MS)"/>
              </a:rPr>
              <a:t>с</a:t>
            </a:r>
            <a:r>
              <a:rPr lang="en-US" sz="3150" strike="noStrike" u="none">
                <a:solidFill>
                  <a:srgbClr val="000000"/>
                </a:solidFill>
                <a:latin typeface="Calibri (MS)"/>
                <a:ea typeface="Calibri (MS)"/>
                <a:cs typeface="Calibri (MS)"/>
                <a:sym typeface="Calibri (MS)"/>
              </a:rPr>
              <a:t>ло</a:t>
            </a:r>
            <a:r>
              <a:rPr lang="en-US" sz="3150" strike="noStrike" u="none">
                <a:solidFill>
                  <a:srgbClr val="000000"/>
                </a:solidFill>
                <a:latin typeface="Calibri (MS)"/>
                <a:ea typeface="Calibri (MS)"/>
                <a:cs typeface="Calibri (MS)"/>
                <a:sym typeface="Calibri (MS)"/>
              </a:rPr>
              <a:t>вен</a:t>
            </a:r>
            <a:r>
              <a:rPr lang="en-US" sz="3150" strike="noStrike" u="none">
                <a:solidFill>
                  <a:srgbClr val="000000"/>
                </a:solidFill>
                <a:latin typeface="Calibri (MS)"/>
                <a:ea typeface="Calibri (MS)"/>
                <a:cs typeface="Calibri (MS)"/>
                <a:sym typeface="Calibri (MS)"/>
              </a:rPr>
              <a:t> О</a:t>
            </a:r>
            <a:r>
              <a:rPr lang="en-US" sz="3150" strike="noStrike" u="none">
                <a:solidFill>
                  <a:srgbClr val="000000"/>
                </a:solidFill>
                <a:latin typeface="Calibri (MS)"/>
                <a:ea typeface="Calibri (MS)"/>
                <a:cs typeface="Calibri (MS)"/>
                <a:sym typeface="Calibri (MS)"/>
              </a:rPr>
              <a:t>н, со</a:t>
            </a:r>
            <a:r>
              <a:rPr lang="en-US" sz="3150" strike="noStrike" u="none">
                <a:solidFill>
                  <a:srgbClr val="000000"/>
                </a:solidFill>
                <a:latin typeface="Calibri (MS)"/>
                <a:ea typeface="Calibri (MS)"/>
                <a:cs typeface="Calibri (MS)"/>
                <a:sym typeface="Calibri (MS)"/>
              </a:rPr>
              <a:t>гл</a:t>
            </a:r>
            <a:r>
              <a:rPr lang="en-US" sz="3150" strike="noStrike" u="none">
                <a:solidFill>
                  <a:srgbClr val="000000"/>
                </a:solidFill>
                <a:latin typeface="Calibri (MS)"/>
                <a:ea typeface="Calibri (MS)"/>
                <a:cs typeface="Calibri (MS)"/>
                <a:sym typeface="Calibri (MS)"/>
              </a:rPr>
              <a:t>а</a:t>
            </a:r>
            <a:r>
              <a:rPr lang="en-US" sz="3150" strike="noStrike" u="none">
                <a:solidFill>
                  <a:srgbClr val="000000"/>
                </a:solidFill>
                <a:latin typeface="Calibri (MS)"/>
                <a:ea typeface="Calibri (MS)"/>
                <a:cs typeface="Calibri (MS)"/>
                <a:sym typeface="Calibri (MS)"/>
              </a:rPr>
              <a:t>си</a:t>
            </a:r>
            <a:r>
              <a:rPr lang="en-US" sz="3150" strike="noStrike" u="none">
                <a:solidFill>
                  <a:srgbClr val="000000"/>
                </a:solidFill>
                <a:latin typeface="Calibri (MS)"/>
                <a:ea typeface="Calibri (MS)"/>
                <a:cs typeface="Calibri (MS)"/>
                <a:sym typeface="Calibri (MS)"/>
              </a:rPr>
              <a:t>лся с</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н</a:t>
            </a:r>
            <a:r>
              <a:rPr lang="en-US" sz="3150" strike="noStrike" u="none">
                <a:solidFill>
                  <a:srgbClr val="000000"/>
                </a:solidFill>
                <a:latin typeface="Calibri (MS)"/>
                <a:ea typeface="Calibri (MS)"/>
                <a:cs typeface="Calibri (MS)"/>
                <a:sym typeface="Calibri (MS)"/>
              </a:rPr>
              <a:t>им,</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к</a:t>
            </a:r>
            <a:r>
              <a:rPr lang="en-US" sz="3150" strike="noStrike" u="none">
                <a:solidFill>
                  <a:srgbClr val="000000"/>
                </a:solidFill>
                <a:latin typeface="Calibri (MS)"/>
                <a:ea typeface="Calibri (MS)"/>
                <a:cs typeface="Calibri (MS)"/>
                <a:sym typeface="Calibri (MS)"/>
              </a:rPr>
              <a:t>а</a:t>
            </a:r>
            <a:r>
              <a:rPr lang="en-US" sz="3150" strike="noStrike" u="none">
                <a:solidFill>
                  <a:srgbClr val="000000"/>
                </a:solidFill>
                <a:latin typeface="Calibri (MS)"/>
                <a:ea typeface="Calibri (MS)"/>
                <a:cs typeface="Calibri (MS)"/>
                <a:sym typeface="Calibri (MS)"/>
              </a:rPr>
              <a:t>к</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ск</a:t>
            </a:r>
            <a:r>
              <a:rPr lang="en-US" sz="3150" strike="noStrike" u="none">
                <a:solidFill>
                  <a:srgbClr val="000000"/>
                </a:solidFill>
                <a:latin typeface="Calibri (MS)"/>
                <a:ea typeface="Calibri (MS)"/>
                <a:cs typeface="Calibri (MS)"/>
                <a:sym typeface="Calibri (MS)"/>
              </a:rPr>
              <a:t>а</a:t>
            </a:r>
            <a:r>
              <a:rPr lang="en-US" sz="3150" strike="noStrike" u="none">
                <a:solidFill>
                  <a:srgbClr val="000000"/>
                </a:solidFill>
                <a:latin typeface="Calibri (MS)"/>
                <a:ea typeface="Calibri (MS)"/>
                <a:cs typeface="Calibri (MS)"/>
                <a:sym typeface="Calibri (MS)"/>
              </a:rPr>
              <a:t>зан</a:t>
            </a:r>
            <a:r>
              <a:rPr lang="en-US" sz="3150" strike="noStrike" u="none">
                <a:solidFill>
                  <a:srgbClr val="000000"/>
                </a:solidFill>
                <a:latin typeface="Calibri (MS)"/>
                <a:ea typeface="Calibri (MS)"/>
                <a:cs typeface="Calibri (MS)"/>
                <a:sym typeface="Calibri (MS)"/>
              </a:rPr>
              <a:t>о</a:t>
            </a:r>
            <a:r>
              <a:rPr lang="en-US" sz="3150" strike="noStrike" u="none">
                <a:solidFill>
                  <a:srgbClr val="000000"/>
                </a:solidFill>
                <a:latin typeface="Calibri (MS)"/>
                <a:ea typeface="Calibri (MS)"/>
                <a:cs typeface="Calibri (MS)"/>
                <a:sym typeface="Calibri (MS)"/>
              </a:rPr>
              <a:t>:</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“…кот</a:t>
            </a:r>
            <a:r>
              <a:rPr lang="en-US" sz="3150" strike="noStrike" u="none">
                <a:solidFill>
                  <a:srgbClr val="000000"/>
                </a:solidFill>
                <a:latin typeface="Calibri (MS)"/>
                <a:ea typeface="Calibri (MS)"/>
                <a:cs typeface="Calibri (MS)"/>
                <a:sym typeface="Calibri (MS)"/>
              </a:rPr>
              <a:t>ор</a:t>
            </a:r>
            <a:r>
              <a:rPr lang="en-US" sz="3150" strike="noStrike" u="none">
                <a:solidFill>
                  <a:srgbClr val="000000"/>
                </a:solidFill>
                <a:latin typeface="Calibri (MS)"/>
                <a:ea typeface="Calibri (MS)"/>
                <a:cs typeface="Calibri (MS)"/>
                <a:sym typeface="Calibri (MS)"/>
              </a:rPr>
              <a:t>ы</a:t>
            </a:r>
            <a:r>
              <a:rPr lang="en-US" sz="3150" strike="noStrike" u="none">
                <a:solidFill>
                  <a:srgbClr val="000000"/>
                </a:solidFill>
                <a:latin typeface="Calibri (MS)"/>
                <a:ea typeface="Calibri (MS)"/>
                <a:cs typeface="Calibri (MS)"/>
                <a:sym typeface="Calibri (MS)"/>
              </a:rPr>
              <a:t>е ты </a:t>
            </a:r>
            <a:r>
              <a:rPr lang="en-US" sz="3150" strike="noStrike" u="none">
                <a:solidFill>
                  <a:srgbClr val="000000"/>
                </a:solidFill>
                <a:latin typeface="Calibri (MS)"/>
                <a:ea typeface="Calibri (MS)"/>
                <a:cs typeface="Calibri (MS)"/>
                <a:sym typeface="Calibri (MS)"/>
              </a:rPr>
              <a:t>р</a:t>
            </a:r>
            <a:r>
              <a:rPr lang="en-US" sz="3150" strike="noStrike" u="none">
                <a:solidFill>
                  <a:srgbClr val="000000"/>
                </a:solidFill>
                <a:latin typeface="Calibri (MS)"/>
                <a:ea typeface="Calibri (MS)"/>
                <a:cs typeface="Calibri (MS)"/>
                <a:sym typeface="Calibri (MS)"/>
              </a:rPr>
              <a:t>а</a:t>
            </a:r>
            <a:r>
              <a:rPr lang="en-US" sz="3150" strike="noStrike" u="none">
                <a:solidFill>
                  <a:srgbClr val="000000"/>
                </a:solidFill>
                <a:latin typeface="Calibri (MS)"/>
                <a:ea typeface="Calibri (MS)"/>
                <a:cs typeface="Calibri (MS)"/>
                <a:sym typeface="Calibri (MS)"/>
              </a:rPr>
              <a:t>збил”</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т</a:t>
            </a:r>
            <a:r>
              <a:rPr lang="en-US" sz="3150" strike="noStrike" u="none">
                <a:solidFill>
                  <a:srgbClr val="000000"/>
                </a:solidFill>
                <a:latin typeface="Calibri (MS)"/>
                <a:ea typeface="Calibri (MS)"/>
                <a:cs typeface="Calibri (MS)"/>
                <a:sym typeface="Calibri (MS)"/>
              </a:rPr>
              <a:t>о</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е</a:t>
            </a:r>
            <a:r>
              <a:rPr lang="en-US" sz="3150" strike="noStrike" u="none">
                <a:solidFill>
                  <a:srgbClr val="000000"/>
                </a:solidFill>
                <a:latin typeface="Calibri (MS)"/>
                <a:ea typeface="Calibri (MS)"/>
                <a:cs typeface="Calibri (MS)"/>
                <a:sym typeface="Calibri (MS)"/>
              </a:rPr>
              <a:t>ст</a:t>
            </a:r>
            <a:r>
              <a:rPr lang="en-US" sz="3150" strike="noStrike" u="none">
                <a:solidFill>
                  <a:srgbClr val="000000"/>
                </a:solidFill>
                <a:latin typeface="Calibri (MS)"/>
                <a:ea typeface="Calibri (MS)"/>
                <a:cs typeface="Calibri (MS)"/>
                <a:sym typeface="Calibri (MS)"/>
              </a:rPr>
              <a:t>ь </a:t>
            </a:r>
            <a:r>
              <a:rPr lang="en-US" sz="3150" strike="noStrike" u="none">
                <a:solidFill>
                  <a:srgbClr val="000000"/>
                </a:solidFill>
                <a:latin typeface="Calibri (MS)"/>
                <a:ea typeface="Calibri (MS)"/>
                <a:cs typeface="Calibri (MS)"/>
                <a:sym typeface="Calibri (MS)"/>
              </a:rPr>
              <a:t>п</a:t>
            </a:r>
            <a:r>
              <a:rPr lang="en-US" sz="3150" strike="noStrike" u="none">
                <a:solidFill>
                  <a:srgbClr val="000000"/>
                </a:solidFill>
                <a:latin typeface="Calibri (MS)"/>
                <a:ea typeface="Calibri (MS)"/>
                <a:cs typeface="Calibri (MS)"/>
                <a:sym typeface="Calibri (MS)"/>
              </a:rPr>
              <a:t>р</a:t>
            </a:r>
            <a:r>
              <a:rPr lang="en-US" sz="3150" strike="noStrike" u="none">
                <a:solidFill>
                  <a:srgbClr val="000000"/>
                </a:solidFill>
                <a:latin typeface="Calibri (MS)"/>
                <a:ea typeface="Calibri (MS)"/>
                <a:cs typeface="Calibri (MS)"/>
                <a:sym typeface="Calibri (MS)"/>
              </a:rPr>
              <a:t>я</a:t>
            </a:r>
            <a:r>
              <a:rPr lang="en-US" sz="3150" strike="noStrike" u="none">
                <a:solidFill>
                  <a:srgbClr val="000000"/>
                </a:solidFill>
                <a:latin typeface="Calibri (MS)"/>
                <a:ea typeface="Calibri (MS)"/>
                <a:cs typeface="Calibri (MS)"/>
                <a:sym typeface="Calibri (MS)"/>
              </a:rPr>
              <a:t>м</a:t>
            </a:r>
            <a:r>
              <a:rPr lang="en-US" sz="3150" strike="noStrike" u="none">
                <a:solidFill>
                  <a:srgbClr val="000000"/>
                </a:solidFill>
                <a:latin typeface="Calibri (MS)"/>
                <a:ea typeface="Calibri (MS)"/>
                <a:cs typeface="Calibri (MS)"/>
                <a:sym typeface="Calibri (MS)"/>
              </a:rPr>
              <a:t>а</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тв</a:t>
            </a:r>
            <a:r>
              <a:rPr lang="en-US" sz="3150" strike="noStrike" u="none">
                <a:solidFill>
                  <a:srgbClr val="000000"/>
                </a:solidFill>
                <a:latin typeface="Calibri (MS)"/>
                <a:ea typeface="Calibri (MS)"/>
                <a:cs typeface="Calibri (MS)"/>
                <a:sym typeface="Calibri (MS)"/>
              </a:rPr>
              <a:t>о</a:t>
            </a:r>
            <a:r>
              <a:rPr lang="en-US" sz="3150" strike="noStrike" u="none">
                <a:solidFill>
                  <a:srgbClr val="000000"/>
                </a:solidFill>
                <a:latin typeface="Calibri (MS)"/>
                <a:ea typeface="Calibri (MS)"/>
                <a:cs typeface="Calibri (MS)"/>
                <a:sym typeface="Calibri (MS)"/>
              </a:rPr>
              <a:t>я</a:t>
            </a:r>
            <a:r>
              <a:rPr lang="en-US" sz="3150" strike="noStrike" u="none">
                <a:solidFill>
                  <a:srgbClr val="000000"/>
                </a:solidFill>
                <a:latin typeface="Calibri (MS)"/>
                <a:ea typeface="Calibri (MS)"/>
                <a:cs typeface="Calibri (MS)"/>
                <a:sym typeface="Calibri (MS)"/>
              </a:rPr>
              <a:t> с</a:t>
            </a:r>
            <a:r>
              <a:rPr lang="en-US" sz="3150" strike="noStrike" u="none">
                <a:solidFill>
                  <a:srgbClr val="000000"/>
                </a:solidFill>
                <a:latin typeface="Calibri (MS)"/>
                <a:ea typeface="Calibri (MS)"/>
                <a:cs typeface="Calibri (MS)"/>
                <a:sym typeface="Calibri (MS)"/>
              </a:rPr>
              <a:t>ил</a:t>
            </a:r>
            <a:r>
              <a:rPr lang="en-US" sz="3150" strike="noStrike" u="none">
                <a:solidFill>
                  <a:srgbClr val="000000"/>
                </a:solidFill>
                <a:latin typeface="Calibri (MS)"/>
                <a:ea typeface="Calibri (MS)"/>
                <a:cs typeface="Calibri (MS)"/>
                <a:sym typeface="Calibri (MS)"/>
              </a:rPr>
              <a:t>а, </a:t>
            </a:r>
            <a:r>
              <a:rPr lang="en-US" sz="3150" strike="noStrike" u="none">
                <a:solidFill>
                  <a:srgbClr val="000000"/>
                </a:solidFill>
                <a:latin typeface="Calibri (MS)"/>
                <a:ea typeface="Calibri (MS)"/>
                <a:cs typeface="Calibri (MS)"/>
                <a:sym typeface="Calibri (MS)"/>
              </a:rPr>
              <a:t>[пр</a:t>
            </a:r>
            <a:r>
              <a:rPr lang="en-US" sz="3150" strike="noStrike" u="none">
                <a:solidFill>
                  <a:srgbClr val="000000"/>
                </a:solidFill>
                <a:latin typeface="Calibri (MS)"/>
                <a:ea typeface="Calibri (MS)"/>
                <a:cs typeface="Calibri (MS)"/>
                <a:sym typeface="Calibri (MS)"/>
              </a:rPr>
              <a:t>авильно </a:t>
            </a:r>
            <a:r>
              <a:rPr lang="en-US" sz="3150" strike="noStrike" u="none">
                <a:solidFill>
                  <a:srgbClr val="000000"/>
                </a:solidFill>
                <a:latin typeface="Calibri (MS)"/>
                <a:ea typeface="Calibri (MS)"/>
                <a:cs typeface="Calibri (MS)"/>
                <a:sym typeface="Calibri (MS)"/>
              </a:rPr>
              <a:t>по</a:t>
            </a:r>
            <a:r>
              <a:rPr lang="en-US" sz="3150" strike="noStrike" u="none">
                <a:solidFill>
                  <a:srgbClr val="000000"/>
                </a:solidFill>
                <a:latin typeface="Calibri (MS)"/>
                <a:ea typeface="Calibri (MS)"/>
                <a:cs typeface="Calibri (MS)"/>
                <a:sym typeface="Calibri (MS)"/>
              </a:rPr>
              <a:t>ст</a:t>
            </a:r>
            <a:r>
              <a:rPr lang="en-US" sz="3150" strike="noStrike" u="none">
                <a:solidFill>
                  <a:srgbClr val="000000"/>
                </a:solidFill>
                <a:latin typeface="Calibri (MS)"/>
                <a:ea typeface="Calibri (MS)"/>
                <a:cs typeface="Calibri (MS)"/>
                <a:sym typeface="Calibri (MS)"/>
              </a:rPr>
              <a:t>упил</a:t>
            </a:r>
            <a:r>
              <a:rPr lang="en-US" sz="3150" strike="noStrike" u="none">
                <a:solidFill>
                  <a:srgbClr val="000000"/>
                </a:solidFill>
                <a:latin typeface="Calibri (MS)"/>
                <a:ea typeface="Calibri (MS)"/>
                <a:cs typeface="Calibri (MS)"/>
                <a:sym typeface="Calibri (MS)"/>
              </a:rPr>
              <a:t> т</a:t>
            </a:r>
            <a:r>
              <a:rPr lang="en-US" sz="3150" strike="noStrike" u="none">
                <a:solidFill>
                  <a:srgbClr val="000000"/>
                </a:solidFill>
                <a:latin typeface="Calibri (MS)"/>
                <a:ea typeface="Calibri (MS)"/>
                <a:cs typeface="Calibri (MS)"/>
                <a:sym typeface="Calibri (MS)"/>
              </a:rPr>
              <a:t>ы],</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чт</a:t>
            </a:r>
            <a:r>
              <a:rPr lang="en-US" sz="3150" strike="noStrike" u="none">
                <a:solidFill>
                  <a:srgbClr val="000000"/>
                </a:solidFill>
                <a:latin typeface="Calibri (MS)"/>
                <a:ea typeface="Calibri (MS)"/>
                <a:cs typeface="Calibri (MS)"/>
                <a:sym typeface="Calibri (MS)"/>
              </a:rPr>
              <a:t>о ра</a:t>
            </a:r>
            <a:r>
              <a:rPr lang="en-US" sz="3150" strike="noStrike" u="none">
                <a:solidFill>
                  <a:srgbClr val="000000"/>
                </a:solidFill>
                <a:latin typeface="Calibri (MS)"/>
                <a:ea typeface="Calibri (MS)"/>
                <a:cs typeface="Calibri (MS)"/>
                <a:sym typeface="Calibri (MS)"/>
              </a:rPr>
              <a:t>збил.»</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И</a:t>
            </a:r>
            <a:r>
              <a:rPr lang="en-US" sz="3150" strike="noStrike" u="none">
                <a:solidFill>
                  <a:srgbClr val="000000"/>
                </a:solidFill>
                <a:latin typeface="Calibri (MS)"/>
                <a:ea typeface="Calibri (MS)"/>
                <a:cs typeface="Calibri (MS)"/>
                <a:sym typeface="Calibri (MS)"/>
              </a:rPr>
              <a:t> это вес</a:t>
            </a:r>
            <a:r>
              <a:rPr lang="en-US" sz="3150" strike="noStrike" u="none">
                <a:solidFill>
                  <a:srgbClr val="000000"/>
                </a:solidFill>
                <a:latin typeface="Calibri (MS)"/>
                <a:ea typeface="Calibri (MS)"/>
                <a:cs typeface="Calibri (MS)"/>
                <a:sym typeface="Calibri (MS)"/>
              </a:rPr>
              <a:t>ьм</a:t>
            </a:r>
            <a:r>
              <a:rPr lang="en-US" sz="3150" strike="noStrike" u="none">
                <a:solidFill>
                  <a:srgbClr val="000000"/>
                </a:solidFill>
                <a:latin typeface="Calibri (MS)"/>
                <a:ea typeface="Calibri (MS)"/>
                <a:cs typeface="Calibri (MS)"/>
                <a:sym typeface="Calibri (MS)"/>
              </a:rPr>
              <a:t>а </a:t>
            </a:r>
            <a:r>
              <a:rPr lang="en-US" sz="3150" strike="noStrike" u="none">
                <a:solidFill>
                  <a:srgbClr val="000000"/>
                </a:solidFill>
                <a:latin typeface="Calibri (MS)"/>
                <a:ea typeface="Calibri (MS)"/>
                <a:cs typeface="Calibri (MS)"/>
                <a:sym typeface="Calibri (MS)"/>
              </a:rPr>
              <a:t>с</a:t>
            </a:r>
            <a:r>
              <a:rPr lang="en-US" sz="3150" strike="noStrike" u="none">
                <a:solidFill>
                  <a:srgbClr val="000000"/>
                </a:solidFill>
                <a:latin typeface="Calibri (MS)"/>
                <a:ea typeface="Calibri (MS)"/>
                <a:cs typeface="Calibri (MS)"/>
                <a:sym typeface="Calibri (MS)"/>
              </a:rPr>
              <a:t>тр</a:t>
            </a:r>
            <a:r>
              <a:rPr lang="en-US" sz="3150" strike="noStrike" u="none">
                <a:solidFill>
                  <a:srgbClr val="000000"/>
                </a:solidFill>
                <a:latin typeface="Calibri (MS)"/>
                <a:ea typeface="Calibri (MS)"/>
                <a:cs typeface="Calibri (MS)"/>
                <a:sym typeface="Calibri (MS)"/>
              </a:rPr>
              <a:t>анн</a:t>
            </a:r>
            <a:r>
              <a:rPr lang="en-US" sz="3150" strike="noStrike" u="none">
                <a:solidFill>
                  <a:srgbClr val="000000"/>
                </a:solidFill>
                <a:latin typeface="Calibri (MS)"/>
                <a:ea typeface="Calibri (MS)"/>
                <a:cs typeface="Calibri (MS)"/>
                <a:sym typeface="Calibri (MS)"/>
              </a:rPr>
              <a:t>о.</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На первый взгляд, представление о том, что слова «на глазах у всего Израиля» относятся к разбитию скрижалей («Моше набрался мужества разбить скрижали на их глазах»), прямо противоречит буквальному прочтению текста, который говорит о достоинствах Моше.</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Да, Б-г одобрил его решение разбить скрижали, и он, безусловно, заслуживает похвалы за то, что выполнил Его волю. Но мы всё же не рассматриваем само разбитие скрижалей как положительное событие!</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21732" y="404031"/>
            <a:ext cx="13837568" cy="9336062"/>
          </a:xfrm>
          <a:prstGeom prst="rect">
            <a:avLst/>
          </a:prstGeom>
        </p:spPr>
        <p:txBody>
          <a:bodyPr anchor="t" rtlCol="false" tIns="0" lIns="0" bIns="0" rIns="0">
            <a:spAutoFit/>
          </a:bodyPr>
          <a:lstStyle/>
          <a:p>
            <a:pPr algn="just" marL="0" indent="0" lvl="0">
              <a:lnSpc>
                <a:spcPts val="4592"/>
              </a:lnSpc>
              <a:spcBef>
                <a:spcPct val="0"/>
              </a:spcBef>
            </a:pPr>
            <a:r>
              <a:rPr lang="en-US" sz="3150">
                <a:solidFill>
                  <a:srgbClr val="000000"/>
                </a:solidFill>
                <a:latin typeface="Calibri (MS)"/>
                <a:ea typeface="Calibri (MS)"/>
                <a:cs typeface="Calibri (MS)"/>
                <a:sym typeface="Calibri (MS)"/>
              </a:rPr>
              <a:t>Почему Раши видит</a:t>
            </a:r>
            <a:r>
              <a:rPr lang="en-US" sz="3150" strike="noStrike" u="none">
                <a:solidFill>
                  <a:srgbClr val="000000"/>
                </a:solidFill>
                <a:latin typeface="Calibri (MS)"/>
                <a:ea typeface="Calibri (MS)"/>
                <a:cs typeface="Calibri (MS)"/>
                <a:sym typeface="Calibri (MS)"/>
              </a:rPr>
              <a:t> в этом стихе отсылку к разбитию скрижалей? С точки зрения буквального смысла, мнение других комментаторов кажется более логичным: слова «на глазах у всего Израиля» не имеют самостоятельного смысла, а лишь продолжают то, что им предшествует — «и с крепкой рукой, и со всем великим страхом, которые сотворил Моше»!</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Эти заключительные слова следуют за длинным перечнем деяний Моше:</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«Которого знал Г-сподь лицом к лицу» — он мог беседовать с Б-гом, когда пожелает. Совершил удивительные чудеса в Египте. «С крепкой рукой» — отсылка к получению скрижалей. «Со всем великим страхом» — отсылка к чудесам в пустыне.</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Но как его величайшим деянием, упомянутым в самом конце, может быть решение разбить скрижали!?! Ведь это означало бы, что оно не только воспринимается как положительное, но, что важнее, как величайшее из чудес, совершённых им за сорок лет скитаний в пустыне.</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И превосходило бы сам факт получения этих скрижалей. Так может ли разбитие скрижалей быть выше их получения? Это немыслимо!</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38017"/>
            <a:ext cx="18294651" cy="10210966"/>
            <a:chOff x="0" y="0"/>
            <a:chExt cx="23300271" cy="13004800"/>
          </a:xfrm>
        </p:grpSpPr>
        <p:sp>
          <p:nvSpPr>
            <p:cNvPr name="Freeform 3" id="3"/>
            <p:cNvSpPr/>
            <p:nvPr/>
          </p:nvSpPr>
          <p:spPr>
            <a:xfrm flipH="false" flipV="false" rot="0">
              <a:off x="0" y="0"/>
              <a:ext cx="23300310" cy="13004800"/>
            </a:xfrm>
            <a:custGeom>
              <a:avLst/>
              <a:gdLst/>
              <a:ahLst/>
              <a:cxnLst/>
              <a:rect r="r" b="b" t="t" l="l"/>
              <a:pathLst>
                <a:path h="13004800" w="23300310">
                  <a:moveTo>
                    <a:pt x="0" y="0"/>
                  </a:moveTo>
                  <a:lnTo>
                    <a:pt x="23300310" y="0"/>
                  </a:lnTo>
                  <a:lnTo>
                    <a:pt x="23300310" y="13004800"/>
                  </a:lnTo>
                  <a:lnTo>
                    <a:pt x="0" y="13004800"/>
                  </a:lnTo>
                  <a:lnTo>
                    <a:pt x="0" y="0"/>
                  </a:lnTo>
                  <a:close/>
                </a:path>
              </a:pathLst>
            </a:custGeom>
            <a:blipFill>
              <a:blip r:embed="rId2"/>
              <a:stretch>
                <a:fillRect l="0" t="0" r="0" b="0"/>
              </a:stretch>
            </a:blipFill>
          </p:spPr>
        </p:sp>
      </p:grpSp>
      <p:grpSp>
        <p:nvGrpSpPr>
          <p:cNvPr name="Group 4" id="4"/>
          <p:cNvGrpSpPr/>
          <p:nvPr/>
        </p:nvGrpSpPr>
        <p:grpSpPr>
          <a:xfrm rot="0">
            <a:off x="4775431" y="696444"/>
            <a:ext cx="1908800" cy="679176"/>
            <a:chOff x="0" y="0"/>
            <a:chExt cx="502729" cy="178878"/>
          </a:xfrm>
        </p:grpSpPr>
        <p:sp>
          <p:nvSpPr>
            <p:cNvPr name="Freeform 5" id="5"/>
            <p:cNvSpPr/>
            <p:nvPr/>
          </p:nvSpPr>
          <p:spPr>
            <a:xfrm flipH="false" flipV="false" rot="0">
              <a:off x="0" y="0"/>
              <a:ext cx="502729" cy="178878"/>
            </a:xfrm>
            <a:custGeom>
              <a:avLst/>
              <a:gdLst/>
              <a:ahLst/>
              <a:cxnLst/>
              <a:rect r="r" b="b" t="t" l="l"/>
              <a:pathLst>
                <a:path h="178878" w="502729">
                  <a:moveTo>
                    <a:pt x="0" y="0"/>
                  </a:moveTo>
                  <a:lnTo>
                    <a:pt x="502729" y="0"/>
                  </a:lnTo>
                  <a:lnTo>
                    <a:pt x="502729" y="178878"/>
                  </a:lnTo>
                  <a:lnTo>
                    <a:pt x="0" y="178878"/>
                  </a:lnTo>
                  <a:close/>
                </a:path>
              </a:pathLst>
            </a:custGeom>
            <a:solidFill>
              <a:srgbClr val="07252C"/>
            </a:solidFill>
          </p:spPr>
        </p:sp>
        <p:sp>
          <p:nvSpPr>
            <p:cNvPr name="TextBox 6" id="6"/>
            <p:cNvSpPr txBox="true"/>
            <p:nvPr/>
          </p:nvSpPr>
          <p:spPr>
            <a:xfrm>
              <a:off x="0" y="-9525"/>
              <a:ext cx="502729" cy="188403"/>
            </a:xfrm>
            <a:prstGeom prst="rect">
              <a:avLst/>
            </a:prstGeom>
          </p:spPr>
          <p:txBody>
            <a:bodyPr anchor="ctr" rtlCol="false" tIns="50800" lIns="50800" bIns="50800" rIns="50800"/>
            <a:lstStyle/>
            <a:p>
              <a:pPr algn="ctr">
                <a:lnSpc>
                  <a:spcPts val="2520"/>
                </a:lnSpc>
              </a:pPr>
            </a:p>
          </p:txBody>
        </p:sp>
      </p:grpSp>
      <p:sp>
        <p:nvSpPr>
          <p:cNvPr name="TextBox 7" id="7"/>
          <p:cNvSpPr txBox="true"/>
          <p:nvPr/>
        </p:nvSpPr>
        <p:spPr>
          <a:xfrm rot="0">
            <a:off x="10556624" y="3441609"/>
            <a:ext cx="6702676" cy="3286125"/>
          </a:xfrm>
          <a:prstGeom prst="rect">
            <a:avLst/>
          </a:prstGeom>
        </p:spPr>
        <p:txBody>
          <a:bodyPr anchor="t" rtlCol="false" tIns="0" lIns="0" bIns="0" rIns="0">
            <a:spAutoFit/>
          </a:bodyPr>
          <a:lstStyle/>
          <a:p>
            <a:pPr algn="l" marL="582930" indent="-291465" lvl="1">
              <a:lnSpc>
                <a:spcPts val="3240"/>
              </a:lnSpc>
              <a:spcBef>
                <a:spcPct val="0"/>
              </a:spcBef>
              <a:buFont typeface="Arial"/>
              <a:buChar char="•"/>
            </a:pPr>
            <a:r>
              <a:rPr lang="en-US" b="true" sz="2700" strike="noStrike" u="none">
                <a:solidFill>
                  <a:srgbClr val="FDDDA6"/>
                </a:solidFill>
                <a:latin typeface="Crimsons Bold"/>
                <a:ea typeface="Crimsons Bold"/>
                <a:cs typeface="Crimsons Bold"/>
                <a:sym typeface="Crimsons Bold"/>
              </a:rPr>
              <a:t>«На глазах у всего Израиля»</a:t>
            </a:r>
          </a:p>
          <a:p>
            <a:pPr algn="l">
              <a:lnSpc>
                <a:spcPts val="3240"/>
              </a:lnSpc>
              <a:spcBef>
                <a:spcPct val="0"/>
              </a:spcBef>
            </a:pPr>
          </a:p>
          <a:p>
            <a:pPr algn="l" marL="582930" indent="-291465" lvl="1">
              <a:lnSpc>
                <a:spcPts val="3240"/>
              </a:lnSpc>
              <a:spcBef>
                <a:spcPct val="0"/>
              </a:spcBef>
              <a:buFont typeface="Arial"/>
              <a:buChar char="•"/>
            </a:pPr>
            <a:r>
              <a:rPr lang="en-US" b="true" sz="2700" strike="noStrike" u="none">
                <a:solidFill>
                  <a:srgbClr val="FDDDA6"/>
                </a:solidFill>
                <a:latin typeface="Crimsons Bold"/>
                <a:ea typeface="Crimsons Bold"/>
                <a:cs typeface="Crimsons Bold"/>
                <a:sym typeface="Crimsons Bold"/>
              </a:rPr>
              <a:t>«Моше на брался мужества разбить скрижали на их глазах»</a:t>
            </a:r>
          </a:p>
          <a:p>
            <a:pPr algn="l">
              <a:lnSpc>
                <a:spcPts val="3240"/>
              </a:lnSpc>
              <a:spcBef>
                <a:spcPct val="0"/>
              </a:spcBef>
            </a:pPr>
          </a:p>
          <a:p>
            <a:pPr algn="l" marL="582930" indent="-291465" lvl="1">
              <a:lnSpc>
                <a:spcPts val="3240"/>
              </a:lnSpc>
              <a:spcBef>
                <a:spcPct val="0"/>
              </a:spcBef>
              <a:buFont typeface="Arial"/>
              <a:buChar char="•"/>
            </a:pPr>
            <a:r>
              <a:rPr lang="en-US" b="true" sz="2700" strike="noStrike" u="none">
                <a:solidFill>
                  <a:srgbClr val="FDDDA6"/>
                </a:solidFill>
                <a:latin typeface="Crimsons Bold"/>
                <a:ea typeface="Crimsons Bold"/>
                <a:cs typeface="Crimsons Bold"/>
                <a:sym typeface="Crimsons Bold"/>
              </a:rPr>
              <a:t>«Святой, благословен Он, согласился с ним: “Правильно поступил ты, что разбил”»</a:t>
            </a:r>
          </a:p>
        </p:txBody>
      </p:sp>
      <p:sp>
        <p:nvSpPr>
          <p:cNvPr name="TextBox 8" id="8"/>
          <p:cNvSpPr txBox="true"/>
          <p:nvPr/>
        </p:nvSpPr>
        <p:spPr>
          <a:xfrm rot="0">
            <a:off x="1927908" y="2628900"/>
            <a:ext cx="4756324" cy="1123950"/>
          </a:xfrm>
          <a:prstGeom prst="rect">
            <a:avLst/>
          </a:prstGeom>
        </p:spPr>
        <p:txBody>
          <a:bodyPr anchor="t" rtlCol="false" tIns="0" lIns="0" bIns="0" rIns="0">
            <a:spAutoFit/>
          </a:bodyPr>
          <a:lstStyle/>
          <a:p>
            <a:pPr algn="ctr">
              <a:lnSpc>
                <a:spcPts val="4496"/>
              </a:lnSpc>
              <a:spcBef>
                <a:spcPct val="0"/>
              </a:spcBef>
            </a:pPr>
            <a:r>
              <a:rPr lang="en-US" b="true" sz="3747">
                <a:solidFill>
                  <a:srgbClr val="FDDDA6"/>
                </a:solidFill>
                <a:latin typeface="Crimsons Bold"/>
                <a:ea typeface="Crimsons Bold"/>
                <a:cs typeface="Crimsons Bold"/>
                <a:sym typeface="Crimsons Bold"/>
              </a:rPr>
              <a:t>Великие деяния Моше</a:t>
            </a:r>
          </a:p>
          <a:p>
            <a:pPr algn="ctr">
              <a:lnSpc>
                <a:spcPts val="4496"/>
              </a:lnSpc>
              <a:spcBef>
                <a:spcPct val="0"/>
              </a:spcBef>
            </a:pPr>
          </a:p>
        </p:txBody>
      </p:sp>
      <p:sp>
        <p:nvSpPr>
          <p:cNvPr name="TextBox 9" id="9"/>
          <p:cNvSpPr txBox="true"/>
          <p:nvPr/>
        </p:nvSpPr>
        <p:spPr>
          <a:xfrm rot="0">
            <a:off x="1028700" y="3470184"/>
            <a:ext cx="6828097" cy="3695700"/>
          </a:xfrm>
          <a:prstGeom prst="rect">
            <a:avLst/>
          </a:prstGeom>
        </p:spPr>
        <p:txBody>
          <a:bodyPr anchor="t" rtlCol="false" tIns="0" lIns="0" bIns="0" rIns="0">
            <a:spAutoFit/>
          </a:bodyPr>
          <a:lstStyle/>
          <a:p>
            <a:pPr algn="l" marL="582930" indent="-291465" lvl="1">
              <a:lnSpc>
                <a:spcPts val="3240"/>
              </a:lnSpc>
              <a:buFont typeface="Arial"/>
              <a:buChar char="•"/>
            </a:pPr>
            <a:r>
              <a:rPr lang="en-US" b="true" sz="2700" strike="noStrike" u="none">
                <a:solidFill>
                  <a:srgbClr val="FDDDA6"/>
                </a:solidFill>
                <a:latin typeface="Crimsons Bold"/>
                <a:ea typeface="Crimsons Bold"/>
                <a:cs typeface="Crimsons Bold"/>
                <a:sym typeface="Crimsons Bold"/>
              </a:rPr>
              <a:t>«С которым Г-спорт говорил лицом к лицу»</a:t>
            </a:r>
          </a:p>
          <a:p>
            <a:pPr algn="l">
              <a:lnSpc>
                <a:spcPts val="3240"/>
              </a:lnSpc>
            </a:pPr>
          </a:p>
          <a:p>
            <a:pPr algn="l" marL="582930" indent="-291465" lvl="1">
              <a:lnSpc>
                <a:spcPts val="3240"/>
              </a:lnSpc>
              <a:buFont typeface="Arial"/>
              <a:buChar char="•"/>
            </a:pPr>
            <a:r>
              <a:rPr lang="en-US" b="true" sz="2700" strike="noStrike" u="none">
                <a:solidFill>
                  <a:srgbClr val="FDDDA6"/>
                </a:solidFill>
                <a:latin typeface="Crimsons Bold"/>
                <a:ea typeface="Crimsons Bold"/>
                <a:cs typeface="Crimsons Bold"/>
                <a:sym typeface="Crimsons Bold"/>
              </a:rPr>
              <a:t>Чудеса в Египетской земле</a:t>
            </a:r>
          </a:p>
          <a:p>
            <a:pPr algn="l">
              <a:lnSpc>
                <a:spcPts val="3240"/>
              </a:lnSpc>
            </a:pPr>
          </a:p>
          <a:p>
            <a:pPr algn="l" marL="582930" indent="-291465" lvl="1">
              <a:lnSpc>
                <a:spcPts val="3240"/>
              </a:lnSpc>
              <a:buFont typeface="Arial"/>
              <a:buChar char="•"/>
            </a:pPr>
            <a:r>
              <a:rPr lang="en-US" b="true" sz="2700" strike="noStrike" u="none">
                <a:solidFill>
                  <a:srgbClr val="FDDDA6"/>
                </a:solidFill>
                <a:latin typeface="Crimsons Bold"/>
                <a:ea typeface="Crimsons Bold"/>
                <a:cs typeface="Crimsons Bold"/>
                <a:sym typeface="Crimsons Bold"/>
              </a:rPr>
              <a:t>«И скрепкой рукой» (получение Торы)</a:t>
            </a:r>
          </a:p>
          <a:p>
            <a:pPr algn="l">
              <a:lnSpc>
                <a:spcPts val="3240"/>
              </a:lnSpc>
            </a:pPr>
          </a:p>
          <a:p>
            <a:pPr algn="l" marL="582930" indent="-291465" lvl="1">
              <a:lnSpc>
                <a:spcPts val="3240"/>
              </a:lnSpc>
              <a:buFont typeface="Arial"/>
              <a:buChar char="•"/>
            </a:pPr>
            <a:r>
              <a:rPr lang="en-US" b="true" sz="2700" strike="noStrike" u="none">
                <a:solidFill>
                  <a:srgbClr val="FDDDA6"/>
                </a:solidFill>
                <a:latin typeface="Crimsons Bold"/>
                <a:ea typeface="Crimsons Bold"/>
                <a:cs typeface="Crimsons Bold"/>
                <a:sym typeface="Crimsons Bold"/>
              </a:rPr>
              <a:t>«И со всем великим страхом» (чудеса в пустыне)</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575415" y="419433"/>
            <a:ext cx="11233335" cy="1123950"/>
          </a:xfrm>
          <a:prstGeom prst="rect">
            <a:avLst/>
          </a:prstGeom>
        </p:spPr>
        <p:txBody>
          <a:bodyPr anchor="t" rtlCol="false" tIns="0" lIns="0" bIns="0" rIns="0">
            <a:spAutoFit/>
          </a:bodyPr>
          <a:lstStyle/>
          <a:p>
            <a:pPr algn="l">
              <a:lnSpc>
                <a:spcPts val="8640"/>
              </a:lnSpc>
            </a:pPr>
            <a:r>
              <a:rPr lang="en-US" sz="7200" b="true">
                <a:solidFill>
                  <a:srgbClr val="1B969B"/>
                </a:solidFill>
                <a:latin typeface="Arial Bold"/>
                <a:ea typeface="Arial Bold"/>
                <a:cs typeface="Arial Bold"/>
                <a:sym typeface="Arial Bold"/>
              </a:rPr>
              <a:t>Б</a:t>
            </a:r>
            <a:r>
              <a:rPr lang="en-US" sz="7200" b="true">
                <a:solidFill>
                  <a:srgbClr val="1B969B"/>
                </a:solidFill>
                <a:latin typeface="Arial Bold"/>
                <a:ea typeface="Arial Bold"/>
                <a:cs typeface="Arial Bold"/>
                <a:sym typeface="Arial Bold"/>
              </a:rPr>
              <a:t>. Защита народа</a:t>
            </a:r>
          </a:p>
        </p:txBody>
      </p:sp>
      <p:grpSp>
        <p:nvGrpSpPr>
          <p:cNvPr name="Group 4" id="4"/>
          <p:cNvGrpSpPr/>
          <p:nvPr/>
        </p:nvGrpSpPr>
        <p:grpSpPr>
          <a:xfrm rot="0">
            <a:off x="15928489" y="9356659"/>
            <a:ext cx="2016608" cy="555994"/>
            <a:chOff x="0" y="0"/>
            <a:chExt cx="3525596" cy="972033"/>
          </a:xfrm>
        </p:grpSpPr>
        <p:sp>
          <p:nvSpPr>
            <p:cNvPr name="Freeform 5" id="5"/>
            <p:cNvSpPr/>
            <p:nvPr/>
          </p:nvSpPr>
          <p:spPr>
            <a:xfrm flipH="false" flipV="false" rot="0">
              <a:off x="0" y="0"/>
              <a:ext cx="3525647" cy="972058"/>
            </a:xfrm>
            <a:custGeom>
              <a:avLst/>
              <a:gdLst/>
              <a:ahLst/>
              <a:cxnLst/>
              <a:rect r="r" b="b" t="t" l="l"/>
              <a:pathLst>
                <a:path h="972058" w="3525647">
                  <a:moveTo>
                    <a:pt x="0" y="0"/>
                  </a:moveTo>
                  <a:lnTo>
                    <a:pt x="3525647" y="0"/>
                  </a:lnTo>
                  <a:lnTo>
                    <a:pt x="3525647" y="972058"/>
                  </a:lnTo>
                  <a:lnTo>
                    <a:pt x="0" y="972058"/>
                  </a:lnTo>
                  <a:close/>
                </a:path>
              </a:pathLst>
            </a:custGeom>
            <a:solidFill>
              <a:srgbClr val="1B969B"/>
            </a:solidFill>
          </p:spPr>
        </p:sp>
      </p:grpSp>
      <p:grpSp>
        <p:nvGrpSpPr>
          <p:cNvPr name="Group 6" id="6"/>
          <p:cNvGrpSpPr/>
          <p:nvPr/>
        </p:nvGrpSpPr>
        <p:grpSpPr>
          <a:xfrm rot="0">
            <a:off x="12290073" y="4733874"/>
            <a:ext cx="6550732" cy="6015376"/>
            <a:chOff x="0" y="0"/>
            <a:chExt cx="2262226" cy="2077346"/>
          </a:xfrm>
        </p:grpSpPr>
        <p:sp>
          <p:nvSpPr>
            <p:cNvPr name="Freeform 7" id="7"/>
            <p:cNvSpPr/>
            <p:nvPr/>
          </p:nvSpPr>
          <p:spPr>
            <a:xfrm flipH="false" flipV="false" rot="0">
              <a:off x="0" y="0"/>
              <a:ext cx="2262226" cy="2077346"/>
            </a:xfrm>
            <a:custGeom>
              <a:avLst/>
              <a:gdLst/>
              <a:ahLst/>
              <a:cxnLst/>
              <a:rect r="r" b="b" t="t" l="l"/>
              <a:pathLst>
                <a:path h="2077346" w="2262226">
                  <a:moveTo>
                    <a:pt x="0" y="0"/>
                  </a:moveTo>
                  <a:lnTo>
                    <a:pt x="2262226" y="0"/>
                  </a:lnTo>
                  <a:lnTo>
                    <a:pt x="2262226" y="2077346"/>
                  </a:lnTo>
                  <a:lnTo>
                    <a:pt x="0" y="2077346"/>
                  </a:lnTo>
                  <a:close/>
                </a:path>
              </a:pathLst>
            </a:custGeom>
            <a:solidFill>
              <a:srgbClr val="E0F5F6"/>
            </a:solidFill>
          </p:spPr>
        </p:sp>
        <p:sp>
          <p:nvSpPr>
            <p:cNvPr name="TextBox 8" id="8"/>
            <p:cNvSpPr txBox="true"/>
            <p:nvPr/>
          </p:nvSpPr>
          <p:spPr>
            <a:xfrm>
              <a:off x="0" y="-9525"/>
              <a:ext cx="2262226" cy="2086871"/>
            </a:xfrm>
            <a:prstGeom prst="rect">
              <a:avLst/>
            </a:prstGeom>
          </p:spPr>
          <p:txBody>
            <a:bodyPr anchor="ctr" rtlCol="false" tIns="50800" lIns="50800" bIns="50800" rIns="50800"/>
            <a:lstStyle/>
            <a:p>
              <a:pPr algn="ctr">
                <a:lnSpc>
                  <a:spcPts val="2520"/>
                </a:lnSpc>
              </a:pPr>
            </a:p>
          </p:txBody>
        </p:sp>
      </p:grpSp>
      <p:grpSp>
        <p:nvGrpSpPr>
          <p:cNvPr name="Group 9" id="9"/>
          <p:cNvGrpSpPr/>
          <p:nvPr/>
        </p:nvGrpSpPr>
        <p:grpSpPr>
          <a:xfrm rot="2700000">
            <a:off x="15370075" y="6983345"/>
            <a:ext cx="4344324" cy="4352731"/>
            <a:chOff x="0" y="0"/>
            <a:chExt cx="1500266" cy="1503169"/>
          </a:xfrm>
        </p:grpSpPr>
        <p:sp>
          <p:nvSpPr>
            <p:cNvPr name="Freeform 10" id="10"/>
            <p:cNvSpPr/>
            <p:nvPr/>
          </p:nvSpPr>
          <p:spPr>
            <a:xfrm flipH="false" flipV="false" rot="0">
              <a:off x="0" y="0"/>
              <a:ext cx="1500266" cy="1503169"/>
            </a:xfrm>
            <a:custGeom>
              <a:avLst/>
              <a:gdLst/>
              <a:ahLst/>
              <a:cxnLst/>
              <a:rect r="r" b="b" t="t" l="l"/>
              <a:pathLst>
                <a:path h="1503169" w="1500266">
                  <a:moveTo>
                    <a:pt x="0" y="0"/>
                  </a:moveTo>
                  <a:lnTo>
                    <a:pt x="1500266" y="0"/>
                  </a:lnTo>
                  <a:lnTo>
                    <a:pt x="1500266" y="1503169"/>
                  </a:lnTo>
                  <a:lnTo>
                    <a:pt x="0" y="1503169"/>
                  </a:lnTo>
                  <a:close/>
                </a:path>
              </a:pathLst>
            </a:custGeom>
            <a:solidFill>
              <a:srgbClr val="FFFFFF"/>
            </a:solidFill>
          </p:spPr>
        </p:sp>
        <p:sp>
          <p:nvSpPr>
            <p:cNvPr name="TextBox 11" id="11"/>
            <p:cNvSpPr txBox="true"/>
            <p:nvPr/>
          </p:nvSpPr>
          <p:spPr>
            <a:xfrm>
              <a:off x="0" y="-9525"/>
              <a:ext cx="1500266" cy="1512694"/>
            </a:xfrm>
            <a:prstGeom prst="rect">
              <a:avLst/>
            </a:prstGeom>
          </p:spPr>
          <p:txBody>
            <a:bodyPr anchor="ctr" rtlCol="false" tIns="50800" lIns="50800" bIns="50800" rIns="50800"/>
            <a:lstStyle/>
            <a:p>
              <a:pPr algn="ctr">
                <a:lnSpc>
                  <a:spcPts val="2520"/>
                </a:lnSpc>
              </a:pPr>
            </a:p>
          </p:txBody>
        </p:sp>
      </p:grpSp>
      <p:grpSp>
        <p:nvGrpSpPr>
          <p:cNvPr name="Group 12" id="12"/>
          <p:cNvGrpSpPr/>
          <p:nvPr/>
        </p:nvGrpSpPr>
        <p:grpSpPr>
          <a:xfrm rot="0">
            <a:off x="15854662" y="9380739"/>
            <a:ext cx="2164901" cy="531913"/>
            <a:chOff x="0" y="0"/>
            <a:chExt cx="747625" cy="183691"/>
          </a:xfrm>
        </p:grpSpPr>
        <p:sp>
          <p:nvSpPr>
            <p:cNvPr name="Freeform 13" id="13"/>
            <p:cNvSpPr/>
            <p:nvPr/>
          </p:nvSpPr>
          <p:spPr>
            <a:xfrm flipH="false" flipV="false" rot="0">
              <a:off x="0" y="0"/>
              <a:ext cx="747625" cy="183691"/>
            </a:xfrm>
            <a:custGeom>
              <a:avLst/>
              <a:gdLst/>
              <a:ahLst/>
              <a:cxnLst/>
              <a:rect r="r" b="b" t="t" l="l"/>
              <a:pathLst>
                <a:path h="183691" w="747625">
                  <a:moveTo>
                    <a:pt x="0" y="0"/>
                  </a:moveTo>
                  <a:lnTo>
                    <a:pt x="747625" y="0"/>
                  </a:lnTo>
                  <a:lnTo>
                    <a:pt x="747625" y="183691"/>
                  </a:lnTo>
                  <a:lnTo>
                    <a:pt x="0" y="183691"/>
                  </a:lnTo>
                  <a:close/>
                </a:path>
              </a:pathLst>
            </a:custGeom>
            <a:solidFill>
              <a:srgbClr val="1A969B"/>
            </a:solidFill>
          </p:spPr>
        </p:sp>
        <p:sp>
          <p:nvSpPr>
            <p:cNvPr name="TextBox 14" id="14"/>
            <p:cNvSpPr txBox="true"/>
            <p:nvPr/>
          </p:nvSpPr>
          <p:spPr>
            <a:xfrm>
              <a:off x="0" y="-9525"/>
              <a:ext cx="747625" cy="193216"/>
            </a:xfrm>
            <a:prstGeom prst="rect">
              <a:avLst/>
            </a:prstGeom>
          </p:spPr>
          <p:txBody>
            <a:bodyPr anchor="ctr" rtlCol="false" tIns="50800" lIns="50800" bIns="50800" rIns="50800"/>
            <a:lstStyle/>
            <a:p>
              <a:pPr algn="ctr">
                <a:lnSpc>
                  <a:spcPts val="2520"/>
                </a:lnSpc>
              </a:pPr>
            </a:p>
          </p:txBody>
        </p:sp>
      </p:grpSp>
      <p:sp>
        <p:nvSpPr>
          <p:cNvPr name="Freeform 15" id="15" descr="תמונה שמכילה טקסט, גופן, צילום מסך, גרפיקה"/>
          <p:cNvSpPr/>
          <p:nvPr/>
        </p:nvSpPr>
        <p:spPr>
          <a:xfrm flipH="false" flipV="false" rot="0">
            <a:off x="12194286" y="6989034"/>
            <a:ext cx="6334046" cy="2447387"/>
          </a:xfrm>
          <a:custGeom>
            <a:avLst/>
            <a:gdLst/>
            <a:ahLst/>
            <a:cxnLst/>
            <a:rect r="r" b="b" t="t" l="l"/>
            <a:pathLst>
              <a:path h="2447387" w="6334046">
                <a:moveTo>
                  <a:pt x="0" y="0"/>
                </a:moveTo>
                <a:lnTo>
                  <a:pt x="6334046" y="0"/>
                </a:lnTo>
                <a:lnTo>
                  <a:pt x="6334046" y="2447387"/>
                </a:lnTo>
                <a:lnTo>
                  <a:pt x="0" y="2447387"/>
                </a:lnTo>
                <a:lnTo>
                  <a:pt x="0" y="0"/>
                </a:lnTo>
                <a:close/>
              </a:path>
            </a:pathLst>
          </a:custGeom>
          <a:blipFill>
            <a:blip r:embed="rId3"/>
            <a:stretch>
              <a:fillRect l="-4365" t="0" r="-4365" b="0"/>
            </a:stretch>
          </a:blipFill>
        </p:spPr>
      </p:sp>
      <p:sp>
        <p:nvSpPr>
          <p:cNvPr name="TextBox 16" id="16"/>
          <p:cNvSpPr txBox="true"/>
          <p:nvPr/>
        </p:nvSpPr>
        <p:spPr>
          <a:xfrm rot="0">
            <a:off x="15905335" y="9495745"/>
            <a:ext cx="2025456" cy="258771"/>
          </a:xfrm>
          <a:prstGeom prst="rect">
            <a:avLst/>
          </a:prstGeom>
        </p:spPr>
        <p:txBody>
          <a:bodyPr anchor="t" rtlCol="false" tIns="0" lIns="0" bIns="0" rIns="0">
            <a:spAutoFit/>
          </a:bodyPr>
          <a:lstStyle/>
          <a:p>
            <a:pPr algn="ctr">
              <a:lnSpc>
                <a:spcPts val="1921"/>
              </a:lnSpc>
            </a:pPr>
            <a:r>
              <a:rPr lang="en-US" sz="1601">
                <a:solidFill>
                  <a:srgbClr val="FFFFFF"/>
                </a:solidFill>
                <a:latin typeface="Arial"/>
                <a:ea typeface="Arial"/>
                <a:cs typeface="Arial"/>
                <a:sym typeface="Arial"/>
              </a:rPr>
              <a:t>Симхат Тора</a:t>
            </a:r>
          </a:p>
        </p:txBody>
      </p:sp>
      <p:grpSp>
        <p:nvGrpSpPr>
          <p:cNvPr name="Group 17" id="17"/>
          <p:cNvGrpSpPr/>
          <p:nvPr/>
        </p:nvGrpSpPr>
        <p:grpSpPr>
          <a:xfrm rot="0">
            <a:off x="1116882" y="4889049"/>
            <a:ext cx="7736338" cy="4167311"/>
            <a:chOff x="0" y="0"/>
            <a:chExt cx="10315118" cy="5556415"/>
          </a:xfrm>
        </p:grpSpPr>
        <p:sp>
          <p:nvSpPr>
            <p:cNvPr name="Freeform 18" id="18"/>
            <p:cNvSpPr/>
            <p:nvPr/>
          </p:nvSpPr>
          <p:spPr>
            <a:xfrm flipH="false" flipV="false" rot="0">
              <a:off x="0" y="0"/>
              <a:ext cx="10315067" cy="5556377"/>
            </a:xfrm>
            <a:custGeom>
              <a:avLst/>
              <a:gdLst/>
              <a:ahLst/>
              <a:cxnLst/>
              <a:rect r="r" b="b" t="t" l="l"/>
              <a:pathLst>
                <a:path h="5556377" w="10315067">
                  <a:moveTo>
                    <a:pt x="0" y="0"/>
                  </a:moveTo>
                  <a:lnTo>
                    <a:pt x="10315067" y="0"/>
                  </a:lnTo>
                  <a:lnTo>
                    <a:pt x="10315067" y="5556377"/>
                  </a:lnTo>
                  <a:lnTo>
                    <a:pt x="0" y="5556377"/>
                  </a:lnTo>
                  <a:lnTo>
                    <a:pt x="0" y="0"/>
                  </a:lnTo>
                  <a:close/>
                </a:path>
              </a:pathLst>
            </a:custGeom>
            <a:blipFill>
              <a:blip r:embed="rId4"/>
              <a:stretch>
                <a:fillRect l="0" t="-5693" r="0" b="-5693"/>
              </a:stretch>
            </a:blipFill>
          </p:spPr>
        </p:sp>
      </p:gr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392458" y="1590675"/>
            <a:ext cx="11433000" cy="400050"/>
          </a:xfrm>
          <a:prstGeom prst="rect">
            <a:avLst/>
          </a:prstGeom>
        </p:spPr>
        <p:txBody>
          <a:bodyPr anchor="t" rtlCol="false" tIns="0" lIns="0" bIns="0" rIns="0">
            <a:spAutoFit/>
          </a:bodyPr>
          <a:lstStyle/>
          <a:p>
            <a:pPr algn="l">
              <a:lnSpc>
                <a:spcPts val="2879"/>
              </a:lnSpc>
            </a:pPr>
            <a:r>
              <a:rPr lang="en-US" sz="2400" b="true">
                <a:solidFill>
                  <a:srgbClr val="1A969B"/>
                </a:solidFill>
                <a:latin typeface="Calibri (MS) Bold"/>
                <a:ea typeface="Calibri (MS) Bold"/>
                <a:cs typeface="Calibri (MS) Bold"/>
                <a:sym typeface="Calibri (MS) Bold"/>
              </a:rPr>
              <a:t>Шмот, 34:1</a:t>
            </a:r>
          </a:p>
        </p:txBody>
      </p:sp>
      <p:sp>
        <p:nvSpPr>
          <p:cNvPr name="TextBox 4" id="4"/>
          <p:cNvSpPr txBox="true"/>
          <p:nvPr/>
        </p:nvSpPr>
        <p:spPr>
          <a:xfrm rot="0">
            <a:off x="3392458" y="1000125"/>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Первоисточник 3</a:t>
            </a:r>
          </a:p>
        </p:txBody>
      </p:sp>
      <p:sp>
        <p:nvSpPr>
          <p:cNvPr name="AutoShape 5" id="5"/>
          <p:cNvSpPr/>
          <p:nvPr/>
        </p:nvSpPr>
        <p:spPr>
          <a:xfrm flipV="true">
            <a:off x="3428234" y="2110683"/>
            <a:ext cx="1139598" cy="0"/>
          </a:xfrm>
          <a:prstGeom prst="line">
            <a:avLst/>
          </a:prstGeom>
          <a:ln cap="flat" w="76200">
            <a:solidFill>
              <a:srgbClr val="30BFBF"/>
            </a:solidFill>
            <a:prstDash val="solid"/>
            <a:headEnd type="none" len="sm" w="sm"/>
            <a:tailEnd type="none" len="sm" w="sm"/>
          </a:ln>
        </p:spPr>
      </p:sp>
      <p:sp>
        <p:nvSpPr>
          <p:cNvPr name="TextBox 6" id="6"/>
          <p:cNvSpPr txBox="true"/>
          <p:nvPr/>
        </p:nvSpPr>
        <p:spPr>
          <a:xfrm rot="0">
            <a:off x="3428234" y="2196408"/>
            <a:ext cx="13716000" cy="178273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И Г-сподь</a:t>
            </a:r>
            <a:r>
              <a:rPr lang="en-US" sz="3150">
                <a:solidFill>
                  <a:srgbClr val="000000"/>
                </a:solidFill>
                <a:latin typeface="Calibri (MS)"/>
                <a:ea typeface="Calibri (MS)"/>
                <a:cs typeface="Calibri (MS)"/>
                <a:sym typeface="Calibri (MS)"/>
              </a:rPr>
              <a:t> сказал Моше: «Вытеши себе две каменные скрижали, подобные первым, и Я напишу на этих скрижалях те же слова, что были на первых скрижалях, которые ты разбил».</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46593" y="1343025"/>
            <a:ext cx="14273243" cy="7592987"/>
          </a:xfrm>
          <a:prstGeom prst="rect">
            <a:avLst/>
          </a:prstGeom>
        </p:spPr>
        <p:txBody>
          <a:bodyPr anchor="t" rtlCol="false" tIns="0" lIns="0" bIns="0" rIns="0">
            <a:spAutoFit/>
          </a:bodyPr>
          <a:lstStyle/>
          <a:p>
            <a:pPr algn="just" marL="0" indent="0" lvl="0">
              <a:lnSpc>
                <a:spcPts val="4592"/>
              </a:lnSpc>
              <a:spcBef>
                <a:spcPct val="0"/>
              </a:spcBef>
            </a:pPr>
            <a:r>
              <a:rPr lang="en-US" b="true" sz="3150">
                <a:solidFill>
                  <a:srgbClr val="000000"/>
                </a:solidFill>
                <a:latin typeface="Calibri (MS) Bold"/>
                <a:ea typeface="Calibri (MS) Bold"/>
                <a:cs typeface="Calibri (MS) Bold"/>
                <a:sym typeface="Calibri (MS) Bold"/>
              </a:rPr>
              <a:t>«Вы</a:t>
            </a:r>
            <a:r>
              <a:rPr lang="en-US" b="true" sz="3150" strike="noStrike" u="none">
                <a:solidFill>
                  <a:srgbClr val="000000"/>
                </a:solidFill>
                <a:latin typeface="Calibri (MS) Bold"/>
                <a:ea typeface="Calibri (MS) Bold"/>
                <a:cs typeface="Calibri (MS) Bold"/>
                <a:sym typeface="Calibri (MS) Bold"/>
              </a:rPr>
              <a:t>теши себе»</a:t>
            </a:r>
            <a:r>
              <a:rPr lang="en-US" sz="3150" strike="noStrike" u="none">
                <a:solidFill>
                  <a:srgbClr val="000000"/>
                </a:solidFill>
                <a:latin typeface="Calibri (MS)"/>
                <a:ea typeface="Calibri (MS)"/>
                <a:cs typeface="Calibri (MS)"/>
                <a:sym typeface="Calibri (MS)"/>
              </a:rPr>
              <a:t> — ты разбил первые [скрижали], теперь ты же вытеши другие.</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Чему это можно уподобить? Царь уехал в далекую страну за море и оставил свою невесту на попечение служанок. Из-за развратности служанок о [невесте] пошли дурные слухи. Ее шафер порвал брачное соглашение, думая так: «Если царь прикажет казнить ее, то я отвечу ему: она еще не твоя жена, [ведь брачного соглашения нет]! Когда вернулся царь и обнаружил, что только служанки вели себя непотребно, он помирился с ней [с невестой]. Шафер сказал ему: «Напиши новое брачное соглашение, ведь прежнее порвано». [Тогда цары] сказал ему [шаферу]: «Ты сам его и порвал, так что купи новую бумагу, а я напишу на ней [новое соглашение] своей рукой». [В этой притче] царь — это Всевышний, служанки — инородный сброд, [вышедший из Египта с евреями], шафер — Моше, а невеста Всевышнего — [народ] Израиля. Поэтому и сказано: «Вытеши себе» — [ты сам вытеши].</a:t>
            </a:r>
          </a:p>
        </p:txBody>
      </p:sp>
      <p:sp>
        <p:nvSpPr>
          <p:cNvPr name="TextBox 4" id="4"/>
          <p:cNvSpPr txBox="true"/>
          <p:nvPr/>
        </p:nvSpPr>
        <p:spPr>
          <a:xfrm rot="0">
            <a:off x="3428234" y="962025"/>
            <a:ext cx="13906817"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Раши</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352483" y="971550"/>
            <a:ext cx="13906817"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Моше осознавал истинную цель Торы</a:t>
            </a:r>
          </a:p>
        </p:txBody>
      </p:sp>
      <p:sp>
        <p:nvSpPr>
          <p:cNvPr name="TextBox 4" id="4"/>
          <p:cNvSpPr txBox="true"/>
          <p:nvPr/>
        </p:nvSpPr>
        <p:spPr>
          <a:xfrm rot="0">
            <a:off x="3352483" y="1452186"/>
            <a:ext cx="13837568" cy="8174012"/>
          </a:xfrm>
          <a:prstGeom prst="rect">
            <a:avLst/>
          </a:prstGeom>
        </p:spPr>
        <p:txBody>
          <a:bodyPr anchor="t" rtlCol="false" tIns="0" lIns="0" bIns="0" rIns="0">
            <a:spAutoFit/>
          </a:bodyPr>
          <a:lstStyle/>
          <a:p>
            <a:pPr algn="just" marL="0" indent="0" lvl="0">
              <a:lnSpc>
                <a:spcPts val="4592"/>
              </a:lnSpc>
              <a:spcBef>
                <a:spcPct val="0"/>
              </a:spcBef>
            </a:pPr>
            <a:r>
              <a:rPr lang="en-US" sz="3150">
                <a:solidFill>
                  <a:srgbClr val="000000"/>
                </a:solidFill>
                <a:latin typeface="Calibri (MS)"/>
                <a:ea typeface="Calibri (MS)"/>
                <a:cs typeface="Calibri (MS)"/>
                <a:sym typeface="Calibri (MS)"/>
              </a:rPr>
              <a:t>Ответ</a:t>
            </a:r>
            <a:r>
              <a:rPr lang="en-US" sz="3150" strike="noStrike" u="none">
                <a:solidFill>
                  <a:srgbClr val="000000"/>
                </a:solidFill>
                <a:latin typeface="Calibri (MS)"/>
                <a:ea typeface="Calibri (MS)"/>
                <a:cs typeface="Calibri (MS)"/>
                <a:sym typeface="Calibri (MS)"/>
              </a:rPr>
              <a:t> кроется в более раннем комментарии Раши, где он объясняет причину разбития скрижалей.</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Когда Б-г повелевает Моше изготовить две новые скрижали, Раши говорит: «Чему это можно уподобить? Царь уехал в далекую страну за море и оставил свою невесту на попечение служанок. Из-за развратности служанок о [невесте] пошли дурные слухи. Ее шафер порвал брачное соглашение, думая так: «Если царь прикажет казнить ее, то я отвечу ему: она еще не твоя жена, [ведь брачного соглашения нет]!» Царь — это Б-г, служанки — это инородный сброд, шафер — это Моше, а невеста Б-га — это народ Израиля.</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Это объяснение помогает нам понять, как Моше мог получить похвалу за проявленную инициативу разбить скрижали.</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Скрижали — это квинтэссенция всей Торы. Первые скрижали были деянием Самого Б-га (в отличие от вторых, которые были высечены Моше, прежде чем на них были нанесены письмена Б-га). </a:t>
            </a:r>
          </a:p>
        </p:txBody>
      </p:sp>
      <p:sp>
        <p:nvSpPr>
          <p:cNvPr name="TextBox 5" id="5"/>
          <p:cNvSpPr txBox="true"/>
          <p:nvPr/>
        </p:nvSpPr>
        <p:spPr>
          <a:xfrm rot="0">
            <a:off x="3446593" y="333375"/>
            <a:ext cx="1470393"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Ребе</a:t>
            </a:r>
          </a:p>
        </p:txBody>
      </p:sp>
      <p:sp>
        <p:nvSpPr>
          <p:cNvPr name="AutoShape 6" id="6"/>
          <p:cNvSpPr/>
          <p:nvPr/>
        </p:nvSpPr>
        <p:spPr>
          <a:xfrm flipV="true">
            <a:off x="3446593" y="971550"/>
            <a:ext cx="1139598" cy="0"/>
          </a:xfrm>
          <a:prstGeom prst="line">
            <a:avLst/>
          </a:prstGeom>
          <a:ln cap="flat" w="76200">
            <a:solidFill>
              <a:srgbClr val="30BFBF"/>
            </a:solidFill>
            <a:prstDash val="solid"/>
            <a:headEnd type="none" len="sm" w="sm"/>
            <a:tailEnd type="none" len="sm" w="sm"/>
          </a:ln>
        </p:spPr>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230936" y="885825"/>
            <a:ext cx="13837568" cy="8174012"/>
          </a:xfrm>
          <a:prstGeom prst="rect">
            <a:avLst/>
          </a:prstGeom>
        </p:spPr>
        <p:txBody>
          <a:bodyPr anchor="t" rtlCol="false" tIns="0" lIns="0" bIns="0" rIns="0">
            <a:spAutoFit/>
          </a:bodyPr>
          <a:lstStyle/>
          <a:p>
            <a:pPr algn="just" marL="0" indent="0" lvl="0">
              <a:lnSpc>
                <a:spcPts val="4592"/>
              </a:lnSpc>
              <a:spcBef>
                <a:spcPct val="0"/>
              </a:spcBef>
            </a:pPr>
            <a:r>
              <a:rPr lang="en-US" sz="3150">
                <a:solidFill>
                  <a:srgbClr val="000000"/>
                </a:solidFill>
                <a:latin typeface="Calibri (MS)"/>
                <a:ea typeface="Calibri (MS)"/>
                <a:cs typeface="Calibri (MS)"/>
                <a:sym typeface="Calibri (MS)"/>
              </a:rPr>
              <a:t>Сущ</a:t>
            </a:r>
            <a:r>
              <a:rPr lang="en-US" sz="3150" strike="noStrike" u="none">
                <a:solidFill>
                  <a:srgbClr val="000000"/>
                </a:solidFill>
                <a:latin typeface="Calibri (MS)"/>
                <a:ea typeface="Calibri (MS)"/>
                <a:cs typeface="Calibri (MS)"/>
                <a:sym typeface="Calibri (MS)"/>
              </a:rPr>
              <a:t>ность Моше была заключена в Торе. Он, несомненно, обладал её совершенным пониманием. Поэтому, несомненно, был в состоянии оценить возвышенную природу Торы — особенно тех первых скрижалей, созданных Самим Б-гом.</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Поэтому следует задать вопрос: защищать еврейский народ важно и необходимо, но всё же, как мог Моше уничтожить скрижали, данные ему Самим Б-гом?!</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Ответ состоит в том, что народ Израиля всегда находится на первом месте.</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Цель Торы, начиная с первых скрижалей — это народ Израиля, как мы видим это в различных формах обращения на протяжении всего её текста: «Повели сынам Израиля», «Говори сынам Израиля» и т.д. Поэтому, когда репутация сынов Израиля была запятнана и они оказались в опасности, Моше не колебался; он ни с кем не советовался, даже с Б-гом, и разбил скрижали, сделанные Самим Б-гом.</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21732" y="885825"/>
            <a:ext cx="13837568" cy="8174012"/>
          </a:xfrm>
          <a:prstGeom prst="rect">
            <a:avLst/>
          </a:prstGeom>
        </p:spPr>
        <p:txBody>
          <a:bodyPr anchor="t" rtlCol="false" tIns="0" lIns="0" bIns="0" rIns="0">
            <a:spAutoFit/>
          </a:bodyPr>
          <a:lstStyle/>
          <a:p>
            <a:pPr algn="just" marL="0" indent="0" lvl="0">
              <a:lnSpc>
                <a:spcPts val="4592"/>
              </a:lnSpc>
              <a:spcBef>
                <a:spcPct val="0"/>
              </a:spcBef>
            </a:pPr>
            <a:r>
              <a:rPr lang="en-US" sz="3150">
                <a:solidFill>
                  <a:srgbClr val="000000"/>
                </a:solidFill>
                <a:latin typeface="Calibri (MS)"/>
                <a:ea typeface="Calibri (MS)"/>
                <a:cs typeface="Calibri (MS)"/>
                <a:sym typeface="Calibri (MS)"/>
              </a:rPr>
              <a:t>В</a:t>
            </a:r>
            <a:r>
              <a:rPr lang="en-US" sz="3150" strike="noStrike" u="none">
                <a:solidFill>
                  <a:srgbClr val="000000"/>
                </a:solidFill>
                <a:latin typeface="Calibri (MS)"/>
                <a:ea typeface="Calibri (MS)"/>
                <a:cs typeface="Calibri (MS)"/>
                <a:sym typeface="Calibri (MS)"/>
              </a:rPr>
              <a:t>ысшая цель Торы — раскрыть сущность еврейского народа. Поэтому, когда результат оказался обратным, и пришлось выбирать между Торой и еврейским народом — Моше не колебался, а немедленно разбил скрижали ради своих единоверцев.</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Более того, разбитие скрижалей было оправдано даже спасением лишь малой части народа — тех, кто пал низко, поклонившись золотому тельцу:</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Идея о том, что доброе имя может быть опорочено, применима лишь к людям, которые совершают ошибки. Б-г всё время знал, что настоящая «безнравственность» исходила только от «служанок» — инородного сброда — и четко дал понять это Моше, велев спуститься с горы и разобраться с произошедшим. Моше, истинный пастырь Израиля, тоже знал, что народ не был способен изготовить золотого тельца. Меньшинство, опустившееся до такого состояния, сделало это лишь под влиянием «служанок» — инородного сброда.</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21732" y="885825"/>
            <a:ext cx="13837568" cy="2944787"/>
          </a:xfrm>
          <a:prstGeom prst="rect">
            <a:avLst/>
          </a:prstGeom>
        </p:spPr>
        <p:txBody>
          <a:bodyPr anchor="t" rtlCol="false" tIns="0" lIns="0" bIns="0" rIns="0">
            <a:spAutoFit/>
          </a:bodyPr>
          <a:lstStyle/>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Таким образом, это событие не представляло опасности для всего народа Израиля, а лишь для незначительного меньшинства, поклонившегося золотому тельцу.</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Тем не менее, чтобы защитить даже это меньшинство и обеспечить ему принятие общиной Израиля, Моше без колебаний разбил скрижали!</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392458" y="1590675"/>
            <a:ext cx="11433000" cy="400050"/>
          </a:xfrm>
          <a:prstGeom prst="rect">
            <a:avLst/>
          </a:prstGeom>
        </p:spPr>
        <p:txBody>
          <a:bodyPr anchor="t" rtlCol="false" tIns="0" lIns="0" bIns="0" rIns="0">
            <a:spAutoFit/>
          </a:bodyPr>
          <a:lstStyle/>
          <a:p>
            <a:pPr algn="l">
              <a:lnSpc>
                <a:spcPts val="2879"/>
              </a:lnSpc>
            </a:pPr>
            <a:r>
              <a:rPr lang="en-US" sz="2400" b="true">
                <a:solidFill>
                  <a:srgbClr val="1A969B"/>
                </a:solidFill>
                <a:latin typeface="Calibri (MS) Bold"/>
                <a:ea typeface="Calibri (MS) Bold"/>
                <a:cs typeface="Calibri (MS) Bold"/>
                <a:sym typeface="Calibri (MS) Bold"/>
              </a:rPr>
              <a:t>Сефер а-Маамарим, 5700 г.</a:t>
            </a:r>
          </a:p>
        </p:txBody>
      </p:sp>
      <p:sp>
        <p:nvSpPr>
          <p:cNvPr name="TextBox 4" id="4"/>
          <p:cNvSpPr txBox="true"/>
          <p:nvPr/>
        </p:nvSpPr>
        <p:spPr>
          <a:xfrm rot="0">
            <a:off x="3392458" y="1000125"/>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Первоисточник 4</a:t>
            </a:r>
          </a:p>
        </p:txBody>
      </p:sp>
      <p:sp>
        <p:nvSpPr>
          <p:cNvPr name="AutoShape 5" id="5"/>
          <p:cNvSpPr/>
          <p:nvPr/>
        </p:nvSpPr>
        <p:spPr>
          <a:xfrm flipV="true">
            <a:off x="3428234" y="2110683"/>
            <a:ext cx="1139598" cy="0"/>
          </a:xfrm>
          <a:prstGeom prst="line">
            <a:avLst/>
          </a:prstGeom>
          <a:ln cap="flat" w="76200">
            <a:solidFill>
              <a:srgbClr val="30BFBF"/>
            </a:solidFill>
            <a:prstDash val="solid"/>
            <a:headEnd type="none" len="sm" w="sm"/>
            <a:tailEnd type="none" len="sm" w="sm"/>
          </a:ln>
        </p:spPr>
      </p:sp>
      <p:sp>
        <p:nvSpPr>
          <p:cNvPr name="TextBox 6" id="6"/>
          <p:cNvSpPr txBox="true"/>
          <p:nvPr/>
        </p:nvSpPr>
        <p:spPr>
          <a:xfrm rot="0">
            <a:off x="3428234" y="2196408"/>
            <a:ext cx="13716000" cy="178273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Две вещи предше</a:t>
            </a:r>
            <a:r>
              <a:rPr lang="en-US" sz="3150">
                <a:solidFill>
                  <a:srgbClr val="000000"/>
                </a:solidFill>
                <a:latin typeface="Calibri (MS)"/>
                <a:ea typeface="Calibri (MS)"/>
                <a:cs typeface="Calibri (MS)"/>
                <a:sym typeface="Calibri (MS)"/>
              </a:rPr>
              <a:t>ствовали сотворению мира: Тора и народ Израиля. Кто был первым? Тора содержит упоминания о народе Израиля: «Повели сынам Израиля», «Говори сынам Израиля». Очевидно, народ Израиля был первым.</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38017"/>
            <a:ext cx="18294651" cy="10210966"/>
            <a:chOff x="0" y="0"/>
            <a:chExt cx="23300271" cy="13004800"/>
          </a:xfrm>
        </p:grpSpPr>
        <p:sp>
          <p:nvSpPr>
            <p:cNvPr name="Freeform 3" id="3"/>
            <p:cNvSpPr/>
            <p:nvPr/>
          </p:nvSpPr>
          <p:spPr>
            <a:xfrm flipH="false" flipV="false" rot="0">
              <a:off x="0" y="0"/>
              <a:ext cx="23300310" cy="13004800"/>
            </a:xfrm>
            <a:custGeom>
              <a:avLst/>
              <a:gdLst/>
              <a:ahLst/>
              <a:cxnLst/>
              <a:rect r="r" b="b" t="t" l="l"/>
              <a:pathLst>
                <a:path h="13004800" w="23300310">
                  <a:moveTo>
                    <a:pt x="0" y="0"/>
                  </a:moveTo>
                  <a:lnTo>
                    <a:pt x="23300310" y="0"/>
                  </a:lnTo>
                  <a:lnTo>
                    <a:pt x="23300310" y="13004800"/>
                  </a:lnTo>
                  <a:lnTo>
                    <a:pt x="0" y="13004800"/>
                  </a:lnTo>
                  <a:lnTo>
                    <a:pt x="0" y="0"/>
                  </a:lnTo>
                  <a:close/>
                </a:path>
              </a:pathLst>
            </a:custGeom>
            <a:blipFill>
              <a:blip r:embed="rId2"/>
              <a:stretch>
                <a:fillRect l="0" t="0" r="0" b="0"/>
              </a:stretch>
            </a:blipFill>
          </p:spPr>
        </p:sp>
      </p:grpSp>
      <p:grpSp>
        <p:nvGrpSpPr>
          <p:cNvPr name="Group 4" id="4"/>
          <p:cNvGrpSpPr/>
          <p:nvPr/>
        </p:nvGrpSpPr>
        <p:grpSpPr>
          <a:xfrm rot="0">
            <a:off x="1970481" y="1028700"/>
            <a:ext cx="2687953" cy="656915"/>
            <a:chOff x="0" y="0"/>
            <a:chExt cx="707938" cy="173015"/>
          </a:xfrm>
        </p:grpSpPr>
        <p:sp>
          <p:nvSpPr>
            <p:cNvPr name="Freeform 5" id="5"/>
            <p:cNvSpPr/>
            <p:nvPr/>
          </p:nvSpPr>
          <p:spPr>
            <a:xfrm flipH="false" flipV="false" rot="0">
              <a:off x="0" y="0"/>
              <a:ext cx="707938" cy="173015"/>
            </a:xfrm>
            <a:custGeom>
              <a:avLst/>
              <a:gdLst/>
              <a:ahLst/>
              <a:cxnLst/>
              <a:rect r="r" b="b" t="t" l="l"/>
              <a:pathLst>
                <a:path h="173015" w="707938">
                  <a:moveTo>
                    <a:pt x="0" y="0"/>
                  </a:moveTo>
                  <a:lnTo>
                    <a:pt x="707938" y="0"/>
                  </a:lnTo>
                  <a:lnTo>
                    <a:pt x="707938" y="173015"/>
                  </a:lnTo>
                  <a:lnTo>
                    <a:pt x="0" y="173015"/>
                  </a:lnTo>
                  <a:close/>
                </a:path>
              </a:pathLst>
            </a:custGeom>
            <a:solidFill>
              <a:srgbClr val="07252C"/>
            </a:solidFill>
          </p:spPr>
        </p:sp>
        <p:sp>
          <p:nvSpPr>
            <p:cNvPr name="TextBox 6" id="6"/>
            <p:cNvSpPr txBox="true"/>
            <p:nvPr/>
          </p:nvSpPr>
          <p:spPr>
            <a:xfrm>
              <a:off x="0" y="-9525"/>
              <a:ext cx="707938" cy="182540"/>
            </a:xfrm>
            <a:prstGeom prst="rect">
              <a:avLst/>
            </a:prstGeom>
          </p:spPr>
          <p:txBody>
            <a:bodyPr anchor="ctr" rtlCol="false" tIns="50800" lIns="50800" bIns="50800" rIns="50800"/>
            <a:lstStyle/>
            <a:p>
              <a:pPr algn="ctr">
                <a:lnSpc>
                  <a:spcPts val="2520"/>
                </a:lnSpc>
              </a:pPr>
            </a:p>
          </p:txBody>
        </p:sp>
      </p:grpSp>
      <p:grpSp>
        <p:nvGrpSpPr>
          <p:cNvPr name="Group 7" id="7"/>
          <p:cNvGrpSpPr/>
          <p:nvPr/>
        </p:nvGrpSpPr>
        <p:grpSpPr>
          <a:xfrm rot="0">
            <a:off x="16704167" y="9958543"/>
            <a:ext cx="2687953" cy="656915"/>
            <a:chOff x="0" y="0"/>
            <a:chExt cx="707938" cy="173015"/>
          </a:xfrm>
        </p:grpSpPr>
        <p:sp>
          <p:nvSpPr>
            <p:cNvPr name="Freeform 8" id="8"/>
            <p:cNvSpPr/>
            <p:nvPr/>
          </p:nvSpPr>
          <p:spPr>
            <a:xfrm flipH="false" flipV="false" rot="0">
              <a:off x="0" y="0"/>
              <a:ext cx="707938" cy="173015"/>
            </a:xfrm>
            <a:custGeom>
              <a:avLst/>
              <a:gdLst/>
              <a:ahLst/>
              <a:cxnLst/>
              <a:rect r="r" b="b" t="t" l="l"/>
              <a:pathLst>
                <a:path h="173015" w="707938">
                  <a:moveTo>
                    <a:pt x="0" y="0"/>
                  </a:moveTo>
                  <a:lnTo>
                    <a:pt x="707938" y="0"/>
                  </a:lnTo>
                  <a:lnTo>
                    <a:pt x="707938" y="173015"/>
                  </a:lnTo>
                  <a:lnTo>
                    <a:pt x="0" y="173015"/>
                  </a:lnTo>
                  <a:close/>
                </a:path>
              </a:pathLst>
            </a:custGeom>
            <a:solidFill>
              <a:srgbClr val="03151C"/>
            </a:solidFill>
          </p:spPr>
        </p:sp>
        <p:sp>
          <p:nvSpPr>
            <p:cNvPr name="TextBox 9" id="9"/>
            <p:cNvSpPr txBox="true"/>
            <p:nvPr/>
          </p:nvSpPr>
          <p:spPr>
            <a:xfrm>
              <a:off x="0" y="-9525"/>
              <a:ext cx="707938" cy="182540"/>
            </a:xfrm>
            <a:prstGeom prst="rect">
              <a:avLst/>
            </a:prstGeom>
          </p:spPr>
          <p:txBody>
            <a:bodyPr anchor="ctr" rtlCol="false" tIns="50800" lIns="50800" bIns="50800" rIns="50800"/>
            <a:lstStyle/>
            <a:p>
              <a:pPr algn="ctr">
                <a:lnSpc>
                  <a:spcPts val="2520"/>
                </a:lnSpc>
              </a:pPr>
            </a:p>
          </p:txBody>
        </p:sp>
      </p:gr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575415" y="419433"/>
            <a:ext cx="11233335" cy="1123950"/>
          </a:xfrm>
          <a:prstGeom prst="rect">
            <a:avLst/>
          </a:prstGeom>
        </p:spPr>
        <p:txBody>
          <a:bodyPr anchor="t" rtlCol="false" tIns="0" lIns="0" bIns="0" rIns="0">
            <a:spAutoFit/>
          </a:bodyPr>
          <a:lstStyle/>
          <a:p>
            <a:pPr algn="l">
              <a:lnSpc>
                <a:spcPts val="8640"/>
              </a:lnSpc>
            </a:pPr>
            <a:r>
              <a:rPr lang="en-US" sz="7200" b="true">
                <a:solidFill>
                  <a:srgbClr val="1B969B"/>
                </a:solidFill>
                <a:latin typeface="Arial Bold"/>
                <a:ea typeface="Arial Bold"/>
                <a:cs typeface="Arial Bold"/>
                <a:sym typeface="Arial Bold"/>
              </a:rPr>
              <a:t>В</a:t>
            </a:r>
            <a:r>
              <a:rPr lang="en-US" sz="7200" b="true">
                <a:solidFill>
                  <a:srgbClr val="1B969B"/>
                </a:solidFill>
                <a:latin typeface="Arial Bold"/>
                <a:ea typeface="Arial Bold"/>
                <a:cs typeface="Arial Bold"/>
                <a:sym typeface="Arial Bold"/>
              </a:rPr>
              <a:t>. Высшая заслуга</a:t>
            </a:r>
          </a:p>
        </p:txBody>
      </p:sp>
      <p:grpSp>
        <p:nvGrpSpPr>
          <p:cNvPr name="Group 4" id="4"/>
          <p:cNvGrpSpPr/>
          <p:nvPr/>
        </p:nvGrpSpPr>
        <p:grpSpPr>
          <a:xfrm rot="0">
            <a:off x="15928489" y="9356659"/>
            <a:ext cx="2016608" cy="555994"/>
            <a:chOff x="0" y="0"/>
            <a:chExt cx="3525596" cy="972033"/>
          </a:xfrm>
        </p:grpSpPr>
        <p:sp>
          <p:nvSpPr>
            <p:cNvPr name="Freeform 5" id="5"/>
            <p:cNvSpPr/>
            <p:nvPr/>
          </p:nvSpPr>
          <p:spPr>
            <a:xfrm flipH="false" flipV="false" rot="0">
              <a:off x="0" y="0"/>
              <a:ext cx="3525647" cy="972058"/>
            </a:xfrm>
            <a:custGeom>
              <a:avLst/>
              <a:gdLst/>
              <a:ahLst/>
              <a:cxnLst/>
              <a:rect r="r" b="b" t="t" l="l"/>
              <a:pathLst>
                <a:path h="972058" w="3525647">
                  <a:moveTo>
                    <a:pt x="0" y="0"/>
                  </a:moveTo>
                  <a:lnTo>
                    <a:pt x="3525647" y="0"/>
                  </a:lnTo>
                  <a:lnTo>
                    <a:pt x="3525647" y="972058"/>
                  </a:lnTo>
                  <a:lnTo>
                    <a:pt x="0" y="972058"/>
                  </a:lnTo>
                  <a:close/>
                </a:path>
              </a:pathLst>
            </a:custGeom>
            <a:solidFill>
              <a:srgbClr val="1B969B"/>
            </a:solidFill>
          </p:spPr>
        </p:sp>
      </p:grpSp>
      <p:grpSp>
        <p:nvGrpSpPr>
          <p:cNvPr name="Group 6" id="6"/>
          <p:cNvGrpSpPr/>
          <p:nvPr/>
        </p:nvGrpSpPr>
        <p:grpSpPr>
          <a:xfrm rot="0">
            <a:off x="12290073" y="4733874"/>
            <a:ext cx="6550732" cy="6015376"/>
            <a:chOff x="0" y="0"/>
            <a:chExt cx="2262226" cy="2077346"/>
          </a:xfrm>
        </p:grpSpPr>
        <p:sp>
          <p:nvSpPr>
            <p:cNvPr name="Freeform 7" id="7"/>
            <p:cNvSpPr/>
            <p:nvPr/>
          </p:nvSpPr>
          <p:spPr>
            <a:xfrm flipH="false" flipV="false" rot="0">
              <a:off x="0" y="0"/>
              <a:ext cx="2262226" cy="2077346"/>
            </a:xfrm>
            <a:custGeom>
              <a:avLst/>
              <a:gdLst/>
              <a:ahLst/>
              <a:cxnLst/>
              <a:rect r="r" b="b" t="t" l="l"/>
              <a:pathLst>
                <a:path h="2077346" w="2262226">
                  <a:moveTo>
                    <a:pt x="0" y="0"/>
                  </a:moveTo>
                  <a:lnTo>
                    <a:pt x="2262226" y="0"/>
                  </a:lnTo>
                  <a:lnTo>
                    <a:pt x="2262226" y="2077346"/>
                  </a:lnTo>
                  <a:lnTo>
                    <a:pt x="0" y="2077346"/>
                  </a:lnTo>
                  <a:close/>
                </a:path>
              </a:pathLst>
            </a:custGeom>
            <a:solidFill>
              <a:srgbClr val="E0F5F6"/>
            </a:solidFill>
          </p:spPr>
        </p:sp>
        <p:sp>
          <p:nvSpPr>
            <p:cNvPr name="TextBox 8" id="8"/>
            <p:cNvSpPr txBox="true"/>
            <p:nvPr/>
          </p:nvSpPr>
          <p:spPr>
            <a:xfrm>
              <a:off x="0" y="-9525"/>
              <a:ext cx="2262226" cy="2086871"/>
            </a:xfrm>
            <a:prstGeom prst="rect">
              <a:avLst/>
            </a:prstGeom>
          </p:spPr>
          <p:txBody>
            <a:bodyPr anchor="ctr" rtlCol="false" tIns="50800" lIns="50800" bIns="50800" rIns="50800"/>
            <a:lstStyle/>
            <a:p>
              <a:pPr algn="ctr">
                <a:lnSpc>
                  <a:spcPts val="2520"/>
                </a:lnSpc>
              </a:pPr>
            </a:p>
          </p:txBody>
        </p:sp>
      </p:grpSp>
      <p:grpSp>
        <p:nvGrpSpPr>
          <p:cNvPr name="Group 9" id="9"/>
          <p:cNvGrpSpPr/>
          <p:nvPr/>
        </p:nvGrpSpPr>
        <p:grpSpPr>
          <a:xfrm rot="2700000">
            <a:off x="15370075" y="6983345"/>
            <a:ext cx="4344324" cy="4352731"/>
            <a:chOff x="0" y="0"/>
            <a:chExt cx="1500266" cy="1503169"/>
          </a:xfrm>
        </p:grpSpPr>
        <p:sp>
          <p:nvSpPr>
            <p:cNvPr name="Freeform 10" id="10"/>
            <p:cNvSpPr/>
            <p:nvPr/>
          </p:nvSpPr>
          <p:spPr>
            <a:xfrm flipH="false" flipV="false" rot="0">
              <a:off x="0" y="0"/>
              <a:ext cx="1500266" cy="1503169"/>
            </a:xfrm>
            <a:custGeom>
              <a:avLst/>
              <a:gdLst/>
              <a:ahLst/>
              <a:cxnLst/>
              <a:rect r="r" b="b" t="t" l="l"/>
              <a:pathLst>
                <a:path h="1503169" w="1500266">
                  <a:moveTo>
                    <a:pt x="0" y="0"/>
                  </a:moveTo>
                  <a:lnTo>
                    <a:pt x="1500266" y="0"/>
                  </a:lnTo>
                  <a:lnTo>
                    <a:pt x="1500266" y="1503169"/>
                  </a:lnTo>
                  <a:lnTo>
                    <a:pt x="0" y="1503169"/>
                  </a:lnTo>
                  <a:close/>
                </a:path>
              </a:pathLst>
            </a:custGeom>
            <a:solidFill>
              <a:srgbClr val="FFFFFF"/>
            </a:solidFill>
          </p:spPr>
        </p:sp>
        <p:sp>
          <p:nvSpPr>
            <p:cNvPr name="TextBox 11" id="11"/>
            <p:cNvSpPr txBox="true"/>
            <p:nvPr/>
          </p:nvSpPr>
          <p:spPr>
            <a:xfrm>
              <a:off x="0" y="-9525"/>
              <a:ext cx="1500266" cy="1512694"/>
            </a:xfrm>
            <a:prstGeom prst="rect">
              <a:avLst/>
            </a:prstGeom>
          </p:spPr>
          <p:txBody>
            <a:bodyPr anchor="ctr" rtlCol="false" tIns="50800" lIns="50800" bIns="50800" rIns="50800"/>
            <a:lstStyle/>
            <a:p>
              <a:pPr algn="ctr">
                <a:lnSpc>
                  <a:spcPts val="2520"/>
                </a:lnSpc>
              </a:pPr>
            </a:p>
          </p:txBody>
        </p:sp>
      </p:grpSp>
      <p:grpSp>
        <p:nvGrpSpPr>
          <p:cNvPr name="Group 12" id="12"/>
          <p:cNvGrpSpPr/>
          <p:nvPr/>
        </p:nvGrpSpPr>
        <p:grpSpPr>
          <a:xfrm rot="0">
            <a:off x="15854662" y="9380739"/>
            <a:ext cx="2164901" cy="531913"/>
            <a:chOff x="0" y="0"/>
            <a:chExt cx="747625" cy="183691"/>
          </a:xfrm>
        </p:grpSpPr>
        <p:sp>
          <p:nvSpPr>
            <p:cNvPr name="Freeform 13" id="13"/>
            <p:cNvSpPr/>
            <p:nvPr/>
          </p:nvSpPr>
          <p:spPr>
            <a:xfrm flipH="false" flipV="false" rot="0">
              <a:off x="0" y="0"/>
              <a:ext cx="747625" cy="183691"/>
            </a:xfrm>
            <a:custGeom>
              <a:avLst/>
              <a:gdLst/>
              <a:ahLst/>
              <a:cxnLst/>
              <a:rect r="r" b="b" t="t" l="l"/>
              <a:pathLst>
                <a:path h="183691" w="747625">
                  <a:moveTo>
                    <a:pt x="0" y="0"/>
                  </a:moveTo>
                  <a:lnTo>
                    <a:pt x="747625" y="0"/>
                  </a:lnTo>
                  <a:lnTo>
                    <a:pt x="747625" y="183691"/>
                  </a:lnTo>
                  <a:lnTo>
                    <a:pt x="0" y="183691"/>
                  </a:lnTo>
                  <a:close/>
                </a:path>
              </a:pathLst>
            </a:custGeom>
            <a:solidFill>
              <a:srgbClr val="1A969B"/>
            </a:solidFill>
          </p:spPr>
        </p:sp>
        <p:sp>
          <p:nvSpPr>
            <p:cNvPr name="TextBox 14" id="14"/>
            <p:cNvSpPr txBox="true"/>
            <p:nvPr/>
          </p:nvSpPr>
          <p:spPr>
            <a:xfrm>
              <a:off x="0" y="-9525"/>
              <a:ext cx="747625" cy="193216"/>
            </a:xfrm>
            <a:prstGeom prst="rect">
              <a:avLst/>
            </a:prstGeom>
          </p:spPr>
          <p:txBody>
            <a:bodyPr anchor="ctr" rtlCol="false" tIns="50800" lIns="50800" bIns="50800" rIns="50800"/>
            <a:lstStyle/>
            <a:p>
              <a:pPr algn="ctr">
                <a:lnSpc>
                  <a:spcPts val="2520"/>
                </a:lnSpc>
              </a:pPr>
            </a:p>
          </p:txBody>
        </p:sp>
      </p:grpSp>
      <p:sp>
        <p:nvSpPr>
          <p:cNvPr name="Freeform 15" id="15" descr="תמונה שמכילה טקסט, גופן, צילום מסך, גרפיקה"/>
          <p:cNvSpPr/>
          <p:nvPr/>
        </p:nvSpPr>
        <p:spPr>
          <a:xfrm flipH="false" flipV="false" rot="0">
            <a:off x="12194286" y="6989034"/>
            <a:ext cx="6334046" cy="2447387"/>
          </a:xfrm>
          <a:custGeom>
            <a:avLst/>
            <a:gdLst/>
            <a:ahLst/>
            <a:cxnLst/>
            <a:rect r="r" b="b" t="t" l="l"/>
            <a:pathLst>
              <a:path h="2447387" w="6334046">
                <a:moveTo>
                  <a:pt x="0" y="0"/>
                </a:moveTo>
                <a:lnTo>
                  <a:pt x="6334046" y="0"/>
                </a:lnTo>
                <a:lnTo>
                  <a:pt x="6334046" y="2447387"/>
                </a:lnTo>
                <a:lnTo>
                  <a:pt x="0" y="2447387"/>
                </a:lnTo>
                <a:lnTo>
                  <a:pt x="0" y="0"/>
                </a:lnTo>
                <a:close/>
              </a:path>
            </a:pathLst>
          </a:custGeom>
          <a:blipFill>
            <a:blip r:embed="rId3"/>
            <a:stretch>
              <a:fillRect l="-4365" t="0" r="-4365" b="0"/>
            </a:stretch>
          </a:blipFill>
        </p:spPr>
      </p:sp>
      <p:sp>
        <p:nvSpPr>
          <p:cNvPr name="TextBox 16" id="16"/>
          <p:cNvSpPr txBox="true"/>
          <p:nvPr/>
        </p:nvSpPr>
        <p:spPr>
          <a:xfrm rot="0">
            <a:off x="15905335" y="9495745"/>
            <a:ext cx="2025456" cy="258771"/>
          </a:xfrm>
          <a:prstGeom prst="rect">
            <a:avLst/>
          </a:prstGeom>
        </p:spPr>
        <p:txBody>
          <a:bodyPr anchor="t" rtlCol="false" tIns="0" lIns="0" bIns="0" rIns="0">
            <a:spAutoFit/>
          </a:bodyPr>
          <a:lstStyle/>
          <a:p>
            <a:pPr algn="ctr">
              <a:lnSpc>
                <a:spcPts val="1921"/>
              </a:lnSpc>
            </a:pPr>
            <a:r>
              <a:rPr lang="en-US" sz="1601">
                <a:solidFill>
                  <a:srgbClr val="FFFFFF"/>
                </a:solidFill>
                <a:latin typeface="Arial"/>
                <a:ea typeface="Arial"/>
                <a:cs typeface="Arial"/>
                <a:sym typeface="Arial"/>
              </a:rPr>
              <a:t>Симхат Тора</a:t>
            </a:r>
          </a:p>
        </p:txBody>
      </p:sp>
      <p:grpSp>
        <p:nvGrpSpPr>
          <p:cNvPr name="Group 17" id="17"/>
          <p:cNvGrpSpPr/>
          <p:nvPr/>
        </p:nvGrpSpPr>
        <p:grpSpPr>
          <a:xfrm rot="0">
            <a:off x="1116882" y="4889049"/>
            <a:ext cx="7736338" cy="4167311"/>
            <a:chOff x="0" y="0"/>
            <a:chExt cx="10315118" cy="5556415"/>
          </a:xfrm>
        </p:grpSpPr>
        <p:sp>
          <p:nvSpPr>
            <p:cNvPr name="Freeform 18" id="18"/>
            <p:cNvSpPr/>
            <p:nvPr/>
          </p:nvSpPr>
          <p:spPr>
            <a:xfrm flipH="false" flipV="false" rot="0">
              <a:off x="0" y="0"/>
              <a:ext cx="10315067" cy="5556377"/>
            </a:xfrm>
            <a:custGeom>
              <a:avLst/>
              <a:gdLst/>
              <a:ahLst/>
              <a:cxnLst/>
              <a:rect r="r" b="b" t="t" l="l"/>
              <a:pathLst>
                <a:path h="5556377" w="10315067">
                  <a:moveTo>
                    <a:pt x="0" y="0"/>
                  </a:moveTo>
                  <a:lnTo>
                    <a:pt x="10315067" y="0"/>
                  </a:lnTo>
                  <a:lnTo>
                    <a:pt x="10315067" y="5556377"/>
                  </a:lnTo>
                  <a:lnTo>
                    <a:pt x="0" y="5556377"/>
                  </a:lnTo>
                  <a:lnTo>
                    <a:pt x="0" y="0"/>
                  </a:lnTo>
                  <a:close/>
                </a:path>
              </a:pathLst>
            </a:custGeom>
            <a:blipFill>
              <a:blip r:embed="rId4"/>
              <a:stretch>
                <a:fillRect l="-1546" t="0" r="-1546" b="0"/>
              </a:stretch>
            </a:blipFill>
          </p:spPr>
        </p:sp>
      </p:gr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46593" y="1000125"/>
            <a:ext cx="1470393"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Ребе</a:t>
            </a:r>
          </a:p>
        </p:txBody>
      </p:sp>
      <p:sp>
        <p:nvSpPr>
          <p:cNvPr name="AutoShape 4" id="4"/>
          <p:cNvSpPr/>
          <p:nvPr/>
        </p:nvSpPr>
        <p:spPr>
          <a:xfrm flipV="true">
            <a:off x="3446593" y="1638300"/>
            <a:ext cx="1139598" cy="0"/>
          </a:xfrm>
          <a:prstGeom prst="line">
            <a:avLst/>
          </a:prstGeom>
          <a:ln cap="flat" w="76200">
            <a:solidFill>
              <a:srgbClr val="30BFBF"/>
            </a:solidFill>
            <a:prstDash val="solid"/>
            <a:headEnd type="none" len="sm" w="sm"/>
            <a:tailEnd type="none" len="sm" w="sm"/>
          </a:ln>
        </p:spPr>
      </p:sp>
      <p:sp>
        <p:nvSpPr>
          <p:cNvPr name="TextBox 5" id="5"/>
          <p:cNvSpPr txBox="true"/>
          <p:nvPr/>
        </p:nvSpPr>
        <p:spPr>
          <a:xfrm rot="0">
            <a:off x="3446593" y="1775418"/>
            <a:ext cx="14273243" cy="8174012"/>
          </a:xfrm>
          <a:prstGeom prst="rect">
            <a:avLst/>
          </a:prstGeom>
        </p:spPr>
        <p:txBody>
          <a:bodyPr anchor="t" rtlCol="false" tIns="0" lIns="0" bIns="0" rIns="0">
            <a:spAutoFit/>
          </a:bodyPr>
          <a:lstStyle/>
          <a:p>
            <a:pPr algn="just" marL="0" indent="0" lvl="0">
              <a:lnSpc>
                <a:spcPts val="4592"/>
              </a:lnSpc>
              <a:spcBef>
                <a:spcPct val="0"/>
              </a:spcBef>
            </a:pPr>
            <a:r>
              <a:rPr lang="en-US" sz="3150">
                <a:solidFill>
                  <a:srgbClr val="000000"/>
                </a:solidFill>
                <a:latin typeface="Calibri (MS)"/>
                <a:ea typeface="Calibri (MS)"/>
                <a:cs typeface="Calibri (MS)"/>
                <a:sym typeface="Calibri (MS)"/>
              </a:rPr>
              <a:t>Итак,</a:t>
            </a:r>
            <a:r>
              <a:rPr lang="en-US" sz="3150" strike="noStrike" u="none">
                <a:solidFill>
                  <a:srgbClr val="000000"/>
                </a:solidFill>
                <a:latin typeface="Calibri (MS)"/>
                <a:ea typeface="Calibri (MS)"/>
                <a:cs typeface="Calibri (MS)"/>
                <a:sym typeface="Calibri (MS)"/>
              </a:rPr>
              <a:t> разбитие скрижалей отражает великое достижение Моше, и на самом деле величайшее из всех его достижение:</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Перечисляя достижения Моше (общение с Б-гом лицом к лицу, чудеса в Египте, Синайское Откровение и другие события на протяжении странствий сынов Израиля по пустыне), Тора завершает этот перечень величайшим из всех: ради еврейского народа он без колебаний разбил скрижали — заслугой, большей, чем все, чтобы было прежде, включая тот факт, что он получил саму эту Тору.</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Величайшим достижением Моше, верного пастыря Израиля, было его принесение в жертву заключенной в Торе сущности, чтобы защитить малую часть своей паствы, впавшей во грех. И хотя Тора — сущность Моше, он без колебаний разбил драгоценные скрижали, сделанные Самим Б-гом, чтобы их защитить.</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В этом заключается достоинство еврейского лидера. Он осознаёт сущностную ценность своего народа, которая превосходит Тору, и потому готов разбить скрижали ради него.</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230936" y="885825"/>
            <a:ext cx="13837568" cy="6430937"/>
          </a:xfrm>
          <a:prstGeom prst="rect">
            <a:avLst/>
          </a:prstGeom>
        </p:spPr>
        <p:txBody>
          <a:bodyPr anchor="t" rtlCol="false" tIns="0" lIns="0" bIns="0" rIns="0">
            <a:spAutoFit/>
          </a:bodyPr>
          <a:lstStyle/>
          <a:p>
            <a:pPr algn="just" marL="0" indent="0" lvl="0">
              <a:lnSpc>
                <a:spcPts val="4592"/>
              </a:lnSpc>
              <a:spcBef>
                <a:spcPct val="0"/>
              </a:spcBef>
            </a:pPr>
            <a:r>
              <a:rPr lang="en-US" sz="3150">
                <a:solidFill>
                  <a:srgbClr val="000000"/>
                </a:solidFill>
                <a:latin typeface="Calibri (MS)"/>
                <a:ea typeface="Calibri (MS)"/>
                <a:cs typeface="Calibri (MS)"/>
                <a:sym typeface="Calibri (MS)"/>
              </a:rPr>
              <a:t>Э</a:t>
            </a:r>
            <a:r>
              <a:rPr lang="en-US" sz="3150" strike="noStrike" u="none">
                <a:solidFill>
                  <a:srgbClr val="000000"/>
                </a:solidFill>
                <a:latin typeface="Calibri (MS)"/>
                <a:ea typeface="Calibri (MS)"/>
                <a:cs typeface="Calibri (MS)"/>
                <a:sym typeface="Calibri (MS)"/>
              </a:rPr>
              <a:t>та заслуга больше всех остальных. Все другие его свершения были реализованы с помощью талантов и способностей, данных ему Б-гом. Как объяснял Алтер Ребе, Моше смиренно чувствовал, что если бы Б-г дал эти таланты кому-то другому, тот справился бы с этой задачей ещё лучше. Но решение разбить скрижали не исходило из данной Б-гом способности. Это была его собственная идея, «и Б-г одобрил её».</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Разбитие скрижалей ради защиты народа Израиля — величайшее воплощение любви Моше к евреям. «Моше любил Израиль», — говорит Талмуд. </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Он разбил скрижали «на глазах у всего Израиля» — все стали свидетелями произошедшего, — чтобы научить нас важности любви к ближнему. И Моше стремился передать нам подлинное чувство такой любви.</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392458" y="1590675"/>
            <a:ext cx="11433000" cy="400050"/>
          </a:xfrm>
          <a:prstGeom prst="rect">
            <a:avLst/>
          </a:prstGeom>
        </p:spPr>
        <p:txBody>
          <a:bodyPr anchor="t" rtlCol="false" tIns="0" lIns="0" bIns="0" rIns="0">
            <a:spAutoFit/>
          </a:bodyPr>
          <a:lstStyle/>
          <a:p>
            <a:pPr algn="l">
              <a:lnSpc>
                <a:spcPts val="2879"/>
              </a:lnSpc>
            </a:pPr>
            <a:r>
              <a:rPr lang="en-US" sz="2400" b="true">
                <a:solidFill>
                  <a:srgbClr val="1A969B"/>
                </a:solidFill>
                <a:latin typeface="Calibri (MS) Bold"/>
                <a:ea typeface="Calibri (MS) Bold"/>
                <a:cs typeface="Calibri (MS) Bold"/>
                <a:sym typeface="Calibri (MS) Bold"/>
              </a:rPr>
              <a:t>Ребе Раяц, Сефер а-Маамарим 5710 г., стр. 236</a:t>
            </a:r>
          </a:p>
        </p:txBody>
      </p:sp>
      <p:sp>
        <p:nvSpPr>
          <p:cNvPr name="TextBox 4" id="4"/>
          <p:cNvSpPr txBox="true"/>
          <p:nvPr/>
        </p:nvSpPr>
        <p:spPr>
          <a:xfrm rot="0">
            <a:off x="3392458" y="1000125"/>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Первоисточник 5</a:t>
            </a:r>
          </a:p>
        </p:txBody>
      </p:sp>
      <p:sp>
        <p:nvSpPr>
          <p:cNvPr name="AutoShape 5" id="5"/>
          <p:cNvSpPr/>
          <p:nvPr/>
        </p:nvSpPr>
        <p:spPr>
          <a:xfrm flipV="true">
            <a:off x="3428234" y="2110683"/>
            <a:ext cx="1139598" cy="0"/>
          </a:xfrm>
          <a:prstGeom prst="line">
            <a:avLst/>
          </a:prstGeom>
          <a:ln cap="flat" w="76200">
            <a:solidFill>
              <a:srgbClr val="30BFBF"/>
            </a:solidFill>
            <a:prstDash val="solid"/>
            <a:headEnd type="none" len="sm" w="sm"/>
            <a:tailEnd type="none" len="sm" w="sm"/>
          </a:ln>
        </p:spPr>
      </p:sp>
      <p:sp>
        <p:nvSpPr>
          <p:cNvPr name="TextBox 6" id="6"/>
          <p:cNvSpPr txBox="true"/>
          <p:nvPr/>
        </p:nvSpPr>
        <p:spPr>
          <a:xfrm rot="0">
            <a:off x="3428234" y="2196408"/>
            <a:ext cx="13716000" cy="643093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Тора говорит: «А муж Моше скромнее </a:t>
            </a:r>
            <a:r>
              <a:rPr lang="en-US" sz="3150">
                <a:solidFill>
                  <a:srgbClr val="000000"/>
                </a:solidFill>
                <a:latin typeface="Calibri (MS)"/>
                <a:ea typeface="Calibri (MS)"/>
                <a:cs typeface="Calibri (MS)"/>
                <a:sym typeface="Calibri (MS)"/>
              </a:rPr>
              <a:t>всякого человека, что на поверхности земли». Несмотря на осознание своего возвышенного положения, он был скромнее всех других людей, потому что знал, что таланты и способности были даны ему Б-гом.</a:t>
            </a:r>
          </a:p>
          <a:p>
            <a:pPr algn="just">
              <a:lnSpc>
                <a:spcPts val="4592"/>
              </a:lnSpc>
            </a:pPr>
            <a:r>
              <a:rPr lang="en-US" sz="3150">
                <a:solidFill>
                  <a:srgbClr val="000000"/>
                </a:solidFill>
                <a:latin typeface="Calibri (MS)"/>
                <a:ea typeface="Calibri (MS)"/>
                <a:cs typeface="Calibri (MS)"/>
                <a:sym typeface="Calibri (MS)"/>
              </a:rPr>
              <a:t>Когда Моше родился, его мать увидела, «что он хорош». Мидраш объясняет, что при его рождении весь дом наполнился светом. Это благословение от Б-га, а не естественное явление.</a:t>
            </a:r>
          </a:p>
          <a:p>
            <a:pPr algn="just">
              <a:lnSpc>
                <a:spcPts val="4592"/>
              </a:lnSpc>
            </a:pPr>
            <a:r>
              <a:rPr lang="en-US" sz="3150">
                <a:solidFill>
                  <a:srgbClr val="000000"/>
                </a:solidFill>
                <a:latin typeface="Calibri (MS)"/>
                <a:ea typeface="Calibri (MS)"/>
                <a:cs typeface="Calibri (MS)"/>
                <a:sym typeface="Calibri (MS)"/>
              </a:rPr>
              <a:t>Моше полагал, что если бы кому-то другому были дарованы те же способности, тот достиг бы того же положения, а возможно, даже развил бы эти способности дальше, достигнув ещё больших высот. Поэтому он оставался скромным.</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38017"/>
            <a:ext cx="18294651" cy="10210966"/>
            <a:chOff x="0" y="0"/>
            <a:chExt cx="23300271" cy="13004800"/>
          </a:xfrm>
        </p:grpSpPr>
        <p:sp>
          <p:nvSpPr>
            <p:cNvPr name="Freeform 3" id="3"/>
            <p:cNvSpPr/>
            <p:nvPr/>
          </p:nvSpPr>
          <p:spPr>
            <a:xfrm flipH="false" flipV="false" rot="0">
              <a:off x="0" y="0"/>
              <a:ext cx="23300310" cy="13004800"/>
            </a:xfrm>
            <a:custGeom>
              <a:avLst/>
              <a:gdLst/>
              <a:ahLst/>
              <a:cxnLst/>
              <a:rect r="r" b="b" t="t" l="l"/>
              <a:pathLst>
                <a:path h="13004800" w="23300310">
                  <a:moveTo>
                    <a:pt x="0" y="0"/>
                  </a:moveTo>
                  <a:lnTo>
                    <a:pt x="23300310" y="0"/>
                  </a:lnTo>
                  <a:lnTo>
                    <a:pt x="23300310" y="13004800"/>
                  </a:lnTo>
                  <a:lnTo>
                    <a:pt x="0" y="13004800"/>
                  </a:lnTo>
                  <a:lnTo>
                    <a:pt x="0" y="0"/>
                  </a:lnTo>
                  <a:close/>
                </a:path>
              </a:pathLst>
            </a:custGeom>
            <a:blipFill>
              <a:blip r:embed="rId2"/>
              <a:stretch>
                <a:fillRect l="0" t="0" r="0" b="0"/>
              </a:stretch>
            </a:blipFill>
          </p:spPr>
        </p:sp>
      </p:grpSp>
      <p:grpSp>
        <p:nvGrpSpPr>
          <p:cNvPr name="Group 4" id="4"/>
          <p:cNvGrpSpPr/>
          <p:nvPr/>
        </p:nvGrpSpPr>
        <p:grpSpPr>
          <a:xfrm rot="0">
            <a:off x="-901253" y="205024"/>
            <a:ext cx="2687953" cy="656915"/>
            <a:chOff x="0" y="0"/>
            <a:chExt cx="707938" cy="173015"/>
          </a:xfrm>
        </p:grpSpPr>
        <p:sp>
          <p:nvSpPr>
            <p:cNvPr name="Freeform 5" id="5"/>
            <p:cNvSpPr/>
            <p:nvPr/>
          </p:nvSpPr>
          <p:spPr>
            <a:xfrm flipH="false" flipV="false" rot="0">
              <a:off x="0" y="0"/>
              <a:ext cx="707938" cy="173015"/>
            </a:xfrm>
            <a:custGeom>
              <a:avLst/>
              <a:gdLst/>
              <a:ahLst/>
              <a:cxnLst/>
              <a:rect r="r" b="b" t="t" l="l"/>
              <a:pathLst>
                <a:path h="173015" w="707938">
                  <a:moveTo>
                    <a:pt x="0" y="0"/>
                  </a:moveTo>
                  <a:lnTo>
                    <a:pt x="707938" y="0"/>
                  </a:lnTo>
                  <a:lnTo>
                    <a:pt x="707938" y="173015"/>
                  </a:lnTo>
                  <a:lnTo>
                    <a:pt x="0" y="173015"/>
                  </a:lnTo>
                  <a:close/>
                </a:path>
              </a:pathLst>
            </a:custGeom>
            <a:solidFill>
              <a:srgbClr val="011824"/>
            </a:solidFill>
          </p:spPr>
        </p:sp>
        <p:sp>
          <p:nvSpPr>
            <p:cNvPr name="TextBox 6" id="6"/>
            <p:cNvSpPr txBox="true"/>
            <p:nvPr/>
          </p:nvSpPr>
          <p:spPr>
            <a:xfrm>
              <a:off x="0" y="-9525"/>
              <a:ext cx="707938" cy="182540"/>
            </a:xfrm>
            <a:prstGeom prst="rect">
              <a:avLst/>
            </a:prstGeom>
          </p:spPr>
          <p:txBody>
            <a:bodyPr anchor="ctr" rtlCol="false" tIns="50800" lIns="50800" bIns="50800" rIns="50800"/>
            <a:lstStyle/>
            <a:p>
              <a:pPr algn="ctr">
                <a:lnSpc>
                  <a:spcPts val="2520"/>
                </a:lnSpc>
              </a:pPr>
            </a:p>
          </p:txBody>
        </p:sp>
      </p:grpSp>
      <p:grpSp>
        <p:nvGrpSpPr>
          <p:cNvPr name="Group 7" id="7"/>
          <p:cNvGrpSpPr/>
          <p:nvPr/>
        </p:nvGrpSpPr>
        <p:grpSpPr>
          <a:xfrm rot="0">
            <a:off x="16128798" y="9920526"/>
            <a:ext cx="2687953" cy="656915"/>
            <a:chOff x="0" y="0"/>
            <a:chExt cx="707938" cy="173015"/>
          </a:xfrm>
        </p:grpSpPr>
        <p:sp>
          <p:nvSpPr>
            <p:cNvPr name="Freeform 8" id="8"/>
            <p:cNvSpPr/>
            <p:nvPr/>
          </p:nvSpPr>
          <p:spPr>
            <a:xfrm flipH="false" flipV="false" rot="0">
              <a:off x="0" y="0"/>
              <a:ext cx="707938" cy="173015"/>
            </a:xfrm>
            <a:custGeom>
              <a:avLst/>
              <a:gdLst/>
              <a:ahLst/>
              <a:cxnLst/>
              <a:rect r="r" b="b" t="t" l="l"/>
              <a:pathLst>
                <a:path h="173015" w="707938">
                  <a:moveTo>
                    <a:pt x="0" y="0"/>
                  </a:moveTo>
                  <a:lnTo>
                    <a:pt x="707938" y="0"/>
                  </a:lnTo>
                  <a:lnTo>
                    <a:pt x="707938" y="173015"/>
                  </a:lnTo>
                  <a:lnTo>
                    <a:pt x="0" y="173015"/>
                  </a:lnTo>
                  <a:close/>
                </a:path>
              </a:pathLst>
            </a:custGeom>
            <a:solidFill>
              <a:srgbClr val="021523"/>
            </a:solidFill>
          </p:spPr>
        </p:sp>
        <p:sp>
          <p:nvSpPr>
            <p:cNvPr name="TextBox 9" id="9"/>
            <p:cNvSpPr txBox="true"/>
            <p:nvPr/>
          </p:nvSpPr>
          <p:spPr>
            <a:xfrm>
              <a:off x="0" y="-9525"/>
              <a:ext cx="707938" cy="182540"/>
            </a:xfrm>
            <a:prstGeom prst="rect">
              <a:avLst/>
            </a:prstGeom>
          </p:spPr>
          <p:txBody>
            <a:bodyPr anchor="ctr" rtlCol="false" tIns="50800" lIns="50800" bIns="50800" rIns="50800"/>
            <a:lstStyle/>
            <a:p>
              <a:pPr algn="ctr">
                <a:lnSpc>
                  <a:spcPts val="2520"/>
                </a:lnSpc>
              </a:pPr>
            </a:p>
          </p:txBody>
        </p:sp>
      </p:gr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5" r="0" b="-5"/>
            </a:stretch>
          </a:blipFill>
        </p:spPr>
      </p:sp>
      <p:grpSp>
        <p:nvGrpSpPr>
          <p:cNvPr name="Group 3" id="3"/>
          <p:cNvGrpSpPr/>
          <p:nvPr/>
        </p:nvGrpSpPr>
        <p:grpSpPr>
          <a:xfrm rot="0">
            <a:off x="10864215" y="5846479"/>
            <a:ext cx="6386170" cy="4286250"/>
            <a:chOff x="0" y="0"/>
            <a:chExt cx="1681954" cy="1128889"/>
          </a:xfrm>
        </p:grpSpPr>
        <p:sp>
          <p:nvSpPr>
            <p:cNvPr name="Freeform 4" id="4"/>
            <p:cNvSpPr/>
            <p:nvPr/>
          </p:nvSpPr>
          <p:spPr>
            <a:xfrm flipH="false" flipV="false" rot="0">
              <a:off x="0" y="0"/>
              <a:ext cx="1681954" cy="1128889"/>
            </a:xfrm>
            <a:custGeom>
              <a:avLst/>
              <a:gdLst/>
              <a:ahLst/>
              <a:cxnLst/>
              <a:rect r="r" b="b" t="t" l="l"/>
              <a:pathLst>
                <a:path h="1128889" w="1681954">
                  <a:moveTo>
                    <a:pt x="0" y="0"/>
                  </a:moveTo>
                  <a:lnTo>
                    <a:pt x="1681954" y="0"/>
                  </a:lnTo>
                  <a:lnTo>
                    <a:pt x="1681954" y="1128889"/>
                  </a:lnTo>
                  <a:lnTo>
                    <a:pt x="0" y="1128889"/>
                  </a:lnTo>
                  <a:close/>
                </a:path>
              </a:pathLst>
            </a:custGeom>
            <a:solidFill>
              <a:srgbClr val="195E68"/>
            </a:solidFill>
          </p:spPr>
        </p:sp>
        <p:sp>
          <p:nvSpPr>
            <p:cNvPr name="TextBox 5" id="5"/>
            <p:cNvSpPr txBox="true"/>
            <p:nvPr/>
          </p:nvSpPr>
          <p:spPr>
            <a:xfrm>
              <a:off x="0" y="-9525"/>
              <a:ext cx="1681954" cy="1138414"/>
            </a:xfrm>
            <a:prstGeom prst="rect">
              <a:avLst/>
            </a:prstGeom>
          </p:spPr>
          <p:txBody>
            <a:bodyPr anchor="ctr" rtlCol="false" tIns="50800" lIns="50800" bIns="50800" rIns="50800"/>
            <a:lstStyle/>
            <a:p>
              <a:pPr algn="ctr">
                <a:lnSpc>
                  <a:spcPts val="2520"/>
                </a:lnSpc>
              </a:pPr>
            </a:p>
          </p:txBody>
        </p:sp>
      </p:grpSp>
      <p:grpSp>
        <p:nvGrpSpPr>
          <p:cNvPr name="Group 6" id="6"/>
          <p:cNvGrpSpPr/>
          <p:nvPr/>
        </p:nvGrpSpPr>
        <p:grpSpPr>
          <a:xfrm rot="2699999">
            <a:off x="14191197" y="6684086"/>
            <a:ext cx="4419845" cy="4950908"/>
            <a:chOff x="0" y="0"/>
            <a:chExt cx="1164074" cy="1303943"/>
          </a:xfrm>
        </p:grpSpPr>
        <p:sp>
          <p:nvSpPr>
            <p:cNvPr name="Freeform 7" id="7"/>
            <p:cNvSpPr/>
            <p:nvPr/>
          </p:nvSpPr>
          <p:spPr>
            <a:xfrm flipH="false" flipV="false" rot="0">
              <a:off x="0" y="0"/>
              <a:ext cx="1164074" cy="1303943"/>
            </a:xfrm>
            <a:custGeom>
              <a:avLst/>
              <a:gdLst/>
              <a:ahLst/>
              <a:cxnLst/>
              <a:rect r="r" b="b" t="t" l="l"/>
              <a:pathLst>
                <a:path h="1303943" w="1164074">
                  <a:moveTo>
                    <a:pt x="0" y="0"/>
                  </a:moveTo>
                  <a:lnTo>
                    <a:pt x="1164074" y="0"/>
                  </a:lnTo>
                  <a:lnTo>
                    <a:pt x="1164074" y="1303943"/>
                  </a:lnTo>
                  <a:lnTo>
                    <a:pt x="0" y="1303943"/>
                  </a:lnTo>
                  <a:close/>
                </a:path>
              </a:pathLst>
            </a:custGeom>
            <a:solidFill>
              <a:srgbClr val="1A969B"/>
            </a:solidFill>
          </p:spPr>
        </p:sp>
        <p:sp>
          <p:nvSpPr>
            <p:cNvPr name="TextBox 8" id="8"/>
            <p:cNvSpPr txBox="true"/>
            <p:nvPr/>
          </p:nvSpPr>
          <p:spPr>
            <a:xfrm>
              <a:off x="0" y="-9525"/>
              <a:ext cx="1164074" cy="1313468"/>
            </a:xfrm>
            <a:prstGeom prst="rect">
              <a:avLst/>
            </a:prstGeom>
          </p:spPr>
          <p:txBody>
            <a:bodyPr anchor="ctr" rtlCol="false" tIns="50800" lIns="50800" bIns="50800" rIns="50800"/>
            <a:lstStyle/>
            <a:p>
              <a:pPr algn="ctr">
                <a:lnSpc>
                  <a:spcPts val="2520"/>
                </a:lnSpc>
              </a:pPr>
            </a:p>
          </p:txBody>
        </p:sp>
      </p:grpSp>
      <p:sp>
        <p:nvSpPr>
          <p:cNvPr name="Freeform 9" id="9" descr="תמונה שמכילה טקסט, גופן, צילום מסך, גרפיקה"/>
          <p:cNvSpPr/>
          <p:nvPr/>
        </p:nvSpPr>
        <p:spPr>
          <a:xfrm flipH="false" flipV="false" rot="0">
            <a:off x="10084527" y="7429948"/>
            <a:ext cx="7736338" cy="1763573"/>
          </a:xfrm>
          <a:custGeom>
            <a:avLst/>
            <a:gdLst/>
            <a:ahLst/>
            <a:cxnLst/>
            <a:rect r="r" b="b" t="t" l="l"/>
            <a:pathLst>
              <a:path h="1763573" w="7736338">
                <a:moveTo>
                  <a:pt x="0" y="0"/>
                </a:moveTo>
                <a:lnTo>
                  <a:pt x="7736338" y="0"/>
                </a:lnTo>
                <a:lnTo>
                  <a:pt x="7736338" y="1763572"/>
                </a:lnTo>
                <a:lnTo>
                  <a:pt x="0" y="1763572"/>
                </a:lnTo>
                <a:lnTo>
                  <a:pt x="0" y="0"/>
                </a:lnTo>
                <a:close/>
              </a:path>
            </a:pathLst>
          </a:custGeom>
          <a:blipFill>
            <a:blip r:embed="rId3"/>
            <a:stretch>
              <a:fillRect l="0" t="-55906" r="-12" b="0"/>
            </a:stretch>
          </a:blipFill>
        </p:spPr>
      </p:sp>
      <p:sp>
        <p:nvSpPr>
          <p:cNvPr name="Freeform 10" id="10" descr="תמונה שמכילה טקסט, גופן, צילום מסך, גרפיקה"/>
          <p:cNvSpPr/>
          <p:nvPr/>
        </p:nvSpPr>
        <p:spPr>
          <a:xfrm flipH="false" flipV="false" rot="0">
            <a:off x="15683732" y="6337821"/>
            <a:ext cx="2071030" cy="1092117"/>
          </a:xfrm>
          <a:custGeom>
            <a:avLst/>
            <a:gdLst/>
            <a:ahLst/>
            <a:cxnLst/>
            <a:rect r="r" b="b" t="t" l="l"/>
            <a:pathLst>
              <a:path h="1092117" w="2071030">
                <a:moveTo>
                  <a:pt x="0" y="0"/>
                </a:moveTo>
                <a:lnTo>
                  <a:pt x="2071030" y="0"/>
                </a:lnTo>
                <a:lnTo>
                  <a:pt x="2071030" y="1092117"/>
                </a:lnTo>
                <a:lnTo>
                  <a:pt x="0" y="1092117"/>
                </a:lnTo>
                <a:lnTo>
                  <a:pt x="0" y="0"/>
                </a:lnTo>
                <a:close/>
              </a:path>
            </a:pathLst>
          </a:custGeom>
          <a:blipFill>
            <a:blip r:embed="rId4"/>
            <a:stretch>
              <a:fillRect l="-273581" t="12753" r="-10" b="-164510"/>
            </a:stretch>
          </a:blipFill>
        </p:spPr>
      </p:sp>
      <p:grpSp>
        <p:nvGrpSpPr>
          <p:cNvPr name="Group 11" id="11"/>
          <p:cNvGrpSpPr/>
          <p:nvPr/>
        </p:nvGrpSpPr>
        <p:grpSpPr>
          <a:xfrm rot="0">
            <a:off x="1028700" y="857250"/>
            <a:ext cx="16493490" cy="3755924"/>
            <a:chOff x="0" y="0"/>
            <a:chExt cx="4343964" cy="989215"/>
          </a:xfrm>
        </p:grpSpPr>
        <p:sp>
          <p:nvSpPr>
            <p:cNvPr name="Freeform 12" id="12"/>
            <p:cNvSpPr/>
            <p:nvPr/>
          </p:nvSpPr>
          <p:spPr>
            <a:xfrm flipH="false" flipV="false" rot="0">
              <a:off x="0" y="0"/>
              <a:ext cx="4343964" cy="989215"/>
            </a:xfrm>
            <a:custGeom>
              <a:avLst/>
              <a:gdLst/>
              <a:ahLst/>
              <a:cxnLst/>
              <a:rect r="r" b="b" t="t" l="l"/>
              <a:pathLst>
                <a:path h="989215" w="4343964">
                  <a:moveTo>
                    <a:pt x="0" y="0"/>
                  </a:moveTo>
                  <a:lnTo>
                    <a:pt x="4343964" y="0"/>
                  </a:lnTo>
                  <a:lnTo>
                    <a:pt x="4343964" y="989215"/>
                  </a:lnTo>
                  <a:lnTo>
                    <a:pt x="0" y="989215"/>
                  </a:lnTo>
                  <a:close/>
                </a:path>
              </a:pathLst>
            </a:custGeom>
            <a:solidFill>
              <a:srgbClr val="195E68"/>
            </a:solidFill>
          </p:spPr>
        </p:sp>
        <p:sp>
          <p:nvSpPr>
            <p:cNvPr name="TextBox 13" id="13"/>
            <p:cNvSpPr txBox="true"/>
            <p:nvPr/>
          </p:nvSpPr>
          <p:spPr>
            <a:xfrm>
              <a:off x="0" y="-9525"/>
              <a:ext cx="4343964" cy="998740"/>
            </a:xfrm>
            <a:prstGeom prst="rect">
              <a:avLst/>
            </a:prstGeom>
          </p:spPr>
          <p:txBody>
            <a:bodyPr anchor="ctr" rtlCol="false" tIns="50800" lIns="50800" bIns="50800" rIns="50800"/>
            <a:lstStyle/>
            <a:p>
              <a:pPr algn="ctr">
                <a:lnSpc>
                  <a:spcPts val="2520"/>
                </a:lnSpc>
              </a:pPr>
            </a:p>
          </p:txBody>
        </p:sp>
      </p:grpSp>
      <p:sp>
        <p:nvSpPr>
          <p:cNvPr name="TextBox 14" id="14"/>
          <p:cNvSpPr txBox="true"/>
          <p:nvPr/>
        </p:nvSpPr>
        <p:spPr>
          <a:xfrm rot="0">
            <a:off x="2444115" y="4955857"/>
            <a:ext cx="9408795" cy="691191"/>
          </a:xfrm>
          <a:prstGeom prst="rect">
            <a:avLst/>
          </a:prstGeom>
        </p:spPr>
        <p:txBody>
          <a:bodyPr anchor="t" rtlCol="false" tIns="0" lIns="0" bIns="0" rIns="0">
            <a:spAutoFit/>
          </a:bodyPr>
          <a:lstStyle/>
          <a:p>
            <a:pPr algn="l">
              <a:lnSpc>
                <a:spcPts val="7200"/>
              </a:lnSpc>
            </a:pPr>
            <a:r>
              <a:rPr lang="en-US" sz="6000">
                <a:solidFill>
                  <a:srgbClr val="30BFBF"/>
                </a:solidFill>
                <a:latin typeface="Arial"/>
                <a:ea typeface="Arial"/>
                <a:cs typeface="Arial"/>
                <a:sym typeface="Arial"/>
              </a:rPr>
              <a:t>В (день), (время), (место)</a:t>
            </a:r>
          </a:p>
        </p:txBody>
      </p:sp>
      <p:sp>
        <p:nvSpPr>
          <p:cNvPr name="TextBox 15" id="15"/>
          <p:cNvSpPr txBox="true"/>
          <p:nvPr/>
        </p:nvSpPr>
        <p:spPr>
          <a:xfrm rot="0">
            <a:off x="1272540" y="2017290"/>
            <a:ext cx="12442450" cy="1857375"/>
          </a:xfrm>
          <a:prstGeom prst="rect">
            <a:avLst/>
          </a:prstGeom>
        </p:spPr>
        <p:txBody>
          <a:bodyPr anchor="t" rtlCol="false" tIns="0" lIns="0" bIns="0" rIns="0">
            <a:spAutoFit/>
          </a:bodyPr>
          <a:lstStyle/>
          <a:p>
            <a:pPr algn="l">
              <a:lnSpc>
                <a:spcPts val="7200"/>
              </a:lnSpc>
            </a:pPr>
            <a:r>
              <a:rPr lang="en-US" sz="6000" b="true">
                <a:solidFill>
                  <a:srgbClr val="FFFFFF"/>
                </a:solidFill>
                <a:latin typeface="Arimo Bold"/>
                <a:ea typeface="Arimo Bold"/>
                <a:cs typeface="Arimo Bold"/>
                <a:sym typeface="Arimo Bold"/>
              </a:rPr>
              <a:t>С НЕТЕРПЕНИЕМ ЖДЕМ ВАС НА СЛЕДУЮЩЕЙ НЕДЕЛЕ!</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DAHUnuN6Rmo</dc:identifier>
  <dcterms:modified xsi:type="dcterms:W3CDTF">2011-08-01T06:04:30Z</dcterms:modified>
  <cp:revision>1</cp:revision>
  <dc:title>שמחת תורה מצגת רוסית</dc:title>
</cp:coreProperties>
</file>