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Arial Bold" charset="1" panose="020B0704020202020204"/>
      <p:regular r:id="rId32"/>
    </p:embeddedFont>
    <p:embeddedFont>
      <p:font typeface="Arial" charset="1" panose="020B0604020202020204"/>
      <p:regular r:id="rId33"/>
    </p:embeddedFont>
    <p:embeddedFont>
      <p:font typeface="Lora" charset="1" panose="00000500000000000000"/>
      <p:regular r:id="rId34"/>
    </p:embeddedFont>
    <p:embeddedFont>
      <p:font typeface="Calibri (MS)" charset="1" panose="020F0502020204030204"/>
      <p:regular r:id="rId35"/>
    </p:embeddedFont>
    <p:embeddedFont>
      <p:font typeface="Calibri (MS) Bold" charset="1" panose="020F0702030404030204"/>
      <p:regular r:id="rId36"/>
    </p:embeddedFont>
    <p:embeddedFont>
      <p:font typeface="Arimo Bold" charset="1" panose="020B0704020202020204"/>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 Id="rId4" Target="../media/image11.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Откуда взялся високосный год?</a:t>
            </a:r>
          </a:p>
        </p:txBody>
      </p:sp>
      <p:sp>
        <p:nvSpPr>
          <p:cNvPr name="TextBox 16" id="16"/>
          <p:cNvSpPr txBox="true"/>
          <p:nvPr/>
        </p:nvSpPr>
        <p:spPr>
          <a:xfrm rot="0">
            <a:off x="713956" y="7087219"/>
            <a:ext cx="7172554" cy="189547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СОГЛАСНО ЕВРЕЙСКОМУ КАЛЕНДАРЮ НАСТУПАЮЩИЙ ГОД БУДЕТ ВИСОКОСНЫМ. КАК УСТРОЕНЫ ВИСОКОСНЫЕ ГОДЫ? ПОЧЕМУ БЫЛИ УСТАНОВЛЕНЫ? И ЧТО ЭТО ГОВОРИТ О ЕВРЕЯХ? ВЛИЯНИЕ ВИСОКОСНОГО ГОДА НА ЕВРЕЙСКИЙ КАЛЕНДАРЬ И НА ЕВРЕЙСКУЮ ДУШУ.</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29046" cy="5118946"/>
            <a:chOff x="0" y="0"/>
            <a:chExt cx="7706170" cy="4625073"/>
          </a:xfrm>
        </p:grpSpPr>
        <p:sp>
          <p:nvSpPr>
            <p:cNvPr name="Freeform 19" id="19"/>
            <p:cNvSpPr/>
            <p:nvPr/>
          </p:nvSpPr>
          <p:spPr>
            <a:xfrm flipH="false" flipV="false" rot="0">
              <a:off x="0" y="0"/>
              <a:ext cx="7706106" cy="4625086"/>
            </a:xfrm>
            <a:custGeom>
              <a:avLst/>
              <a:gdLst/>
              <a:ahLst/>
              <a:cxnLst/>
              <a:rect r="r" b="b" t="t" l="l"/>
              <a:pathLst>
                <a:path h="4625086" w="7706106">
                  <a:moveTo>
                    <a:pt x="0" y="0"/>
                  </a:moveTo>
                  <a:lnTo>
                    <a:pt x="7706106" y="0"/>
                  </a:lnTo>
                  <a:lnTo>
                    <a:pt x="7706106" y="4625086"/>
                  </a:lnTo>
                  <a:lnTo>
                    <a:pt x="0" y="4625086"/>
                  </a:lnTo>
                  <a:lnTo>
                    <a:pt x="0" y="0"/>
                  </a:lnTo>
                  <a:close/>
                </a:path>
              </a:pathLst>
            </a:custGeom>
            <a:blipFill>
              <a:blip r:embed="rId4"/>
              <a:stretch>
                <a:fillRect l="-10459" t="0" r="-10459" b="0"/>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Рош - А - Шана</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069358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Евр</a:t>
            </a:r>
            <a:r>
              <a:rPr lang="en-US" sz="7200" b="true">
                <a:solidFill>
                  <a:srgbClr val="1B969B"/>
                </a:solidFill>
                <a:latin typeface="Arial Bold"/>
                <a:ea typeface="Arial Bold"/>
                <a:cs typeface="Arial Bold"/>
                <a:sym typeface="Arial Bold"/>
              </a:rPr>
              <a:t>ейский календарь</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Рош - А - Шана</a:t>
            </a:r>
          </a:p>
        </p:txBody>
      </p:sp>
      <p:grpSp>
        <p:nvGrpSpPr>
          <p:cNvPr name="Group 17" id="17"/>
          <p:cNvGrpSpPr/>
          <p:nvPr/>
        </p:nvGrpSpPr>
        <p:grpSpPr>
          <a:xfrm rot="0">
            <a:off x="575415" y="5479385"/>
            <a:ext cx="7736338" cy="4167311"/>
            <a:chOff x="0" y="0"/>
            <a:chExt cx="10315118" cy="5556415"/>
          </a:xfrm>
        </p:grpSpPr>
        <p:sp>
          <p:nvSpPr>
            <p:cNvPr name="Freeform 18" id="18"/>
            <p:cNvSpPr/>
            <p:nvPr/>
          </p:nvSpPr>
          <p:spPr>
            <a:xfrm flipH="false" flipV="false" rot="0">
              <a:off x="0" y="0"/>
              <a:ext cx="10315067" cy="5556377"/>
            </a:xfrm>
            <a:custGeom>
              <a:avLst/>
              <a:gdLst/>
              <a:ahLst/>
              <a:cxnLst/>
              <a:rect r="r" b="b" t="t" l="l"/>
              <a:pathLst>
                <a:path h="5556377" w="10315067">
                  <a:moveTo>
                    <a:pt x="0" y="0"/>
                  </a:moveTo>
                  <a:lnTo>
                    <a:pt x="10315067" y="0"/>
                  </a:lnTo>
                  <a:lnTo>
                    <a:pt x="10315067" y="5556377"/>
                  </a:lnTo>
                  <a:lnTo>
                    <a:pt x="0" y="5556377"/>
                  </a:lnTo>
                  <a:lnTo>
                    <a:pt x="0" y="0"/>
                  </a:lnTo>
                  <a:close/>
                </a:path>
              </a:pathLst>
            </a:custGeom>
            <a:blipFill>
              <a:blip r:embed="rId4"/>
              <a:stretch>
                <a:fillRect l="-4262" t="0" r="-4263"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663133"/>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Г-сподь Моше и А</a:t>
            </a:r>
            <a:r>
              <a:rPr lang="en-US" sz="3150">
                <a:solidFill>
                  <a:srgbClr val="000000"/>
                </a:solidFill>
                <a:latin typeface="Calibri (MS)"/>
                <a:ea typeface="Calibri (MS)"/>
                <a:cs typeface="Calibri (MS)"/>
                <a:sym typeface="Calibri (MS)"/>
              </a:rPr>
              <a:t>арону в земле Египетской: «Этот месяц для вас начало месяцев; первым [будет] для вас [среди] месяцев года».</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12:1-2</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37831" y="4045820"/>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Раши</a:t>
            </a:r>
          </a:p>
        </p:txBody>
      </p:sp>
      <p:sp>
        <p:nvSpPr>
          <p:cNvPr name="TextBox 8" id="8"/>
          <p:cNvSpPr txBox="true"/>
          <p:nvPr/>
        </p:nvSpPr>
        <p:spPr>
          <a:xfrm rot="0">
            <a:off x="3437831" y="4526456"/>
            <a:ext cx="13837568" cy="4687862"/>
          </a:xfrm>
          <a:prstGeom prst="rect">
            <a:avLst/>
          </a:prstGeom>
        </p:spPr>
        <p:txBody>
          <a:bodyPr anchor="t" rtlCol="false" tIns="0" lIns="0" bIns="0" rIns="0">
            <a:spAutoFit/>
          </a:bodyPr>
          <a:lstStyle/>
          <a:p>
            <a:pPr algn="just" marL="0" indent="0" lvl="0">
              <a:lnSpc>
                <a:spcPts val="4592"/>
              </a:lnSpc>
              <a:spcBef>
                <a:spcPct val="0"/>
              </a:spcBef>
            </a:pPr>
            <a:r>
              <a:rPr lang="en-US" b="true" sz="3150">
                <a:solidFill>
                  <a:srgbClr val="000000"/>
                </a:solidFill>
                <a:latin typeface="Calibri (MS) Bold"/>
                <a:ea typeface="Calibri (MS) Bold"/>
                <a:cs typeface="Calibri (MS) Bold"/>
                <a:sym typeface="Calibri (MS) Bold"/>
              </a:rPr>
              <a:t>«Этот месяц» </a:t>
            </a:r>
            <a:r>
              <a:rPr lang="en-US" sz="3150">
                <a:solidFill>
                  <a:srgbClr val="000000"/>
                </a:solidFill>
                <a:latin typeface="Calibri (MS)"/>
                <a:ea typeface="Calibri (MS)"/>
                <a:cs typeface="Calibri (MS)"/>
                <a:sym typeface="Calibri (MS)"/>
              </a:rPr>
              <a:t>— [ходеш («месяц») буквально </a:t>
            </a:r>
            <a:r>
              <a:rPr lang="en-US" sz="3150" strike="noStrike" u="none">
                <a:solidFill>
                  <a:srgbClr val="000000"/>
                </a:solidFill>
                <a:latin typeface="Calibri (MS)"/>
                <a:ea typeface="Calibri (MS)"/>
                <a:cs typeface="Calibri (MS)"/>
                <a:sym typeface="Calibri (MS)"/>
              </a:rPr>
              <a:t>означает «обновление»]: Б-г показал Моше луну при её обновлении и сказал ему: «Когда луна обновится, у тебя будет новомесячье».</a:t>
            </a:r>
          </a:p>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«Этот»: </a:t>
            </a:r>
            <a:r>
              <a:rPr lang="en-US" sz="3150" strike="noStrike" u="none">
                <a:solidFill>
                  <a:srgbClr val="000000"/>
                </a:solidFill>
                <a:latin typeface="Calibri (MS)"/>
                <a:ea typeface="Calibri (MS)"/>
                <a:cs typeface="Calibri (MS)"/>
                <a:sym typeface="Calibri (MS)"/>
              </a:rPr>
              <a:t>Моше было трудно [определить точный момент] рождения луны — какого размера должен быть её видимый [край], чтобы можно было совершить освящение. Тогда Б-г показал ему пальцем луну в небе и сказал: «Ты должен увидеть луну такой и освятить месяц».</a:t>
            </a:r>
          </a:p>
          <a:p>
            <a:pPr algn="just" marL="0" indent="0" lvl="0">
              <a:lnSpc>
                <a:spcPts val="4592"/>
              </a:lnSpc>
              <a:spcBef>
                <a:spcPct val="0"/>
              </a:spcBef>
            </a:pPr>
          </a:p>
        </p:txBody>
      </p:sp>
      <p:sp>
        <p:nvSpPr>
          <p:cNvPr name="TextBox 9" id="9"/>
          <p:cNvSpPr txBox="true"/>
          <p:nvPr/>
        </p:nvSpPr>
        <p:spPr>
          <a:xfrm rot="0">
            <a:off x="3437831" y="2186883"/>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Из чего состоит месяц?</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325" r="0" b="-6325"/>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Рамбам, Мишне Тора, Законы освящения месяца, 1:3</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Луна скрывается ежемесячно и ее не видно примерно два дня (немного меньше или больше) — примерно за один день до её сближения</a:t>
            </a:r>
            <a:r>
              <a:rPr lang="en-US" sz="3150">
                <a:solidFill>
                  <a:srgbClr val="000000"/>
                </a:solidFill>
                <a:latin typeface="Calibri (MS)"/>
                <a:ea typeface="Calibri (MS)"/>
                <a:cs typeface="Calibri (MS)"/>
                <a:sym typeface="Calibri (MS)"/>
              </a:rPr>
              <a:t> с Солнцем в конце месяца, и через один день после её сближения с Солнцем, до того как она станет видимой на западе вечером. Первая ночь, когда Луна становится видимой на западе после скрытия, — это начало месяца, и от того дня отсчитывают 29 дней.</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34:18</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Праздник мацы соблюдай. Семь дн</a:t>
            </a:r>
            <a:r>
              <a:rPr lang="en-US" sz="3150">
                <a:solidFill>
                  <a:srgbClr val="000000"/>
                </a:solidFill>
                <a:latin typeface="Calibri (MS)"/>
                <a:ea typeface="Calibri (MS)"/>
                <a:cs typeface="Calibri (MS)"/>
                <a:sym typeface="Calibri (MS)"/>
              </a:rPr>
              <a:t>ей ешь мацу, как повелел Я тебе, в назначенное время, в месяце весеннем, ибо в месяце весеннем вышел ты из Египта.</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Рамбам, Мишне Тора, Законы освящения месяца 1:1-2</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64309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Месяцы года — это лунны</a:t>
            </a:r>
            <a:r>
              <a:rPr lang="en-US" sz="3150">
                <a:solidFill>
                  <a:srgbClr val="000000"/>
                </a:solidFill>
                <a:latin typeface="Calibri (MS)"/>
                <a:ea typeface="Calibri (MS)"/>
                <a:cs typeface="Calibri (MS)"/>
                <a:sym typeface="Calibri (MS)"/>
              </a:rPr>
              <a:t>е месяцы, как сказано: «[Жертва] всесожжения месяца при его обновлении» и «Этот месяц для вас начало месяцев». Так говорили наши мудрецы: «Святой, благословен Он, явил Моше в пророческом видении образ луны и сказал ему: “Когда увидишь луну такой, освяти её”». Годы же, которые мы отсчитываем, — это солнечные годы, как сказано: «Соблюдай… месяц весенний». Насколько дольше солнечный год, чем лунный? Примерно на одиннадцать дней. Поэтому, когда набирается 30 таких дней (немного больше или немного меньше), добавляют целый месяц, так что год включает тринадцать месяцев. Это называется високосным годом. Потому что год из двенадцати месяцев не может иметь [нечётное] число дней, как сказано: «…месяцев года» — «ты считаешь месяцы года, но не дни года».</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4286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0668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207975"/>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Еврейский високосный год</a:t>
            </a:r>
          </a:p>
        </p:txBody>
      </p:sp>
      <p:sp>
        <p:nvSpPr>
          <p:cNvPr name="TextBox 6" id="6"/>
          <p:cNvSpPr txBox="true"/>
          <p:nvPr/>
        </p:nvSpPr>
        <p:spPr>
          <a:xfrm rot="0">
            <a:off x="3446593" y="1688611"/>
            <a:ext cx="13837568" cy="75929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Ви</a:t>
            </a:r>
            <a:r>
              <a:rPr lang="en-US" sz="3150" strike="noStrike" u="none">
                <a:solidFill>
                  <a:srgbClr val="000000"/>
                </a:solidFill>
                <a:latin typeface="Calibri (MS)"/>
                <a:ea typeface="Calibri (MS)"/>
                <a:cs typeface="Calibri (MS)"/>
                <a:sym typeface="Calibri (MS)"/>
              </a:rPr>
              <a:t>сокосный год нивелирует разницу в одиннадцать дней между лунным и солнечным годом.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«Израиль отсчитывает по луне» — «меньшему светилу», ибо и еврейский народ находится в положении малочисленного — «вы меньше всех народов», «Яаков малый, Шмуэль малый,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ав</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д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лы</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и </a:t>
            </a:r>
            <a:r>
              <a:rPr lang="en-US" sz="3150" strike="noStrike" u="none">
                <a:solidFill>
                  <a:srgbClr val="000000"/>
                </a:solidFill>
                <a:latin typeface="Calibri (MS)"/>
                <a:ea typeface="Calibri (MS)"/>
                <a:cs typeface="Calibri (MS)"/>
                <a:sym typeface="Calibri (MS)"/>
              </a:rPr>
              <a:t>по</a:t>
            </a:r>
            <a:r>
              <a:rPr lang="en-US" sz="3150" strike="noStrike" u="none">
                <a:solidFill>
                  <a:srgbClr val="000000"/>
                </a:solidFill>
                <a:latin typeface="Calibri (MS)"/>
                <a:ea typeface="Calibri (MS)"/>
                <a:cs typeface="Calibri (MS)"/>
                <a:sym typeface="Calibri (MS)"/>
              </a:rPr>
              <a:t>то</a:t>
            </a:r>
            <a:r>
              <a:rPr lang="en-US" sz="3150" strike="noStrike" u="none">
                <a:solidFill>
                  <a:srgbClr val="000000"/>
                </a:solidFill>
                <a:latin typeface="Calibri (MS)"/>
                <a:ea typeface="Calibri (MS)"/>
                <a:cs typeface="Calibri (MS)"/>
                <a:sym typeface="Calibri (MS)"/>
              </a:rPr>
              <a:t>му п</a:t>
            </a:r>
            <a:r>
              <a:rPr lang="en-US" sz="3150" strike="noStrike" u="none">
                <a:solidFill>
                  <a:srgbClr val="000000"/>
                </a:solidFill>
                <a:latin typeface="Calibri (MS)"/>
                <a:ea typeface="Calibri (MS)"/>
                <a:cs typeface="Calibri (MS)"/>
                <a:sym typeface="Calibri (MS)"/>
              </a:rPr>
              <a:t>оря</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ко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то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ал</a:t>
            </a:r>
            <a:r>
              <a:rPr lang="en-US" sz="3150" strike="noStrike" u="none">
                <a:solidFill>
                  <a:srgbClr val="000000"/>
                </a:solidFill>
                <a:latin typeface="Calibri (MS)"/>
                <a:ea typeface="Calibri (MS)"/>
                <a:cs typeface="Calibri (MS)"/>
                <a:sym typeface="Calibri (MS)"/>
              </a:rPr>
              <a:t>оч</a:t>
            </a:r>
            <a:r>
              <a:rPr lang="en-US" sz="3150" strike="noStrike" u="none">
                <a:solidFill>
                  <a:srgbClr val="000000"/>
                </a:solidFill>
                <a:latin typeface="Calibri (MS)"/>
                <a:ea typeface="Calibri (MS)"/>
                <a:cs typeface="Calibri (MS)"/>
                <a:sym typeface="Calibri (MS)"/>
              </a:rPr>
              <a:t>исл</a:t>
            </a:r>
            <a:r>
              <a:rPr lang="en-US" sz="3150" strike="noStrike" u="none">
                <a:solidFill>
                  <a:srgbClr val="000000"/>
                </a:solidFill>
                <a:latin typeface="Calibri (MS)"/>
                <a:ea typeface="Calibri (MS)"/>
                <a:cs typeface="Calibri (MS)"/>
                <a:sym typeface="Calibri (MS)"/>
              </a:rPr>
              <a:t>енны</a:t>
            </a:r>
            <a:r>
              <a:rPr lang="en-US" sz="3150" strike="noStrike" u="none">
                <a:solidFill>
                  <a:srgbClr val="000000"/>
                </a:solidFill>
                <a:latin typeface="Calibri (MS)"/>
                <a:ea typeface="Calibri (MS)"/>
                <a:cs typeface="Calibri (MS)"/>
                <a:sym typeface="Calibri (MS)"/>
              </a:rPr>
              <a:t>й от</a:t>
            </a:r>
            <a:r>
              <a:rPr lang="en-US" sz="3150" strike="noStrike" u="none">
                <a:solidFill>
                  <a:srgbClr val="000000"/>
                </a:solidFill>
                <a:latin typeface="Calibri (MS)"/>
                <a:ea typeface="Calibri (MS)"/>
                <a:cs typeface="Calibri (MS)"/>
                <a:sym typeface="Calibri (MS)"/>
              </a:rPr>
              <a:t>сч</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ты</a:t>
            </a:r>
            <a:r>
              <a:rPr lang="en-US" sz="3150" strike="noStrike" u="none">
                <a:solidFill>
                  <a:srgbClr val="000000"/>
                </a:solidFill>
                <a:latin typeface="Calibri (MS)"/>
                <a:ea typeface="Calibri (MS)"/>
                <a:cs typeface="Calibri (MS)"/>
                <a:sym typeface="Calibri (MS)"/>
              </a:rPr>
              <a:t>вает по</a:t>
            </a:r>
            <a:r>
              <a:rPr lang="en-US" sz="3150" strike="noStrike" u="none">
                <a:solidFill>
                  <a:srgbClr val="000000"/>
                </a:solidFill>
                <a:latin typeface="Calibri (MS)"/>
                <a:ea typeface="Calibri (MS)"/>
                <a:cs typeface="Calibri (MS)"/>
                <a:sym typeface="Calibri (MS)"/>
              </a:rPr>
              <a:t> м</a:t>
            </a:r>
            <a:r>
              <a:rPr lang="en-US" sz="3150" strike="noStrike" u="none">
                <a:solidFill>
                  <a:srgbClr val="000000"/>
                </a:solidFill>
                <a:latin typeface="Calibri (MS)"/>
                <a:ea typeface="Calibri (MS)"/>
                <a:cs typeface="Calibri (MS)"/>
                <a:sym typeface="Calibri (MS)"/>
              </a:rPr>
              <a:t>ал</a:t>
            </a:r>
            <a:r>
              <a:rPr lang="en-US" sz="3150" strike="noStrike" u="none">
                <a:solidFill>
                  <a:srgbClr val="000000"/>
                </a:solidFill>
                <a:latin typeface="Calibri (MS)"/>
                <a:ea typeface="Calibri (MS)"/>
                <a:cs typeface="Calibri (MS)"/>
                <a:sym typeface="Calibri (MS)"/>
              </a:rPr>
              <a:t>ому</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ё</a:t>
            </a:r>
            <a:r>
              <a:rPr lang="en-US" sz="3150" strike="noStrike" u="none">
                <a:solidFill>
                  <a:srgbClr val="000000"/>
                </a:solidFill>
                <a:latin typeface="Calibri (MS)"/>
                <a:ea typeface="Calibri (MS)"/>
                <a:cs typeface="Calibri (MS)"/>
                <a:sym typeface="Calibri (MS)"/>
              </a:rPr>
              <a:t>т </a:t>
            </a:r>
            <a:r>
              <a:rPr lang="en-US" sz="3150" strike="noStrike" u="none">
                <a:solidFill>
                  <a:srgbClr val="000000"/>
                </a:solidFill>
                <a:latin typeface="Calibri (MS)"/>
                <a:ea typeface="Calibri (MS)"/>
                <a:cs typeface="Calibri (MS)"/>
                <a:sym typeface="Calibri (MS)"/>
              </a:rPr>
              <a:t>месяце</a:t>
            </a:r>
            <a:r>
              <a:rPr lang="en-US" sz="3150" strike="noStrike" u="none">
                <a:solidFill>
                  <a:srgbClr val="000000"/>
                </a:solidFill>
                <a:latin typeface="Calibri (MS)"/>
                <a:ea typeface="Calibri (MS)"/>
                <a:cs typeface="Calibri (MS)"/>
                <a:sym typeface="Calibri (MS)"/>
              </a:rPr>
              <a:t>в го</a:t>
            </a:r>
            <a:r>
              <a:rPr lang="en-US" sz="3150" strike="noStrike" u="none">
                <a:solidFill>
                  <a:srgbClr val="000000"/>
                </a:solidFill>
                <a:latin typeface="Calibri (MS)"/>
                <a:ea typeface="Calibri (MS)"/>
                <a:cs typeface="Calibri (MS)"/>
                <a:sym typeface="Calibri (MS)"/>
              </a:rPr>
              <a:t>да</a:t>
            </a:r>
            <a:r>
              <a:rPr lang="en-US" sz="3150" strike="noStrike" u="none">
                <a:solidFill>
                  <a:srgbClr val="000000"/>
                </a:solidFill>
                <a:latin typeface="Calibri (MS)"/>
                <a:ea typeface="Calibri (MS)"/>
                <a:cs typeface="Calibri (MS)"/>
                <a:sym typeface="Calibri (MS)"/>
              </a:rPr>
              <a:t>, л</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ных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сяц</a:t>
            </a:r>
            <a:r>
              <a:rPr lang="en-US" sz="3150" strike="noStrike" u="none">
                <a:solidFill>
                  <a:srgbClr val="000000"/>
                </a:solidFill>
                <a:latin typeface="Calibri (MS)"/>
                <a:ea typeface="Calibri (MS)"/>
                <a:cs typeface="Calibri (MS)"/>
                <a:sym typeface="Calibri (MS)"/>
              </a:rPr>
              <a:t>ев</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на</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ина</a:t>
            </a:r>
            <a:r>
              <a:rPr lang="en-US" sz="3150" strike="noStrike" u="none">
                <a:solidFill>
                  <a:srgbClr val="000000"/>
                </a:solidFill>
                <a:latin typeface="Calibri (MS)"/>
                <a:ea typeface="Calibri (MS)"/>
                <a:cs typeface="Calibri (MS)"/>
                <a:sym typeface="Calibri (MS)"/>
              </a:rPr>
              <a:t>етс</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 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яца</a:t>
            </a:r>
            <a:r>
              <a:rPr lang="en-US" sz="3150" strike="noStrike" u="none">
                <a:solidFill>
                  <a:srgbClr val="000000"/>
                </a:solidFill>
                <a:latin typeface="Calibri (MS)"/>
                <a:ea typeface="Calibri (MS)"/>
                <a:cs typeface="Calibri (MS)"/>
                <a:sym typeface="Calibri (MS)"/>
              </a:rPr>
              <a:t> ниса</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 о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оро</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ска</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ан</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«Эт</a:t>
            </a:r>
            <a:r>
              <a:rPr lang="en-US" sz="3150" strike="noStrike" u="none">
                <a:solidFill>
                  <a:srgbClr val="000000"/>
                </a:solidFill>
                <a:latin typeface="Calibri (MS)"/>
                <a:ea typeface="Calibri (MS)"/>
                <a:cs typeface="Calibri (MS)"/>
                <a:sym typeface="Calibri (MS)"/>
              </a:rPr>
              <a:t>от</a:t>
            </a:r>
            <a:r>
              <a:rPr lang="en-US" sz="3150" strike="noStrike" u="none">
                <a:solidFill>
                  <a:srgbClr val="000000"/>
                </a:solidFill>
                <a:latin typeface="Calibri (MS)"/>
                <a:ea typeface="Calibri (MS)"/>
                <a:cs typeface="Calibri (MS)"/>
                <a:sym typeface="Calibri (MS)"/>
              </a:rPr>
              <a:t> ме</a:t>
            </a:r>
            <a:r>
              <a:rPr lang="en-US" sz="3150" strike="noStrike" u="none">
                <a:solidFill>
                  <a:srgbClr val="000000"/>
                </a:solidFill>
                <a:latin typeface="Calibri (MS)"/>
                <a:ea typeface="Calibri (MS)"/>
                <a:cs typeface="Calibri (MS)"/>
                <a:sym typeface="Calibri (MS)"/>
              </a:rPr>
              <a:t>ся</a:t>
            </a:r>
            <a:r>
              <a:rPr lang="en-US" sz="3150" strike="noStrike" u="none">
                <a:solidFill>
                  <a:srgbClr val="000000"/>
                </a:solidFill>
                <a:latin typeface="Calibri (MS)"/>
                <a:ea typeface="Calibri (MS)"/>
                <a:cs typeface="Calibri (MS)"/>
                <a:sym typeface="Calibri (MS)"/>
              </a:rPr>
              <a:t>ц</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для</a:t>
            </a:r>
            <a:r>
              <a:rPr lang="en-US" sz="3150" strike="noStrike" u="none">
                <a:solidFill>
                  <a:srgbClr val="000000"/>
                </a:solidFill>
                <a:latin typeface="Calibri (MS)"/>
                <a:ea typeface="Calibri (MS)"/>
                <a:cs typeface="Calibri (MS)"/>
                <a:sym typeface="Calibri (MS)"/>
              </a:rPr>
              <a:t> в</a:t>
            </a:r>
            <a:r>
              <a:rPr lang="en-US" sz="3150" strike="noStrike" u="none">
                <a:solidFill>
                  <a:srgbClr val="000000"/>
                </a:solidFill>
                <a:latin typeface="Calibri (MS)"/>
                <a:ea typeface="Calibri (MS)"/>
                <a:cs typeface="Calibri (MS)"/>
                <a:sym typeface="Calibri (MS)"/>
              </a:rPr>
              <a:t>ас</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начал</a:t>
            </a:r>
            <a:r>
              <a:rPr lang="en-US" sz="3150" strike="noStrike" u="none">
                <a:solidFill>
                  <a:srgbClr val="000000"/>
                </a:solidFill>
                <a:latin typeface="Calibri (MS)"/>
                <a:ea typeface="Calibri (MS)"/>
                <a:cs typeface="Calibri (MS)"/>
                <a:sym typeface="Calibri (MS)"/>
              </a:rPr>
              <a:t>о мес</a:t>
            </a:r>
            <a:r>
              <a:rPr lang="en-US" sz="3150" strike="noStrike" u="none">
                <a:solidFill>
                  <a:srgbClr val="000000"/>
                </a:solidFill>
                <a:latin typeface="Calibri (MS)"/>
                <a:ea typeface="Calibri (MS)"/>
                <a:cs typeface="Calibri (MS)"/>
                <a:sym typeface="Calibri (MS)"/>
              </a:rPr>
              <a:t>яц</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в».</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Однако нам также заповедано: «Соблюдай… месяц весенний», чтобы Песах отмечался весной [а Шавуот — во время жатвы, а Суккот — осенью, хотя заповедь говорит именно о Песахе], а весна [и остальные времена года] зависят от солнца. Тора решает эту проблему добавлением одного месяца каждые два-три года.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885825"/>
            <a:ext cx="13837568" cy="58499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«Когда набирается 30 таких дней</a:t>
            </a:r>
            <a:r>
              <a:rPr lang="en-US" sz="3150" strike="noStrike" u="none">
                <a:solidFill>
                  <a:srgbClr val="000000"/>
                </a:solidFill>
                <a:latin typeface="Calibri (MS)"/>
                <a:ea typeface="Calibri (MS)"/>
                <a:cs typeface="Calibri (MS)"/>
                <a:sym typeface="Calibri (MS)"/>
              </a:rPr>
              <a:t> (немного больше или немного меньше), добавляют целый месяц, так что год включает тринадцать месяцев. Это называется високосным годом». «И добавляют всегда лишь месяц адар… И если месяц не добавлять, Песах иногда будет выпадать на лето, а иногда на зиму» (по мнению некоторых авторов списков заповедей, предписание о високосных годах призвано провести связь между праздником Песах и весной). Иными словами, цель високосного года, называемого «полным годом», состоит в том, чтобы нивелировать разрыв между лунным и солнечным годом.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На самом деле восполняются не только недостающие дни в прошлом, но и дается в качестве «аванса» несколько дней на будущий год.</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879861" y="6604196"/>
            <a:ext cx="3086100" cy="1144452"/>
            <a:chOff x="0" y="0"/>
            <a:chExt cx="812800" cy="301419"/>
          </a:xfrm>
        </p:grpSpPr>
        <p:sp>
          <p:nvSpPr>
            <p:cNvPr name="Freeform 5" id="5"/>
            <p:cNvSpPr/>
            <p:nvPr/>
          </p:nvSpPr>
          <p:spPr>
            <a:xfrm flipH="false" flipV="false" rot="0">
              <a:off x="0" y="0"/>
              <a:ext cx="812800" cy="301419"/>
            </a:xfrm>
            <a:custGeom>
              <a:avLst/>
              <a:gdLst/>
              <a:ahLst/>
              <a:cxnLst/>
              <a:rect r="r" b="b" t="t" l="l"/>
              <a:pathLst>
                <a:path h="301419" w="812800">
                  <a:moveTo>
                    <a:pt x="0" y="0"/>
                  </a:moveTo>
                  <a:lnTo>
                    <a:pt x="812800" y="0"/>
                  </a:lnTo>
                  <a:lnTo>
                    <a:pt x="812800" y="301419"/>
                  </a:lnTo>
                  <a:lnTo>
                    <a:pt x="0" y="301419"/>
                  </a:lnTo>
                  <a:close/>
                </a:path>
              </a:pathLst>
            </a:custGeom>
            <a:solidFill>
              <a:srgbClr val="07203C"/>
            </a:solidFill>
          </p:spPr>
        </p:sp>
        <p:sp>
          <p:nvSpPr>
            <p:cNvPr name="TextBox 6" id="6"/>
            <p:cNvSpPr txBox="true"/>
            <p:nvPr/>
          </p:nvSpPr>
          <p:spPr>
            <a:xfrm>
              <a:off x="0" y="-9525"/>
              <a:ext cx="812800" cy="310944"/>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6701048" y="6604196"/>
            <a:ext cx="3086100" cy="572226"/>
            <a:chOff x="0" y="0"/>
            <a:chExt cx="812800" cy="150710"/>
          </a:xfrm>
        </p:grpSpPr>
        <p:sp>
          <p:nvSpPr>
            <p:cNvPr name="Freeform 8" id="8"/>
            <p:cNvSpPr/>
            <p:nvPr/>
          </p:nvSpPr>
          <p:spPr>
            <a:xfrm flipH="false" flipV="false" rot="0">
              <a:off x="0" y="0"/>
              <a:ext cx="812800" cy="150710"/>
            </a:xfrm>
            <a:custGeom>
              <a:avLst/>
              <a:gdLst/>
              <a:ahLst/>
              <a:cxnLst/>
              <a:rect r="r" b="b" t="t" l="l"/>
              <a:pathLst>
                <a:path h="150710" w="812800">
                  <a:moveTo>
                    <a:pt x="0" y="0"/>
                  </a:moveTo>
                  <a:lnTo>
                    <a:pt x="812800" y="0"/>
                  </a:lnTo>
                  <a:lnTo>
                    <a:pt x="812800" y="150710"/>
                  </a:lnTo>
                  <a:lnTo>
                    <a:pt x="0" y="150710"/>
                  </a:lnTo>
                  <a:close/>
                </a:path>
              </a:pathLst>
            </a:custGeom>
            <a:solidFill>
              <a:srgbClr val="05172F"/>
            </a:solidFill>
          </p:spPr>
        </p:sp>
        <p:sp>
          <p:nvSpPr>
            <p:cNvPr name="TextBox 9" id="9"/>
            <p:cNvSpPr txBox="true"/>
            <p:nvPr/>
          </p:nvSpPr>
          <p:spPr>
            <a:xfrm>
              <a:off x="0" y="-9525"/>
              <a:ext cx="812800" cy="160235"/>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879861" y="6763882"/>
            <a:ext cx="5167776" cy="1276350"/>
          </a:xfrm>
          <a:prstGeom prst="rect">
            <a:avLst/>
          </a:prstGeom>
        </p:spPr>
        <p:txBody>
          <a:bodyPr anchor="t" rtlCol="false" tIns="0" lIns="0" bIns="0" rIns="0">
            <a:spAutoFit/>
          </a:bodyPr>
          <a:lstStyle/>
          <a:p>
            <a:pPr algn="l">
              <a:lnSpc>
                <a:spcPts val="3359"/>
              </a:lnSpc>
              <a:spcBef>
                <a:spcPct val="0"/>
              </a:spcBef>
            </a:pPr>
            <a:r>
              <a:rPr lang="en-US" b="true" sz="2799">
                <a:solidFill>
                  <a:srgbClr val="EABD58"/>
                </a:solidFill>
                <a:latin typeface="Arial Bold"/>
                <a:ea typeface="Arial Bold"/>
                <a:cs typeface="Arial Bold"/>
                <a:sym typeface="Arial Bold"/>
              </a:rPr>
              <a:t>Расхождение между лунным и солнечным годами</a:t>
            </a:r>
          </a:p>
          <a:p>
            <a:pPr algn="l">
              <a:lnSpc>
                <a:spcPts val="3359"/>
              </a:lnSpc>
              <a:spcBef>
                <a:spcPct val="0"/>
              </a:spcBef>
            </a:pPr>
          </a:p>
        </p:txBody>
      </p:sp>
      <p:grpSp>
        <p:nvGrpSpPr>
          <p:cNvPr name="Group 11" id="11"/>
          <p:cNvGrpSpPr/>
          <p:nvPr/>
        </p:nvGrpSpPr>
        <p:grpSpPr>
          <a:xfrm rot="0">
            <a:off x="16196592" y="8520121"/>
            <a:ext cx="1194238" cy="373083"/>
            <a:chOff x="0" y="0"/>
            <a:chExt cx="314532" cy="98260"/>
          </a:xfrm>
        </p:grpSpPr>
        <p:sp>
          <p:nvSpPr>
            <p:cNvPr name="Freeform 12" id="12"/>
            <p:cNvSpPr/>
            <p:nvPr/>
          </p:nvSpPr>
          <p:spPr>
            <a:xfrm flipH="false" flipV="false" rot="0">
              <a:off x="0" y="0"/>
              <a:ext cx="314532" cy="98260"/>
            </a:xfrm>
            <a:custGeom>
              <a:avLst/>
              <a:gdLst/>
              <a:ahLst/>
              <a:cxnLst/>
              <a:rect r="r" b="b" t="t" l="l"/>
              <a:pathLst>
                <a:path h="98260" w="314532">
                  <a:moveTo>
                    <a:pt x="0" y="0"/>
                  </a:moveTo>
                  <a:lnTo>
                    <a:pt x="314532" y="0"/>
                  </a:lnTo>
                  <a:lnTo>
                    <a:pt x="314532" y="98260"/>
                  </a:lnTo>
                  <a:lnTo>
                    <a:pt x="0" y="98260"/>
                  </a:lnTo>
                  <a:close/>
                </a:path>
              </a:pathLst>
            </a:custGeom>
            <a:solidFill>
              <a:srgbClr val="050B1C"/>
            </a:solidFill>
          </p:spPr>
        </p:sp>
        <p:sp>
          <p:nvSpPr>
            <p:cNvPr name="TextBox 13" id="13"/>
            <p:cNvSpPr txBox="true"/>
            <p:nvPr/>
          </p:nvSpPr>
          <p:spPr>
            <a:xfrm>
              <a:off x="0" y="-9525"/>
              <a:ext cx="314532" cy="10778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16262096" y="8443921"/>
            <a:ext cx="1063228" cy="371475"/>
          </a:xfrm>
          <a:prstGeom prst="rect">
            <a:avLst/>
          </a:prstGeom>
        </p:spPr>
        <p:txBody>
          <a:bodyPr anchor="t" rtlCol="false" tIns="0" lIns="0" bIns="0" rIns="0">
            <a:spAutoFit/>
          </a:bodyPr>
          <a:lstStyle/>
          <a:p>
            <a:pPr algn="ctr">
              <a:lnSpc>
                <a:spcPts val="2879"/>
              </a:lnSpc>
              <a:spcBef>
                <a:spcPct val="0"/>
              </a:spcBef>
            </a:pPr>
            <a:r>
              <a:rPr lang="en-US" sz="2399">
                <a:solidFill>
                  <a:srgbClr val="E8EAEC"/>
                </a:solidFill>
                <a:latin typeface="Arial"/>
                <a:ea typeface="Arial"/>
                <a:cs typeface="Arial"/>
                <a:sym typeface="Arial"/>
              </a:rPr>
              <a:t>полный</a:t>
            </a:r>
          </a:p>
        </p:txBody>
      </p:sp>
      <p:grpSp>
        <p:nvGrpSpPr>
          <p:cNvPr name="Group 15" id="15"/>
          <p:cNvGrpSpPr/>
          <p:nvPr/>
        </p:nvGrpSpPr>
        <p:grpSpPr>
          <a:xfrm rot="0">
            <a:off x="16579769" y="9714774"/>
            <a:ext cx="3086100" cy="572226"/>
            <a:chOff x="0" y="0"/>
            <a:chExt cx="812800" cy="150710"/>
          </a:xfrm>
        </p:grpSpPr>
        <p:sp>
          <p:nvSpPr>
            <p:cNvPr name="Freeform 16" id="16"/>
            <p:cNvSpPr/>
            <p:nvPr/>
          </p:nvSpPr>
          <p:spPr>
            <a:xfrm flipH="false" flipV="false" rot="0">
              <a:off x="0" y="0"/>
              <a:ext cx="812800" cy="150710"/>
            </a:xfrm>
            <a:custGeom>
              <a:avLst/>
              <a:gdLst/>
              <a:ahLst/>
              <a:cxnLst/>
              <a:rect r="r" b="b" t="t" l="l"/>
              <a:pathLst>
                <a:path h="150710" w="812800">
                  <a:moveTo>
                    <a:pt x="0" y="0"/>
                  </a:moveTo>
                  <a:lnTo>
                    <a:pt x="812800" y="0"/>
                  </a:lnTo>
                  <a:lnTo>
                    <a:pt x="812800" y="150710"/>
                  </a:lnTo>
                  <a:lnTo>
                    <a:pt x="0" y="150710"/>
                  </a:lnTo>
                  <a:close/>
                </a:path>
              </a:pathLst>
            </a:custGeom>
            <a:solidFill>
              <a:srgbClr val="050B1C"/>
            </a:solidFill>
          </p:spPr>
        </p:sp>
        <p:sp>
          <p:nvSpPr>
            <p:cNvPr name="TextBox 17" id="17"/>
            <p:cNvSpPr txBox="true"/>
            <p:nvPr/>
          </p:nvSpPr>
          <p:spPr>
            <a:xfrm>
              <a:off x="0" y="-9525"/>
              <a:ext cx="812800" cy="160235"/>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Солнце и луна — глубинный смысл</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Рош - А - Шана</a:t>
            </a:r>
          </a:p>
        </p:txBody>
      </p:sp>
      <p:grpSp>
        <p:nvGrpSpPr>
          <p:cNvPr name="Group 17" id="17"/>
          <p:cNvGrpSpPr/>
          <p:nvPr/>
        </p:nvGrpSpPr>
        <p:grpSpPr>
          <a:xfrm rot="0">
            <a:off x="1116882" y="4889049"/>
            <a:ext cx="7736338" cy="4167311"/>
            <a:chOff x="0" y="0"/>
            <a:chExt cx="10315118" cy="5556415"/>
          </a:xfrm>
        </p:grpSpPr>
        <p:sp>
          <p:nvSpPr>
            <p:cNvPr name="Freeform 18" id="18"/>
            <p:cNvSpPr/>
            <p:nvPr/>
          </p:nvSpPr>
          <p:spPr>
            <a:xfrm flipH="false" flipV="false" rot="0">
              <a:off x="0" y="0"/>
              <a:ext cx="10315067" cy="5556377"/>
            </a:xfrm>
            <a:custGeom>
              <a:avLst/>
              <a:gdLst/>
              <a:ahLst/>
              <a:cxnLst/>
              <a:rect r="r" b="b" t="t" l="l"/>
              <a:pathLst>
                <a:path h="5556377" w="10315067">
                  <a:moveTo>
                    <a:pt x="0" y="0"/>
                  </a:moveTo>
                  <a:lnTo>
                    <a:pt x="10315067" y="0"/>
                  </a:lnTo>
                  <a:lnTo>
                    <a:pt x="10315067" y="5556377"/>
                  </a:lnTo>
                  <a:lnTo>
                    <a:pt x="0" y="5556377"/>
                  </a:lnTo>
                  <a:lnTo>
                    <a:pt x="0" y="0"/>
                  </a:lnTo>
                  <a:close/>
                </a:path>
              </a:pathLst>
            </a:custGeom>
            <a:blipFill>
              <a:blip r:embed="rId4"/>
              <a:stretch>
                <a:fillRect l="0" t="-20071" r="0" b="-20072"/>
              </a:stretch>
            </a:blipFill>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817713"/>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Еврейские народ уподобляется луне</a:t>
            </a:r>
          </a:p>
        </p:txBody>
      </p:sp>
      <p:sp>
        <p:nvSpPr>
          <p:cNvPr name="TextBox 6" id="6"/>
          <p:cNvSpPr txBox="true"/>
          <p:nvPr/>
        </p:nvSpPr>
        <p:spPr>
          <a:xfrm rot="0">
            <a:off x="3446593" y="2246338"/>
            <a:ext cx="14273243" cy="58499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a:t>
            </a:r>
            <a:r>
              <a:rPr lang="en-US" sz="3150" strike="noStrike" u="none">
                <a:solidFill>
                  <a:srgbClr val="000000"/>
                </a:solidFill>
                <a:latin typeface="Calibri (MS)"/>
                <a:ea typeface="Calibri (MS)"/>
                <a:cs typeface="Calibri (MS)"/>
                <a:sym typeface="Calibri (MS)"/>
              </a:rPr>
              <a:t>то дает нам важный урок:</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В чём разница между солнцем и луной? Солнце светит каждый день совершенно одинаково, тогда как луна меняется: иногда увеличивается, а иногда уменьшается.</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Еврейский народ сравнивают с луной. Прежде всего, как уже упоминалось, мы меньший из народов по численности. Так было во все времена, включая дни царя Шломо, когда «луна была полной», и со многих земель платили ему дань; тем не менее, с точки зрения количества, сыны Израиля были очень малочисленны по сравнению с множеством других народов. Более того, нас сравнивают с луной, потому что мы переживаем изменения. Мы то на подъёме, то в упадке, как видно на протяжении всей еврейской истории.</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52483" y="962025"/>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Каждому человеку свойственны перемены</a:t>
            </a:r>
          </a:p>
        </p:txBody>
      </p:sp>
      <p:sp>
        <p:nvSpPr>
          <p:cNvPr name="TextBox 4" id="4"/>
          <p:cNvSpPr txBox="true"/>
          <p:nvPr/>
        </p:nvSpPr>
        <p:spPr>
          <a:xfrm rot="0">
            <a:off x="3352483" y="1442661"/>
            <a:ext cx="13837568" cy="58499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Это</a:t>
            </a:r>
            <a:r>
              <a:rPr lang="en-US" sz="3150" strike="noStrike" u="none">
                <a:solidFill>
                  <a:srgbClr val="000000"/>
                </a:solidFill>
                <a:latin typeface="Calibri (MS)"/>
                <a:ea typeface="Calibri (MS)"/>
                <a:cs typeface="Calibri (MS)"/>
                <a:sym typeface="Calibri (MS)"/>
              </a:rPr>
              <a:t> касается жизни каждого человека, которую наполняют вещи непреходящие и вещи, подверженные изменениям. Например, в трёх вещах, в которых человек подобен животному, — таких как еда и питьё, — нет разницы между его детством, юностью и старостью. С момента рождения и до последнего мгновения на земле ему нужно есть и пить, [И даже будучи в состоянии поститься определенное время, человек всякий раз будет принуждать себя к этому, поскольку такое поведение противоречит его природе]. Однако что касается таких «глубоких» способностей, как размышление, — человек рождается «диким» и обретает мудрость по мере взросления, вплоть до самой старости. Но в старости разум подвержен изменениям.</a:t>
            </a:r>
          </a:p>
        </p:txBody>
      </p:sp>
      <p:sp>
        <p:nvSpPr>
          <p:cNvPr name="TextBox 5" id="5"/>
          <p:cNvSpPr txBox="true"/>
          <p:nvPr/>
        </p:nvSpPr>
        <p:spPr>
          <a:xfrm rot="0">
            <a:off x="3352483" y="7321148"/>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Различия в служении Б-гу</a:t>
            </a:r>
          </a:p>
        </p:txBody>
      </p:sp>
      <p:sp>
        <p:nvSpPr>
          <p:cNvPr name="TextBox 6" id="6"/>
          <p:cNvSpPr txBox="true"/>
          <p:nvPr/>
        </p:nvSpPr>
        <p:spPr>
          <a:xfrm rot="0">
            <a:off x="3352483" y="7801785"/>
            <a:ext cx="13837568" cy="12017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Подобно этому,</a:t>
            </a:r>
            <a:r>
              <a:rPr lang="en-US" sz="3150" strike="noStrike" u="none">
                <a:solidFill>
                  <a:srgbClr val="000000"/>
                </a:solidFill>
                <a:latin typeface="Calibri (MS)"/>
                <a:ea typeface="Calibri (MS)"/>
                <a:cs typeface="Calibri (MS)"/>
                <a:sym typeface="Calibri (MS)"/>
              </a:rPr>
              <a:t> в служении Б-гу некоторые вещи претерпевают изменения (как и луна), а некоторые остаются неизменными (как и солнце):</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113519"/>
            <a:ext cx="13837568" cy="99170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Од</a:t>
            </a:r>
            <a:r>
              <a:rPr lang="en-US" sz="3150" strike="noStrike" u="none">
                <a:solidFill>
                  <a:srgbClr val="000000"/>
                </a:solidFill>
                <a:latin typeface="Calibri (MS)"/>
                <a:ea typeface="Calibri (MS)"/>
                <a:cs typeface="Calibri (MS)"/>
                <a:sym typeface="Calibri (MS)"/>
              </a:rPr>
              <a:t>ни затрагивают человека глубоко. Например, если что-то прямо предписано Шульхан Арухом и тем более Письменной Торой, очевидно, что отступлений здесь быть не может; Однако когда дело касается раввинских предписаний или отдельного в них нюанса, — человек может быть более тщателен в соблюдении там, где его узнают, чем в пути и в местах, где его знают меньше; он может пренебречь такими устрожениями, как еврейское молоко или хлеб. Он знает, что на Б-га не влияет ни его поведение дома, ни его поведение в пути. Изменения, «подъёмы и спуски» затрагивают лишь его самого. Это относится ко всем людям. Даже не будучи религиозен и регулярно переживая взлеты и падения, — когда дело касается чего-то, затрагивающего «еврейскую сущность», человек может быть готов отдать жизнь ради освящения Имени Б-га. С другой стороны, «нет праведника на земле, который совершил бы добро и не согрешил». Речь идет не о нарушениях Письменной или Устной Торы, а лишь об устрожениях (разумеется, в случае, когда не оскверняется имя Б-га; как сказал Рав: «Что такое осквернение имени Б-га? Когда я покупаю мясо у мясника и не плачу немедленно…» Но мы говорим о случаях, где нет явного осквернения имени Б-га).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1732" y="404031"/>
            <a:ext cx="13837568" cy="9336062"/>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Помимо этого, мы видим, что еврейский закон также подвержен изменениям.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Мишна гласит — а Иерусалимский Талмуд подробно разбирает этот вопрос, — что «неучёный человек не лжёт в Шаббат», и потому ему можно доверять в объявлении своих плодов как отделённых (дмай). Это кажется странным: если лгать запрещено, поскольку Тора заповедует нам «удаляться от лжи», в чём разница между Шаббатом и буднями? Если он мог сказать неправду в будний день, несмотря на запрет, почему бы ему не солгать в Шаббат?</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Ответ в том, что весь мир возвышается в Шаббат, и потому он тоже возвышается. И это воплощается в том, что в Шаббат человек не станет лгать. Подобные колебания происходят и в ежедневном служении человека. Занимаясь молитвой или изучением Торы, он пребывает в возвышенном состоянии, состоянии «Шаббата» — каким и должен быть еврей всегда. Но после молитвы, отправившись на заработки и пытаясь выдержать конкуренцию с окружающими, — ему становится труднее неукоснительно соблюдать каждый нюанс Шульхан Аруха в вопросах посягательства на чужой бизнес, сплетен и т.п., когда требуется обеспечивать пропитанием свою семью.</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6744950" y="9714774"/>
            <a:ext cx="3086100" cy="572226"/>
            <a:chOff x="0" y="0"/>
            <a:chExt cx="812800" cy="150710"/>
          </a:xfrm>
        </p:grpSpPr>
        <p:sp>
          <p:nvSpPr>
            <p:cNvPr name="Freeform 5" id="5"/>
            <p:cNvSpPr/>
            <p:nvPr/>
          </p:nvSpPr>
          <p:spPr>
            <a:xfrm flipH="false" flipV="false" rot="0">
              <a:off x="0" y="0"/>
              <a:ext cx="812800" cy="150710"/>
            </a:xfrm>
            <a:custGeom>
              <a:avLst/>
              <a:gdLst/>
              <a:ahLst/>
              <a:cxnLst/>
              <a:rect r="r" b="b" t="t" l="l"/>
              <a:pathLst>
                <a:path h="150710" w="812800">
                  <a:moveTo>
                    <a:pt x="0" y="0"/>
                  </a:moveTo>
                  <a:lnTo>
                    <a:pt x="812800" y="0"/>
                  </a:lnTo>
                  <a:lnTo>
                    <a:pt x="812800" y="150710"/>
                  </a:lnTo>
                  <a:lnTo>
                    <a:pt x="0" y="150710"/>
                  </a:lnTo>
                  <a:close/>
                </a:path>
              </a:pathLst>
            </a:custGeom>
            <a:solidFill>
              <a:srgbClr val="12233A"/>
            </a:solidFill>
          </p:spPr>
        </p:sp>
        <p:sp>
          <p:nvSpPr>
            <p:cNvPr name="TextBox 6" id="6"/>
            <p:cNvSpPr txBox="true"/>
            <p:nvPr/>
          </p:nvSpPr>
          <p:spPr>
            <a:xfrm>
              <a:off x="0" y="-9525"/>
              <a:ext cx="812800" cy="160235"/>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2443828" y="456474"/>
            <a:ext cx="3880939" cy="739561"/>
            <a:chOff x="0" y="0"/>
            <a:chExt cx="1022140" cy="194781"/>
          </a:xfrm>
        </p:grpSpPr>
        <p:sp>
          <p:nvSpPr>
            <p:cNvPr name="Freeform 8" id="8"/>
            <p:cNvSpPr/>
            <p:nvPr/>
          </p:nvSpPr>
          <p:spPr>
            <a:xfrm flipH="false" flipV="false" rot="0">
              <a:off x="0" y="0"/>
              <a:ext cx="1022140" cy="194781"/>
            </a:xfrm>
            <a:custGeom>
              <a:avLst/>
              <a:gdLst/>
              <a:ahLst/>
              <a:cxnLst/>
              <a:rect r="r" b="b" t="t" l="l"/>
              <a:pathLst>
                <a:path h="194781" w="1022140">
                  <a:moveTo>
                    <a:pt x="0" y="0"/>
                  </a:moveTo>
                  <a:lnTo>
                    <a:pt x="1022140" y="0"/>
                  </a:lnTo>
                  <a:lnTo>
                    <a:pt x="1022140" y="194781"/>
                  </a:lnTo>
                  <a:lnTo>
                    <a:pt x="0" y="194781"/>
                  </a:lnTo>
                  <a:close/>
                </a:path>
              </a:pathLst>
            </a:custGeom>
            <a:solidFill>
              <a:srgbClr val="12233A"/>
            </a:solidFill>
          </p:spPr>
        </p:sp>
        <p:sp>
          <p:nvSpPr>
            <p:cNvPr name="TextBox 9" id="9"/>
            <p:cNvSpPr txBox="true"/>
            <p:nvPr/>
          </p:nvSpPr>
          <p:spPr>
            <a:xfrm>
              <a:off x="0" y="-9525"/>
              <a:ext cx="1022140" cy="204306"/>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3140065" y="8975213"/>
            <a:ext cx="12059415" cy="885978"/>
            <a:chOff x="0" y="0"/>
            <a:chExt cx="3176142" cy="233344"/>
          </a:xfrm>
        </p:grpSpPr>
        <p:sp>
          <p:nvSpPr>
            <p:cNvPr name="Freeform 11" id="11"/>
            <p:cNvSpPr/>
            <p:nvPr/>
          </p:nvSpPr>
          <p:spPr>
            <a:xfrm flipH="false" flipV="false" rot="0">
              <a:off x="0" y="0"/>
              <a:ext cx="3176142" cy="233344"/>
            </a:xfrm>
            <a:custGeom>
              <a:avLst/>
              <a:gdLst/>
              <a:ahLst/>
              <a:cxnLst/>
              <a:rect r="r" b="b" t="t" l="l"/>
              <a:pathLst>
                <a:path h="233344" w="3176142">
                  <a:moveTo>
                    <a:pt x="0" y="0"/>
                  </a:moveTo>
                  <a:lnTo>
                    <a:pt x="3176142" y="0"/>
                  </a:lnTo>
                  <a:lnTo>
                    <a:pt x="3176142" y="233344"/>
                  </a:lnTo>
                  <a:lnTo>
                    <a:pt x="0" y="233344"/>
                  </a:lnTo>
                  <a:close/>
                </a:path>
              </a:pathLst>
            </a:custGeom>
            <a:solidFill>
              <a:srgbClr val="7C632B"/>
            </a:solidFill>
          </p:spPr>
        </p:sp>
        <p:sp>
          <p:nvSpPr>
            <p:cNvPr name="TextBox 12" id="12"/>
            <p:cNvSpPr txBox="true"/>
            <p:nvPr/>
          </p:nvSpPr>
          <p:spPr>
            <a:xfrm>
              <a:off x="0" y="-9525"/>
              <a:ext cx="3176142" cy="242869"/>
            </a:xfrm>
            <a:prstGeom prst="rect">
              <a:avLst/>
            </a:prstGeom>
          </p:spPr>
          <p:txBody>
            <a:bodyPr anchor="ctr" rtlCol="false" tIns="50800" lIns="50800" bIns="50800" rIns="50800"/>
            <a:lstStyle/>
            <a:p>
              <a:pPr algn="ctr">
                <a:lnSpc>
                  <a:spcPts val="2520"/>
                </a:lnSpc>
              </a:pPr>
            </a:p>
          </p:txBody>
        </p:sp>
      </p:grpSp>
      <p:sp>
        <p:nvSpPr>
          <p:cNvPr name="TextBox 13" id="13"/>
          <p:cNvSpPr txBox="true"/>
          <p:nvPr/>
        </p:nvSpPr>
        <p:spPr>
          <a:xfrm rot="0">
            <a:off x="3140065" y="8999103"/>
            <a:ext cx="11895369" cy="1190625"/>
          </a:xfrm>
          <a:prstGeom prst="rect">
            <a:avLst/>
          </a:prstGeom>
        </p:spPr>
        <p:txBody>
          <a:bodyPr anchor="t" rtlCol="false" tIns="0" lIns="0" bIns="0" rIns="0">
            <a:spAutoFit/>
          </a:bodyPr>
          <a:lstStyle/>
          <a:p>
            <a:pPr algn="ctr">
              <a:lnSpc>
                <a:spcPts val="3119"/>
              </a:lnSpc>
              <a:spcBef>
                <a:spcPct val="0"/>
              </a:spcBef>
            </a:pPr>
            <a:r>
              <a:rPr lang="en-US" sz="2599">
                <a:solidFill>
                  <a:srgbClr val="FFFFFF"/>
                </a:solidFill>
                <a:latin typeface="Arial"/>
                <a:ea typeface="Arial"/>
                <a:cs typeface="Arial"/>
                <a:sym typeface="Arial"/>
              </a:rPr>
              <a:t>Вывод: при всей их абсолютной противоположности друг другу, оба этих свойства необходимы для достижения полноты в служении Творцу.</a:t>
            </a:r>
          </a:p>
          <a:p>
            <a:pPr algn="ctr">
              <a:lnSpc>
                <a:spcPts val="3119"/>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Високосный год души</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Рош - А - Шана</a:t>
            </a:r>
          </a:p>
        </p:txBody>
      </p:sp>
      <p:grpSp>
        <p:nvGrpSpPr>
          <p:cNvPr name="Group 17" id="17"/>
          <p:cNvGrpSpPr/>
          <p:nvPr/>
        </p:nvGrpSpPr>
        <p:grpSpPr>
          <a:xfrm rot="0">
            <a:off x="1116882" y="4889049"/>
            <a:ext cx="7736338" cy="4167311"/>
            <a:chOff x="0" y="0"/>
            <a:chExt cx="10315118" cy="5556415"/>
          </a:xfrm>
        </p:grpSpPr>
        <p:sp>
          <p:nvSpPr>
            <p:cNvPr name="Freeform 18" id="18"/>
            <p:cNvSpPr/>
            <p:nvPr/>
          </p:nvSpPr>
          <p:spPr>
            <a:xfrm flipH="false" flipV="false" rot="0">
              <a:off x="0" y="0"/>
              <a:ext cx="10315067" cy="5556377"/>
            </a:xfrm>
            <a:custGeom>
              <a:avLst/>
              <a:gdLst/>
              <a:ahLst/>
              <a:cxnLst/>
              <a:rect r="r" b="b" t="t" l="l"/>
              <a:pathLst>
                <a:path h="5556377" w="10315067">
                  <a:moveTo>
                    <a:pt x="0" y="0"/>
                  </a:moveTo>
                  <a:lnTo>
                    <a:pt x="10315067" y="0"/>
                  </a:lnTo>
                  <a:lnTo>
                    <a:pt x="10315067" y="5556377"/>
                  </a:lnTo>
                  <a:lnTo>
                    <a:pt x="0" y="5556377"/>
                  </a:lnTo>
                  <a:lnTo>
                    <a:pt x="0" y="0"/>
                  </a:lnTo>
                  <a:close/>
                </a:path>
              </a:pathLst>
            </a:custGeom>
            <a:blipFill>
              <a:blip r:embed="rId4"/>
              <a:stretch>
                <a:fillRect l="0" t="-5692" r="0" b="-5694"/>
              </a:stretch>
            </a:blipFill>
          </p:spPr>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817713"/>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Високосный год и раскаяние</a:t>
            </a:r>
          </a:p>
        </p:txBody>
      </p:sp>
      <p:sp>
        <p:nvSpPr>
          <p:cNvPr name="TextBox 6" id="6"/>
          <p:cNvSpPr txBox="true"/>
          <p:nvPr/>
        </p:nvSpPr>
        <p:spPr>
          <a:xfrm rot="0">
            <a:off x="3446593" y="2246338"/>
            <a:ext cx="14273243" cy="70119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Так</a:t>
            </a:r>
            <a:r>
              <a:rPr lang="en-US" sz="3150" strike="noStrike" u="none">
                <a:solidFill>
                  <a:srgbClr val="000000"/>
                </a:solidFill>
                <a:latin typeface="Calibri (MS)"/>
                <a:ea typeface="Calibri (MS)"/>
                <a:cs typeface="Calibri (MS)"/>
                <a:sym typeface="Calibri (MS)"/>
              </a:rPr>
              <a:t>ов урок високосного года: чтобы компенсировать недостающие дни лунного года, надлежит добавить целый месяц, который не только восполнит пробел, но и станет «дополнением» к будущему.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Когда случаются перемены и падения, что аналогично идее греха (от слова «недостаток» на святом языке), — раскаяние должно быть таким, чтобы не просто вернуть нас к прежнему состоянию до падения, а поднять на более высокий уровень, Алтер Ребе в Тании приводит следующее изречение из Тана де-вей Элияу: «Если человек совершил грех и заслуживает смерти пред Б-гом, что ему делать, чтобы жить? Если он привык учить одну страницу, пусть учит две. Если он привык учить одну главу, пусть учит две». Как подробно объясняется в книгах по еврейской этике, раскаявшийся должен быть особенно осторожен именно в тех вопросах, в которых допустил проступок в прошлом.</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885825"/>
            <a:ext cx="13837568" cy="46878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тобы восполнить «ущербность» лунного года, недостаточно просто добавить недостающие дни. Нужен целый месяц (как было сказано ранее, год должен состоять из целых месяцев), в результате чего год получает намного больше дней, чем обычный.</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называется «шана тмима» — «полный» год. Иными словами, мы обретаем истинную полноту и целостность в служении нашему Творцу именно тогда, когда после падения прилагаем дополнительные усилия, чтобы достигнуть большего, чем достигли ранее.</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Г</a:t>
            </a:r>
            <a:r>
              <a:rPr lang="en-US" sz="7200" b="true">
                <a:solidFill>
                  <a:srgbClr val="1B969B"/>
                </a:solidFill>
                <a:latin typeface="Arial Bold"/>
                <a:ea typeface="Arial Bold"/>
                <a:cs typeface="Arial Bold"/>
                <a:sym typeface="Arial Bold"/>
              </a:rPr>
              <a:t>. Обновление</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Рош - А - Шана</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Из общего письма, рош ходеш нисан 5744 (1984) г.</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96408"/>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солн</a:t>
            </a:r>
            <a:r>
              <a:rPr lang="en-US" sz="3150">
                <a:solidFill>
                  <a:srgbClr val="000000"/>
                </a:solidFill>
                <a:latin typeface="Calibri (MS)"/>
                <a:ea typeface="Calibri (MS)"/>
                <a:cs typeface="Calibri (MS)"/>
                <a:sym typeface="Calibri (MS)"/>
              </a:rPr>
              <a:t>це, и луна были сотворены, «чтобы светить на землю» и служить человечеству; тогда как задача человека, согласно изречению наших мудрецов, «Я сотворён, чтобы служить своему Творцу».</a:t>
            </a:r>
          </a:p>
          <a:p>
            <a:pPr algn="just">
              <a:lnSpc>
                <a:spcPts val="4592"/>
              </a:lnSpc>
            </a:pPr>
            <a:r>
              <a:rPr lang="en-US" sz="3150">
                <a:solidFill>
                  <a:srgbClr val="000000"/>
                </a:solidFill>
                <a:latin typeface="Calibri (MS)"/>
                <a:ea typeface="Calibri (MS)"/>
                <a:cs typeface="Calibri (MS)"/>
                <a:sym typeface="Calibri (MS)"/>
              </a:rPr>
              <a:t>Есть разница между тем, как солнце и луна озаряют своим землю: солнце светит ежедневно и одинаково, без заметных изменений. Луна же, напротив, «обновляется» (и потому называется «новой» («ходеш»)), появляясь или «перерождаясь» (молад) в начале каждого месяца — сначала в виде острого серпа, а затем становясь всё полнее и ярче день ото дня, достигает завершённой формы и интенсивности света на четырнадцатый-пятнадцатый день месяца.</a:t>
            </a:r>
          </a:p>
          <a:p>
            <a:pPr algn="just">
              <a:lnSpc>
                <a:spcPts val="4592"/>
              </a:lnSpc>
            </a:pPr>
            <a:r>
              <a:rPr lang="en-US" sz="3150">
                <a:solidFill>
                  <a:srgbClr val="000000"/>
                </a:solidFill>
                <a:latin typeface="Calibri (MS)"/>
                <a:ea typeface="Calibri (MS)"/>
                <a:cs typeface="Calibri (MS)"/>
                <a:sym typeface="Calibri (MS)"/>
              </a:rPr>
              <a:t>Иными словами: солнце и луна символизируют два разных свойства. Солнце ассоциируется с постоянством и неизменностью; луна же — с переменами и обновлением. Оба этих аспекта присутствуют в нашем служении Б-гу.</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при всей их абсолютной противоположности друг другу, оба этих свойства необходимы для достижения полноты в служении Б-гу.</a:t>
            </a:r>
          </a:p>
          <a:p>
            <a:pPr algn="just">
              <a:lnSpc>
                <a:spcPts val="4592"/>
              </a:lnSpc>
            </a:pPr>
            <a:r>
              <a:rPr lang="en-US" sz="3150">
                <a:solidFill>
                  <a:srgbClr val="000000"/>
                </a:solidFill>
                <a:latin typeface="Calibri (MS)"/>
                <a:ea typeface="Calibri (MS)"/>
                <a:cs typeface="Calibri (MS)"/>
                <a:sym typeface="Calibri (MS)"/>
              </a:rPr>
              <a:t>Объяснение таково:</a:t>
            </a:r>
          </a:p>
          <a:p>
            <a:pPr algn="just">
              <a:lnSpc>
                <a:spcPts val="4592"/>
              </a:lnSpc>
            </a:pPr>
            <a:r>
              <a:rPr lang="en-US" sz="3150">
                <a:solidFill>
                  <a:srgbClr val="000000"/>
                </a:solidFill>
                <a:latin typeface="Calibri (MS)"/>
                <a:ea typeface="Calibri (MS)"/>
                <a:cs typeface="Calibri (MS)"/>
                <a:sym typeface="Calibri (MS)"/>
              </a:rPr>
              <a:t>Есть такие аспекты служения Б-гу, которые совершаются одинаково изо дня в день, без изменений. Например, еврей начинает каждый свой день, сразу после пробуждения от сна, с провозглашения Моде Ани, признавая и благодаря Б-га, «Царя живого и вечного», за то, что Он дал ему жизнь и силы служить Ему; тоже а не касается заповеди чтения Шма, выражающей полную преданность Б-гу и Его заповедям вплоть до самоотречения; тоже самое касается благословений и молитвы, произносимых каждый день; тоже самое касается заповеди изучения Торы, любви к ближнему и множество других заповедей, которые еврей обязан исполнять каждый день. В то же время следует проявлять больше неподдельного энтузиазма и интереса ко всем аспектам иудаизма, особенно к тем, что повторяются изо дня в день, переживая их так, будто были даны они Б-гом впервые именно сегодня.</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Энтуз</a:t>
            </a:r>
            <a:r>
              <a:rPr lang="en-US" sz="3150">
                <a:solidFill>
                  <a:srgbClr val="000000"/>
                </a:solidFill>
                <a:latin typeface="Calibri (MS)"/>
                <a:ea typeface="Calibri (MS)"/>
                <a:cs typeface="Calibri (MS)"/>
                <a:sym typeface="Calibri (MS)"/>
              </a:rPr>
              <a:t>иазм и радость приходят в Шаббат, праздники и т.д., когда мы приумножаем молитвы и исполняемые только в эти дни заповеди, такие как зажигание свечей, кидуш, вкушение мацы в Праздник нашей свободы (Песах) и т.д.. Они, безусловно, требуют особого вдохновения — настолько, что святость Шаббата должна ощущаться каждый день недели, а уроки праздников должны мотивировать на протяжении всего года. Так, наши мудрецы объясняют, что «Праздник нашей свободы» следует переживать ежедневно в смысле свободы от всех внутренних и внешних ограничений, мешающих полноценному служению Б-гу — от всего сердца и с радостью, будучи по-настоящему свободным.</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90" t="0" r="-390" b="0"/>
            </a:stretch>
          </a:blipFill>
        </p:spPr>
      </p:sp>
      <p:grpSp>
        <p:nvGrpSpPr>
          <p:cNvPr name="Group 3" id="3"/>
          <p:cNvGrpSpPr/>
          <p:nvPr/>
        </p:nvGrpSpPr>
        <p:grpSpPr>
          <a:xfrm rot="0">
            <a:off x="16744950" y="9714774"/>
            <a:ext cx="3086100" cy="572226"/>
            <a:chOff x="0" y="0"/>
            <a:chExt cx="812800" cy="150710"/>
          </a:xfrm>
        </p:grpSpPr>
        <p:sp>
          <p:nvSpPr>
            <p:cNvPr name="Freeform 4" id="4"/>
            <p:cNvSpPr/>
            <p:nvPr/>
          </p:nvSpPr>
          <p:spPr>
            <a:xfrm flipH="false" flipV="false" rot="0">
              <a:off x="0" y="0"/>
              <a:ext cx="812800" cy="150710"/>
            </a:xfrm>
            <a:custGeom>
              <a:avLst/>
              <a:gdLst/>
              <a:ahLst/>
              <a:cxnLst/>
              <a:rect r="r" b="b" t="t" l="l"/>
              <a:pathLst>
                <a:path h="150710" w="812800">
                  <a:moveTo>
                    <a:pt x="0" y="0"/>
                  </a:moveTo>
                  <a:lnTo>
                    <a:pt x="812800" y="0"/>
                  </a:lnTo>
                  <a:lnTo>
                    <a:pt x="812800" y="150710"/>
                  </a:lnTo>
                  <a:lnTo>
                    <a:pt x="0" y="150710"/>
                  </a:lnTo>
                  <a:close/>
                </a:path>
              </a:pathLst>
            </a:custGeom>
            <a:solidFill>
              <a:srgbClr val="001324"/>
            </a:solidFill>
          </p:spPr>
        </p:sp>
        <p:sp>
          <p:nvSpPr>
            <p:cNvPr name="TextBox 5" id="5"/>
            <p:cNvSpPr txBox="true"/>
            <p:nvPr/>
          </p:nvSpPr>
          <p:spPr>
            <a:xfrm>
              <a:off x="0" y="-9525"/>
              <a:ext cx="812800" cy="160235"/>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0">
            <a:off x="1345570" y="536147"/>
            <a:ext cx="3086100" cy="778666"/>
            <a:chOff x="0" y="0"/>
            <a:chExt cx="812800" cy="205081"/>
          </a:xfrm>
        </p:grpSpPr>
        <p:sp>
          <p:nvSpPr>
            <p:cNvPr name="Freeform 7" id="7"/>
            <p:cNvSpPr/>
            <p:nvPr/>
          </p:nvSpPr>
          <p:spPr>
            <a:xfrm flipH="false" flipV="false" rot="0">
              <a:off x="0" y="0"/>
              <a:ext cx="812800" cy="205081"/>
            </a:xfrm>
            <a:custGeom>
              <a:avLst/>
              <a:gdLst/>
              <a:ahLst/>
              <a:cxnLst/>
              <a:rect r="r" b="b" t="t" l="l"/>
              <a:pathLst>
                <a:path h="205081" w="812800">
                  <a:moveTo>
                    <a:pt x="0" y="0"/>
                  </a:moveTo>
                  <a:lnTo>
                    <a:pt x="812800" y="0"/>
                  </a:lnTo>
                  <a:lnTo>
                    <a:pt x="812800" y="205081"/>
                  </a:lnTo>
                  <a:lnTo>
                    <a:pt x="0" y="205081"/>
                  </a:lnTo>
                  <a:close/>
                </a:path>
              </a:pathLst>
            </a:custGeom>
            <a:solidFill>
              <a:srgbClr val="001324"/>
            </a:solidFill>
          </p:spPr>
        </p:sp>
        <p:sp>
          <p:nvSpPr>
            <p:cNvPr name="TextBox 8" id="8"/>
            <p:cNvSpPr txBox="true"/>
            <p:nvPr/>
          </p:nvSpPr>
          <p:spPr>
            <a:xfrm>
              <a:off x="0" y="-9525"/>
              <a:ext cx="812800" cy="214606"/>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0">
            <a:off x="6873563" y="4685963"/>
            <a:ext cx="2270437" cy="457537"/>
            <a:chOff x="0" y="0"/>
            <a:chExt cx="597975" cy="120504"/>
          </a:xfrm>
        </p:grpSpPr>
        <p:sp>
          <p:nvSpPr>
            <p:cNvPr name="Freeform 10" id="10"/>
            <p:cNvSpPr/>
            <p:nvPr/>
          </p:nvSpPr>
          <p:spPr>
            <a:xfrm flipH="false" flipV="false" rot="0">
              <a:off x="0" y="0"/>
              <a:ext cx="597975" cy="120504"/>
            </a:xfrm>
            <a:custGeom>
              <a:avLst/>
              <a:gdLst/>
              <a:ahLst/>
              <a:cxnLst/>
              <a:rect r="r" b="b" t="t" l="l"/>
              <a:pathLst>
                <a:path h="120504" w="597975">
                  <a:moveTo>
                    <a:pt x="0" y="0"/>
                  </a:moveTo>
                  <a:lnTo>
                    <a:pt x="597975" y="0"/>
                  </a:lnTo>
                  <a:lnTo>
                    <a:pt x="597975" y="120504"/>
                  </a:lnTo>
                  <a:lnTo>
                    <a:pt x="0" y="120504"/>
                  </a:lnTo>
                  <a:close/>
                </a:path>
              </a:pathLst>
            </a:custGeom>
            <a:solidFill>
              <a:srgbClr val="283234"/>
            </a:solidFill>
          </p:spPr>
        </p:sp>
        <p:sp>
          <p:nvSpPr>
            <p:cNvPr name="TextBox 11" id="11"/>
            <p:cNvSpPr txBox="true"/>
            <p:nvPr/>
          </p:nvSpPr>
          <p:spPr>
            <a:xfrm>
              <a:off x="0" y="-9525"/>
              <a:ext cx="597975" cy="130029"/>
            </a:xfrm>
            <a:prstGeom prst="rect">
              <a:avLst/>
            </a:prstGeom>
          </p:spPr>
          <p:txBody>
            <a:bodyPr anchor="ctr" rtlCol="false" tIns="50800" lIns="50800" bIns="50800" rIns="50800"/>
            <a:lstStyle/>
            <a:p>
              <a:pPr algn="ctr">
                <a:lnSpc>
                  <a:spcPts val="2520"/>
                </a:lnSpc>
              </a:pPr>
            </a:p>
          </p:txBody>
        </p:sp>
      </p:grpSp>
      <p:sp>
        <p:nvSpPr>
          <p:cNvPr name="TextBox 12" id="12"/>
          <p:cNvSpPr txBox="true"/>
          <p:nvPr/>
        </p:nvSpPr>
        <p:spPr>
          <a:xfrm rot="0">
            <a:off x="12134058" y="4348163"/>
            <a:ext cx="5351121" cy="2981325"/>
          </a:xfrm>
          <a:prstGeom prst="rect">
            <a:avLst/>
          </a:prstGeom>
        </p:spPr>
        <p:txBody>
          <a:bodyPr anchor="t" rtlCol="false" tIns="0" lIns="0" bIns="0" rIns="0">
            <a:spAutoFit/>
          </a:bodyPr>
          <a:lstStyle/>
          <a:p>
            <a:pPr algn="ctr">
              <a:lnSpc>
                <a:spcPts val="2999"/>
              </a:lnSpc>
              <a:spcBef>
                <a:spcPct val="0"/>
              </a:spcBef>
            </a:pPr>
            <a:r>
              <a:rPr lang="en-US" sz="2499">
                <a:solidFill>
                  <a:srgbClr val="FFFFFF"/>
                </a:solidFill>
                <a:latin typeface="Arial"/>
                <a:ea typeface="Arial"/>
                <a:cs typeface="Arial"/>
                <a:sym typeface="Arial"/>
              </a:rPr>
              <a:t>Необходимо подняться на более высокий уровень (например: если привык учить одну страницу, пусть учит две). Истинная полнота и целостность обретаются тогда, когда после падения прилагаются усилия достигнуть большего, чем было достигнуто ранее.</a:t>
            </a:r>
          </a:p>
        </p:txBody>
      </p:sp>
      <p:sp>
        <p:nvSpPr>
          <p:cNvPr name="TextBox 13" id="13"/>
          <p:cNvSpPr txBox="true"/>
          <p:nvPr/>
        </p:nvSpPr>
        <p:spPr>
          <a:xfrm rot="0">
            <a:off x="1028700" y="7319963"/>
            <a:ext cx="5538215" cy="2181225"/>
          </a:xfrm>
          <a:prstGeom prst="rect">
            <a:avLst/>
          </a:prstGeom>
        </p:spPr>
        <p:txBody>
          <a:bodyPr anchor="t" rtlCol="false" tIns="0" lIns="0" bIns="0" rIns="0">
            <a:spAutoFit/>
          </a:bodyPr>
          <a:lstStyle/>
          <a:p>
            <a:pPr algn="ctr">
              <a:lnSpc>
                <a:spcPts val="2884"/>
              </a:lnSpc>
              <a:spcBef>
                <a:spcPct val="0"/>
              </a:spcBef>
            </a:pPr>
            <a:r>
              <a:rPr lang="en-US" sz="2403">
                <a:solidFill>
                  <a:srgbClr val="FFFFFF"/>
                </a:solidFill>
                <a:latin typeface="Arial"/>
                <a:ea typeface="Arial"/>
                <a:cs typeface="Arial"/>
                <a:sym typeface="Arial"/>
              </a:rPr>
              <a:t>Перемены и падения аналогичны идее греха (недостатка). Чтобы компенсировать ущербность. раскаяние должно быть таким, чтобы не просто вернуть человека к прежнему состоянию до падения.</a:t>
            </a:r>
          </a:p>
        </p:txBody>
      </p:sp>
      <p:grpSp>
        <p:nvGrpSpPr>
          <p:cNvPr name="Group 14" id="14"/>
          <p:cNvGrpSpPr/>
          <p:nvPr/>
        </p:nvGrpSpPr>
        <p:grpSpPr>
          <a:xfrm rot="0">
            <a:off x="3480815" y="6757261"/>
            <a:ext cx="2222294" cy="473505"/>
            <a:chOff x="0" y="0"/>
            <a:chExt cx="585296" cy="124709"/>
          </a:xfrm>
        </p:grpSpPr>
        <p:sp>
          <p:nvSpPr>
            <p:cNvPr name="Freeform 15" id="15"/>
            <p:cNvSpPr/>
            <p:nvPr/>
          </p:nvSpPr>
          <p:spPr>
            <a:xfrm flipH="false" flipV="false" rot="0">
              <a:off x="0" y="0"/>
              <a:ext cx="585296" cy="124709"/>
            </a:xfrm>
            <a:custGeom>
              <a:avLst/>
              <a:gdLst/>
              <a:ahLst/>
              <a:cxnLst/>
              <a:rect r="r" b="b" t="t" l="l"/>
              <a:pathLst>
                <a:path h="124709" w="585296">
                  <a:moveTo>
                    <a:pt x="0" y="0"/>
                  </a:moveTo>
                  <a:lnTo>
                    <a:pt x="585296" y="0"/>
                  </a:lnTo>
                  <a:lnTo>
                    <a:pt x="585296" y="124709"/>
                  </a:lnTo>
                  <a:lnTo>
                    <a:pt x="0" y="124709"/>
                  </a:lnTo>
                  <a:close/>
                </a:path>
              </a:pathLst>
            </a:custGeom>
            <a:solidFill>
              <a:srgbClr val="22374B"/>
            </a:solidFill>
          </p:spPr>
        </p:sp>
        <p:sp>
          <p:nvSpPr>
            <p:cNvPr name="TextBox 16" id="16"/>
            <p:cNvSpPr txBox="true"/>
            <p:nvPr/>
          </p:nvSpPr>
          <p:spPr>
            <a:xfrm>
              <a:off x="0" y="-9525"/>
              <a:ext cx="585296" cy="134234"/>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DAHTxfhU1Hs</dc:identifier>
  <dcterms:modified xsi:type="dcterms:W3CDTF">2011-08-01T06:04:30Z</dcterms:modified>
  <cp:revision>1</cp:revision>
  <dc:title>ראש השנה מצגת רוסית</dc:title>
</cp:coreProperties>
</file>