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x="18288000" cy="10287000"/>
  <p:notesSz cx="6858000" cy="9144000"/>
  <p:embeddedFontLst>
    <p:embeddedFont>
      <p:font typeface="Arial Bold" charset="1" panose="020B0704020202020204"/>
      <p:regular r:id="rId38"/>
    </p:embeddedFont>
    <p:embeddedFont>
      <p:font typeface="Arial" charset="1" panose="020B0604020202020204"/>
      <p:regular r:id="rId39"/>
    </p:embeddedFont>
    <p:embeddedFont>
      <p:font typeface="Lora" charset="1" panose="00000500000000000000"/>
      <p:regular r:id="rId40"/>
    </p:embeddedFont>
    <p:embeddedFont>
      <p:font typeface="Calibri (MS)" charset="1" panose="020F0502020204030204"/>
      <p:regular r:id="rId41"/>
    </p:embeddedFont>
    <p:embeddedFont>
      <p:font typeface="Calibri (MS) Bold" charset="1" panose="020F0702030404030204"/>
      <p:regular r:id="rId42"/>
    </p:embeddedFont>
    <p:embeddedFont>
      <p:font typeface="Arimo Bold" charset="1" panose="020B0704020202020204"/>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 Id="rId3" Target="../media/image10.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jpeg" Type="http://schemas.openxmlformats.org/officeDocument/2006/relationships/image"/><Relationship Id="rId3" Target="../media/image12.png" Type="http://schemas.openxmlformats.org/officeDocument/2006/relationships/image"/><Relationship Id="rId4" Target="../media/image1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9050" y="1905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grpSp>
        <p:nvGrpSpPr>
          <p:cNvPr name="Group 3" id="3"/>
          <p:cNvGrpSpPr/>
          <p:nvPr/>
        </p:nvGrpSpPr>
        <p:grpSpPr>
          <a:xfrm rot="0">
            <a:off x="14469342" y="8461019"/>
            <a:ext cx="2644197" cy="729024"/>
            <a:chOff x="0" y="0"/>
            <a:chExt cx="3525596" cy="972033"/>
          </a:xfrm>
        </p:grpSpPr>
        <p:sp>
          <p:nvSpPr>
            <p:cNvPr name="Freeform 4" id="4"/>
            <p:cNvSpPr/>
            <p:nvPr/>
          </p:nvSpPr>
          <p:spPr>
            <a:xfrm flipH="false" flipV="false" rot="0">
              <a:off x="0" y="0"/>
              <a:ext cx="3525647" cy="972058"/>
            </a:xfrm>
            <a:custGeom>
              <a:avLst/>
              <a:gdLst/>
              <a:ahLst/>
              <a:cxnLst/>
              <a:rect r="r" b="b" t="t" l="l"/>
              <a:pathLst>
                <a:path h="972058" w="3525647">
                  <a:moveTo>
                    <a:pt x="0" y="0"/>
                  </a:moveTo>
                  <a:lnTo>
                    <a:pt x="3525647" y="0"/>
                  </a:lnTo>
                  <a:lnTo>
                    <a:pt x="3525647" y="972058"/>
                  </a:lnTo>
                  <a:lnTo>
                    <a:pt x="0" y="972058"/>
                  </a:lnTo>
                  <a:close/>
                </a:path>
              </a:pathLst>
            </a:custGeom>
            <a:solidFill>
              <a:srgbClr val="1B969B"/>
            </a:solidFill>
          </p:spPr>
        </p:sp>
      </p:grpSp>
      <p:grpSp>
        <p:nvGrpSpPr>
          <p:cNvPr name="Group 5" id="5"/>
          <p:cNvGrpSpPr/>
          <p:nvPr/>
        </p:nvGrpSpPr>
        <p:grpSpPr>
          <a:xfrm rot="0">
            <a:off x="9698612" y="2399576"/>
            <a:ext cx="8589388" cy="7887424"/>
            <a:chOff x="0" y="0"/>
            <a:chExt cx="2262226" cy="2077346"/>
          </a:xfrm>
        </p:grpSpPr>
        <p:sp>
          <p:nvSpPr>
            <p:cNvPr name="Freeform 6" id="6"/>
            <p:cNvSpPr/>
            <p:nvPr/>
          </p:nvSpPr>
          <p:spPr>
            <a:xfrm flipH="false" flipV="false" rot="0">
              <a:off x="0" y="0"/>
              <a:ext cx="2262226" cy="2077346"/>
            </a:xfrm>
            <a:custGeom>
              <a:avLst/>
              <a:gdLst/>
              <a:ahLst/>
              <a:cxnLst/>
              <a:rect r="r" b="b" t="t" l="l"/>
              <a:pathLst>
                <a:path h="2077346" w="2262226">
                  <a:moveTo>
                    <a:pt x="0" y="0"/>
                  </a:moveTo>
                  <a:lnTo>
                    <a:pt x="2262226" y="0"/>
                  </a:lnTo>
                  <a:lnTo>
                    <a:pt x="2262226" y="2077346"/>
                  </a:lnTo>
                  <a:lnTo>
                    <a:pt x="0" y="2077346"/>
                  </a:lnTo>
                  <a:close/>
                </a:path>
              </a:pathLst>
            </a:custGeom>
            <a:solidFill>
              <a:srgbClr val="E0F5F6"/>
            </a:solidFill>
          </p:spPr>
        </p:sp>
        <p:sp>
          <p:nvSpPr>
            <p:cNvPr name="TextBox 7" id="7"/>
            <p:cNvSpPr txBox="true"/>
            <p:nvPr/>
          </p:nvSpPr>
          <p:spPr>
            <a:xfrm>
              <a:off x="0" y="-9525"/>
              <a:ext cx="2262226" cy="2086871"/>
            </a:xfrm>
            <a:prstGeom prst="rect">
              <a:avLst/>
            </a:prstGeom>
          </p:spPr>
          <p:txBody>
            <a:bodyPr anchor="ctr" rtlCol="false" tIns="50800" lIns="50800" bIns="50800" rIns="50800"/>
            <a:lstStyle/>
            <a:p>
              <a:pPr algn="ctr">
                <a:lnSpc>
                  <a:spcPts val="2520"/>
                </a:lnSpc>
              </a:pPr>
            </a:p>
          </p:txBody>
        </p:sp>
      </p:grpSp>
      <p:grpSp>
        <p:nvGrpSpPr>
          <p:cNvPr name="Group 8" id="8"/>
          <p:cNvGrpSpPr/>
          <p:nvPr/>
        </p:nvGrpSpPr>
        <p:grpSpPr>
          <a:xfrm rot="2700000">
            <a:off x="13737143" y="5349105"/>
            <a:ext cx="5696323" cy="5707346"/>
            <a:chOff x="0" y="0"/>
            <a:chExt cx="1500266" cy="1503169"/>
          </a:xfrm>
        </p:grpSpPr>
        <p:sp>
          <p:nvSpPr>
            <p:cNvPr name="Freeform 9" id="9"/>
            <p:cNvSpPr/>
            <p:nvPr/>
          </p:nvSpPr>
          <p:spPr>
            <a:xfrm flipH="false" flipV="false" rot="0">
              <a:off x="0" y="0"/>
              <a:ext cx="1500266" cy="1503169"/>
            </a:xfrm>
            <a:custGeom>
              <a:avLst/>
              <a:gdLst/>
              <a:ahLst/>
              <a:cxnLst/>
              <a:rect r="r" b="b" t="t" l="l"/>
              <a:pathLst>
                <a:path h="1503169" w="1500266">
                  <a:moveTo>
                    <a:pt x="0" y="0"/>
                  </a:moveTo>
                  <a:lnTo>
                    <a:pt x="1500266" y="0"/>
                  </a:lnTo>
                  <a:lnTo>
                    <a:pt x="1500266" y="1503169"/>
                  </a:lnTo>
                  <a:lnTo>
                    <a:pt x="0" y="1503169"/>
                  </a:lnTo>
                  <a:close/>
                </a:path>
              </a:pathLst>
            </a:custGeom>
            <a:solidFill>
              <a:srgbClr val="FFFFFF"/>
            </a:solidFill>
          </p:spPr>
        </p:sp>
        <p:sp>
          <p:nvSpPr>
            <p:cNvPr name="TextBox 10" id="10"/>
            <p:cNvSpPr txBox="true"/>
            <p:nvPr/>
          </p:nvSpPr>
          <p:spPr>
            <a:xfrm>
              <a:off x="0" y="-9525"/>
              <a:ext cx="1500266" cy="1512694"/>
            </a:xfrm>
            <a:prstGeom prst="rect">
              <a:avLst/>
            </a:prstGeom>
          </p:spPr>
          <p:txBody>
            <a:bodyPr anchor="ctr" rtlCol="false" tIns="50800" lIns="50800" bIns="50800" rIns="50800"/>
            <a:lstStyle/>
            <a:p>
              <a:pPr algn="ctr">
                <a:lnSpc>
                  <a:spcPts val="2520"/>
                </a:lnSpc>
              </a:pPr>
            </a:p>
          </p:txBody>
        </p:sp>
      </p:grpSp>
      <p:grpSp>
        <p:nvGrpSpPr>
          <p:cNvPr name="Group 11" id="11"/>
          <p:cNvGrpSpPr/>
          <p:nvPr/>
        </p:nvGrpSpPr>
        <p:grpSpPr>
          <a:xfrm rot="0">
            <a:off x="14372539" y="8492593"/>
            <a:ext cx="2838641" cy="697450"/>
            <a:chOff x="0" y="0"/>
            <a:chExt cx="747625" cy="183691"/>
          </a:xfrm>
        </p:grpSpPr>
        <p:sp>
          <p:nvSpPr>
            <p:cNvPr name="Freeform 12" id="12"/>
            <p:cNvSpPr/>
            <p:nvPr/>
          </p:nvSpPr>
          <p:spPr>
            <a:xfrm flipH="false" flipV="false" rot="0">
              <a:off x="0" y="0"/>
              <a:ext cx="747625" cy="183691"/>
            </a:xfrm>
            <a:custGeom>
              <a:avLst/>
              <a:gdLst/>
              <a:ahLst/>
              <a:cxnLst/>
              <a:rect r="r" b="b" t="t" l="l"/>
              <a:pathLst>
                <a:path h="183691" w="747625">
                  <a:moveTo>
                    <a:pt x="0" y="0"/>
                  </a:moveTo>
                  <a:lnTo>
                    <a:pt x="747625" y="0"/>
                  </a:lnTo>
                  <a:lnTo>
                    <a:pt x="747625" y="183691"/>
                  </a:lnTo>
                  <a:lnTo>
                    <a:pt x="0" y="183691"/>
                  </a:lnTo>
                  <a:close/>
                </a:path>
              </a:pathLst>
            </a:custGeom>
            <a:solidFill>
              <a:srgbClr val="1A969B"/>
            </a:solidFill>
          </p:spPr>
        </p:sp>
        <p:sp>
          <p:nvSpPr>
            <p:cNvPr name="TextBox 13" id="13"/>
            <p:cNvSpPr txBox="true"/>
            <p:nvPr/>
          </p:nvSpPr>
          <p:spPr>
            <a:xfrm>
              <a:off x="0" y="-9525"/>
              <a:ext cx="747625" cy="193216"/>
            </a:xfrm>
            <a:prstGeom prst="rect">
              <a:avLst/>
            </a:prstGeom>
          </p:spPr>
          <p:txBody>
            <a:bodyPr anchor="ctr" rtlCol="false" tIns="50800" lIns="50800" bIns="50800" rIns="50800"/>
            <a:lstStyle/>
            <a:p>
              <a:pPr algn="ctr">
                <a:lnSpc>
                  <a:spcPts val="2520"/>
                </a:lnSpc>
              </a:pPr>
            </a:p>
          </p:txBody>
        </p:sp>
      </p:grpSp>
      <p:sp>
        <p:nvSpPr>
          <p:cNvPr name="Freeform 14" id="14" descr="תמונה שמכילה טקסט, גופן, צילום מסך, גרפיקה"/>
          <p:cNvSpPr/>
          <p:nvPr/>
        </p:nvSpPr>
        <p:spPr>
          <a:xfrm flipH="false" flipV="false" rot="0">
            <a:off x="9573016" y="5356565"/>
            <a:ext cx="8305267" cy="3209039"/>
          </a:xfrm>
          <a:custGeom>
            <a:avLst/>
            <a:gdLst/>
            <a:ahLst/>
            <a:cxnLst/>
            <a:rect r="r" b="b" t="t" l="l"/>
            <a:pathLst>
              <a:path h="3209039" w="8305267">
                <a:moveTo>
                  <a:pt x="0" y="0"/>
                </a:moveTo>
                <a:lnTo>
                  <a:pt x="8305266" y="0"/>
                </a:lnTo>
                <a:lnTo>
                  <a:pt x="8305266" y="3209039"/>
                </a:lnTo>
                <a:lnTo>
                  <a:pt x="0" y="3209039"/>
                </a:lnTo>
                <a:lnTo>
                  <a:pt x="0" y="0"/>
                </a:lnTo>
                <a:close/>
              </a:path>
            </a:pathLst>
          </a:custGeom>
          <a:blipFill>
            <a:blip r:embed="rId3"/>
            <a:stretch>
              <a:fillRect l="-4365" t="0" r="-4365" b="0"/>
            </a:stretch>
          </a:blipFill>
        </p:spPr>
      </p:sp>
      <p:sp>
        <p:nvSpPr>
          <p:cNvPr name="TextBox 15" id="15"/>
          <p:cNvSpPr txBox="true"/>
          <p:nvPr/>
        </p:nvSpPr>
        <p:spPr>
          <a:xfrm rot="0">
            <a:off x="713956" y="6086995"/>
            <a:ext cx="8984656" cy="1295400"/>
          </a:xfrm>
          <a:prstGeom prst="rect">
            <a:avLst/>
          </a:prstGeom>
        </p:spPr>
        <p:txBody>
          <a:bodyPr anchor="t" rtlCol="false" tIns="0" lIns="0" bIns="0" rIns="0">
            <a:spAutoFit/>
          </a:bodyPr>
          <a:lstStyle/>
          <a:p>
            <a:pPr algn="l">
              <a:lnSpc>
                <a:spcPts val="5040"/>
              </a:lnSpc>
            </a:pPr>
            <a:r>
              <a:rPr lang="en-US" sz="4200" b="true">
                <a:solidFill>
                  <a:srgbClr val="1B969B"/>
                </a:solidFill>
                <a:latin typeface="Arial Bold"/>
                <a:ea typeface="Arial Bold"/>
                <a:cs typeface="Arial Bold"/>
                <a:sym typeface="Arial Bold"/>
              </a:rPr>
              <a:t>«Не уничтожай» — когда это разрешено делать?</a:t>
            </a:r>
          </a:p>
        </p:txBody>
      </p:sp>
      <p:sp>
        <p:nvSpPr>
          <p:cNvPr name="TextBox 16" id="16"/>
          <p:cNvSpPr txBox="true"/>
          <p:nvPr/>
        </p:nvSpPr>
        <p:spPr>
          <a:xfrm rot="0">
            <a:off x="713956" y="7791970"/>
            <a:ext cx="7172554" cy="638175"/>
          </a:xfrm>
          <a:prstGeom prst="rect">
            <a:avLst/>
          </a:prstGeom>
        </p:spPr>
        <p:txBody>
          <a:bodyPr anchor="t" rtlCol="false" tIns="0" lIns="0" bIns="0" rIns="0">
            <a:spAutoFit/>
          </a:bodyPr>
          <a:lstStyle/>
          <a:p>
            <a:pPr algn="just">
              <a:lnSpc>
                <a:spcPts val="2520"/>
              </a:lnSpc>
            </a:pPr>
            <a:r>
              <a:rPr lang="en-US" sz="2100">
                <a:solidFill>
                  <a:srgbClr val="000000"/>
                </a:solidFill>
                <a:latin typeface="Arial"/>
                <a:ea typeface="Arial"/>
                <a:cs typeface="Arial"/>
                <a:sym typeface="Arial"/>
              </a:rPr>
              <a:t>ПОЧЕМУ ЗАПРЕЩЕНО РУБИТЬ ПЛОДОВОЕ ДЕРЕВО, НО РАЗРЕШЕНО СЖИГАТЬ ОДЕЖДУ?</a:t>
            </a:r>
          </a:p>
        </p:txBody>
      </p:sp>
      <p:sp>
        <p:nvSpPr>
          <p:cNvPr name="TextBox 17" id="17"/>
          <p:cNvSpPr txBox="true"/>
          <p:nvPr/>
        </p:nvSpPr>
        <p:spPr>
          <a:xfrm rot="0">
            <a:off x="16862069" y="786879"/>
            <a:ext cx="491128" cy="264376"/>
          </a:xfrm>
          <a:prstGeom prst="rect">
            <a:avLst/>
          </a:prstGeom>
        </p:spPr>
        <p:txBody>
          <a:bodyPr anchor="t" rtlCol="false" tIns="0" lIns="0" bIns="0" rIns="0">
            <a:spAutoFit/>
          </a:bodyPr>
          <a:lstStyle/>
          <a:p>
            <a:pPr algn="r">
              <a:lnSpc>
                <a:spcPts val="1620"/>
              </a:lnSpc>
            </a:pPr>
            <a:r>
              <a:rPr lang="en-US" sz="1350">
                <a:solidFill>
                  <a:srgbClr val="000000"/>
                </a:solidFill>
                <a:latin typeface="Lora"/>
                <a:ea typeface="Lora"/>
                <a:cs typeface="Lora"/>
                <a:sym typeface="Lora"/>
              </a:rPr>
              <a:t>B”H</a:t>
            </a:r>
          </a:p>
        </p:txBody>
      </p:sp>
      <p:grpSp>
        <p:nvGrpSpPr>
          <p:cNvPr name="Group 18" id="18"/>
          <p:cNvGrpSpPr/>
          <p:nvPr/>
        </p:nvGrpSpPr>
        <p:grpSpPr>
          <a:xfrm rot="0">
            <a:off x="614954" y="564920"/>
            <a:ext cx="8529046" cy="5118946"/>
            <a:chOff x="0" y="0"/>
            <a:chExt cx="7706170" cy="4625073"/>
          </a:xfrm>
        </p:grpSpPr>
        <p:sp>
          <p:nvSpPr>
            <p:cNvPr name="Freeform 19" id="19"/>
            <p:cNvSpPr/>
            <p:nvPr/>
          </p:nvSpPr>
          <p:spPr>
            <a:xfrm flipH="false" flipV="false" rot="0">
              <a:off x="0" y="0"/>
              <a:ext cx="7706106" cy="4625086"/>
            </a:xfrm>
            <a:custGeom>
              <a:avLst/>
              <a:gdLst/>
              <a:ahLst/>
              <a:cxnLst/>
              <a:rect r="r" b="b" t="t" l="l"/>
              <a:pathLst>
                <a:path h="4625086" w="7706106">
                  <a:moveTo>
                    <a:pt x="0" y="0"/>
                  </a:moveTo>
                  <a:lnTo>
                    <a:pt x="7706106" y="0"/>
                  </a:lnTo>
                  <a:lnTo>
                    <a:pt x="7706106" y="4625086"/>
                  </a:lnTo>
                  <a:lnTo>
                    <a:pt x="0" y="4625086"/>
                  </a:lnTo>
                  <a:lnTo>
                    <a:pt x="0" y="0"/>
                  </a:lnTo>
                  <a:close/>
                </a:path>
              </a:pathLst>
            </a:custGeom>
            <a:blipFill>
              <a:blip r:embed="rId4"/>
              <a:stretch>
                <a:fillRect l="0" t="0" r="0" b="0"/>
              </a:stretch>
            </a:blipFill>
          </p:spPr>
        </p:sp>
      </p:grpSp>
      <p:sp>
        <p:nvSpPr>
          <p:cNvPr name="TextBox 20" id="20"/>
          <p:cNvSpPr txBox="true"/>
          <p:nvPr/>
        </p:nvSpPr>
        <p:spPr>
          <a:xfrm rot="0">
            <a:off x="14463960" y="8658844"/>
            <a:ext cx="2655799" cy="323850"/>
          </a:xfrm>
          <a:prstGeom prst="rect">
            <a:avLst/>
          </a:prstGeom>
        </p:spPr>
        <p:txBody>
          <a:bodyPr anchor="t" rtlCol="false" tIns="0" lIns="0" bIns="0" rIns="0">
            <a:spAutoFit/>
          </a:bodyPr>
          <a:lstStyle/>
          <a:p>
            <a:pPr algn="ctr">
              <a:lnSpc>
                <a:spcPts val="2520"/>
              </a:lnSpc>
            </a:pPr>
            <a:r>
              <a:rPr lang="en-US" sz="2100">
                <a:solidFill>
                  <a:srgbClr val="FFFFFF"/>
                </a:solidFill>
                <a:latin typeface="Arial"/>
                <a:ea typeface="Arial"/>
                <a:cs typeface="Arial"/>
                <a:sym typeface="Arial"/>
              </a:rPr>
              <a:t>Шофтим</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085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Двар Авраам, т. 2, стр. 176</a:t>
            </a:r>
          </a:p>
        </p:txBody>
      </p:sp>
      <p:sp>
        <p:nvSpPr>
          <p:cNvPr name="TextBox 4" id="4"/>
          <p:cNvSpPr txBox="true"/>
          <p:nvPr/>
        </p:nvSpPr>
        <p:spPr>
          <a:xfrm rot="0">
            <a:off x="34085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7</a:t>
            </a:r>
          </a:p>
        </p:txBody>
      </p:sp>
      <p:sp>
        <p:nvSpPr>
          <p:cNvPr name="AutoShape 5" id="5"/>
          <p:cNvSpPr/>
          <p:nvPr/>
        </p:nvSpPr>
        <p:spPr>
          <a:xfrm flipV="true">
            <a:off x="3444333" y="2110683"/>
            <a:ext cx="1139598" cy="0"/>
          </a:xfrm>
          <a:prstGeom prst="line">
            <a:avLst/>
          </a:prstGeom>
          <a:ln cap="flat" w="76200">
            <a:solidFill>
              <a:srgbClr val="30BFBF"/>
            </a:solidFill>
            <a:prstDash val="solid"/>
            <a:headEnd type="none" len="sm" w="sm"/>
            <a:tailEnd type="none" len="sm" w="sm"/>
          </a:ln>
        </p:spPr>
      </p:sp>
      <p:sp>
        <p:nvSpPr>
          <p:cNvPr name="TextBox 6" id="6"/>
          <p:cNvSpPr txBox="true"/>
          <p:nvPr/>
        </p:nvSpPr>
        <p:spPr>
          <a:xfrm rot="0">
            <a:off x="3444333" y="2091633"/>
            <a:ext cx="13716000" cy="178273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Я спросил: «Чем помогае</a:t>
            </a:r>
            <a:r>
              <a:rPr lang="en-US" sz="3150">
                <a:solidFill>
                  <a:srgbClr val="000000"/>
                </a:solidFill>
                <a:latin typeface="Calibri (MS)"/>
                <a:ea typeface="Calibri (MS)"/>
                <a:cs typeface="Calibri (MS)"/>
                <a:sym typeface="Calibri (MS)"/>
              </a:rPr>
              <a:t>т здесь [объявление] судом имущества бесхозным? Разве [разрешено] уничтожать имущество другого человека или бесхозное имущество?</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1000125"/>
            <a:ext cx="1470393"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Ребе</a:t>
            </a:r>
          </a:p>
        </p:txBody>
      </p:sp>
      <p:sp>
        <p:nvSpPr>
          <p:cNvPr name="AutoShape 4" id="4"/>
          <p:cNvSpPr/>
          <p:nvPr/>
        </p:nvSpPr>
        <p:spPr>
          <a:xfrm flipV="true">
            <a:off x="3446593" y="1638300"/>
            <a:ext cx="1139598" cy="0"/>
          </a:xfrm>
          <a:prstGeom prst="line">
            <a:avLst/>
          </a:prstGeom>
          <a:ln cap="flat" w="76200">
            <a:solidFill>
              <a:srgbClr val="30BFBF"/>
            </a:solidFill>
            <a:prstDash val="solid"/>
            <a:headEnd type="none" len="sm" w="sm"/>
            <a:tailEnd type="none" len="sm" w="sm"/>
          </a:ln>
        </p:spPr>
      </p:sp>
      <p:sp>
        <p:nvSpPr>
          <p:cNvPr name="TextBox 5" id="5"/>
          <p:cNvSpPr txBox="true"/>
          <p:nvPr/>
        </p:nvSpPr>
        <p:spPr>
          <a:xfrm rot="0">
            <a:off x="3446593" y="1779475"/>
            <a:ext cx="13906817"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Разрушение ради устрашения</a:t>
            </a:r>
          </a:p>
        </p:txBody>
      </p:sp>
      <p:sp>
        <p:nvSpPr>
          <p:cNvPr name="TextBox 6" id="6"/>
          <p:cNvSpPr txBox="true"/>
          <p:nvPr/>
        </p:nvSpPr>
        <p:spPr>
          <a:xfrm rot="0">
            <a:off x="3446593" y="2260111"/>
            <a:ext cx="13837568" cy="2363762"/>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Ещё один ответ о</a:t>
            </a:r>
            <a:r>
              <a:rPr lang="en-US" sz="3150" strike="noStrike" u="none">
                <a:solidFill>
                  <a:srgbClr val="000000"/>
                </a:solidFill>
                <a:latin typeface="Calibri (MS)"/>
                <a:ea typeface="Calibri (MS)"/>
                <a:cs typeface="Calibri (MS)"/>
                <a:sym typeface="Calibri (MS)"/>
              </a:rPr>
              <a:t>тносительно того, почему было разрешено поджечь одежду караульного, приводят поздние комментаторы (ахроним). Поскольку это делалось, чтобы держать стражей начеку, это подобно битию посуды, чтобы внушить страх домашним.</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085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Талмуд, Шабат, 105б</a:t>
            </a:r>
          </a:p>
        </p:txBody>
      </p:sp>
      <p:sp>
        <p:nvSpPr>
          <p:cNvPr name="TextBox 4" id="4"/>
          <p:cNvSpPr txBox="true"/>
          <p:nvPr/>
        </p:nvSpPr>
        <p:spPr>
          <a:xfrm rot="0">
            <a:off x="34085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8</a:t>
            </a:r>
          </a:p>
        </p:txBody>
      </p:sp>
      <p:sp>
        <p:nvSpPr>
          <p:cNvPr name="AutoShape 5" id="5"/>
          <p:cNvSpPr/>
          <p:nvPr/>
        </p:nvSpPr>
        <p:spPr>
          <a:xfrm flipV="true">
            <a:off x="3444333" y="2110683"/>
            <a:ext cx="1139598" cy="0"/>
          </a:xfrm>
          <a:prstGeom prst="line">
            <a:avLst/>
          </a:prstGeom>
          <a:ln cap="flat" w="76200">
            <a:solidFill>
              <a:srgbClr val="30BFBF"/>
            </a:solidFill>
            <a:prstDash val="solid"/>
            <a:headEnd type="none" len="sm" w="sm"/>
            <a:tailEnd type="none" len="sm" w="sm"/>
          </a:ln>
        </p:spPr>
      </p:sp>
      <p:sp>
        <p:nvSpPr>
          <p:cNvPr name="TextBox 6" id="6"/>
          <p:cNvSpPr txBox="true"/>
          <p:nvPr/>
        </p:nvSpPr>
        <p:spPr>
          <a:xfrm rot="0">
            <a:off x="3444333" y="2091633"/>
            <a:ext cx="13716000" cy="759298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Рабби Шимон бен Элазар говорит от имени Хилфы бар Агры, который сказал от имени рабби Йоханана бен Нури: «Тот, кто рвёт свою одежду в гневе, или бьет свою посуду в гневе, или разбрасывае</a:t>
            </a:r>
            <a:r>
              <a:rPr lang="en-US" sz="3150">
                <a:solidFill>
                  <a:srgbClr val="000000"/>
                </a:solidFill>
                <a:latin typeface="Calibri (MS)"/>
                <a:ea typeface="Calibri (MS)"/>
                <a:cs typeface="Calibri (MS)"/>
                <a:sym typeface="Calibri (MS)"/>
              </a:rPr>
              <a:t>т свои деньги в гневе, — да будет в глазах твоих как идолопоклонник. Ибо таково ремесло дурного начала: сегодня оно говорит ему сделай так, а завтра говорит ему сделай эдак, пока в конце концов, когда он уже не владеет собой, не скажет ему поклоняться идолам — и он пойдёт и поклонится». Рабби Авин сказал: «Какой стих намекает на это? “Да не будет у тебя чужого бога, и не поклоняйся богу чужеземному” (Теилим, 81:10)».</a:t>
            </a:r>
          </a:p>
          <a:p>
            <a:pPr algn="just">
              <a:lnSpc>
                <a:spcPts val="4592"/>
              </a:lnSpc>
            </a:pPr>
            <a:r>
              <a:rPr lang="en-US" sz="3150">
                <a:solidFill>
                  <a:srgbClr val="000000"/>
                </a:solidFill>
                <a:latin typeface="Calibri (MS)"/>
                <a:ea typeface="Calibri (MS)"/>
                <a:cs typeface="Calibri (MS)"/>
                <a:sym typeface="Calibri (MS)"/>
              </a:rPr>
              <a:t>Какой “чужой бог” есть в теле человека? Это дурное начало. </a:t>
            </a:r>
          </a:p>
          <a:p>
            <a:pPr algn="just">
              <a:lnSpc>
                <a:spcPts val="4592"/>
              </a:lnSpc>
            </a:pPr>
            <a:r>
              <a:rPr lang="en-US" sz="3150">
                <a:solidFill>
                  <a:srgbClr val="000000"/>
                </a:solidFill>
                <a:latin typeface="Calibri (MS)"/>
                <a:ea typeface="Calibri (MS)"/>
                <a:cs typeface="Calibri (MS)"/>
                <a:sym typeface="Calibri (MS)"/>
              </a:rPr>
              <a:t>…Речь идёт о случае, когда гнев проявляют, чтобы внушить страх домашним. [В таком случае контроль над собой человек сохраняет и не подвержен влиянию злого начала.]</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62691" y="1000125"/>
            <a:ext cx="1470393"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Ребе</a:t>
            </a:r>
          </a:p>
        </p:txBody>
      </p:sp>
      <p:sp>
        <p:nvSpPr>
          <p:cNvPr name="AutoShape 4" id="4"/>
          <p:cNvSpPr/>
          <p:nvPr/>
        </p:nvSpPr>
        <p:spPr>
          <a:xfrm flipV="true">
            <a:off x="3462691" y="1638300"/>
            <a:ext cx="1139598" cy="0"/>
          </a:xfrm>
          <a:prstGeom prst="line">
            <a:avLst/>
          </a:prstGeom>
          <a:ln cap="flat" w="76200">
            <a:solidFill>
              <a:srgbClr val="30BFBF"/>
            </a:solidFill>
            <a:prstDash val="solid"/>
            <a:headEnd type="none" len="sm" w="sm"/>
            <a:tailEnd type="none" len="sm" w="sm"/>
          </a:ln>
        </p:spPr>
      </p:sp>
      <p:sp>
        <p:nvSpPr>
          <p:cNvPr name="TextBox 5" id="5"/>
          <p:cNvSpPr txBox="true"/>
          <p:nvPr/>
        </p:nvSpPr>
        <p:spPr>
          <a:xfrm rot="0">
            <a:off x="3462691" y="1712759"/>
            <a:ext cx="13837568" cy="2363762"/>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днако это вызывает вопрос. Ряд алахических авторитетов, включая Алтер Ребе, считают, что запрет «не уничтожай» действует даже в случае, когда в намерения человека входит показать гнев и внушить страх домашним, которые ведут себя недостойно.</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08557" y="1087003"/>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Шульхан Арух а-Рав, Законы охраны тела и сбережения имущества, 14</a:t>
            </a:r>
          </a:p>
        </p:txBody>
      </p:sp>
      <p:sp>
        <p:nvSpPr>
          <p:cNvPr name="TextBox 4" id="4"/>
          <p:cNvSpPr txBox="true"/>
          <p:nvPr/>
        </p:nvSpPr>
        <p:spPr>
          <a:xfrm rot="0">
            <a:off x="3408557" y="496453"/>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9</a:t>
            </a:r>
          </a:p>
        </p:txBody>
      </p:sp>
      <p:sp>
        <p:nvSpPr>
          <p:cNvPr name="AutoShape 5" id="5"/>
          <p:cNvSpPr/>
          <p:nvPr/>
        </p:nvSpPr>
        <p:spPr>
          <a:xfrm flipV="true">
            <a:off x="3444333" y="1607010"/>
            <a:ext cx="1139598" cy="0"/>
          </a:xfrm>
          <a:prstGeom prst="line">
            <a:avLst/>
          </a:prstGeom>
          <a:ln cap="flat" w="76200">
            <a:solidFill>
              <a:srgbClr val="30BFBF"/>
            </a:solidFill>
            <a:prstDash val="solid"/>
            <a:headEnd type="none" len="sm" w="sm"/>
            <a:tailEnd type="none" len="sm" w="sm"/>
          </a:ln>
        </p:spPr>
      </p:sp>
      <p:sp>
        <p:nvSpPr>
          <p:cNvPr name="TextBox 6" id="6"/>
          <p:cNvSpPr txBox="true"/>
          <p:nvPr/>
        </p:nvSpPr>
        <p:spPr>
          <a:xfrm rot="0">
            <a:off x="3444333" y="1587960"/>
            <a:ext cx="13716000" cy="817401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Подобно тому как надлежит быть осторожным со своим телом, чтобы не погубить его, не испортить и не навре</a:t>
            </a:r>
            <a:r>
              <a:rPr lang="en-US" sz="3150">
                <a:solidFill>
                  <a:srgbClr val="000000"/>
                </a:solidFill>
                <a:latin typeface="Calibri (MS)"/>
                <a:ea typeface="Calibri (MS)"/>
                <a:cs typeface="Calibri (MS)"/>
                <a:sym typeface="Calibri (MS)"/>
              </a:rPr>
              <a:t>дить ему, — так же надлежит быть осторожным со своим имуществом, чтобы не погубить его, не испортить и не навредить ему. И всякий, кто бьет посуду, или рвёт одежду, или разрушает здание, или засыпает источник, или портит пищу или питьё, или делает их непригодными (или выбрасывает деньги так, что они пропадают), а также портит любую иную вещь, которой могли бы воспользоваться люди, — нарушает запрет, как сказано: «Не губи деревьев его…»</a:t>
            </a:r>
          </a:p>
          <a:p>
            <a:pPr algn="just">
              <a:lnSpc>
                <a:spcPts val="4592"/>
              </a:lnSpc>
            </a:pPr>
            <a:r>
              <a:rPr lang="en-US" sz="3150">
                <a:solidFill>
                  <a:srgbClr val="000000"/>
                </a:solidFill>
                <a:latin typeface="Calibri (MS)"/>
                <a:ea typeface="Calibri (MS)"/>
                <a:cs typeface="Calibri (MS)"/>
                <a:sym typeface="Calibri (MS)"/>
              </a:rPr>
              <a:t>Если Тора предостерегла от уничтожения [деревьев] неевреев, которые воюют с евреями, тем более этот запрет относится к [имуществу] евреев или даже к бесхозному имуществу.</a:t>
            </a:r>
          </a:p>
          <a:p>
            <a:pPr algn="just">
              <a:lnSpc>
                <a:spcPts val="4592"/>
              </a:lnSpc>
            </a:pPr>
            <a:r>
              <a:rPr lang="en-US" sz="3150">
                <a:solidFill>
                  <a:srgbClr val="000000"/>
                </a:solidFill>
                <a:latin typeface="Calibri (MS)"/>
                <a:ea typeface="Calibri (MS)"/>
                <a:cs typeface="Calibri (MS)"/>
                <a:sym typeface="Calibri (MS)"/>
              </a:rPr>
              <a:t>[Это относится даже к случаю], когда намерением [человека] было лишь показать гнев, чтобы внушить страх домашним, которые ведут себя недостойно, [хотя сам он на самом деле не гневается].</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38017"/>
            <a:ext cx="18294651" cy="10210966"/>
            <a:chOff x="0" y="0"/>
            <a:chExt cx="23300271" cy="13004800"/>
          </a:xfrm>
        </p:grpSpPr>
        <p:sp>
          <p:nvSpPr>
            <p:cNvPr name="Freeform 3" id="3"/>
            <p:cNvSpPr/>
            <p:nvPr/>
          </p:nvSpPr>
          <p:spPr>
            <a:xfrm flipH="false" flipV="false" rot="0">
              <a:off x="0" y="0"/>
              <a:ext cx="23300310" cy="13004800"/>
            </a:xfrm>
            <a:custGeom>
              <a:avLst/>
              <a:gdLst/>
              <a:ahLst/>
              <a:cxnLst/>
              <a:rect r="r" b="b" t="t" l="l"/>
              <a:pathLst>
                <a:path h="13004800" w="23300310">
                  <a:moveTo>
                    <a:pt x="0" y="0"/>
                  </a:moveTo>
                  <a:lnTo>
                    <a:pt x="23300310" y="0"/>
                  </a:lnTo>
                  <a:lnTo>
                    <a:pt x="23300310" y="13004800"/>
                  </a:lnTo>
                  <a:lnTo>
                    <a:pt x="0" y="13004800"/>
                  </a:lnTo>
                  <a:lnTo>
                    <a:pt x="0" y="0"/>
                  </a:lnTo>
                  <a:close/>
                </a:path>
              </a:pathLst>
            </a:custGeom>
            <a:blipFill>
              <a:blip r:embed="rId2"/>
              <a:stretch>
                <a:fillRect l="0" t="0" r="0" b="0"/>
              </a:stretch>
            </a:blipFill>
          </p:spPr>
        </p:sp>
      </p:grpSp>
      <p:grpSp>
        <p:nvGrpSpPr>
          <p:cNvPr name="Group 4" id="4"/>
          <p:cNvGrpSpPr/>
          <p:nvPr/>
        </p:nvGrpSpPr>
        <p:grpSpPr>
          <a:xfrm rot="0">
            <a:off x="1580588" y="5664574"/>
            <a:ext cx="5101078" cy="874539"/>
            <a:chOff x="0" y="0"/>
            <a:chExt cx="1343494" cy="230331"/>
          </a:xfrm>
        </p:grpSpPr>
        <p:sp>
          <p:nvSpPr>
            <p:cNvPr name="Freeform 5" id="5"/>
            <p:cNvSpPr/>
            <p:nvPr/>
          </p:nvSpPr>
          <p:spPr>
            <a:xfrm flipH="false" flipV="false" rot="0">
              <a:off x="0" y="0"/>
              <a:ext cx="1343494" cy="230331"/>
            </a:xfrm>
            <a:custGeom>
              <a:avLst/>
              <a:gdLst/>
              <a:ahLst/>
              <a:cxnLst/>
              <a:rect r="r" b="b" t="t" l="l"/>
              <a:pathLst>
                <a:path h="230331" w="1343494">
                  <a:moveTo>
                    <a:pt x="0" y="0"/>
                  </a:moveTo>
                  <a:lnTo>
                    <a:pt x="1343494" y="0"/>
                  </a:lnTo>
                  <a:lnTo>
                    <a:pt x="1343494" y="230331"/>
                  </a:lnTo>
                  <a:lnTo>
                    <a:pt x="0" y="230331"/>
                  </a:lnTo>
                  <a:close/>
                </a:path>
              </a:pathLst>
            </a:custGeom>
            <a:solidFill>
              <a:srgbClr val="FFFFFF"/>
            </a:solidFill>
          </p:spPr>
        </p:sp>
        <p:sp>
          <p:nvSpPr>
            <p:cNvPr name="TextBox 6" id="6"/>
            <p:cNvSpPr txBox="true"/>
            <p:nvPr/>
          </p:nvSpPr>
          <p:spPr>
            <a:xfrm>
              <a:off x="0" y="-9525"/>
              <a:ext cx="1343494" cy="239856"/>
            </a:xfrm>
            <a:prstGeom prst="rect">
              <a:avLst/>
            </a:prstGeom>
          </p:spPr>
          <p:txBody>
            <a:bodyPr anchor="ctr" rtlCol="false" tIns="50800" lIns="50800" bIns="50800" rIns="50800"/>
            <a:lstStyle/>
            <a:p>
              <a:pPr algn="ctr">
                <a:lnSpc>
                  <a:spcPts val="2520"/>
                </a:lnSpc>
              </a:pPr>
            </a:p>
          </p:txBody>
        </p:sp>
      </p:grpSp>
      <p:grpSp>
        <p:nvGrpSpPr>
          <p:cNvPr name="Group 7" id="7"/>
          <p:cNvGrpSpPr/>
          <p:nvPr/>
        </p:nvGrpSpPr>
        <p:grpSpPr>
          <a:xfrm rot="0">
            <a:off x="1580588" y="6922755"/>
            <a:ext cx="5101078" cy="1144841"/>
            <a:chOff x="0" y="0"/>
            <a:chExt cx="1343494" cy="301522"/>
          </a:xfrm>
        </p:grpSpPr>
        <p:sp>
          <p:nvSpPr>
            <p:cNvPr name="Freeform 8" id="8"/>
            <p:cNvSpPr/>
            <p:nvPr/>
          </p:nvSpPr>
          <p:spPr>
            <a:xfrm flipH="false" flipV="false" rot="0">
              <a:off x="0" y="0"/>
              <a:ext cx="1343494" cy="301522"/>
            </a:xfrm>
            <a:custGeom>
              <a:avLst/>
              <a:gdLst/>
              <a:ahLst/>
              <a:cxnLst/>
              <a:rect r="r" b="b" t="t" l="l"/>
              <a:pathLst>
                <a:path h="301522" w="1343494">
                  <a:moveTo>
                    <a:pt x="0" y="0"/>
                  </a:moveTo>
                  <a:lnTo>
                    <a:pt x="1343494" y="0"/>
                  </a:lnTo>
                  <a:lnTo>
                    <a:pt x="1343494" y="301522"/>
                  </a:lnTo>
                  <a:lnTo>
                    <a:pt x="0" y="301522"/>
                  </a:lnTo>
                  <a:close/>
                </a:path>
              </a:pathLst>
            </a:custGeom>
            <a:solidFill>
              <a:srgbClr val="FFFFFF"/>
            </a:solidFill>
          </p:spPr>
        </p:sp>
        <p:sp>
          <p:nvSpPr>
            <p:cNvPr name="TextBox 9" id="9"/>
            <p:cNvSpPr txBox="true"/>
            <p:nvPr/>
          </p:nvSpPr>
          <p:spPr>
            <a:xfrm>
              <a:off x="0" y="-9525"/>
              <a:ext cx="1343494" cy="311047"/>
            </a:xfrm>
            <a:prstGeom prst="rect">
              <a:avLst/>
            </a:prstGeom>
          </p:spPr>
          <p:txBody>
            <a:bodyPr anchor="ctr" rtlCol="false" tIns="50800" lIns="50800" bIns="50800" rIns="50800"/>
            <a:lstStyle/>
            <a:p>
              <a:pPr algn="ctr">
                <a:lnSpc>
                  <a:spcPts val="2520"/>
                </a:lnSpc>
              </a:pPr>
            </a:p>
          </p:txBody>
        </p:sp>
      </p:grpSp>
      <p:grpSp>
        <p:nvGrpSpPr>
          <p:cNvPr name="Group 10" id="10"/>
          <p:cNvGrpSpPr/>
          <p:nvPr/>
        </p:nvGrpSpPr>
        <p:grpSpPr>
          <a:xfrm rot="0">
            <a:off x="10333505" y="5664574"/>
            <a:ext cx="5101078" cy="1144841"/>
            <a:chOff x="0" y="0"/>
            <a:chExt cx="1343494" cy="301522"/>
          </a:xfrm>
        </p:grpSpPr>
        <p:sp>
          <p:nvSpPr>
            <p:cNvPr name="Freeform 11" id="11"/>
            <p:cNvSpPr/>
            <p:nvPr/>
          </p:nvSpPr>
          <p:spPr>
            <a:xfrm flipH="false" flipV="false" rot="0">
              <a:off x="0" y="0"/>
              <a:ext cx="1343494" cy="301522"/>
            </a:xfrm>
            <a:custGeom>
              <a:avLst/>
              <a:gdLst/>
              <a:ahLst/>
              <a:cxnLst/>
              <a:rect r="r" b="b" t="t" l="l"/>
              <a:pathLst>
                <a:path h="301522" w="1343494">
                  <a:moveTo>
                    <a:pt x="0" y="0"/>
                  </a:moveTo>
                  <a:lnTo>
                    <a:pt x="1343494" y="0"/>
                  </a:lnTo>
                  <a:lnTo>
                    <a:pt x="1343494" y="301522"/>
                  </a:lnTo>
                  <a:lnTo>
                    <a:pt x="0" y="301522"/>
                  </a:lnTo>
                  <a:close/>
                </a:path>
              </a:pathLst>
            </a:custGeom>
            <a:solidFill>
              <a:srgbClr val="FFFFFF"/>
            </a:solidFill>
          </p:spPr>
        </p:sp>
        <p:sp>
          <p:nvSpPr>
            <p:cNvPr name="TextBox 12" id="12"/>
            <p:cNvSpPr txBox="true"/>
            <p:nvPr/>
          </p:nvSpPr>
          <p:spPr>
            <a:xfrm>
              <a:off x="0" y="-9525"/>
              <a:ext cx="1343494" cy="311047"/>
            </a:xfrm>
            <a:prstGeom prst="rect">
              <a:avLst/>
            </a:prstGeom>
          </p:spPr>
          <p:txBody>
            <a:bodyPr anchor="ctr" rtlCol="false" tIns="50800" lIns="50800" bIns="50800" rIns="50800"/>
            <a:lstStyle/>
            <a:p>
              <a:pPr algn="ctr">
                <a:lnSpc>
                  <a:spcPts val="2520"/>
                </a:lnSpc>
              </a:pPr>
            </a:p>
          </p:txBody>
        </p:sp>
      </p:grpSp>
      <p:grpSp>
        <p:nvGrpSpPr>
          <p:cNvPr name="Group 13" id="13"/>
          <p:cNvGrpSpPr/>
          <p:nvPr/>
        </p:nvGrpSpPr>
        <p:grpSpPr>
          <a:xfrm rot="0">
            <a:off x="10333505" y="7193057"/>
            <a:ext cx="5101078" cy="1587153"/>
            <a:chOff x="0" y="0"/>
            <a:chExt cx="1343494" cy="418016"/>
          </a:xfrm>
        </p:grpSpPr>
        <p:sp>
          <p:nvSpPr>
            <p:cNvPr name="Freeform 14" id="14"/>
            <p:cNvSpPr/>
            <p:nvPr/>
          </p:nvSpPr>
          <p:spPr>
            <a:xfrm flipH="false" flipV="false" rot="0">
              <a:off x="0" y="0"/>
              <a:ext cx="1343494" cy="418016"/>
            </a:xfrm>
            <a:custGeom>
              <a:avLst/>
              <a:gdLst/>
              <a:ahLst/>
              <a:cxnLst/>
              <a:rect r="r" b="b" t="t" l="l"/>
              <a:pathLst>
                <a:path h="418016" w="1343494">
                  <a:moveTo>
                    <a:pt x="0" y="0"/>
                  </a:moveTo>
                  <a:lnTo>
                    <a:pt x="1343494" y="0"/>
                  </a:lnTo>
                  <a:lnTo>
                    <a:pt x="1343494" y="418016"/>
                  </a:lnTo>
                  <a:lnTo>
                    <a:pt x="0" y="418016"/>
                  </a:lnTo>
                  <a:close/>
                </a:path>
              </a:pathLst>
            </a:custGeom>
            <a:solidFill>
              <a:srgbClr val="FFFFFF"/>
            </a:solidFill>
          </p:spPr>
        </p:sp>
        <p:sp>
          <p:nvSpPr>
            <p:cNvPr name="TextBox 15" id="15"/>
            <p:cNvSpPr txBox="true"/>
            <p:nvPr/>
          </p:nvSpPr>
          <p:spPr>
            <a:xfrm>
              <a:off x="0" y="-9525"/>
              <a:ext cx="1343494" cy="427541"/>
            </a:xfrm>
            <a:prstGeom prst="rect">
              <a:avLst/>
            </a:prstGeom>
          </p:spPr>
          <p:txBody>
            <a:bodyPr anchor="ctr" rtlCol="false" tIns="50800" lIns="50800" bIns="50800" rIns="50800"/>
            <a:lstStyle/>
            <a:p>
              <a:pPr algn="ctr">
                <a:lnSpc>
                  <a:spcPts val="2520"/>
                </a:lnSpc>
              </a:pPr>
            </a:p>
          </p:txBody>
        </p:sp>
      </p:grpSp>
      <p:sp>
        <p:nvSpPr>
          <p:cNvPr name="TextBox 16" id="16"/>
          <p:cNvSpPr txBox="true"/>
          <p:nvPr/>
        </p:nvSpPr>
        <p:spPr>
          <a:xfrm rot="0">
            <a:off x="1580588" y="5616949"/>
            <a:ext cx="6538597" cy="790575"/>
          </a:xfrm>
          <a:prstGeom prst="rect">
            <a:avLst/>
          </a:prstGeom>
        </p:spPr>
        <p:txBody>
          <a:bodyPr anchor="t" rtlCol="false" tIns="0" lIns="0" bIns="0" rIns="0">
            <a:spAutoFit/>
          </a:bodyPr>
          <a:lstStyle/>
          <a:p>
            <a:pPr algn="l">
              <a:lnSpc>
                <a:spcPts val="2999"/>
              </a:lnSpc>
              <a:spcBef>
                <a:spcPct val="0"/>
              </a:spcBef>
            </a:pPr>
            <a:r>
              <a:rPr lang="en-US" b="true" sz="2499">
                <a:solidFill>
                  <a:srgbClr val="000000"/>
                </a:solidFill>
                <a:latin typeface="Calibri (MS) Bold"/>
                <a:ea typeface="Calibri (MS) Bold"/>
                <a:cs typeface="Calibri (MS) Bold"/>
                <a:sym typeface="Calibri (MS) Bold"/>
              </a:rPr>
              <a:t>Действие: </a:t>
            </a:r>
            <a:r>
              <a:rPr lang="en-US" sz="2499">
                <a:solidFill>
                  <a:srgbClr val="000000"/>
                </a:solidFill>
                <a:latin typeface="Calibri (MS)"/>
                <a:ea typeface="Calibri (MS)"/>
                <a:cs typeface="Calibri (MS)"/>
                <a:sym typeface="Calibri (MS)"/>
              </a:rPr>
              <a:t>караульный, уснувший на посту, наказывался сожжением одежды</a:t>
            </a:r>
            <a:r>
              <a:rPr lang="en-US" b="true" sz="2499">
                <a:solidFill>
                  <a:srgbClr val="000000"/>
                </a:solidFill>
                <a:latin typeface="Calibri (MS) Bold"/>
                <a:ea typeface="Calibri (MS) Bold"/>
                <a:cs typeface="Calibri (MS) Bold"/>
                <a:sym typeface="Calibri (MS) Bold"/>
              </a:rPr>
              <a:t>.</a:t>
            </a:r>
          </a:p>
        </p:txBody>
      </p:sp>
      <p:sp>
        <p:nvSpPr>
          <p:cNvPr name="TextBox 17" id="17"/>
          <p:cNvSpPr txBox="true"/>
          <p:nvPr/>
        </p:nvSpPr>
        <p:spPr>
          <a:xfrm rot="0">
            <a:off x="1580588" y="6875130"/>
            <a:ext cx="6538597" cy="790575"/>
          </a:xfrm>
          <a:prstGeom prst="rect">
            <a:avLst/>
          </a:prstGeom>
        </p:spPr>
        <p:txBody>
          <a:bodyPr anchor="t" rtlCol="false" tIns="0" lIns="0" bIns="0" rIns="0">
            <a:spAutoFit/>
          </a:bodyPr>
          <a:lstStyle/>
          <a:p>
            <a:pPr algn="l" marL="0" indent="0" lvl="0">
              <a:lnSpc>
                <a:spcPts val="2999"/>
              </a:lnSpc>
              <a:spcBef>
                <a:spcPct val="0"/>
              </a:spcBef>
            </a:pPr>
            <a:r>
              <a:rPr lang="en-US" b="true" sz="2499" strike="noStrike" u="none">
                <a:solidFill>
                  <a:srgbClr val="000000"/>
                </a:solidFill>
                <a:latin typeface="Calibri (MS) Bold"/>
                <a:ea typeface="Calibri (MS) Bold"/>
                <a:cs typeface="Calibri (MS) Bold"/>
                <a:sym typeface="Calibri (MS) Bold"/>
              </a:rPr>
              <a:t>Вопрос: </a:t>
            </a:r>
            <a:r>
              <a:rPr lang="en-US" sz="2499" strike="noStrike" u="none">
                <a:solidFill>
                  <a:srgbClr val="000000"/>
                </a:solidFill>
                <a:latin typeface="Calibri (MS)"/>
                <a:ea typeface="Calibri (MS)"/>
                <a:cs typeface="Calibri (MS)"/>
                <a:sym typeface="Calibri (MS)"/>
              </a:rPr>
              <a:t>разве это не является нарушением строгого запрета «напрасного уничтожения»?</a:t>
            </a:r>
          </a:p>
        </p:txBody>
      </p:sp>
      <p:sp>
        <p:nvSpPr>
          <p:cNvPr name="TextBox 18" id="18"/>
          <p:cNvSpPr txBox="true"/>
          <p:nvPr/>
        </p:nvSpPr>
        <p:spPr>
          <a:xfrm rot="0">
            <a:off x="10333505" y="5616949"/>
            <a:ext cx="6538597" cy="1162050"/>
          </a:xfrm>
          <a:prstGeom prst="rect">
            <a:avLst/>
          </a:prstGeom>
        </p:spPr>
        <p:txBody>
          <a:bodyPr anchor="t" rtlCol="false" tIns="0" lIns="0" bIns="0" rIns="0">
            <a:spAutoFit/>
          </a:bodyPr>
          <a:lstStyle/>
          <a:p>
            <a:pPr algn="l">
              <a:lnSpc>
                <a:spcPts val="2999"/>
              </a:lnSpc>
              <a:spcBef>
                <a:spcPct val="0"/>
              </a:spcBef>
            </a:pPr>
            <a:r>
              <a:rPr lang="en-US" b="true" sz="2499">
                <a:solidFill>
                  <a:srgbClr val="000000"/>
                </a:solidFill>
                <a:latin typeface="Calibri (MS) Bold"/>
                <a:ea typeface="Calibri (MS) Bold"/>
                <a:cs typeface="Calibri (MS) Bold"/>
                <a:sym typeface="Calibri (MS) Bold"/>
              </a:rPr>
              <a:t>Попытка о</a:t>
            </a:r>
            <a:r>
              <a:rPr lang="en-US" b="true" sz="2499">
                <a:solidFill>
                  <a:srgbClr val="000000"/>
                </a:solidFill>
                <a:latin typeface="Calibri (MS) Bold"/>
                <a:ea typeface="Calibri (MS) Bold"/>
                <a:cs typeface="Calibri (MS) Bold"/>
                <a:sym typeface="Calibri (MS) Bold"/>
              </a:rPr>
              <a:t>твета: </a:t>
            </a:r>
            <a:r>
              <a:rPr lang="en-US" sz="2499">
                <a:solidFill>
                  <a:srgbClr val="000000"/>
                </a:solidFill>
                <a:latin typeface="Calibri (MS)"/>
                <a:ea typeface="Calibri (MS)"/>
                <a:cs typeface="Calibri (MS)"/>
                <a:sym typeface="Calibri (MS)"/>
              </a:rPr>
              <a:t>некоторые считали это воспитательной мерой, подобно разбиванию посуды дома для устрашения домочадцев.</a:t>
            </a:r>
          </a:p>
        </p:txBody>
      </p:sp>
      <p:sp>
        <p:nvSpPr>
          <p:cNvPr name="TextBox 19" id="19"/>
          <p:cNvSpPr txBox="true"/>
          <p:nvPr/>
        </p:nvSpPr>
        <p:spPr>
          <a:xfrm rot="0">
            <a:off x="10333505" y="7145432"/>
            <a:ext cx="6538597" cy="1905000"/>
          </a:xfrm>
          <a:prstGeom prst="rect">
            <a:avLst/>
          </a:prstGeom>
        </p:spPr>
        <p:txBody>
          <a:bodyPr anchor="t" rtlCol="false" tIns="0" lIns="0" bIns="0" rIns="0">
            <a:spAutoFit/>
          </a:bodyPr>
          <a:lstStyle/>
          <a:p>
            <a:pPr algn="l">
              <a:lnSpc>
                <a:spcPts val="2999"/>
              </a:lnSpc>
              <a:spcBef>
                <a:spcPct val="0"/>
              </a:spcBef>
            </a:pPr>
            <a:r>
              <a:rPr lang="en-US" b="true" sz="2499">
                <a:solidFill>
                  <a:srgbClr val="000000"/>
                </a:solidFill>
                <a:latin typeface="Calibri (MS) Bold"/>
                <a:ea typeface="Calibri (MS) Bold"/>
                <a:cs typeface="Calibri (MS) Bold"/>
                <a:sym typeface="Calibri (MS) Bold"/>
              </a:rPr>
              <a:t>Позиция Ребе: </a:t>
            </a:r>
            <a:r>
              <a:rPr lang="en-US" sz="2499">
                <a:solidFill>
                  <a:srgbClr val="000000"/>
                </a:solidFill>
                <a:latin typeface="Calibri (MS)"/>
                <a:ea typeface="Calibri (MS)"/>
                <a:cs typeface="Calibri (MS)"/>
                <a:sym typeface="Calibri (MS)"/>
              </a:rPr>
              <a:t>это объяснение о</a:t>
            </a:r>
            <a:r>
              <a:rPr lang="en-US" sz="2499">
                <a:solidFill>
                  <a:srgbClr val="000000"/>
                </a:solidFill>
                <a:latin typeface="Calibri (MS)"/>
                <a:ea typeface="Calibri (MS)"/>
                <a:cs typeface="Calibri (MS)"/>
                <a:sym typeface="Calibri (MS)"/>
              </a:rPr>
              <a:t>твергается. Алтер Ребе постановил, что даже в воспитательных целях запрет «напрасного уничтожения» остается в силе. Требуется иное объяснение.</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575415" y="419433"/>
            <a:ext cx="11233335" cy="2219325"/>
          </a:xfrm>
          <a:prstGeom prst="rect">
            <a:avLst/>
          </a:prstGeom>
        </p:spPr>
        <p:txBody>
          <a:bodyPr anchor="t" rtlCol="false" tIns="0" lIns="0" bIns="0" rIns="0">
            <a:spAutoFit/>
          </a:bodyPr>
          <a:lstStyle/>
          <a:p>
            <a:pPr algn="l">
              <a:lnSpc>
                <a:spcPts val="8640"/>
              </a:lnSpc>
            </a:pPr>
            <a:r>
              <a:rPr lang="en-US" sz="7200" b="true">
                <a:solidFill>
                  <a:srgbClr val="1B969B"/>
                </a:solidFill>
                <a:latin typeface="Arial Bold"/>
                <a:ea typeface="Arial Bold"/>
                <a:cs typeface="Arial Bold"/>
                <a:sym typeface="Arial Bold"/>
              </a:rPr>
              <a:t>Б</a:t>
            </a:r>
            <a:r>
              <a:rPr lang="en-US" sz="7200" b="true">
                <a:solidFill>
                  <a:srgbClr val="1B969B"/>
                </a:solidFill>
                <a:latin typeface="Arial Bold"/>
                <a:ea typeface="Arial Bold"/>
                <a:cs typeface="Arial Bold"/>
                <a:sym typeface="Arial Bold"/>
              </a:rPr>
              <a:t>. Почему пост разрешён?</a:t>
            </a:r>
          </a:p>
        </p:txBody>
      </p:sp>
      <p:grpSp>
        <p:nvGrpSpPr>
          <p:cNvPr name="Group 4" id="4"/>
          <p:cNvGrpSpPr/>
          <p:nvPr/>
        </p:nvGrpSpPr>
        <p:grpSpPr>
          <a:xfrm rot="0">
            <a:off x="15928489" y="9356659"/>
            <a:ext cx="2016608" cy="555994"/>
            <a:chOff x="0" y="0"/>
            <a:chExt cx="3525596" cy="972033"/>
          </a:xfrm>
        </p:grpSpPr>
        <p:sp>
          <p:nvSpPr>
            <p:cNvPr name="Freeform 5" id="5"/>
            <p:cNvSpPr/>
            <p:nvPr/>
          </p:nvSpPr>
          <p:spPr>
            <a:xfrm flipH="false" flipV="false" rot="0">
              <a:off x="0" y="0"/>
              <a:ext cx="3525647" cy="972058"/>
            </a:xfrm>
            <a:custGeom>
              <a:avLst/>
              <a:gdLst/>
              <a:ahLst/>
              <a:cxnLst/>
              <a:rect r="r" b="b" t="t" l="l"/>
              <a:pathLst>
                <a:path h="972058" w="3525647">
                  <a:moveTo>
                    <a:pt x="0" y="0"/>
                  </a:moveTo>
                  <a:lnTo>
                    <a:pt x="3525647" y="0"/>
                  </a:lnTo>
                  <a:lnTo>
                    <a:pt x="3525647" y="972058"/>
                  </a:lnTo>
                  <a:lnTo>
                    <a:pt x="0" y="972058"/>
                  </a:lnTo>
                  <a:close/>
                </a:path>
              </a:pathLst>
            </a:custGeom>
            <a:solidFill>
              <a:srgbClr val="1B969B"/>
            </a:solidFill>
          </p:spPr>
        </p:sp>
      </p:grpSp>
      <p:grpSp>
        <p:nvGrpSpPr>
          <p:cNvPr name="Group 6" id="6"/>
          <p:cNvGrpSpPr/>
          <p:nvPr/>
        </p:nvGrpSpPr>
        <p:grpSpPr>
          <a:xfrm rot="0">
            <a:off x="12290073" y="4733874"/>
            <a:ext cx="6550732" cy="6015376"/>
            <a:chOff x="0" y="0"/>
            <a:chExt cx="2262226" cy="2077346"/>
          </a:xfrm>
        </p:grpSpPr>
        <p:sp>
          <p:nvSpPr>
            <p:cNvPr name="Freeform 7" id="7"/>
            <p:cNvSpPr/>
            <p:nvPr/>
          </p:nvSpPr>
          <p:spPr>
            <a:xfrm flipH="false" flipV="false" rot="0">
              <a:off x="0" y="0"/>
              <a:ext cx="2262226" cy="2077346"/>
            </a:xfrm>
            <a:custGeom>
              <a:avLst/>
              <a:gdLst/>
              <a:ahLst/>
              <a:cxnLst/>
              <a:rect r="r" b="b" t="t" l="l"/>
              <a:pathLst>
                <a:path h="2077346" w="2262226">
                  <a:moveTo>
                    <a:pt x="0" y="0"/>
                  </a:moveTo>
                  <a:lnTo>
                    <a:pt x="2262226" y="0"/>
                  </a:lnTo>
                  <a:lnTo>
                    <a:pt x="2262226" y="2077346"/>
                  </a:lnTo>
                  <a:lnTo>
                    <a:pt x="0" y="2077346"/>
                  </a:lnTo>
                  <a:close/>
                </a:path>
              </a:pathLst>
            </a:custGeom>
            <a:solidFill>
              <a:srgbClr val="E0F5F6"/>
            </a:solidFill>
          </p:spPr>
        </p:sp>
        <p:sp>
          <p:nvSpPr>
            <p:cNvPr name="TextBox 8" id="8"/>
            <p:cNvSpPr txBox="true"/>
            <p:nvPr/>
          </p:nvSpPr>
          <p:spPr>
            <a:xfrm>
              <a:off x="0" y="-9525"/>
              <a:ext cx="2262226" cy="2086871"/>
            </a:xfrm>
            <a:prstGeom prst="rect">
              <a:avLst/>
            </a:prstGeom>
          </p:spPr>
          <p:txBody>
            <a:bodyPr anchor="ctr" rtlCol="false" tIns="50800" lIns="50800" bIns="50800" rIns="50800"/>
            <a:lstStyle/>
            <a:p>
              <a:pPr algn="ctr">
                <a:lnSpc>
                  <a:spcPts val="2520"/>
                </a:lnSpc>
              </a:pPr>
            </a:p>
          </p:txBody>
        </p:sp>
      </p:grpSp>
      <p:grpSp>
        <p:nvGrpSpPr>
          <p:cNvPr name="Group 9" id="9"/>
          <p:cNvGrpSpPr/>
          <p:nvPr/>
        </p:nvGrpSpPr>
        <p:grpSpPr>
          <a:xfrm rot="2700000">
            <a:off x="15370075" y="6983345"/>
            <a:ext cx="4344324" cy="4352731"/>
            <a:chOff x="0" y="0"/>
            <a:chExt cx="1500266" cy="1503169"/>
          </a:xfrm>
        </p:grpSpPr>
        <p:sp>
          <p:nvSpPr>
            <p:cNvPr name="Freeform 10" id="10"/>
            <p:cNvSpPr/>
            <p:nvPr/>
          </p:nvSpPr>
          <p:spPr>
            <a:xfrm flipH="false" flipV="false" rot="0">
              <a:off x="0" y="0"/>
              <a:ext cx="1500266" cy="1503169"/>
            </a:xfrm>
            <a:custGeom>
              <a:avLst/>
              <a:gdLst/>
              <a:ahLst/>
              <a:cxnLst/>
              <a:rect r="r" b="b" t="t" l="l"/>
              <a:pathLst>
                <a:path h="1503169" w="1500266">
                  <a:moveTo>
                    <a:pt x="0" y="0"/>
                  </a:moveTo>
                  <a:lnTo>
                    <a:pt x="1500266" y="0"/>
                  </a:lnTo>
                  <a:lnTo>
                    <a:pt x="1500266" y="1503169"/>
                  </a:lnTo>
                  <a:lnTo>
                    <a:pt x="0" y="1503169"/>
                  </a:lnTo>
                  <a:close/>
                </a:path>
              </a:pathLst>
            </a:custGeom>
            <a:solidFill>
              <a:srgbClr val="FFFFFF"/>
            </a:solidFill>
          </p:spPr>
        </p:sp>
        <p:sp>
          <p:nvSpPr>
            <p:cNvPr name="TextBox 11" id="11"/>
            <p:cNvSpPr txBox="true"/>
            <p:nvPr/>
          </p:nvSpPr>
          <p:spPr>
            <a:xfrm>
              <a:off x="0" y="-9525"/>
              <a:ext cx="1500266" cy="1512694"/>
            </a:xfrm>
            <a:prstGeom prst="rect">
              <a:avLst/>
            </a:prstGeom>
          </p:spPr>
          <p:txBody>
            <a:bodyPr anchor="ctr" rtlCol="false" tIns="50800" lIns="50800" bIns="50800" rIns="50800"/>
            <a:lstStyle/>
            <a:p>
              <a:pPr algn="ctr">
                <a:lnSpc>
                  <a:spcPts val="2520"/>
                </a:lnSpc>
              </a:pPr>
            </a:p>
          </p:txBody>
        </p:sp>
      </p:grpSp>
      <p:grpSp>
        <p:nvGrpSpPr>
          <p:cNvPr name="Group 12" id="12"/>
          <p:cNvGrpSpPr/>
          <p:nvPr/>
        </p:nvGrpSpPr>
        <p:grpSpPr>
          <a:xfrm rot="0">
            <a:off x="15854662" y="9380739"/>
            <a:ext cx="2164901" cy="531913"/>
            <a:chOff x="0" y="0"/>
            <a:chExt cx="747625" cy="183691"/>
          </a:xfrm>
        </p:grpSpPr>
        <p:sp>
          <p:nvSpPr>
            <p:cNvPr name="Freeform 13" id="13"/>
            <p:cNvSpPr/>
            <p:nvPr/>
          </p:nvSpPr>
          <p:spPr>
            <a:xfrm flipH="false" flipV="false" rot="0">
              <a:off x="0" y="0"/>
              <a:ext cx="747625" cy="183691"/>
            </a:xfrm>
            <a:custGeom>
              <a:avLst/>
              <a:gdLst/>
              <a:ahLst/>
              <a:cxnLst/>
              <a:rect r="r" b="b" t="t" l="l"/>
              <a:pathLst>
                <a:path h="183691" w="747625">
                  <a:moveTo>
                    <a:pt x="0" y="0"/>
                  </a:moveTo>
                  <a:lnTo>
                    <a:pt x="747625" y="0"/>
                  </a:lnTo>
                  <a:lnTo>
                    <a:pt x="747625" y="183691"/>
                  </a:lnTo>
                  <a:lnTo>
                    <a:pt x="0" y="183691"/>
                  </a:lnTo>
                  <a:close/>
                </a:path>
              </a:pathLst>
            </a:custGeom>
            <a:solidFill>
              <a:srgbClr val="1A969B"/>
            </a:solidFill>
          </p:spPr>
        </p:sp>
        <p:sp>
          <p:nvSpPr>
            <p:cNvPr name="TextBox 14" id="14"/>
            <p:cNvSpPr txBox="true"/>
            <p:nvPr/>
          </p:nvSpPr>
          <p:spPr>
            <a:xfrm>
              <a:off x="0" y="-9525"/>
              <a:ext cx="747625" cy="193216"/>
            </a:xfrm>
            <a:prstGeom prst="rect">
              <a:avLst/>
            </a:prstGeom>
          </p:spPr>
          <p:txBody>
            <a:bodyPr anchor="ctr" rtlCol="false" tIns="50800" lIns="50800" bIns="50800" rIns="50800"/>
            <a:lstStyle/>
            <a:p>
              <a:pPr algn="ctr">
                <a:lnSpc>
                  <a:spcPts val="2520"/>
                </a:lnSpc>
              </a:pPr>
            </a:p>
          </p:txBody>
        </p:sp>
      </p:grpSp>
      <p:sp>
        <p:nvSpPr>
          <p:cNvPr name="Freeform 15" id="15" descr="תמונה שמכילה טקסט, גופן, צילום מסך, גרפיקה"/>
          <p:cNvSpPr/>
          <p:nvPr/>
        </p:nvSpPr>
        <p:spPr>
          <a:xfrm flipH="false" flipV="false" rot="0">
            <a:off x="12194286" y="6989034"/>
            <a:ext cx="6334046" cy="2447387"/>
          </a:xfrm>
          <a:custGeom>
            <a:avLst/>
            <a:gdLst/>
            <a:ahLst/>
            <a:cxnLst/>
            <a:rect r="r" b="b" t="t" l="l"/>
            <a:pathLst>
              <a:path h="2447387" w="6334046">
                <a:moveTo>
                  <a:pt x="0" y="0"/>
                </a:moveTo>
                <a:lnTo>
                  <a:pt x="6334046" y="0"/>
                </a:lnTo>
                <a:lnTo>
                  <a:pt x="6334046" y="2447387"/>
                </a:lnTo>
                <a:lnTo>
                  <a:pt x="0" y="2447387"/>
                </a:lnTo>
                <a:lnTo>
                  <a:pt x="0" y="0"/>
                </a:lnTo>
                <a:close/>
              </a:path>
            </a:pathLst>
          </a:custGeom>
          <a:blipFill>
            <a:blip r:embed="rId3"/>
            <a:stretch>
              <a:fillRect l="-4365" t="0" r="-4365" b="0"/>
            </a:stretch>
          </a:blipFill>
        </p:spPr>
      </p:sp>
      <p:sp>
        <p:nvSpPr>
          <p:cNvPr name="TextBox 16" id="16"/>
          <p:cNvSpPr txBox="true"/>
          <p:nvPr/>
        </p:nvSpPr>
        <p:spPr>
          <a:xfrm rot="0">
            <a:off x="15905335" y="9495745"/>
            <a:ext cx="2025456" cy="258771"/>
          </a:xfrm>
          <a:prstGeom prst="rect">
            <a:avLst/>
          </a:prstGeom>
        </p:spPr>
        <p:txBody>
          <a:bodyPr anchor="t" rtlCol="false" tIns="0" lIns="0" bIns="0" rIns="0">
            <a:spAutoFit/>
          </a:bodyPr>
          <a:lstStyle/>
          <a:p>
            <a:pPr algn="ctr">
              <a:lnSpc>
                <a:spcPts val="1921"/>
              </a:lnSpc>
            </a:pPr>
            <a:r>
              <a:rPr lang="en-US" sz="1601">
                <a:solidFill>
                  <a:srgbClr val="FFFFFF"/>
                </a:solidFill>
                <a:latin typeface="Arial"/>
                <a:ea typeface="Arial"/>
                <a:cs typeface="Arial"/>
                <a:sym typeface="Arial"/>
              </a:rPr>
              <a:t>Шофтим</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1000125"/>
            <a:ext cx="1470393"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Ребе</a:t>
            </a:r>
          </a:p>
        </p:txBody>
      </p:sp>
      <p:sp>
        <p:nvSpPr>
          <p:cNvPr name="AutoShape 4" id="4"/>
          <p:cNvSpPr/>
          <p:nvPr/>
        </p:nvSpPr>
        <p:spPr>
          <a:xfrm flipV="true">
            <a:off x="3446593" y="1638300"/>
            <a:ext cx="1139598" cy="0"/>
          </a:xfrm>
          <a:prstGeom prst="line">
            <a:avLst/>
          </a:prstGeom>
          <a:ln cap="flat" w="76200">
            <a:solidFill>
              <a:srgbClr val="30BFBF"/>
            </a:solidFill>
            <a:prstDash val="solid"/>
            <a:headEnd type="none" len="sm" w="sm"/>
            <a:tailEnd type="none" len="sm" w="sm"/>
          </a:ln>
        </p:spPr>
      </p:sp>
      <p:sp>
        <p:nvSpPr>
          <p:cNvPr name="TextBox 5" id="5"/>
          <p:cNvSpPr txBox="true"/>
          <p:nvPr/>
        </p:nvSpPr>
        <p:spPr>
          <a:xfrm rot="0">
            <a:off x="3446593" y="1779475"/>
            <a:ext cx="13906817"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Уничтожение тела и уничтожение имущества</a:t>
            </a:r>
          </a:p>
        </p:txBody>
      </p:sp>
      <p:sp>
        <p:nvSpPr>
          <p:cNvPr name="TextBox 6" id="6"/>
          <p:cNvSpPr txBox="true"/>
          <p:nvPr/>
        </p:nvSpPr>
        <p:spPr>
          <a:xfrm rot="0">
            <a:off x="3446593" y="2260111"/>
            <a:ext cx="13837568" cy="5849912"/>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И это мож</a:t>
            </a:r>
            <a:r>
              <a:rPr lang="en-US" sz="3150" strike="noStrike" u="none">
                <a:solidFill>
                  <a:srgbClr val="000000"/>
                </a:solidFill>
                <a:latin typeface="Calibri (MS)"/>
                <a:ea typeface="Calibri (MS)"/>
                <a:cs typeface="Calibri (MS)"/>
                <a:sym typeface="Calibri (MS)"/>
              </a:rPr>
              <a:t>но понять благодаря оговорке, которую Алтер Ребе делает [в качестве предисловия к закону, согласно которому «всякий, кто бьет посуду, или рвёт одежду… нарушает запрет, как сказано: „Не губи"»]. И вот его слова:</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Подобно тому как надлежит быть осторожным со своим телом, чтобы не погубить его, не испортить и не навредить ему, — так же надлежит быть осторожным со своим имуществом, чтобы не погубить его, не испортить и не навредить ему.</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Такой формулировкой — «подобно тому как надо беречь своё тело, так же надо беречь своё имущество и т.д.» — он вводит новое положение: что у этих двух запретов один и тот же статус.</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21732" y="2198713"/>
            <a:ext cx="13716000" cy="294478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У человека нет никакого права</a:t>
            </a:r>
            <a:r>
              <a:rPr lang="en-US" sz="3150">
                <a:solidFill>
                  <a:srgbClr val="000000"/>
                </a:solidFill>
                <a:latin typeface="Calibri (MS)"/>
                <a:ea typeface="Calibri (MS)"/>
                <a:cs typeface="Calibri (MS)"/>
                <a:sym typeface="Calibri (MS)"/>
              </a:rPr>
              <a:t> над своим телом: ни бить его, ни срамить, ни причинять ему какие-либо страдания, даже воздержанием от какой-то пищи или питья, — если только это не делается ради раскаяния. Ибо такое страдание есть благо для него, чтобы спасти его душу от погибели; поэтому разрешено поститься ради раскаяния даже тому, кто [физически] не в состоянии поститься.</a:t>
            </a:r>
          </a:p>
        </p:txBody>
      </p:sp>
      <p:sp>
        <p:nvSpPr>
          <p:cNvPr name="TextBox 4" id="4"/>
          <p:cNvSpPr txBox="true"/>
          <p:nvPr/>
        </p:nvSpPr>
        <p:spPr>
          <a:xfrm rot="0">
            <a:off x="33859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Там же, 4</a:t>
            </a:r>
          </a:p>
        </p:txBody>
      </p:sp>
      <p:sp>
        <p:nvSpPr>
          <p:cNvPr name="TextBox 5" id="5"/>
          <p:cNvSpPr txBox="true"/>
          <p:nvPr/>
        </p:nvSpPr>
        <p:spPr>
          <a:xfrm rot="0">
            <a:off x="33859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10</a:t>
            </a:r>
          </a:p>
        </p:txBody>
      </p:sp>
      <p:sp>
        <p:nvSpPr>
          <p:cNvPr name="AutoShape 6" id="6"/>
          <p:cNvSpPr/>
          <p:nvPr/>
        </p:nvSpPr>
        <p:spPr>
          <a:xfrm>
            <a:off x="3421732" y="2085975"/>
            <a:ext cx="1139598" cy="0"/>
          </a:xfrm>
          <a:prstGeom prst="line">
            <a:avLst/>
          </a:prstGeom>
          <a:ln cap="flat" w="76200">
            <a:solidFill>
              <a:srgbClr val="30BFBF"/>
            </a:solidFill>
            <a:prstDash val="solid"/>
            <a:headEnd type="none" len="sm" w="sm"/>
            <a:tailEnd type="none" len="sm" w="sm"/>
          </a:ln>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1000125"/>
            <a:ext cx="1470393"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Ребе</a:t>
            </a:r>
          </a:p>
        </p:txBody>
      </p:sp>
      <p:sp>
        <p:nvSpPr>
          <p:cNvPr name="AutoShape 4" id="4"/>
          <p:cNvSpPr/>
          <p:nvPr/>
        </p:nvSpPr>
        <p:spPr>
          <a:xfrm flipV="true">
            <a:off x="3446593" y="1638300"/>
            <a:ext cx="1139598" cy="0"/>
          </a:xfrm>
          <a:prstGeom prst="line">
            <a:avLst/>
          </a:prstGeom>
          <a:ln cap="flat" w="76200">
            <a:solidFill>
              <a:srgbClr val="30BFBF"/>
            </a:solidFill>
            <a:prstDash val="solid"/>
            <a:headEnd type="none" len="sm" w="sm"/>
            <a:tailEnd type="none" len="sm" w="sm"/>
          </a:ln>
        </p:spPr>
      </p:sp>
      <p:sp>
        <p:nvSpPr>
          <p:cNvPr name="TextBox 5" id="5"/>
          <p:cNvSpPr txBox="true"/>
          <p:nvPr/>
        </p:nvSpPr>
        <p:spPr>
          <a:xfrm rot="0">
            <a:off x="3446593" y="1779475"/>
            <a:ext cx="13906817"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«Ради их блага»</a:t>
            </a:r>
          </a:p>
        </p:txBody>
      </p:sp>
      <p:sp>
        <p:nvSpPr>
          <p:cNvPr name="TextBox 6" id="6"/>
          <p:cNvSpPr txBox="true"/>
          <p:nvPr/>
        </p:nvSpPr>
        <p:spPr>
          <a:xfrm rot="0">
            <a:off x="3446593" y="2260111"/>
            <a:ext cx="13837568" cy="5849912"/>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В своих Зако</a:t>
            </a:r>
            <a:r>
              <a:rPr lang="en-US" sz="3150" strike="noStrike" u="none">
                <a:solidFill>
                  <a:srgbClr val="000000"/>
                </a:solidFill>
                <a:latin typeface="Calibri (MS)"/>
                <a:ea typeface="Calibri (MS)"/>
                <a:cs typeface="Calibri (MS)"/>
                <a:sym typeface="Calibri (MS)"/>
              </a:rPr>
              <a:t>нах охраны тела Алтер Ребе пишет, что «разрешено поститься ради раскаяния», поскольку «это страдание есть благо для человека, чтобы спасти его душу». То есть, хотя благо (спасение души) приходит через страдание, это тем не менее р</a:t>
            </a:r>
            <a:r>
              <a:rPr lang="en-US" sz="3150" strike="noStrike" u="none">
                <a:solidFill>
                  <a:srgbClr val="000000"/>
                </a:solidFill>
                <a:latin typeface="Calibri (MS)"/>
                <a:ea typeface="Calibri (MS)"/>
                <a:cs typeface="Calibri (MS)"/>
                <a:sym typeface="Calibri (MS)"/>
              </a:rPr>
              <a:t>аз</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ешен</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потому что </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н</a:t>
            </a:r>
            <a:r>
              <a:rPr lang="en-US" sz="3150" strike="noStrike" u="none">
                <a:solidFill>
                  <a:srgbClr val="000000"/>
                </a:solidFill>
                <a:latin typeface="Calibri (MS)"/>
                <a:ea typeface="Calibri (MS)"/>
                <a:cs typeface="Calibri (MS)"/>
                <a:sym typeface="Calibri (MS)"/>
              </a:rPr>
              <a:t>ное ст</a:t>
            </a:r>
            <a:r>
              <a:rPr lang="en-US" sz="3150" strike="noStrike" u="none">
                <a:solidFill>
                  <a:srgbClr val="000000"/>
                </a:solidFill>
                <a:latin typeface="Calibri (MS)"/>
                <a:ea typeface="Calibri (MS)"/>
                <a:cs typeface="Calibri (MS)"/>
                <a:sym typeface="Calibri (MS)"/>
              </a:rPr>
              <a:t>ра</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ни</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 в </a:t>
            </a:r>
            <a:r>
              <a:rPr lang="en-US" sz="3150" strike="noStrike" u="none">
                <a:solidFill>
                  <a:srgbClr val="000000"/>
                </a:solidFill>
                <a:latin typeface="Calibri (MS)"/>
                <a:ea typeface="Calibri (MS)"/>
                <a:cs typeface="Calibri (MS)"/>
                <a:sym typeface="Calibri (MS)"/>
              </a:rPr>
              <a:t>к</a:t>
            </a:r>
            <a:r>
              <a:rPr lang="en-US" sz="3150" strike="noStrike" u="none">
                <a:solidFill>
                  <a:srgbClr val="000000"/>
                </a:solidFill>
                <a:latin typeface="Calibri (MS)"/>
                <a:ea typeface="Calibri (MS)"/>
                <a:cs typeface="Calibri (MS)"/>
                <a:sym typeface="Calibri (MS)"/>
              </a:rPr>
              <a:t>онеч</a:t>
            </a:r>
            <a:r>
              <a:rPr lang="en-US" sz="3150" strike="noStrike" u="none">
                <a:solidFill>
                  <a:srgbClr val="000000"/>
                </a:solidFill>
                <a:latin typeface="Calibri (MS)"/>
                <a:ea typeface="Calibri (MS)"/>
                <a:cs typeface="Calibri (MS)"/>
                <a:sym typeface="Calibri (MS)"/>
              </a:rPr>
              <a:t>н</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счё</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дет н</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благ</a:t>
            </a:r>
            <a:r>
              <a:rPr lang="en-US" sz="3150" strike="noStrike" u="none">
                <a:solidFill>
                  <a:srgbClr val="000000"/>
                </a:solidFill>
                <a:latin typeface="Calibri (MS)"/>
                <a:ea typeface="Calibri (MS)"/>
                <a:cs typeface="Calibri (MS)"/>
                <a:sym typeface="Calibri (MS)"/>
              </a:rPr>
              <a:t>о </a:t>
            </a:r>
            <a:r>
              <a:rPr lang="en-US" sz="3150" strike="noStrike" u="none">
                <a:solidFill>
                  <a:srgbClr val="000000"/>
                </a:solidFill>
                <a:latin typeface="Calibri (MS)"/>
                <a:ea typeface="Calibri (MS)"/>
                <a:cs typeface="Calibri (MS)"/>
                <a:sym typeface="Calibri (MS)"/>
              </a:rPr>
              <a:t>ч</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ловек</a:t>
            </a:r>
            <a:r>
              <a:rPr lang="en-US" sz="3150" strike="noStrike" u="none">
                <a:solidFill>
                  <a:srgbClr val="000000"/>
                </a:solidFill>
                <a:latin typeface="Calibri (MS)"/>
                <a:ea typeface="Calibri (MS)"/>
                <a:cs typeface="Calibri (MS)"/>
                <a:sym typeface="Calibri (MS)"/>
              </a:rPr>
              <a:t>у. И поскольку запрет «не уничтожай» имеет то же основание, что и запрет причинять вред своему телу, отсюда следует, что когда человек уничтожает нечто ради блага того, кто находится под его началом (как в нашем случае, где благо для караульного, чтобы он больше не заснул, приходит через уничтожение его одежды), — это не подпадает под запрет напрасного уничтожения, потому что делается ради блага человека.</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575415" y="419433"/>
            <a:ext cx="10693585" cy="2219325"/>
          </a:xfrm>
          <a:prstGeom prst="rect">
            <a:avLst/>
          </a:prstGeom>
        </p:spPr>
        <p:txBody>
          <a:bodyPr anchor="t" rtlCol="false" tIns="0" lIns="0" bIns="0" rIns="0">
            <a:spAutoFit/>
          </a:bodyPr>
          <a:lstStyle/>
          <a:p>
            <a:pPr algn="l">
              <a:lnSpc>
                <a:spcPts val="8640"/>
              </a:lnSpc>
            </a:pPr>
            <a:r>
              <a:rPr lang="en-US" sz="7200" b="true">
                <a:solidFill>
                  <a:srgbClr val="1B969B"/>
                </a:solidFill>
                <a:latin typeface="Arial Bold"/>
                <a:ea typeface="Arial Bold"/>
                <a:cs typeface="Arial Bold"/>
                <a:sym typeface="Arial Bold"/>
              </a:rPr>
              <a:t>А. Запрет р</a:t>
            </a:r>
            <a:r>
              <a:rPr lang="en-US" sz="7200" b="true">
                <a:solidFill>
                  <a:srgbClr val="1B969B"/>
                </a:solidFill>
                <a:latin typeface="Arial Bold"/>
                <a:ea typeface="Arial Bold"/>
                <a:cs typeface="Arial Bold"/>
                <a:sym typeface="Arial Bold"/>
              </a:rPr>
              <a:t>асточительства</a:t>
            </a:r>
          </a:p>
        </p:txBody>
      </p:sp>
      <p:grpSp>
        <p:nvGrpSpPr>
          <p:cNvPr name="Group 4" id="4"/>
          <p:cNvGrpSpPr/>
          <p:nvPr/>
        </p:nvGrpSpPr>
        <p:grpSpPr>
          <a:xfrm rot="0">
            <a:off x="15928489" y="9356659"/>
            <a:ext cx="2016608" cy="555994"/>
            <a:chOff x="0" y="0"/>
            <a:chExt cx="3525596" cy="972033"/>
          </a:xfrm>
        </p:grpSpPr>
        <p:sp>
          <p:nvSpPr>
            <p:cNvPr name="Freeform 5" id="5"/>
            <p:cNvSpPr/>
            <p:nvPr/>
          </p:nvSpPr>
          <p:spPr>
            <a:xfrm flipH="false" flipV="false" rot="0">
              <a:off x="0" y="0"/>
              <a:ext cx="3525647" cy="972058"/>
            </a:xfrm>
            <a:custGeom>
              <a:avLst/>
              <a:gdLst/>
              <a:ahLst/>
              <a:cxnLst/>
              <a:rect r="r" b="b" t="t" l="l"/>
              <a:pathLst>
                <a:path h="972058" w="3525647">
                  <a:moveTo>
                    <a:pt x="0" y="0"/>
                  </a:moveTo>
                  <a:lnTo>
                    <a:pt x="3525647" y="0"/>
                  </a:lnTo>
                  <a:lnTo>
                    <a:pt x="3525647" y="972058"/>
                  </a:lnTo>
                  <a:lnTo>
                    <a:pt x="0" y="972058"/>
                  </a:lnTo>
                  <a:close/>
                </a:path>
              </a:pathLst>
            </a:custGeom>
            <a:solidFill>
              <a:srgbClr val="1B969B"/>
            </a:solidFill>
          </p:spPr>
        </p:sp>
      </p:grpSp>
      <p:grpSp>
        <p:nvGrpSpPr>
          <p:cNvPr name="Group 6" id="6"/>
          <p:cNvGrpSpPr/>
          <p:nvPr/>
        </p:nvGrpSpPr>
        <p:grpSpPr>
          <a:xfrm rot="0">
            <a:off x="12290073" y="4733874"/>
            <a:ext cx="6550732" cy="6015376"/>
            <a:chOff x="0" y="0"/>
            <a:chExt cx="2262226" cy="2077346"/>
          </a:xfrm>
        </p:grpSpPr>
        <p:sp>
          <p:nvSpPr>
            <p:cNvPr name="Freeform 7" id="7"/>
            <p:cNvSpPr/>
            <p:nvPr/>
          </p:nvSpPr>
          <p:spPr>
            <a:xfrm flipH="false" flipV="false" rot="0">
              <a:off x="0" y="0"/>
              <a:ext cx="2262226" cy="2077346"/>
            </a:xfrm>
            <a:custGeom>
              <a:avLst/>
              <a:gdLst/>
              <a:ahLst/>
              <a:cxnLst/>
              <a:rect r="r" b="b" t="t" l="l"/>
              <a:pathLst>
                <a:path h="2077346" w="2262226">
                  <a:moveTo>
                    <a:pt x="0" y="0"/>
                  </a:moveTo>
                  <a:lnTo>
                    <a:pt x="2262226" y="0"/>
                  </a:lnTo>
                  <a:lnTo>
                    <a:pt x="2262226" y="2077346"/>
                  </a:lnTo>
                  <a:lnTo>
                    <a:pt x="0" y="2077346"/>
                  </a:lnTo>
                  <a:close/>
                </a:path>
              </a:pathLst>
            </a:custGeom>
            <a:solidFill>
              <a:srgbClr val="E0F5F6"/>
            </a:solidFill>
          </p:spPr>
        </p:sp>
        <p:sp>
          <p:nvSpPr>
            <p:cNvPr name="TextBox 8" id="8"/>
            <p:cNvSpPr txBox="true"/>
            <p:nvPr/>
          </p:nvSpPr>
          <p:spPr>
            <a:xfrm>
              <a:off x="0" y="-9525"/>
              <a:ext cx="2262226" cy="2086871"/>
            </a:xfrm>
            <a:prstGeom prst="rect">
              <a:avLst/>
            </a:prstGeom>
          </p:spPr>
          <p:txBody>
            <a:bodyPr anchor="ctr" rtlCol="false" tIns="50800" lIns="50800" bIns="50800" rIns="50800"/>
            <a:lstStyle/>
            <a:p>
              <a:pPr algn="ctr">
                <a:lnSpc>
                  <a:spcPts val="2520"/>
                </a:lnSpc>
              </a:pPr>
            </a:p>
          </p:txBody>
        </p:sp>
      </p:grpSp>
      <p:grpSp>
        <p:nvGrpSpPr>
          <p:cNvPr name="Group 9" id="9"/>
          <p:cNvGrpSpPr/>
          <p:nvPr/>
        </p:nvGrpSpPr>
        <p:grpSpPr>
          <a:xfrm rot="2700000">
            <a:off x="15370075" y="6983345"/>
            <a:ext cx="4344324" cy="4352731"/>
            <a:chOff x="0" y="0"/>
            <a:chExt cx="1500266" cy="1503169"/>
          </a:xfrm>
        </p:grpSpPr>
        <p:sp>
          <p:nvSpPr>
            <p:cNvPr name="Freeform 10" id="10"/>
            <p:cNvSpPr/>
            <p:nvPr/>
          </p:nvSpPr>
          <p:spPr>
            <a:xfrm flipH="false" flipV="false" rot="0">
              <a:off x="0" y="0"/>
              <a:ext cx="1500266" cy="1503169"/>
            </a:xfrm>
            <a:custGeom>
              <a:avLst/>
              <a:gdLst/>
              <a:ahLst/>
              <a:cxnLst/>
              <a:rect r="r" b="b" t="t" l="l"/>
              <a:pathLst>
                <a:path h="1503169" w="1500266">
                  <a:moveTo>
                    <a:pt x="0" y="0"/>
                  </a:moveTo>
                  <a:lnTo>
                    <a:pt x="1500266" y="0"/>
                  </a:lnTo>
                  <a:lnTo>
                    <a:pt x="1500266" y="1503169"/>
                  </a:lnTo>
                  <a:lnTo>
                    <a:pt x="0" y="1503169"/>
                  </a:lnTo>
                  <a:close/>
                </a:path>
              </a:pathLst>
            </a:custGeom>
            <a:solidFill>
              <a:srgbClr val="FFFFFF"/>
            </a:solidFill>
          </p:spPr>
        </p:sp>
        <p:sp>
          <p:nvSpPr>
            <p:cNvPr name="TextBox 11" id="11"/>
            <p:cNvSpPr txBox="true"/>
            <p:nvPr/>
          </p:nvSpPr>
          <p:spPr>
            <a:xfrm>
              <a:off x="0" y="-9525"/>
              <a:ext cx="1500266" cy="1512694"/>
            </a:xfrm>
            <a:prstGeom prst="rect">
              <a:avLst/>
            </a:prstGeom>
          </p:spPr>
          <p:txBody>
            <a:bodyPr anchor="ctr" rtlCol="false" tIns="50800" lIns="50800" bIns="50800" rIns="50800"/>
            <a:lstStyle/>
            <a:p>
              <a:pPr algn="ctr">
                <a:lnSpc>
                  <a:spcPts val="2520"/>
                </a:lnSpc>
              </a:pPr>
            </a:p>
          </p:txBody>
        </p:sp>
      </p:grpSp>
      <p:grpSp>
        <p:nvGrpSpPr>
          <p:cNvPr name="Group 12" id="12"/>
          <p:cNvGrpSpPr/>
          <p:nvPr/>
        </p:nvGrpSpPr>
        <p:grpSpPr>
          <a:xfrm rot="0">
            <a:off x="15854662" y="9380739"/>
            <a:ext cx="2164901" cy="531913"/>
            <a:chOff x="0" y="0"/>
            <a:chExt cx="747625" cy="183691"/>
          </a:xfrm>
        </p:grpSpPr>
        <p:sp>
          <p:nvSpPr>
            <p:cNvPr name="Freeform 13" id="13"/>
            <p:cNvSpPr/>
            <p:nvPr/>
          </p:nvSpPr>
          <p:spPr>
            <a:xfrm flipH="false" flipV="false" rot="0">
              <a:off x="0" y="0"/>
              <a:ext cx="747625" cy="183691"/>
            </a:xfrm>
            <a:custGeom>
              <a:avLst/>
              <a:gdLst/>
              <a:ahLst/>
              <a:cxnLst/>
              <a:rect r="r" b="b" t="t" l="l"/>
              <a:pathLst>
                <a:path h="183691" w="747625">
                  <a:moveTo>
                    <a:pt x="0" y="0"/>
                  </a:moveTo>
                  <a:lnTo>
                    <a:pt x="747625" y="0"/>
                  </a:lnTo>
                  <a:lnTo>
                    <a:pt x="747625" y="183691"/>
                  </a:lnTo>
                  <a:lnTo>
                    <a:pt x="0" y="183691"/>
                  </a:lnTo>
                  <a:close/>
                </a:path>
              </a:pathLst>
            </a:custGeom>
            <a:solidFill>
              <a:srgbClr val="1A969B"/>
            </a:solidFill>
          </p:spPr>
        </p:sp>
        <p:sp>
          <p:nvSpPr>
            <p:cNvPr name="TextBox 14" id="14"/>
            <p:cNvSpPr txBox="true"/>
            <p:nvPr/>
          </p:nvSpPr>
          <p:spPr>
            <a:xfrm>
              <a:off x="0" y="-9525"/>
              <a:ext cx="747625" cy="193216"/>
            </a:xfrm>
            <a:prstGeom prst="rect">
              <a:avLst/>
            </a:prstGeom>
          </p:spPr>
          <p:txBody>
            <a:bodyPr anchor="ctr" rtlCol="false" tIns="50800" lIns="50800" bIns="50800" rIns="50800"/>
            <a:lstStyle/>
            <a:p>
              <a:pPr algn="ctr">
                <a:lnSpc>
                  <a:spcPts val="2520"/>
                </a:lnSpc>
              </a:pPr>
            </a:p>
          </p:txBody>
        </p:sp>
      </p:grpSp>
      <p:sp>
        <p:nvSpPr>
          <p:cNvPr name="Freeform 15" id="15" descr="תמונה שמכילה טקסט, גופן, צילום מסך, גרפיקה"/>
          <p:cNvSpPr/>
          <p:nvPr/>
        </p:nvSpPr>
        <p:spPr>
          <a:xfrm flipH="false" flipV="false" rot="0">
            <a:off x="12194286" y="6989034"/>
            <a:ext cx="6334046" cy="2447387"/>
          </a:xfrm>
          <a:custGeom>
            <a:avLst/>
            <a:gdLst/>
            <a:ahLst/>
            <a:cxnLst/>
            <a:rect r="r" b="b" t="t" l="l"/>
            <a:pathLst>
              <a:path h="2447387" w="6334046">
                <a:moveTo>
                  <a:pt x="0" y="0"/>
                </a:moveTo>
                <a:lnTo>
                  <a:pt x="6334046" y="0"/>
                </a:lnTo>
                <a:lnTo>
                  <a:pt x="6334046" y="2447387"/>
                </a:lnTo>
                <a:lnTo>
                  <a:pt x="0" y="2447387"/>
                </a:lnTo>
                <a:lnTo>
                  <a:pt x="0" y="0"/>
                </a:lnTo>
                <a:close/>
              </a:path>
            </a:pathLst>
          </a:custGeom>
          <a:blipFill>
            <a:blip r:embed="rId3"/>
            <a:stretch>
              <a:fillRect l="-4365" t="0" r="-4365" b="0"/>
            </a:stretch>
          </a:blipFill>
        </p:spPr>
      </p:sp>
      <p:sp>
        <p:nvSpPr>
          <p:cNvPr name="TextBox 16" id="16"/>
          <p:cNvSpPr txBox="true"/>
          <p:nvPr/>
        </p:nvSpPr>
        <p:spPr>
          <a:xfrm rot="0">
            <a:off x="15905335" y="9495745"/>
            <a:ext cx="2025456" cy="258771"/>
          </a:xfrm>
          <a:prstGeom prst="rect">
            <a:avLst/>
          </a:prstGeom>
        </p:spPr>
        <p:txBody>
          <a:bodyPr anchor="t" rtlCol="false" tIns="0" lIns="0" bIns="0" rIns="0">
            <a:spAutoFit/>
          </a:bodyPr>
          <a:lstStyle/>
          <a:p>
            <a:pPr algn="ctr">
              <a:lnSpc>
                <a:spcPts val="1921"/>
              </a:lnSpc>
            </a:pPr>
            <a:r>
              <a:rPr lang="en-US" sz="1601">
                <a:solidFill>
                  <a:srgbClr val="FFFFFF"/>
                </a:solidFill>
                <a:latin typeface="Arial"/>
                <a:ea typeface="Arial"/>
                <a:cs typeface="Arial"/>
                <a:sym typeface="Arial"/>
              </a:rPr>
              <a:t>Шофтим</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1343025"/>
            <a:ext cx="13837568" cy="7592987"/>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Мы</a:t>
            </a:r>
            <a:r>
              <a:rPr lang="en-US" sz="3150" strike="noStrike" u="none">
                <a:solidFill>
                  <a:srgbClr val="000000"/>
                </a:solidFill>
                <a:latin typeface="Calibri (MS)"/>
                <a:ea typeface="Calibri (MS)"/>
                <a:cs typeface="Calibri (MS)"/>
                <a:sym typeface="Calibri (MS)"/>
              </a:rPr>
              <a:t> установили, что запрет «не уничтожай» в отношении имущества подобен запрету в отношении тела человека. Отсюда следует: подобно тому как в законах о причинении вреда</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телу существует принцип, что если ч</a:t>
            </a:r>
            <a:r>
              <a:rPr lang="en-US" sz="3150" strike="noStrike" u="none">
                <a:solidFill>
                  <a:srgbClr val="000000"/>
                </a:solidFill>
                <a:latin typeface="Calibri (MS)"/>
                <a:ea typeface="Calibri (MS)"/>
                <a:cs typeface="Calibri (MS)"/>
                <a:sym typeface="Calibri (MS)"/>
              </a:rPr>
              <a:t>ел</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ек изн</a:t>
            </a:r>
            <a:r>
              <a:rPr lang="en-US" sz="3150" strike="noStrike" u="none">
                <a:solidFill>
                  <a:srgbClr val="000000"/>
                </a:solidFill>
                <a:latin typeface="Calibri (MS)"/>
                <a:ea typeface="Calibri (MS)"/>
                <a:cs typeface="Calibri (MS)"/>
                <a:sym typeface="Calibri (MS)"/>
              </a:rPr>
              <a:t>уря</a:t>
            </a:r>
            <a:r>
              <a:rPr lang="en-US" sz="3150" strike="noStrike" u="none">
                <a:solidFill>
                  <a:srgbClr val="000000"/>
                </a:solidFill>
                <a:latin typeface="Calibri (MS)"/>
                <a:ea typeface="Calibri (MS)"/>
                <a:cs typeface="Calibri (MS)"/>
                <a:sym typeface="Calibri (MS)"/>
              </a:rPr>
              <a:t>ет с</a:t>
            </a:r>
            <a:r>
              <a:rPr lang="en-US" sz="3150" strike="noStrike" u="none">
                <a:solidFill>
                  <a:srgbClr val="000000"/>
                </a:solidFill>
                <a:latin typeface="Calibri (MS)"/>
                <a:ea typeface="Calibri (MS)"/>
                <a:cs typeface="Calibri (MS)"/>
                <a:sym typeface="Calibri (MS)"/>
              </a:rPr>
              <a:t>еб</a:t>
            </a:r>
            <a:r>
              <a:rPr lang="en-US" sz="3150" strike="noStrike" u="none">
                <a:solidFill>
                  <a:srgbClr val="000000"/>
                </a:solidFill>
                <a:latin typeface="Calibri (MS)"/>
                <a:ea typeface="Calibri (MS)"/>
                <a:cs typeface="Calibri (MS)"/>
                <a:sym typeface="Calibri (MS)"/>
              </a:rPr>
              <a:t>я «ради р</a:t>
            </a:r>
            <a:r>
              <a:rPr lang="en-US" sz="3150" strike="noStrike" u="none">
                <a:solidFill>
                  <a:srgbClr val="000000"/>
                </a:solidFill>
                <a:latin typeface="Calibri (MS)"/>
                <a:ea typeface="Calibri (MS)"/>
                <a:cs typeface="Calibri (MS)"/>
                <a:sym typeface="Calibri (MS)"/>
              </a:rPr>
              <a:t>аская</a:t>
            </a:r>
            <a:r>
              <a:rPr lang="en-US" sz="3150" strike="noStrike" u="none">
                <a:solidFill>
                  <a:srgbClr val="000000"/>
                </a:solidFill>
                <a:latin typeface="Calibri (MS)"/>
                <a:ea typeface="Calibri (MS)"/>
                <a:cs typeface="Calibri (MS)"/>
                <a:sym typeface="Calibri (MS)"/>
              </a:rPr>
              <a:t>н</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я</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это считается благом для е</a:t>
            </a:r>
            <a:r>
              <a:rPr lang="en-US" sz="3150" strike="noStrike" u="none">
                <a:solidFill>
                  <a:srgbClr val="000000"/>
                </a:solidFill>
                <a:latin typeface="Calibri (MS)"/>
                <a:ea typeface="Calibri (MS)"/>
                <a:cs typeface="Calibri (MS)"/>
                <a:sym typeface="Calibri (MS)"/>
              </a:rPr>
              <a:t>г</a:t>
            </a:r>
            <a:r>
              <a:rPr lang="en-US" sz="3150" strike="noStrike" u="none">
                <a:solidFill>
                  <a:srgbClr val="000000"/>
                </a:solidFill>
                <a:latin typeface="Calibri (MS)"/>
                <a:ea typeface="Calibri (MS)"/>
                <a:cs typeface="Calibri (MS)"/>
                <a:sym typeface="Calibri (MS)"/>
              </a:rPr>
              <a:t>о души и перев</a:t>
            </a:r>
            <a:r>
              <a:rPr lang="en-US" sz="3150" strike="noStrike" u="none">
                <a:solidFill>
                  <a:srgbClr val="000000"/>
                </a:solidFill>
                <a:latin typeface="Calibri (MS)"/>
                <a:ea typeface="Calibri (MS)"/>
                <a:cs typeface="Calibri (MS)"/>
                <a:sym typeface="Calibri (MS)"/>
              </a:rPr>
              <a:t>еши</a:t>
            </a:r>
            <a:r>
              <a:rPr lang="en-US" sz="3150" strike="noStrike" u="none">
                <a:solidFill>
                  <a:srgbClr val="000000"/>
                </a:solidFill>
                <a:latin typeface="Calibri (MS)"/>
                <a:ea typeface="Calibri (MS)"/>
                <a:cs typeface="Calibri (MS)"/>
                <a:sym typeface="Calibri (MS)"/>
              </a:rPr>
              <a:t>вает</a:t>
            </a:r>
            <a:r>
              <a:rPr lang="en-US" sz="3150" strike="noStrike" u="none">
                <a:solidFill>
                  <a:srgbClr val="000000"/>
                </a:solidFill>
                <a:latin typeface="Calibri (MS)"/>
                <a:ea typeface="Calibri (MS)"/>
                <a:cs typeface="Calibri (MS)"/>
                <a:sym typeface="Calibri (MS)"/>
              </a:rPr>
              <a:t> страдани</a:t>
            </a:r>
            <a:r>
              <a:rPr lang="en-US" sz="3150" strike="noStrike" u="none">
                <a:solidFill>
                  <a:srgbClr val="000000"/>
                </a:solidFill>
                <a:latin typeface="Calibri (MS)"/>
                <a:ea typeface="Calibri (MS)"/>
                <a:cs typeface="Calibri (MS)"/>
                <a:sym typeface="Calibri (MS)"/>
              </a:rPr>
              <a:t>е тел</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 — та</a:t>
            </a:r>
            <a:r>
              <a:rPr lang="en-US" sz="3150" strike="noStrike" u="none">
                <a:solidFill>
                  <a:srgbClr val="000000"/>
                </a:solidFill>
                <a:latin typeface="Calibri (MS)"/>
                <a:ea typeface="Calibri (MS)"/>
                <a:cs typeface="Calibri (MS)"/>
                <a:sym typeface="Calibri (MS)"/>
              </a:rPr>
              <a:t>к</a:t>
            </a:r>
            <a:r>
              <a:rPr lang="en-US" sz="3150" strike="noStrike" u="none">
                <a:solidFill>
                  <a:srgbClr val="000000"/>
                </a:solidFill>
                <a:latin typeface="Calibri (MS)"/>
                <a:ea typeface="Calibri (MS)"/>
                <a:cs typeface="Calibri (MS)"/>
                <a:sym typeface="Calibri (MS)"/>
              </a:rPr>
              <a:t> что это наз</a:t>
            </a:r>
            <a:r>
              <a:rPr lang="en-US" sz="3150" strike="noStrike" u="none">
                <a:solidFill>
                  <a:srgbClr val="000000"/>
                </a:solidFill>
                <a:latin typeface="Calibri (MS)"/>
                <a:ea typeface="Calibri (MS)"/>
                <a:cs typeface="Calibri (MS)"/>
                <a:sym typeface="Calibri (MS)"/>
              </a:rPr>
              <a:t>ы</a:t>
            </a:r>
            <a:r>
              <a:rPr lang="en-US" sz="3150" strike="noStrike" u="none">
                <a:solidFill>
                  <a:srgbClr val="000000"/>
                </a:solidFill>
                <a:latin typeface="Calibri (MS)"/>
                <a:ea typeface="Calibri (MS)"/>
                <a:cs typeface="Calibri (MS)"/>
                <a:sym typeface="Calibri (MS)"/>
              </a:rPr>
              <a:t>вается не унич</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ожением, а нап</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ив</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благом, — то же рассуждение применимо и к напрасному уничтожению имуще</a:t>
            </a:r>
            <a:r>
              <a:rPr lang="en-US" sz="3150" strike="noStrike" u="none">
                <a:solidFill>
                  <a:srgbClr val="000000"/>
                </a:solidFill>
                <a:latin typeface="Calibri (MS)"/>
                <a:ea typeface="Calibri (MS)"/>
                <a:cs typeface="Calibri (MS)"/>
                <a:sym typeface="Calibri (MS)"/>
              </a:rPr>
              <a:t>ст</a:t>
            </a:r>
            <a:r>
              <a:rPr lang="en-US" sz="3150" strike="noStrike" u="none">
                <a:solidFill>
                  <a:srgbClr val="000000"/>
                </a:solidFill>
                <a:latin typeface="Calibri (MS)"/>
                <a:ea typeface="Calibri (MS)"/>
                <a:cs typeface="Calibri (MS)"/>
                <a:sym typeface="Calibri (MS)"/>
              </a:rPr>
              <a:t>ва.</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Когда начальник Храмовой горы сжигал одежду левита, чтобы привести его к раскаянию — чтобы он искренне сожалел о содеянном в прошлом и, что важнее, решительно хотел изменить будущее, — тогда благо для души левита перевешивает ущерб его имуществу. Если благо души постящегося ради раскаяния перевешивает физический вред, причинённый телу, то тем более это верно в нашем случае.</a:t>
            </a:r>
          </a:p>
        </p:txBody>
      </p:sp>
      <p:sp>
        <p:nvSpPr>
          <p:cNvPr name="TextBox 4" id="4"/>
          <p:cNvSpPr txBox="true"/>
          <p:nvPr/>
        </p:nvSpPr>
        <p:spPr>
          <a:xfrm rot="0">
            <a:off x="3446593" y="962025"/>
            <a:ext cx="13906817"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Благо души важнее страдания тела</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38017"/>
            <a:ext cx="18294651" cy="10210966"/>
            <a:chOff x="0" y="0"/>
            <a:chExt cx="23300271" cy="13004800"/>
          </a:xfrm>
        </p:grpSpPr>
        <p:sp>
          <p:nvSpPr>
            <p:cNvPr name="Freeform 3" id="3"/>
            <p:cNvSpPr/>
            <p:nvPr/>
          </p:nvSpPr>
          <p:spPr>
            <a:xfrm flipH="false" flipV="false" rot="0">
              <a:off x="0" y="0"/>
              <a:ext cx="23300310" cy="13004800"/>
            </a:xfrm>
            <a:custGeom>
              <a:avLst/>
              <a:gdLst/>
              <a:ahLst/>
              <a:cxnLst/>
              <a:rect r="r" b="b" t="t" l="l"/>
              <a:pathLst>
                <a:path h="13004800" w="23300310">
                  <a:moveTo>
                    <a:pt x="0" y="0"/>
                  </a:moveTo>
                  <a:lnTo>
                    <a:pt x="23300310" y="0"/>
                  </a:lnTo>
                  <a:lnTo>
                    <a:pt x="23300310" y="13004800"/>
                  </a:lnTo>
                  <a:lnTo>
                    <a:pt x="0" y="13004800"/>
                  </a:lnTo>
                  <a:lnTo>
                    <a:pt x="0" y="0"/>
                  </a:lnTo>
                  <a:close/>
                </a:path>
              </a:pathLst>
            </a:custGeom>
            <a:blipFill>
              <a:blip r:embed="rId2"/>
              <a:stretch>
                <a:fillRect l="0" t="0" r="0" b="0"/>
              </a:stretch>
            </a:blipFill>
          </p:spPr>
        </p:sp>
      </p:grpSp>
      <p:grpSp>
        <p:nvGrpSpPr>
          <p:cNvPr name="Group 4" id="4"/>
          <p:cNvGrpSpPr/>
          <p:nvPr/>
        </p:nvGrpSpPr>
        <p:grpSpPr>
          <a:xfrm rot="0">
            <a:off x="2091972" y="5266165"/>
            <a:ext cx="5637389" cy="1134635"/>
            <a:chOff x="0" y="0"/>
            <a:chExt cx="1484744" cy="298834"/>
          </a:xfrm>
        </p:grpSpPr>
        <p:sp>
          <p:nvSpPr>
            <p:cNvPr name="Freeform 5" id="5"/>
            <p:cNvSpPr/>
            <p:nvPr/>
          </p:nvSpPr>
          <p:spPr>
            <a:xfrm flipH="false" flipV="false" rot="0">
              <a:off x="0" y="0"/>
              <a:ext cx="1484744" cy="298834"/>
            </a:xfrm>
            <a:custGeom>
              <a:avLst/>
              <a:gdLst/>
              <a:ahLst/>
              <a:cxnLst/>
              <a:rect r="r" b="b" t="t" l="l"/>
              <a:pathLst>
                <a:path h="298834" w="1484744">
                  <a:moveTo>
                    <a:pt x="0" y="0"/>
                  </a:moveTo>
                  <a:lnTo>
                    <a:pt x="1484744" y="0"/>
                  </a:lnTo>
                  <a:lnTo>
                    <a:pt x="1484744" y="298834"/>
                  </a:lnTo>
                  <a:lnTo>
                    <a:pt x="0" y="298834"/>
                  </a:lnTo>
                  <a:close/>
                </a:path>
              </a:pathLst>
            </a:custGeom>
            <a:solidFill>
              <a:srgbClr val="FFFFFF"/>
            </a:solidFill>
          </p:spPr>
        </p:sp>
        <p:sp>
          <p:nvSpPr>
            <p:cNvPr name="TextBox 6" id="6"/>
            <p:cNvSpPr txBox="true"/>
            <p:nvPr/>
          </p:nvSpPr>
          <p:spPr>
            <a:xfrm>
              <a:off x="0" y="-9525"/>
              <a:ext cx="1484744" cy="308359"/>
            </a:xfrm>
            <a:prstGeom prst="rect">
              <a:avLst/>
            </a:prstGeom>
          </p:spPr>
          <p:txBody>
            <a:bodyPr anchor="ctr" rtlCol="false" tIns="50800" lIns="50800" bIns="50800" rIns="50800"/>
            <a:lstStyle/>
            <a:p>
              <a:pPr algn="ctr">
                <a:lnSpc>
                  <a:spcPts val="2520"/>
                </a:lnSpc>
              </a:pPr>
            </a:p>
          </p:txBody>
        </p:sp>
      </p:grpSp>
      <p:sp>
        <p:nvSpPr>
          <p:cNvPr name="TextBox 7" id="7"/>
          <p:cNvSpPr txBox="true"/>
          <p:nvPr/>
        </p:nvSpPr>
        <p:spPr>
          <a:xfrm rot="0">
            <a:off x="2091972" y="5209015"/>
            <a:ext cx="5832420" cy="1143000"/>
          </a:xfrm>
          <a:prstGeom prst="rect">
            <a:avLst/>
          </a:prstGeom>
        </p:spPr>
        <p:txBody>
          <a:bodyPr anchor="t" rtlCol="false" tIns="0" lIns="0" bIns="0" rIns="0">
            <a:spAutoFit/>
          </a:bodyPr>
          <a:lstStyle/>
          <a:p>
            <a:pPr algn="ctr">
              <a:lnSpc>
                <a:spcPts val="2879"/>
              </a:lnSpc>
              <a:spcBef>
                <a:spcPct val="0"/>
              </a:spcBef>
            </a:pPr>
            <a:r>
              <a:rPr lang="en-US" b="true" sz="2399">
                <a:solidFill>
                  <a:srgbClr val="000000"/>
                </a:solidFill>
                <a:latin typeface="Calibri (MS) Bold"/>
                <a:ea typeface="Calibri (MS) Bold"/>
                <a:cs typeface="Calibri (MS) Bold"/>
                <a:sym typeface="Calibri (MS) Bold"/>
              </a:rPr>
              <a:t>По</a:t>
            </a:r>
            <a:r>
              <a:rPr lang="en-US" b="true" sz="2399">
                <a:solidFill>
                  <a:srgbClr val="000000"/>
                </a:solidFill>
                <a:latin typeface="Calibri (MS) Bold"/>
                <a:ea typeface="Calibri (MS) Bold"/>
                <a:cs typeface="Calibri (MS) Bold"/>
                <a:sym typeface="Calibri (MS) Bold"/>
              </a:rPr>
              <a:t>ст ради раскаяния причиняет страдания телу, но разрешен, так как приносит благо душе и считается «пользой для человека».</a:t>
            </a:r>
          </a:p>
        </p:txBody>
      </p:sp>
      <p:sp>
        <p:nvSpPr>
          <p:cNvPr name="TextBox 8" id="8"/>
          <p:cNvSpPr txBox="true"/>
          <p:nvPr/>
        </p:nvSpPr>
        <p:spPr>
          <a:xfrm rot="0">
            <a:off x="10455740" y="5209015"/>
            <a:ext cx="5832420" cy="781050"/>
          </a:xfrm>
          <a:prstGeom prst="rect">
            <a:avLst/>
          </a:prstGeom>
        </p:spPr>
        <p:txBody>
          <a:bodyPr anchor="t" rtlCol="false" tIns="0" lIns="0" bIns="0" rIns="0">
            <a:spAutoFit/>
          </a:bodyPr>
          <a:lstStyle/>
          <a:p>
            <a:pPr algn="ctr">
              <a:lnSpc>
                <a:spcPts val="2879"/>
              </a:lnSpc>
              <a:spcBef>
                <a:spcPct val="0"/>
              </a:spcBef>
            </a:pPr>
            <a:r>
              <a:rPr lang="en-US" b="true" sz="2399">
                <a:solidFill>
                  <a:srgbClr val="000000"/>
                </a:solidFill>
                <a:latin typeface="Calibri (MS) Bold"/>
                <a:ea typeface="Calibri (MS) Bold"/>
                <a:cs typeface="Calibri (MS) Bold"/>
                <a:sym typeface="Calibri (MS) Bold"/>
              </a:rPr>
              <a:t>Сожже</a:t>
            </a:r>
            <a:r>
              <a:rPr lang="en-US" b="true" sz="2399">
                <a:solidFill>
                  <a:srgbClr val="000000"/>
                </a:solidFill>
                <a:latin typeface="Calibri (MS) Bold"/>
                <a:ea typeface="Calibri (MS) Bold"/>
                <a:cs typeface="Calibri (MS) Bold"/>
                <a:sym typeface="Calibri (MS) Bold"/>
              </a:rPr>
              <a:t>ние одежды уснувшего караульного побуждало его к искреннему раскаянию.</a:t>
            </a:r>
          </a:p>
        </p:txBody>
      </p:sp>
      <p:sp>
        <p:nvSpPr>
          <p:cNvPr name="TextBox 9" id="9"/>
          <p:cNvSpPr txBox="true"/>
          <p:nvPr/>
        </p:nvSpPr>
        <p:spPr>
          <a:xfrm rot="0">
            <a:off x="5652994" y="8287995"/>
            <a:ext cx="6982011" cy="1504950"/>
          </a:xfrm>
          <a:prstGeom prst="rect">
            <a:avLst/>
          </a:prstGeom>
        </p:spPr>
        <p:txBody>
          <a:bodyPr anchor="t" rtlCol="false" tIns="0" lIns="0" bIns="0" rIns="0">
            <a:spAutoFit/>
          </a:bodyPr>
          <a:lstStyle/>
          <a:p>
            <a:pPr algn="ctr">
              <a:lnSpc>
                <a:spcPts val="2879"/>
              </a:lnSpc>
              <a:spcBef>
                <a:spcPct val="0"/>
              </a:spcBef>
            </a:pPr>
            <a:r>
              <a:rPr lang="en-US" b="true" sz="2399">
                <a:solidFill>
                  <a:srgbClr val="000000"/>
                </a:solidFill>
                <a:latin typeface="Calibri (MS) Bold"/>
                <a:ea typeface="Calibri (MS) Bold"/>
                <a:cs typeface="Calibri (MS) Bold"/>
                <a:sym typeface="Calibri (MS) Bold"/>
              </a:rPr>
              <a:t>Поскольку уничтоже</a:t>
            </a:r>
            <a:r>
              <a:rPr lang="en-US" b="true" sz="2399">
                <a:solidFill>
                  <a:srgbClr val="000000"/>
                </a:solidFill>
                <a:latin typeface="Calibri (MS) Bold"/>
                <a:ea typeface="Calibri (MS) Bold"/>
                <a:cs typeface="Calibri (MS) Bold"/>
                <a:sym typeface="Calibri (MS) Bold"/>
              </a:rPr>
              <a:t>ние имущества приносит духовное благо, оно считается благом и не нарушает запрет «напрасного уничтожения».</a:t>
            </a:r>
          </a:p>
          <a:p>
            <a:pPr algn="ctr">
              <a:lnSpc>
                <a:spcPts val="2879"/>
              </a:lnSpc>
              <a:spcBef>
                <a:spcPct val="0"/>
              </a:spcBef>
            </a:pP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575415" y="419433"/>
            <a:ext cx="11233335" cy="2219325"/>
          </a:xfrm>
          <a:prstGeom prst="rect">
            <a:avLst/>
          </a:prstGeom>
        </p:spPr>
        <p:txBody>
          <a:bodyPr anchor="t" rtlCol="false" tIns="0" lIns="0" bIns="0" rIns="0">
            <a:spAutoFit/>
          </a:bodyPr>
          <a:lstStyle/>
          <a:p>
            <a:pPr algn="l">
              <a:lnSpc>
                <a:spcPts val="8640"/>
              </a:lnSpc>
            </a:pPr>
            <a:r>
              <a:rPr lang="en-US" sz="7200" b="true">
                <a:solidFill>
                  <a:srgbClr val="1B969B"/>
                </a:solidFill>
                <a:latin typeface="Arial Bold"/>
                <a:ea typeface="Arial Bold"/>
                <a:cs typeface="Arial Bold"/>
                <a:sym typeface="Arial Bold"/>
              </a:rPr>
              <a:t>В</a:t>
            </a:r>
            <a:r>
              <a:rPr lang="en-US" sz="7200" b="true">
                <a:solidFill>
                  <a:srgbClr val="1B969B"/>
                </a:solidFill>
                <a:latin typeface="Arial Bold"/>
                <a:ea typeface="Arial Bold"/>
                <a:cs typeface="Arial Bold"/>
                <a:sym typeface="Arial Bold"/>
              </a:rPr>
              <a:t>. Как мог Б-г разрушить Храм?</a:t>
            </a:r>
          </a:p>
        </p:txBody>
      </p:sp>
      <p:grpSp>
        <p:nvGrpSpPr>
          <p:cNvPr name="Group 4" id="4"/>
          <p:cNvGrpSpPr/>
          <p:nvPr/>
        </p:nvGrpSpPr>
        <p:grpSpPr>
          <a:xfrm rot="0">
            <a:off x="15928489" y="9356659"/>
            <a:ext cx="2016608" cy="555994"/>
            <a:chOff x="0" y="0"/>
            <a:chExt cx="3525596" cy="972033"/>
          </a:xfrm>
        </p:grpSpPr>
        <p:sp>
          <p:nvSpPr>
            <p:cNvPr name="Freeform 5" id="5"/>
            <p:cNvSpPr/>
            <p:nvPr/>
          </p:nvSpPr>
          <p:spPr>
            <a:xfrm flipH="false" flipV="false" rot="0">
              <a:off x="0" y="0"/>
              <a:ext cx="3525647" cy="972058"/>
            </a:xfrm>
            <a:custGeom>
              <a:avLst/>
              <a:gdLst/>
              <a:ahLst/>
              <a:cxnLst/>
              <a:rect r="r" b="b" t="t" l="l"/>
              <a:pathLst>
                <a:path h="972058" w="3525647">
                  <a:moveTo>
                    <a:pt x="0" y="0"/>
                  </a:moveTo>
                  <a:lnTo>
                    <a:pt x="3525647" y="0"/>
                  </a:lnTo>
                  <a:lnTo>
                    <a:pt x="3525647" y="972058"/>
                  </a:lnTo>
                  <a:lnTo>
                    <a:pt x="0" y="972058"/>
                  </a:lnTo>
                  <a:close/>
                </a:path>
              </a:pathLst>
            </a:custGeom>
            <a:solidFill>
              <a:srgbClr val="1B969B"/>
            </a:solidFill>
          </p:spPr>
        </p:sp>
      </p:grpSp>
      <p:grpSp>
        <p:nvGrpSpPr>
          <p:cNvPr name="Group 6" id="6"/>
          <p:cNvGrpSpPr/>
          <p:nvPr/>
        </p:nvGrpSpPr>
        <p:grpSpPr>
          <a:xfrm rot="0">
            <a:off x="12290073" y="4733874"/>
            <a:ext cx="6550732" cy="6015376"/>
            <a:chOff x="0" y="0"/>
            <a:chExt cx="2262226" cy="2077346"/>
          </a:xfrm>
        </p:grpSpPr>
        <p:sp>
          <p:nvSpPr>
            <p:cNvPr name="Freeform 7" id="7"/>
            <p:cNvSpPr/>
            <p:nvPr/>
          </p:nvSpPr>
          <p:spPr>
            <a:xfrm flipH="false" flipV="false" rot="0">
              <a:off x="0" y="0"/>
              <a:ext cx="2262226" cy="2077346"/>
            </a:xfrm>
            <a:custGeom>
              <a:avLst/>
              <a:gdLst/>
              <a:ahLst/>
              <a:cxnLst/>
              <a:rect r="r" b="b" t="t" l="l"/>
              <a:pathLst>
                <a:path h="2077346" w="2262226">
                  <a:moveTo>
                    <a:pt x="0" y="0"/>
                  </a:moveTo>
                  <a:lnTo>
                    <a:pt x="2262226" y="0"/>
                  </a:lnTo>
                  <a:lnTo>
                    <a:pt x="2262226" y="2077346"/>
                  </a:lnTo>
                  <a:lnTo>
                    <a:pt x="0" y="2077346"/>
                  </a:lnTo>
                  <a:close/>
                </a:path>
              </a:pathLst>
            </a:custGeom>
            <a:solidFill>
              <a:srgbClr val="E0F5F6"/>
            </a:solidFill>
          </p:spPr>
        </p:sp>
        <p:sp>
          <p:nvSpPr>
            <p:cNvPr name="TextBox 8" id="8"/>
            <p:cNvSpPr txBox="true"/>
            <p:nvPr/>
          </p:nvSpPr>
          <p:spPr>
            <a:xfrm>
              <a:off x="0" y="-9525"/>
              <a:ext cx="2262226" cy="2086871"/>
            </a:xfrm>
            <a:prstGeom prst="rect">
              <a:avLst/>
            </a:prstGeom>
          </p:spPr>
          <p:txBody>
            <a:bodyPr anchor="ctr" rtlCol="false" tIns="50800" lIns="50800" bIns="50800" rIns="50800"/>
            <a:lstStyle/>
            <a:p>
              <a:pPr algn="ctr">
                <a:lnSpc>
                  <a:spcPts val="2520"/>
                </a:lnSpc>
              </a:pPr>
            </a:p>
          </p:txBody>
        </p:sp>
      </p:grpSp>
      <p:grpSp>
        <p:nvGrpSpPr>
          <p:cNvPr name="Group 9" id="9"/>
          <p:cNvGrpSpPr/>
          <p:nvPr/>
        </p:nvGrpSpPr>
        <p:grpSpPr>
          <a:xfrm rot="2700000">
            <a:off x="15370075" y="6983345"/>
            <a:ext cx="4344324" cy="4352731"/>
            <a:chOff x="0" y="0"/>
            <a:chExt cx="1500266" cy="1503169"/>
          </a:xfrm>
        </p:grpSpPr>
        <p:sp>
          <p:nvSpPr>
            <p:cNvPr name="Freeform 10" id="10"/>
            <p:cNvSpPr/>
            <p:nvPr/>
          </p:nvSpPr>
          <p:spPr>
            <a:xfrm flipH="false" flipV="false" rot="0">
              <a:off x="0" y="0"/>
              <a:ext cx="1500266" cy="1503169"/>
            </a:xfrm>
            <a:custGeom>
              <a:avLst/>
              <a:gdLst/>
              <a:ahLst/>
              <a:cxnLst/>
              <a:rect r="r" b="b" t="t" l="l"/>
              <a:pathLst>
                <a:path h="1503169" w="1500266">
                  <a:moveTo>
                    <a:pt x="0" y="0"/>
                  </a:moveTo>
                  <a:lnTo>
                    <a:pt x="1500266" y="0"/>
                  </a:lnTo>
                  <a:lnTo>
                    <a:pt x="1500266" y="1503169"/>
                  </a:lnTo>
                  <a:lnTo>
                    <a:pt x="0" y="1503169"/>
                  </a:lnTo>
                  <a:close/>
                </a:path>
              </a:pathLst>
            </a:custGeom>
            <a:solidFill>
              <a:srgbClr val="FFFFFF"/>
            </a:solidFill>
          </p:spPr>
        </p:sp>
        <p:sp>
          <p:nvSpPr>
            <p:cNvPr name="TextBox 11" id="11"/>
            <p:cNvSpPr txBox="true"/>
            <p:nvPr/>
          </p:nvSpPr>
          <p:spPr>
            <a:xfrm>
              <a:off x="0" y="-9525"/>
              <a:ext cx="1500266" cy="1512694"/>
            </a:xfrm>
            <a:prstGeom prst="rect">
              <a:avLst/>
            </a:prstGeom>
          </p:spPr>
          <p:txBody>
            <a:bodyPr anchor="ctr" rtlCol="false" tIns="50800" lIns="50800" bIns="50800" rIns="50800"/>
            <a:lstStyle/>
            <a:p>
              <a:pPr algn="ctr">
                <a:lnSpc>
                  <a:spcPts val="2520"/>
                </a:lnSpc>
              </a:pPr>
            </a:p>
          </p:txBody>
        </p:sp>
      </p:grpSp>
      <p:grpSp>
        <p:nvGrpSpPr>
          <p:cNvPr name="Group 12" id="12"/>
          <p:cNvGrpSpPr/>
          <p:nvPr/>
        </p:nvGrpSpPr>
        <p:grpSpPr>
          <a:xfrm rot="0">
            <a:off x="15854662" y="9380739"/>
            <a:ext cx="2164901" cy="531913"/>
            <a:chOff x="0" y="0"/>
            <a:chExt cx="747625" cy="183691"/>
          </a:xfrm>
        </p:grpSpPr>
        <p:sp>
          <p:nvSpPr>
            <p:cNvPr name="Freeform 13" id="13"/>
            <p:cNvSpPr/>
            <p:nvPr/>
          </p:nvSpPr>
          <p:spPr>
            <a:xfrm flipH="false" flipV="false" rot="0">
              <a:off x="0" y="0"/>
              <a:ext cx="747625" cy="183691"/>
            </a:xfrm>
            <a:custGeom>
              <a:avLst/>
              <a:gdLst/>
              <a:ahLst/>
              <a:cxnLst/>
              <a:rect r="r" b="b" t="t" l="l"/>
              <a:pathLst>
                <a:path h="183691" w="747625">
                  <a:moveTo>
                    <a:pt x="0" y="0"/>
                  </a:moveTo>
                  <a:lnTo>
                    <a:pt x="747625" y="0"/>
                  </a:lnTo>
                  <a:lnTo>
                    <a:pt x="747625" y="183691"/>
                  </a:lnTo>
                  <a:lnTo>
                    <a:pt x="0" y="183691"/>
                  </a:lnTo>
                  <a:close/>
                </a:path>
              </a:pathLst>
            </a:custGeom>
            <a:solidFill>
              <a:srgbClr val="1A969B"/>
            </a:solidFill>
          </p:spPr>
        </p:sp>
        <p:sp>
          <p:nvSpPr>
            <p:cNvPr name="TextBox 14" id="14"/>
            <p:cNvSpPr txBox="true"/>
            <p:nvPr/>
          </p:nvSpPr>
          <p:spPr>
            <a:xfrm>
              <a:off x="0" y="-9525"/>
              <a:ext cx="747625" cy="193216"/>
            </a:xfrm>
            <a:prstGeom prst="rect">
              <a:avLst/>
            </a:prstGeom>
          </p:spPr>
          <p:txBody>
            <a:bodyPr anchor="ctr" rtlCol="false" tIns="50800" lIns="50800" bIns="50800" rIns="50800"/>
            <a:lstStyle/>
            <a:p>
              <a:pPr algn="ctr">
                <a:lnSpc>
                  <a:spcPts val="2520"/>
                </a:lnSpc>
              </a:pPr>
            </a:p>
          </p:txBody>
        </p:sp>
      </p:grpSp>
      <p:sp>
        <p:nvSpPr>
          <p:cNvPr name="Freeform 15" id="15" descr="תמונה שמכילה טקסט, גופן, צילום מסך, גרפיקה"/>
          <p:cNvSpPr/>
          <p:nvPr/>
        </p:nvSpPr>
        <p:spPr>
          <a:xfrm flipH="false" flipV="false" rot="0">
            <a:off x="12194286" y="6989034"/>
            <a:ext cx="6334046" cy="2447387"/>
          </a:xfrm>
          <a:custGeom>
            <a:avLst/>
            <a:gdLst/>
            <a:ahLst/>
            <a:cxnLst/>
            <a:rect r="r" b="b" t="t" l="l"/>
            <a:pathLst>
              <a:path h="2447387" w="6334046">
                <a:moveTo>
                  <a:pt x="0" y="0"/>
                </a:moveTo>
                <a:lnTo>
                  <a:pt x="6334046" y="0"/>
                </a:lnTo>
                <a:lnTo>
                  <a:pt x="6334046" y="2447387"/>
                </a:lnTo>
                <a:lnTo>
                  <a:pt x="0" y="2447387"/>
                </a:lnTo>
                <a:lnTo>
                  <a:pt x="0" y="0"/>
                </a:lnTo>
                <a:close/>
              </a:path>
            </a:pathLst>
          </a:custGeom>
          <a:blipFill>
            <a:blip r:embed="rId3"/>
            <a:stretch>
              <a:fillRect l="-4365" t="0" r="-4365" b="0"/>
            </a:stretch>
          </a:blipFill>
        </p:spPr>
      </p:sp>
      <p:sp>
        <p:nvSpPr>
          <p:cNvPr name="TextBox 16" id="16"/>
          <p:cNvSpPr txBox="true"/>
          <p:nvPr/>
        </p:nvSpPr>
        <p:spPr>
          <a:xfrm rot="0">
            <a:off x="15905335" y="9495745"/>
            <a:ext cx="2025456" cy="258771"/>
          </a:xfrm>
          <a:prstGeom prst="rect">
            <a:avLst/>
          </a:prstGeom>
        </p:spPr>
        <p:txBody>
          <a:bodyPr anchor="t" rtlCol="false" tIns="0" lIns="0" bIns="0" rIns="0">
            <a:spAutoFit/>
          </a:bodyPr>
          <a:lstStyle/>
          <a:p>
            <a:pPr algn="ctr">
              <a:lnSpc>
                <a:spcPts val="1921"/>
              </a:lnSpc>
            </a:pPr>
            <a:r>
              <a:rPr lang="en-US" sz="1601">
                <a:solidFill>
                  <a:srgbClr val="FFFFFF"/>
                </a:solidFill>
                <a:latin typeface="Arial"/>
                <a:ea typeface="Arial"/>
                <a:cs typeface="Arial"/>
                <a:sym typeface="Arial"/>
              </a:rPr>
              <a:t>Реэ</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1000125"/>
            <a:ext cx="1470393"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Ребе</a:t>
            </a:r>
          </a:p>
        </p:txBody>
      </p:sp>
      <p:sp>
        <p:nvSpPr>
          <p:cNvPr name="AutoShape 4" id="4"/>
          <p:cNvSpPr/>
          <p:nvPr/>
        </p:nvSpPr>
        <p:spPr>
          <a:xfrm flipV="true">
            <a:off x="3446593" y="1638300"/>
            <a:ext cx="1139598" cy="0"/>
          </a:xfrm>
          <a:prstGeom prst="line">
            <a:avLst/>
          </a:prstGeom>
          <a:ln cap="flat" w="76200">
            <a:solidFill>
              <a:srgbClr val="30BFBF"/>
            </a:solidFill>
            <a:prstDash val="solid"/>
            <a:headEnd type="none" len="sm" w="sm"/>
            <a:tailEnd type="none" len="sm" w="sm"/>
          </a:ln>
        </p:spPr>
      </p:sp>
      <p:sp>
        <p:nvSpPr>
          <p:cNvPr name="TextBox 5" id="5"/>
          <p:cNvSpPr txBox="true"/>
          <p:nvPr/>
        </p:nvSpPr>
        <p:spPr>
          <a:xfrm rot="0">
            <a:off x="3446593" y="1779475"/>
            <a:ext cx="13906817"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Запрет разрушать часть Храма</a:t>
            </a:r>
          </a:p>
        </p:txBody>
      </p:sp>
      <p:sp>
        <p:nvSpPr>
          <p:cNvPr name="TextBox 6" id="6"/>
          <p:cNvSpPr txBox="true"/>
          <p:nvPr/>
        </p:nvSpPr>
        <p:spPr>
          <a:xfrm rot="0">
            <a:off x="3446593" y="2260111"/>
            <a:ext cx="13837568" cy="7011962"/>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Есть ясное алахическое пост</a:t>
            </a:r>
            <a:r>
              <a:rPr lang="en-US" sz="3150" strike="noStrike" u="none">
                <a:solidFill>
                  <a:srgbClr val="000000"/>
                </a:solidFill>
                <a:latin typeface="Calibri (MS)"/>
                <a:ea typeface="Calibri (MS)"/>
                <a:cs typeface="Calibri (MS)"/>
                <a:sym typeface="Calibri (MS)"/>
              </a:rPr>
              <a:t>ановление: «Всякий, кто бьет посуду, или рвёт одежду, или разрушает здание с целью уничтожения, нарушает запрет „не уничтожай"».</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Более того: помимо этого запрета есть особый схожий закон относительно Храма — нельзя повреждать никакую часть Храма: «Тот, кто разбивает один камень жертвенника, или</a:t>
            </a:r>
            <a:r>
              <a:rPr lang="en-US" sz="3150" strike="noStrike" u="none">
                <a:solidFill>
                  <a:srgbClr val="000000"/>
                </a:solidFill>
                <a:latin typeface="Calibri (MS)"/>
                <a:ea typeface="Calibri (MS)"/>
                <a:cs typeface="Calibri (MS)"/>
                <a:sym typeface="Calibri (MS)"/>
              </a:rPr>
              <a:t> Святилища, или пространства между притвором</a:t>
            </a:r>
            <a:r>
              <a:rPr lang="en-US" sz="3150" strike="noStrike" u="none">
                <a:solidFill>
                  <a:srgbClr val="000000"/>
                </a:solidFill>
                <a:latin typeface="Calibri (MS)"/>
                <a:ea typeface="Calibri (MS)"/>
                <a:cs typeface="Calibri (MS)"/>
                <a:sym typeface="Calibri (MS)"/>
              </a:rPr>
              <a:t> и жертвенником с целью разрушения, получает удары плетью, как сказано в стихе: „Разрушьте их жертвенники… не делайте так Г-споду, Б-гу вашему"».</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Тем более запрещено разрушать Храм целиком, и этот запрет даже входит в перечень запретительных заповедей по Маймониду: «Не уничтожать Храм, синагоги или дома учения».</a:t>
            </a:r>
          </a:p>
          <a:p>
            <a:pPr algn="just" marL="0" indent="0" lvl="0">
              <a:lnSpc>
                <a:spcPts val="4592"/>
              </a:lnSpc>
              <a:spcBef>
                <a:spcPct val="0"/>
              </a:spcBef>
            </a:pP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21732" y="885825"/>
            <a:ext cx="13837568" cy="5849912"/>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озникает вопрос: поскольку «Он возвещает слова Свои Яакову, законы Свои и суды Свои Израилю», и Сам Б-г, так сказать, соблюдает все заповеди, — ка</a:t>
            </a:r>
            <a:r>
              <a:rPr lang="en-US" sz="3150" strike="noStrike" u="none">
                <a:solidFill>
                  <a:srgbClr val="000000"/>
                </a:solidFill>
                <a:latin typeface="Calibri (MS)"/>
                <a:ea typeface="Calibri (MS)"/>
                <a:cs typeface="Calibri (MS)"/>
                <a:sym typeface="Calibri (MS)"/>
              </a:rPr>
              <a:t>к О</a:t>
            </a:r>
            <a:r>
              <a:rPr lang="en-US" sz="3150" strike="noStrike" u="none">
                <a:solidFill>
                  <a:srgbClr val="000000"/>
                </a:solidFill>
                <a:latin typeface="Calibri (MS)"/>
                <a:ea typeface="Calibri (MS)"/>
                <a:cs typeface="Calibri (MS)"/>
                <a:sym typeface="Calibri (MS)"/>
              </a:rPr>
              <a:t>н мог позволить народам мира разрушить </a:t>
            </a:r>
            <a:r>
              <a:rPr lang="en-US" sz="3150" strike="noStrike" u="none">
                <a:solidFill>
                  <a:srgbClr val="000000"/>
                </a:solidFill>
                <a:latin typeface="Calibri (MS)"/>
                <a:ea typeface="Calibri (MS)"/>
                <a:cs typeface="Calibri (MS)"/>
                <a:sym typeface="Calibri (MS)"/>
              </a:rPr>
              <a:t>Х</a:t>
            </a:r>
            <a:r>
              <a:rPr lang="en-US" sz="3150" strike="noStrike" u="none">
                <a:solidFill>
                  <a:srgbClr val="000000"/>
                </a:solidFill>
                <a:latin typeface="Calibri (MS)"/>
                <a:ea typeface="Calibri (MS)"/>
                <a:cs typeface="Calibri (MS)"/>
                <a:sym typeface="Calibri (MS)"/>
              </a:rPr>
              <a:t>ра</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 Более того, это бы</a:t>
            </a:r>
            <a:r>
              <a:rPr lang="en-US" sz="3150" strike="noStrike" u="none">
                <a:solidFill>
                  <a:srgbClr val="000000"/>
                </a:solidFill>
                <a:latin typeface="Calibri (MS)"/>
                <a:ea typeface="Calibri (MS)"/>
                <a:cs typeface="Calibri (MS)"/>
                <a:sym typeface="Calibri (MS)"/>
              </a:rPr>
              <a:t>ло</a:t>
            </a:r>
            <a:r>
              <a:rPr lang="en-US" sz="3150" strike="noStrike" u="none">
                <a:solidFill>
                  <a:srgbClr val="000000"/>
                </a:solidFill>
                <a:latin typeface="Calibri (MS)"/>
                <a:ea typeface="Calibri (MS)"/>
                <a:cs typeface="Calibri (MS)"/>
                <a:sym typeface="Calibri (MS)"/>
              </a:rPr>
              <a:t> сделано по Его же предопределению, как сказано в пророчестве: «Вот, Я пошлю и возьму… Навуходоносора, царя Вавилонского, раба Моего».</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Если еврейский народ был недостоин Храма, Б-г мог бы просто спрятать его, как хот произошло с Мишканом — «Шатёр Собрания был погребен». Даже относительно самого Храма сказано: «Погрузились в землю врата его», и некоторые священные храмовые атрибуты также были спрятаны.</a:t>
            </a:r>
          </a:p>
          <a:p>
            <a:pPr algn="just" marL="0" indent="0" lvl="0">
              <a:lnSpc>
                <a:spcPts val="4592"/>
              </a:lnSpc>
              <a:spcBef>
                <a:spcPct val="0"/>
              </a:spcBef>
            </a:pP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21732" y="2091633"/>
            <a:ext cx="13716000" cy="526888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Толковал рав Хинена бар Папа: «Что означает написанное: “Ликуйте, праведники, в Г-споде, прямодушным подобает славословие” (Теилим, 33:1)? Читай не “наава т</a:t>
            </a:r>
            <a:r>
              <a:rPr lang="en-US" sz="3150">
                <a:solidFill>
                  <a:srgbClr val="000000"/>
                </a:solidFill>
                <a:latin typeface="Calibri (MS)"/>
                <a:ea typeface="Calibri (MS)"/>
                <a:cs typeface="Calibri (MS)"/>
                <a:sym typeface="Calibri (MS)"/>
              </a:rPr>
              <a:t>еила” (“подобает славословие”), а “навэ теила” (“обитель славословия”) — это Моше и Давид, над своим свершениями которых были не властны их ненавистники. Давид — как написано: “Погрузились в землю врата его” (Эйха, 2:9). Моше — ибо сказал господин: “Когда был построен Первый Храм, был погребен Шатёр Собрания, его доски, его крючки, его засовы, его столбы и его подножия”». Где? Сказал рав Хисда от имени Авими: «Под ходами Чертога».</a:t>
            </a:r>
          </a:p>
        </p:txBody>
      </p:sp>
      <p:sp>
        <p:nvSpPr>
          <p:cNvPr name="TextBox 4" id="4"/>
          <p:cNvSpPr txBox="true"/>
          <p:nvPr/>
        </p:nvSpPr>
        <p:spPr>
          <a:xfrm rot="0">
            <a:off x="33859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Талмуд, Сота, 9а</a:t>
            </a:r>
          </a:p>
        </p:txBody>
      </p:sp>
      <p:sp>
        <p:nvSpPr>
          <p:cNvPr name="TextBox 5" id="5"/>
          <p:cNvSpPr txBox="true"/>
          <p:nvPr/>
        </p:nvSpPr>
        <p:spPr>
          <a:xfrm rot="0">
            <a:off x="33859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11</a:t>
            </a:r>
          </a:p>
        </p:txBody>
      </p:sp>
      <p:sp>
        <p:nvSpPr>
          <p:cNvPr name="AutoShape 6" id="6"/>
          <p:cNvSpPr/>
          <p:nvPr/>
        </p:nvSpPr>
        <p:spPr>
          <a:xfrm flipV="true">
            <a:off x="3421732" y="2110683"/>
            <a:ext cx="1139598" cy="0"/>
          </a:xfrm>
          <a:prstGeom prst="line">
            <a:avLst/>
          </a:prstGeom>
          <a:ln cap="flat" w="76200">
            <a:solidFill>
              <a:srgbClr val="30BFBF"/>
            </a:solidFill>
            <a:prstDash val="solid"/>
            <a:headEnd type="none" len="sm" w="sm"/>
            <a:tailEnd type="none" len="sm" w="sm"/>
          </a:ln>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21732" y="2091633"/>
            <a:ext cx="13716000" cy="584991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Учили мы в барайте: «Когда ковчег был спрятан, вместе с ним был спрятан сосуд с маном, который был рядом с ним, и сосуд с маслом помазания, и посох Аарона с его миндалинами и цветами».</a:t>
            </a:r>
          </a:p>
          <a:p>
            <a:pPr algn="just">
              <a:lnSpc>
                <a:spcPts val="4592"/>
              </a:lnSpc>
            </a:pPr>
            <a:r>
              <a:rPr lang="en-US" sz="3150">
                <a:solidFill>
                  <a:srgbClr val="000000"/>
                </a:solidFill>
                <a:latin typeface="Calibri (MS)"/>
                <a:ea typeface="Calibri (MS)"/>
                <a:cs typeface="Calibri (MS)"/>
                <a:sym typeface="Calibri (MS)"/>
              </a:rPr>
              <a:t>А кто спрятал </a:t>
            </a:r>
            <a:r>
              <a:rPr lang="en-US" sz="3150">
                <a:solidFill>
                  <a:srgbClr val="000000"/>
                </a:solidFill>
                <a:latin typeface="Calibri (MS)"/>
                <a:ea typeface="Calibri (MS)"/>
                <a:cs typeface="Calibri (MS)"/>
                <a:sym typeface="Calibri (MS)"/>
              </a:rPr>
              <a:t>его? Йошияу, царь Иудеи, спрятал его.</a:t>
            </a:r>
          </a:p>
          <a:p>
            <a:pPr algn="just">
              <a:lnSpc>
                <a:spcPts val="4592"/>
              </a:lnSpc>
            </a:pPr>
            <a:r>
              <a:rPr lang="en-US" sz="3150">
                <a:solidFill>
                  <a:srgbClr val="000000"/>
                </a:solidFill>
                <a:latin typeface="Calibri (MS)"/>
                <a:ea typeface="Calibri (MS)"/>
                <a:cs typeface="Calibri (MS)"/>
                <a:sym typeface="Calibri (MS)"/>
              </a:rPr>
              <a:t>А что он увидел, что решил сокрыть его? Он увидел написанное: «Уведёт Г-сподь тебя и царя твоего, которого поставишь над собою, к народу, которого ты не знал» (Дварим, 28:36). [Поскольку он знал, что еврейский народ в конце концов будет изгнан со своей земли, счёл, что лучше ковчегу завета не быть опозоренным в изгнании, и потому] встал и спрятал его.</a:t>
            </a:r>
          </a:p>
          <a:p>
            <a:pPr algn="just">
              <a:lnSpc>
                <a:spcPts val="4592"/>
              </a:lnSpc>
            </a:pPr>
          </a:p>
        </p:txBody>
      </p:sp>
      <p:sp>
        <p:nvSpPr>
          <p:cNvPr name="TextBox 4" id="4"/>
          <p:cNvSpPr txBox="true"/>
          <p:nvPr/>
        </p:nvSpPr>
        <p:spPr>
          <a:xfrm rot="0">
            <a:off x="33859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Талмуд, Йома, 52б</a:t>
            </a:r>
          </a:p>
        </p:txBody>
      </p:sp>
      <p:sp>
        <p:nvSpPr>
          <p:cNvPr name="TextBox 5" id="5"/>
          <p:cNvSpPr txBox="true"/>
          <p:nvPr/>
        </p:nvSpPr>
        <p:spPr>
          <a:xfrm rot="0">
            <a:off x="33859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12</a:t>
            </a:r>
          </a:p>
        </p:txBody>
      </p:sp>
      <p:sp>
        <p:nvSpPr>
          <p:cNvPr name="AutoShape 6" id="6"/>
          <p:cNvSpPr/>
          <p:nvPr/>
        </p:nvSpPr>
        <p:spPr>
          <a:xfrm flipV="true">
            <a:off x="3421732" y="2110683"/>
            <a:ext cx="1139598" cy="0"/>
          </a:xfrm>
          <a:prstGeom prst="line">
            <a:avLst/>
          </a:prstGeom>
          <a:ln cap="flat" w="76200">
            <a:solidFill>
              <a:srgbClr val="30BFBF"/>
            </a:solidFill>
            <a:prstDash val="solid"/>
            <a:headEnd type="none" len="sm" w="sm"/>
            <a:tailEnd type="none" len="sm" w="sm"/>
          </a:ln>
        </p:spPr>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21732" y="2721583"/>
            <a:ext cx="13716000" cy="468786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«Взошёл лев в созвездие Льва и разрушил Ариэль (ивр. “Б-жий Лев”)». Этот лев — Навуходоносор, как написано: «Поднялся лев из чащи своей», «в созвездие Льва» — до изгнания из Иерусалима в пятом м</a:t>
            </a:r>
            <a:r>
              <a:rPr lang="en-US" sz="3150">
                <a:solidFill>
                  <a:srgbClr val="000000"/>
                </a:solidFill>
                <a:latin typeface="Calibri (MS)"/>
                <a:ea typeface="Calibri (MS)"/>
                <a:cs typeface="Calibri (MS)"/>
                <a:sym typeface="Calibri (MS)"/>
              </a:rPr>
              <a:t>есяце (месяце ав), и «разрушил Ариэль». Ариэль — это город царя Давида (а именно Храм). Это было сделано для того, чтобы «пришёл Лев в созвездие Льва и отстроил Ариэль». Этот Лев — Святой, благословен Он, как написано: «Лев зарычал — кто не убоится?» «В созвездие Льва» — «И обращу Я их скорбь в радость», и будет отстроен Ариэль. Т.е. Г-сподь соберёт изгнанников Израиля.</a:t>
            </a:r>
          </a:p>
        </p:txBody>
      </p:sp>
      <p:sp>
        <p:nvSpPr>
          <p:cNvPr name="TextBox 4" id="4"/>
          <p:cNvSpPr txBox="true"/>
          <p:nvPr/>
        </p:nvSpPr>
        <p:spPr>
          <a:xfrm rot="0">
            <a:off x="33859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Ялкут, начало книги Ирмеяу</a:t>
            </a:r>
          </a:p>
        </p:txBody>
      </p:sp>
      <p:sp>
        <p:nvSpPr>
          <p:cNvPr name="TextBox 5" id="5"/>
          <p:cNvSpPr txBox="true"/>
          <p:nvPr/>
        </p:nvSpPr>
        <p:spPr>
          <a:xfrm rot="0">
            <a:off x="33859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13</a:t>
            </a:r>
          </a:p>
        </p:txBody>
      </p:sp>
      <p:sp>
        <p:nvSpPr>
          <p:cNvPr name="AutoShape 6" id="6"/>
          <p:cNvSpPr/>
          <p:nvPr/>
        </p:nvSpPr>
        <p:spPr>
          <a:xfrm flipV="true">
            <a:off x="3421732" y="2110683"/>
            <a:ext cx="1139598" cy="0"/>
          </a:xfrm>
          <a:prstGeom prst="line">
            <a:avLst/>
          </a:prstGeom>
          <a:ln cap="flat" w="76200">
            <a:solidFill>
              <a:srgbClr val="30BFBF"/>
            </a:solidFill>
            <a:prstDash val="solid"/>
            <a:headEnd type="none" len="sm" w="sm"/>
            <a:tailEnd type="none" len="sm" w="sm"/>
          </a:ln>
        </p:spPr>
      </p:sp>
      <p:sp>
        <p:nvSpPr>
          <p:cNvPr name="TextBox 7" id="7"/>
          <p:cNvSpPr txBox="true"/>
          <p:nvPr/>
        </p:nvSpPr>
        <p:spPr>
          <a:xfrm rot="0">
            <a:off x="3476530" y="2148183"/>
            <a:ext cx="13083064" cy="523875"/>
          </a:xfrm>
          <a:prstGeom prst="rect">
            <a:avLst/>
          </a:prstGeom>
        </p:spPr>
        <p:txBody>
          <a:bodyPr anchor="t" rtlCol="false" tIns="0" lIns="0" bIns="0" rIns="0">
            <a:spAutoFit/>
          </a:bodyPr>
          <a:lstStyle/>
          <a:p>
            <a:pPr algn="l" marL="0" indent="0" lvl="0">
              <a:lnSpc>
                <a:spcPts val="3600"/>
              </a:lnSpc>
              <a:spcBef>
                <a:spcPct val="0"/>
              </a:spcBef>
            </a:pPr>
            <a:r>
              <a:rPr lang="en-US" b="true" sz="3000" strike="noStrike" u="none">
                <a:solidFill>
                  <a:srgbClr val="1A969B"/>
                </a:solidFill>
                <a:latin typeface="Calibri (MS) Bold"/>
                <a:ea typeface="Calibri (MS) Bold"/>
                <a:cs typeface="Calibri (MS) Bold"/>
                <a:sym typeface="Calibri (MS) Bold"/>
              </a:rPr>
              <a:t>Разрушен львом — чтобы быть отстроенным львом</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46593" y="-28575"/>
            <a:ext cx="1470393"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Ребе</a:t>
            </a:r>
          </a:p>
        </p:txBody>
      </p:sp>
      <p:sp>
        <p:nvSpPr>
          <p:cNvPr name="AutoShape 4" id="4"/>
          <p:cNvSpPr/>
          <p:nvPr/>
        </p:nvSpPr>
        <p:spPr>
          <a:xfrm flipV="true">
            <a:off x="3446593" y="609600"/>
            <a:ext cx="1139598" cy="0"/>
          </a:xfrm>
          <a:prstGeom prst="line">
            <a:avLst/>
          </a:prstGeom>
          <a:ln cap="flat" w="76200">
            <a:solidFill>
              <a:srgbClr val="30BFBF"/>
            </a:solidFill>
            <a:prstDash val="solid"/>
            <a:headEnd type="none" len="sm" w="sm"/>
            <a:tailEnd type="none" len="sm" w="sm"/>
          </a:ln>
        </p:spPr>
      </p:sp>
      <p:sp>
        <p:nvSpPr>
          <p:cNvPr name="TextBox 5" id="5"/>
          <p:cNvSpPr txBox="true"/>
          <p:nvPr/>
        </p:nvSpPr>
        <p:spPr>
          <a:xfrm rot="0">
            <a:off x="3446593" y="600075"/>
            <a:ext cx="13837568" cy="9336062"/>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Следует сказать, что в этом и сост</a:t>
            </a:r>
            <a:r>
              <a:rPr lang="en-US" sz="3150" strike="noStrike" u="none">
                <a:solidFill>
                  <a:srgbClr val="000000"/>
                </a:solidFill>
                <a:latin typeface="Calibri (MS)"/>
                <a:ea typeface="Calibri (MS)"/>
                <a:cs typeface="Calibri (MS)"/>
                <a:sym typeface="Calibri (MS)"/>
              </a:rPr>
              <a:t>оит причина точной формулировки Мидраша: «Взошёл лев… и разрушил Ариэль… чтобы пришёл лев… и отстроил Ариэль».</a:t>
            </a:r>
          </a:p>
          <a:p>
            <a:pPr algn="just" marL="0" indent="0" lvl="0">
              <a:lnSpc>
                <a:spcPts val="4592"/>
              </a:lnSpc>
              <a:spcBef>
                <a:spcPct val="0"/>
              </a:spcBef>
            </a:pPr>
            <a:r>
              <a:rPr lang="en-US" sz="3150" strike="noStrike" u="none">
                <a:solidFill>
                  <a:srgbClr val="000000"/>
                </a:solidFill>
                <a:latin typeface="Calibri (MS)"/>
                <a:ea typeface="Calibri (MS)"/>
                <a:cs typeface="Calibri (MS)"/>
                <a:sym typeface="Calibri (MS)"/>
              </a:rPr>
              <a:t>Это подчёркивает, что цель разрушения Храма была не ради самого разрушения, а «чтобы пришёл</a:t>
            </a:r>
            <a:r>
              <a:rPr lang="en-US" sz="3150" strike="noStrike" u="none">
                <a:solidFill>
                  <a:srgbClr val="000000"/>
                </a:solidFill>
                <a:latin typeface="Calibri (MS)"/>
                <a:ea typeface="Calibri (MS)"/>
                <a:cs typeface="Calibri (MS)"/>
                <a:sym typeface="Calibri (MS)"/>
              </a:rPr>
              <a:t> лев… и отстро</a:t>
            </a:r>
            <a:r>
              <a:rPr lang="en-US" sz="3150" strike="noStrike" u="none">
                <a:solidFill>
                  <a:srgbClr val="000000"/>
                </a:solidFill>
                <a:latin typeface="Calibri (MS)"/>
                <a:ea typeface="Calibri (MS)"/>
                <a:cs typeface="Calibri (MS)"/>
                <a:sym typeface="Calibri (MS)"/>
              </a:rPr>
              <a:t>ил Ариэль». То есть цель разрушения — построить. Теперь ясно, что не было нарушения запре</a:t>
            </a:r>
            <a:r>
              <a:rPr lang="en-US" sz="3150" strike="noStrike" u="none">
                <a:solidFill>
                  <a:srgbClr val="000000"/>
                </a:solidFill>
                <a:latin typeface="Calibri (MS)"/>
                <a:ea typeface="Calibri (MS)"/>
                <a:cs typeface="Calibri (MS)"/>
                <a:sym typeface="Calibri (MS)"/>
              </a:rPr>
              <a:t>та</a:t>
            </a:r>
            <a:r>
              <a:rPr lang="en-US" sz="3150" strike="noStrike" u="none">
                <a:solidFill>
                  <a:srgbClr val="000000"/>
                </a:solidFill>
                <a:latin typeface="Calibri (MS)"/>
                <a:ea typeface="Calibri (MS)"/>
                <a:cs typeface="Calibri (MS)"/>
                <a:sym typeface="Calibri (MS)"/>
              </a:rPr>
              <a:t> разрушать Храм</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напр</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в:</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о </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з</a:t>
            </a:r>
            <a:r>
              <a:rPr lang="en-US" sz="3150" strike="noStrike" u="none">
                <a:solidFill>
                  <a:srgbClr val="000000"/>
                </a:solidFill>
                <a:latin typeface="Calibri (MS)"/>
                <a:ea typeface="Calibri (MS)"/>
                <a:cs typeface="Calibri (MS)"/>
                <a:sym typeface="Calibri (MS)"/>
              </a:rPr>
              <a:t>р</a:t>
            </a:r>
            <a:r>
              <a:rPr lang="en-US" sz="3150" strike="noStrike" u="none">
                <a:solidFill>
                  <a:srgbClr val="000000"/>
                </a:solidFill>
                <a:latin typeface="Calibri (MS)"/>
                <a:ea typeface="Calibri (MS)"/>
                <a:cs typeface="Calibri (MS)"/>
                <a:sym typeface="Calibri (MS)"/>
              </a:rPr>
              <a:t>уш</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ни</a:t>
            </a:r>
            <a:r>
              <a:rPr lang="en-US" sz="3150" strike="noStrike" u="none">
                <a:solidFill>
                  <a:srgbClr val="000000"/>
                </a:solidFill>
                <a:latin typeface="Calibri (MS)"/>
                <a:ea typeface="Calibri (MS)"/>
                <a:cs typeface="Calibri (MS)"/>
                <a:sym typeface="Calibri (MS)"/>
              </a:rPr>
              <a:t>е </a:t>
            </a:r>
            <a:r>
              <a:rPr lang="en-US" sz="3150" strike="noStrike" u="none">
                <a:solidFill>
                  <a:srgbClr val="000000"/>
                </a:solidFill>
                <a:latin typeface="Calibri (MS)"/>
                <a:ea typeface="Calibri (MS)"/>
                <a:cs typeface="Calibri (MS)"/>
                <a:sym typeface="Calibri (MS)"/>
              </a:rPr>
              <a:t>[сам</a:t>
            </a:r>
            <a:r>
              <a:rPr lang="en-US" sz="3150" strike="noStrike" u="none">
                <a:solidFill>
                  <a:srgbClr val="000000"/>
                </a:solidFill>
                <a:latin typeface="Calibri (MS)"/>
                <a:ea typeface="Calibri (MS)"/>
                <a:cs typeface="Calibri (MS)"/>
                <a:sym typeface="Calibri (MS)"/>
              </a:rPr>
              <a:t>о </a:t>
            </a:r>
            <a:r>
              <a:rPr lang="en-US" sz="3150" strike="noStrike" u="none">
                <a:solidFill>
                  <a:srgbClr val="000000"/>
                </a:solidFill>
                <a:latin typeface="Calibri (MS)"/>
                <a:ea typeface="Calibri (MS)"/>
                <a:cs typeface="Calibri (MS)"/>
                <a:sym typeface="Calibri (MS)"/>
              </a:rPr>
              <a:t>по</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б</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на</a:t>
            </a:r>
            <a:r>
              <a:rPr lang="en-US" sz="3150" strike="noStrike" u="none">
                <a:solidFill>
                  <a:srgbClr val="000000"/>
                </a:solidFill>
                <a:latin typeface="Calibri (MS)"/>
                <a:ea typeface="Calibri (MS)"/>
                <a:cs typeface="Calibri (MS)"/>
                <a:sym typeface="Calibri (MS)"/>
              </a:rPr>
              <a:t>з</a:t>
            </a:r>
            <a:r>
              <a:rPr lang="en-US" sz="3150" strike="noStrike" u="none">
                <a:solidFill>
                  <a:srgbClr val="000000"/>
                </a:solidFill>
                <a:latin typeface="Calibri (MS)"/>
                <a:ea typeface="Calibri (MS)"/>
                <a:cs typeface="Calibri (MS)"/>
                <a:sym typeface="Calibri (MS)"/>
              </a:rPr>
              <a:t>ыв</a:t>
            </a:r>
            <a:r>
              <a:rPr lang="en-US" sz="3150" strike="noStrike" u="none">
                <a:solidFill>
                  <a:srgbClr val="000000"/>
                </a:solidFill>
                <a:latin typeface="Calibri (MS)"/>
                <a:ea typeface="Calibri (MS)"/>
                <a:cs typeface="Calibri (MS)"/>
                <a:sym typeface="Calibri (MS)"/>
              </a:rPr>
              <a:t>ает</a:t>
            </a:r>
            <a:r>
              <a:rPr lang="en-US" sz="3150" strike="noStrike" u="none">
                <a:solidFill>
                  <a:srgbClr val="000000"/>
                </a:solidFill>
                <a:latin typeface="Calibri (MS)"/>
                <a:ea typeface="Calibri (MS)"/>
                <a:cs typeface="Calibri (MS)"/>
                <a:sym typeface="Calibri (MS)"/>
              </a:rPr>
              <a:t>ся стро</a:t>
            </a:r>
            <a:r>
              <a:rPr lang="en-US" sz="3150" strike="noStrike" u="none">
                <a:solidFill>
                  <a:srgbClr val="000000"/>
                </a:solidFill>
                <a:latin typeface="Calibri (MS)"/>
                <a:ea typeface="Calibri (MS)"/>
                <a:cs typeface="Calibri (MS)"/>
                <a:sym typeface="Calibri (MS)"/>
              </a:rPr>
              <a:t>итель</a:t>
            </a:r>
            <a:r>
              <a:rPr lang="en-US" sz="3150" strike="noStrike" u="none">
                <a:solidFill>
                  <a:srgbClr val="000000"/>
                </a:solidFill>
                <a:latin typeface="Calibri (MS)"/>
                <a:ea typeface="Calibri (MS)"/>
                <a:cs typeface="Calibri (MS)"/>
                <a:sym typeface="Calibri (MS)"/>
              </a:rPr>
              <a:t>ст</a:t>
            </a:r>
            <a:r>
              <a:rPr lang="en-US" sz="3150" strike="noStrike" u="none">
                <a:solidFill>
                  <a:srgbClr val="000000"/>
                </a:solidFill>
                <a:latin typeface="Calibri (MS)"/>
                <a:ea typeface="Calibri (MS)"/>
                <a:cs typeface="Calibri (MS)"/>
                <a:sym typeface="Calibri (MS)"/>
              </a:rPr>
              <a:t>во</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амо</a:t>
            </a:r>
            <a:r>
              <a:rPr lang="en-US" sz="3150" strike="noStrike" u="none">
                <a:solidFill>
                  <a:srgbClr val="000000"/>
                </a:solidFill>
                <a:latin typeface="Calibri (MS)"/>
                <a:ea typeface="Calibri (MS)"/>
                <a:cs typeface="Calibri (MS)"/>
                <a:sym typeface="Calibri (MS)"/>
              </a:rPr>
              <a:t> разруше</a:t>
            </a:r>
            <a:r>
              <a:rPr lang="en-US" sz="3150" strike="noStrike" u="none">
                <a:solidFill>
                  <a:srgbClr val="000000"/>
                </a:solidFill>
                <a:latin typeface="Calibri (MS)"/>
                <a:ea typeface="Calibri (MS)"/>
                <a:cs typeface="Calibri (MS)"/>
                <a:sym typeface="Calibri (MS)"/>
              </a:rPr>
              <a:t>ни</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но</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по</a:t>
            </a:r>
            <a:r>
              <a:rPr lang="en-US" sz="3150" strike="noStrike" u="none">
                <a:solidFill>
                  <a:srgbClr val="000000"/>
                </a:solidFill>
                <a:latin typeface="Calibri (MS)"/>
                <a:ea typeface="Calibri (MS)"/>
                <a:cs typeface="Calibri (MS)"/>
                <a:sym typeface="Calibri (MS)"/>
              </a:rPr>
              <a:t> с</a:t>
            </a:r>
            <a:r>
              <a:rPr lang="en-US" sz="3150" strike="noStrike" u="none">
                <a:solidFill>
                  <a:srgbClr val="000000"/>
                </a:solidFill>
                <a:latin typeface="Calibri (MS)"/>
                <a:ea typeface="Calibri (MS)"/>
                <a:cs typeface="Calibri (MS)"/>
                <a:sym typeface="Calibri (MS)"/>
              </a:rPr>
              <a:t>ут</a:t>
            </a:r>
            <a:r>
              <a:rPr lang="en-US" sz="3150" strike="noStrike" u="none">
                <a:solidFill>
                  <a:srgbClr val="000000"/>
                </a:solidFill>
                <a:latin typeface="Calibri (MS)"/>
                <a:ea typeface="Calibri (MS)"/>
                <a:cs typeface="Calibri (MS)"/>
                <a:sym typeface="Calibri (MS)"/>
              </a:rPr>
              <a:t>и </a:t>
            </a:r>
            <a:r>
              <a:rPr lang="en-US" sz="3150" strike="noStrike" u="none">
                <a:solidFill>
                  <a:srgbClr val="000000"/>
                </a:solidFill>
                <a:latin typeface="Calibri (MS)"/>
                <a:ea typeface="Calibri (MS)"/>
                <a:cs typeface="Calibri (MS)"/>
                <a:sym typeface="Calibri (MS)"/>
              </a:rPr>
              <a:t>бы</a:t>
            </a:r>
            <a:r>
              <a:rPr lang="en-US" sz="3150" strike="noStrike" u="none">
                <a:solidFill>
                  <a:srgbClr val="000000"/>
                </a:solidFill>
                <a:latin typeface="Calibri (MS)"/>
                <a:ea typeface="Calibri (MS)"/>
                <a:cs typeface="Calibri (MS)"/>
                <a:sym typeface="Calibri (MS)"/>
              </a:rPr>
              <a:t>ли </a:t>
            </a:r>
            <a:r>
              <a:rPr lang="en-US" sz="3150" strike="noStrike" u="none">
                <a:solidFill>
                  <a:srgbClr val="000000"/>
                </a:solidFill>
                <a:latin typeface="Calibri (MS)"/>
                <a:ea typeface="Calibri (MS)"/>
                <a:cs typeface="Calibri (MS)"/>
                <a:sym typeface="Calibri (MS)"/>
              </a:rPr>
              <a:t>акт</a:t>
            </a:r>
            <a:r>
              <a:rPr lang="en-US" sz="3150" strike="noStrike" u="none">
                <a:solidFill>
                  <a:srgbClr val="000000"/>
                </a:solidFill>
                <a:latin typeface="Calibri (MS)"/>
                <a:ea typeface="Calibri (MS)"/>
                <a:cs typeface="Calibri (MS)"/>
                <a:sym typeface="Calibri (MS)"/>
              </a:rPr>
              <a:t>ом </a:t>
            </a:r>
            <a:r>
              <a:rPr lang="en-US" sz="3150" strike="noStrike" u="none">
                <a:solidFill>
                  <a:srgbClr val="000000"/>
                </a:solidFill>
                <a:latin typeface="Calibri (MS)"/>
                <a:ea typeface="Calibri (MS)"/>
                <a:cs typeface="Calibri (MS)"/>
                <a:sym typeface="Calibri (MS)"/>
              </a:rPr>
              <a:t>строит</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льства</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«”Взошёл лев в созвездие Льва и разрушил Ариэль”. Этот лев — Навуходоносор, как написано: “Поднялся лев из чащи своей”. “В созвездие Льва” — до изгнания из Иерусалима в пятом месяце (месяце ав). “И разрушил Ариэль”. Ариэль — это город царя Давида (а именно Храм). Это было сделано для того, чтобы “Пришёл Лев в созвездие Льва и отстроил Ариэль”. Этот Лев — Святой, благословен Он, как написано о Нём: „Лев зарычал — кто не убоится?" “В созвездие Льва” — „Обращу Я их скорбь в радость", и будет отстроен Ариэль. И Г-сподь соберёт изгнанников Израиля». (Ибо «имя, которым нечто называется на святом языке, указывает на его сущность».)</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38017"/>
            <a:ext cx="18294651" cy="10210966"/>
            <a:chOff x="0" y="0"/>
            <a:chExt cx="23300271" cy="13004800"/>
          </a:xfrm>
        </p:grpSpPr>
        <p:sp>
          <p:nvSpPr>
            <p:cNvPr name="Freeform 3" id="3"/>
            <p:cNvSpPr/>
            <p:nvPr/>
          </p:nvSpPr>
          <p:spPr>
            <a:xfrm flipH="false" flipV="false" rot="0">
              <a:off x="0" y="0"/>
              <a:ext cx="23300310" cy="13004800"/>
            </a:xfrm>
            <a:custGeom>
              <a:avLst/>
              <a:gdLst/>
              <a:ahLst/>
              <a:cxnLst/>
              <a:rect r="r" b="b" t="t" l="l"/>
              <a:pathLst>
                <a:path h="13004800" w="23300310">
                  <a:moveTo>
                    <a:pt x="0" y="0"/>
                  </a:moveTo>
                  <a:lnTo>
                    <a:pt x="23300310" y="0"/>
                  </a:lnTo>
                  <a:lnTo>
                    <a:pt x="23300310" y="13004800"/>
                  </a:lnTo>
                  <a:lnTo>
                    <a:pt x="0" y="13004800"/>
                  </a:lnTo>
                  <a:lnTo>
                    <a:pt x="0" y="0"/>
                  </a:lnTo>
                  <a:close/>
                </a:path>
              </a:pathLst>
            </a:custGeom>
            <a:blipFill>
              <a:blip r:embed="rId2"/>
              <a:stretch>
                <a:fillRect l="0" t="0" r="0" b="0"/>
              </a:stretch>
            </a:blipFill>
          </p:spPr>
        </p:sp>
      </p:grpSp>
      <p:grpSp>
        <p:nvGrpSpPr>
          <p:cNvPr name="Group 4" id="4"/>
          <p:cNvGrpSpPr/>
          <p:nvPr/>
        </p:nvGrpSpPr>
        <p:grpSpPr>
          <a:xfrm rot="0">
            <a:off x="6595330" y="1567349"/>
            <a:ext cx="9731934" cy="834386"/>
            <a:chOff x="0" y="0"/>
            <a:chExt cx="2563143" cy="219756"/>
          </a:xfrm>
        </p:grpSpPr>
        <p:sp>
          <p:nvSpPr>
            <p:cNvPr name="Freeform 5" id="5"/>
            <p:cNvSpPr/>
            <p:nvPr/>
          </p:nvSpPr>
          <p:spPr>
            <a:xfrm flipH="false" flipV="false" rot="0">
              <a:off x="0" y="0"/>
              <a:ext cx="2563143" cy="219756"/>
            </a:xfrm>
            <a:custGeom>
              <a:avLst/>
              <a:gdLst/>
              <a:ahLst/>
              <a:cxnLst/>
              <a:rect r="r" b="b" t="t" l="l"/>
              <a:pathLst>
                <a:path h="219756" w="2563143">
                  <a:moveTo>
                    <a:pt x="0" y="0"/>
                  </a:moveTo>
                  <a:lnTo>
                    <a:pt x="2563143" y="0"/>
                  </a:lnTo>
                  <a:lnTo>
                    <a:pt x="2563143" y="219756"/>
                  </a:lnTo>
                  <a:lnTo>
                    <a:pt x="0" y="219756"/>
                  </a:lnTo>
                  <a:close/>
                </a:path>
              </a:pathLst>
            </a:custGeom>
            <a:solidFill>
              <a:srgbClr val="1C4952"/>
            </a:solidFill>
          </p:spPr>
        </p:sp>
        <p:sp>
          <p:nvSpPr>
            <p:cNvPr name="TextBox 6" id="6"/>
            <p:cNvSpPr txBox="true"/>
            <p:nvPr/>
          </p:nvSpPr>
          <p:spPr>
            <a:xfrm>
              <a:off x="0" y="-9525"/>
              <a:ext cx="2563143" cy="229281"/>
            </a:xfrm>
            <a:prstGeom prst="rect">
              <a:avLst/>
            </a:prstGeom>
          </p:spPr>
          <p:txBody>
            <a:bodyPr anchor="ctr" rtlCol="false" tIns="50800" lIns="50800" bIns="50800" rIns="50800"/>
            <a:lstStyle/>
            <a:p>
              <a:pPr algn="ctr">
                <a:lnSpc>
                  <a:spcPts val="2520"/>
                </a:lnSpc>
              </a:pPr>
            </a:p>
          </p:txBody>
        </p:sp>
      </p:grpSp>
      <p:sp>
        <p:nvSpPr>
          <p:cNvPr name="TextBox 7" id="7"/>
          <p:cNvSpPr txBox="true"/>
          <p:nvPr/>
        </p:nvSpPr>
        <p:spPr>
          <a:xfrm rot="0">
            <a:off x="6777047" y="1594018"/>
            <a:ext cx="9550217" cy="733425"/>
          </a:xfrm>
          <a:prstGeom prst="rect">
            <a:avLst/>
          </a:prstGeom>
        </p:spPr>
        <p:txBody>
          <a:bodyPr anchor="t" rtlCol="false" tIns="0" lIns="0" bIns="0" rIns="0">
            <a:spAutoFit/>
          </a:bodyPr>
          <a:lstStyle/>
          <a:p>
            <a:pPr algn="l">
              <a:lnSpc>
                <a:spcPts val="2759"/>
              </a:lnSpc>
              <a:spcBef>
                <a:spcPct val="0"/>
              </a:spcBef>
            </a:pPr>
            <a:r>
              <a:rPr lang="en-US" b="true" sz="2299">
                <a:solidFill>
                  <a:srgbClr val="FFFFFF"/>
                </a:solidFill>
                <a:latin typeface="Calibri (MS) Bold"/>
                <a:ea typeface="Calibri (MS) Bold"/>
                <a:cs typeface="Calibri (MS) Bold"/>
                <a:sym typeface="Calibri (MS) Bold"/>
              </a:rPr>
              <a:t>Как б-г, соблюдающий Свои же</a:t>
            </a:r>
            <a:r>
              <a:rPr lang="en-US" b="true" sz="2299">
                <a:solidFill>
                  <a:srgbClr val="FFFFFF"/>
                </a:solidFill>
                <a:latin typeface="Calibri (MS) Bold"/>
                <a:ea typeface="Calibri (MS) Bold"/>
                <a:cs typeface="Calibri (MS) Bold"/>
                <a:sym typeface="Calibri (MS) Bold"/>
              </a:rPr>
              <a:t> заповеди, мог позволить разрушить Храм руками Навуходоносора, несмотря на строгий запрет «не уничтожай»?</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37831" y="2663133"/>
            <a:ext cx="13716000" cy="352581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Если будешь </a:t>
            </a:r>
            <a:r>
              <a:rPr lang="en-US" sz="3150">
                <a:solidFill>
                  <a:srgbClr val="000000"/>
                </a:solidFill>
                <a:latin typeface="Calibri (MS)"/>
                <a:ea typeface="Calibri (MS)"/>
                <a:cs typeface="Calibri (MS)"/>
                <a:sym typeface="Calibri (MS)"/>
              </a:rPr>
              <a:t>осаждать город многие дни, воюя за него, чтобы захватить его, не губи дерева его, занося над ним топор, ибо от него ты будешь есть, и его не руби. Ибо разве (ки) дерево полевое — человек, чтобы уйти от тебя в крепость?</a:t>
            </a:r>
          </a:p>
          <a:p>
            <a:pPr algn="just">
              <a:lnSpc>
                <a:spcPts val="4592"/>
              </a:lnSpc>
            </a:pPr>
            <a:r>
              <a:rPr lang="en-US" sz="3150">
                <a:solidFill>
                  <a:srgbClr val="000000"/>
                </a:solidFill>
                <a:latin typeface="Calibri (MS)"/>
                <a:ea typeface="Calibri (MS)"/>
                <a:cs typeface="Calibri (MS)"/>
                <a:sym typeface="Calibri (MS)"/>
              </a:rPr>
              <a:t>Но дерево, о котором ты знаешь, что оно не плодовое, — его губи и руби, и строй осадные [орудия] против города, который ведёт с тобой войну, до его низведения.</a:t>
            </a:r>
          </a:p>
        </p:txBody>
      </p:sp>
      <p:sp>
        <p:nvSpPr>
          <p:cNvPr name="TextBox 4" id="4"/>
          <p:cNvSpPr txBox="true"/>
          <p:nvPr/>
        </p:nvSpPr>
        <p:spPr>
          <a:xfrm rot="0">
            <a:off x="3402055"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Дварим, 20:19-20</a:t>
            </a:r>
          </a:p>
        </p:txBody>
      </p:sp>
      <p:sp>
        <p:nvSpPr>
          <p:cNvPr name="TextBox 5" id="5"/>
          <p:cNvSpPr txBox="true"/>
          <p:nvPr/>
        </p:nvSpPr>
        <p:spPr>
          <a:xfrm rot="0">
            <a:off x="3402055"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1</a:t>
            </a:r>
          </a:p>
        </p:txBody>
      </p:sp>
      <p:sp>
        <p:nvSpPr>
          <p:cNvPr name="AutoShape 6" id="6"/>
          <p:cNvSpPr/>
          <p:nvPr/>
        </p:nvSpPr>
        <p:spPr>
          <a:xfrm flipV="true">
            <a:off x="3437831" y="2110683"/>
            <a:ext cx="1139598" cy="0"/>
          </a:xfrm>
          <a:prstGeom prst="line">
            <a:avLst/>
          </a:prstGeom>
          <a:ln cap="flat" w="76200">
            <a:solidFill>
              <a:srgbClr val="30BFBF"/>
            </a:solidFill>
            <a:prstDash val="solid"/>
            <a:headEnd type="none" len="sm" w="sm"/>
            <a:tailEnd type="none" len="sm" w="sm"/>
          </a:ln>
        </p:spPr>
      </p:sp>
      <p:sp>
        <p:nvSpPr>
          <p:cNvPr name="TextBox 7" id="7"/>
          <p:cNvSpPr txBox="true"/>
          <p:nvPr/>
        </p:nvSpPr>
        <p:spPr>
          <a:xfrm rot="0">
            <a:off x="3476530" y="2148183"/>
            <a:ext cx="11422929" cy="523875"/>
          </a:xfrm>
          <a:prstGeom prst="rect">
            <a:avLst/>
          </a:prstGeom>
        </p:spPr>
        <p:txBody>
          <a:bodyPr anchor="t" rtlCol="false" tIns="0" lIns="0" bIns="0" rIns="0">
            <a:spAutoFit/>
          </a:bodyPr>
          <a:lstStyle/>
          <a:p>
            <a:pPr algn="l" marL="0" indent="0" lvl="0">
              <a:lnSpc>
                <a:spcPts val="3600"/>
              </a:lnSpc>
              <a:spcBef>
                <a:spcPct val="0"/>
              </a:spcBef>
            </a:pPr>
            <a:r>
              <a:rPr lang="en-US" b="true" sz="3000" strike="noStrike" u="none">
                <a:solidFill>
                  <a:srgbClr val="1A969B"/>
                </a:solidFill>
                <a:latin typeface="Calibri (MS) Bold"/>
                <a:ea typeface="Calibri (MS) Bold"/>
                <a:cs typeface="Calibri (MS) Bold"/>
                <a:sym typeface="Calibri (MS) Bold"/>
              </a:rPr>
              <a:t>Законы осады</a:t>
            </a:r>
          </a:p>
        </p:txBody>
      </p:sp>
      <p:sp>
        <p:nvSpPr>
          <p:cNvPr name="TextBox 8" id="8"/>
          <p:cNvSpPr txBox="true"/>
          <p:nvPr/>
        </p:nvSpPr>
        <p:spPr>
          <a:xfrm rot="0">
            <a:off x="3402055" y="6637220"/>
            <a:ext cx="13716000" cy="2363762"/>
          </a:xfrm>
          <a:prstGeom prst="rect">
            <a:avLst/>
          </a:prstGeom>
        </p:spPr>
        <p:txBody>
          <a:bodyPr anchor="t" rtlCol="false" tIns="0" lIns="0" bIns="0" rIns="0">
            <a:spAutoFit/>
          </a:bodyPr>
          <a:lstStyle/>
          <a:p>
            <a:pPr algn="just">
              <a:lnSpc>
                <a:spcPts val="4592"/>
              </a:lnSpc>
            </a:pPr>
            <a:r>
              <a:rPr lang="en-US" sz="3150" b="true">
                <a:solidFill>
                  <a:srgbClr val="000000"/>
                </a:solidFill>
                <a:latin typeface="Calibri (MS) Bold"/>
                <a:ea typeface="Calibri (MS) Bold"/>
                <a:cs typeface="Calibri (MS) Bold"/>
                <a:sym typeface="Calibri (MS) Bold"/>
              </a:rPr>
              <a:t>«Иб</a:t>
            </a:r>
            <a:r>
              <a:rPr lang="en-US" sz="3150" b="true">
                <a:solidFill>
                  <a:srgbClr val="000000"/>
                </a:solidFill>
                <a:latin typeface="Calibri (MS) Bold"/>
                <a:ea typeface="Calibri (MS) Bold"/>
                <a:cs typeface="Calibri (MS) Bold"/>
                <a:sym typeface="Calibri (MS) Bold"/>
              </a:rPr>
              <a:t>о разве дерево полевое — человек».</a:t>
            </a:r>
            <a:r>
              <a:rPr lang="en-US" sz="3150">
                <a:solidFill>
                  <a:srgbClr val="000000"/>
                </a:solidFill>
                <a:latin typeface="Calibri (MS)"/>
                <a:ea typeface="Calibri (MS)"/>
                <a:cs typeface="Calibri (MS)"/>
                <a:sym typeface="Calibri (MS)"/>
              </a:rPr>
              <a:t> Частица ки используется здесь в значении «быть может», «разве»: «Разве полевое дерево — человек, чтобы спрятаться от тебя в осаждаемой крепости и страдать там от голода и жажды, как люди осажденного города? Так для чего тебе его уничтожать?»</a:t>
            </a:r>
          </a:p>
        </p:txBody>
      </p:sp>
      <p:sp>
        <p:nvSpPr>
          <p:cNvPr name="TextBox 9" id="9"/>
          <p:cNvSpPr txBox="true"/>
          <p:nvPr/>
        </p:nvSpPr>
        <p:spPr>
          <a:xfrm rot="0">
            <a:off x="3440754" y="6122270"/>
            <a:ext cx="11422929"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Р</a:t>
            </a:r>
            <a:r>
              <a:rPr lang="en-US" b="true" sz="3000" strike="noStrike" u="none">
                <a:solidFill>
                  <a:srgbClr val="1A969B"/>
                </a:solidFill>
                <a:latin typeface="Calibri (MS) Bold"/>
                <a:ea typeface="Calibri (MS) Bold"/>
                <a:cs typeface="Calibri (MS) Bold"/>
                <a:sym typeface="Calibri (MS) Bold"/>
              </a:rPr>
              <a:t>а</a:t>
            </a:r>
            <a:r>
              <a:rPr lang="en-US" b="true" sz="3000" strike="noStrike" u="none">
                <a:solidFill>
                  <a:srgbClr val="1A969B"/>
                </a:solidFill>
                <a:latin typeface="Calibri (MS) Bold"/>
                <a:ea typeface="Calibri (MS) Bold"/>
                <a:cs typeface="Calibri (MS) Bold"/>
                <a:sym typeface="Calibri (MS) Bold"/>
              </a:rPr>
              <a:t>ши</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AutoShape 3" id="3"/>
          <p:cNvSpPr/>
          <p:nvPr/>
        </p:nvSpPr>
        <p:spPr>
          <a:xfrm flipV="true">
            <a:off x="3446593" y="1638300"/>
            <a:ext cx="1139598" cy="0"/>
          </a:xfrm>
          <a:prstGeom prst="line">
            <a:avLst/>
          </a:prstGeom>
          <a:ln cap="flat" w="76200">
            <a:solidFill>
              <a:srgbClr val="30BFBF"/>
            </a:solidFill>
            <a:prstDash val="solid"/>
            <a:headEnd type="none" len="sm" w="sm"/>
            <a:tailEnd type="none" len="sm" w="sm"/>
          </a:ln>
        </p:spPr>
      </p:sp>
      <p:sp>
        <p:nvSpPr>
          <p:cNvPr name="TextBox 4" id="4"/>
          <p:cNvSpPr txBox="true"/>
          <p:nvPr/>
        </p:nvSpPr>
        <p:spPr>
          <a:xfrm rot="0">
            <a:off x="3465643" y="1627256"/>
            <a:ext cx="13793657" cy="8174012"/>
          </a:xfrm>
          <a:prstGeom prst="rect">
            <a:avLst/>
          </a:prstGeom>
        </p:spPr>
        <p:txBody>
          <a:bodyPr anchor="t" rtlCol="false" tIns="0" lIns="0" bIns="0" rIns="0">
            <a:spAutoFit/>
          </a:bodyPr>
          <a:lstStyle/>
          <a:p>
            <a:pPr algn="just" marL="680085" indent="-340042" lvl="1">
              <a:lnSpc>
                <a:spcPts val="4592"/>
              </a:lnSpc>
              <a:buFont typeface="Arial"/>
              <a:buChar char="•"/>
            </a:pPr>
            <a:r>
              <a:rPr lang="en-US" sz="3150">
                <a:solidFill>
                  <a:srgbClr val="000000"/>
                </a:solidFill>
                <a:latin typeface="Calibri (MS)"/>
                <a:ea typeface="Calibri (MS)"/>
                <a:cs typeface="Calibri (MS)"/>
                <a:sym typeface="Calibri (MS)"/>
              </a:rPr>
              <a:t>В Хр</a:t>
            </a:r>
            <a:r>
              <a:rPr lang="en-US" sz="3150">
                <a:solidFill>
                  <a:srgbClr val="000000"/>
                </a:solidFill>
                <a:latin typeface="Calibri (MS)"/>
                <a:ea typeface="Calibri (MS)"/>
                <a:cs typeface="Calibri (MS)"/>
                <a:sym typeface="Calibri (MS)"/>
              </a:rPr>
              <a:t>аме караульный, который был нерадив и засыпал на посту, наказывался тем, что его одежду поджигали. Возникает вопрос: разве это не наруше</a:t>
            </a:r>
            <a:r>
              <a:rPr lang="en-US" sz="3150">
                <a:solidFill>
                  <a:srgbClr val="000000"/>
                </a:solidFill>
                <a:latin typeface="Calibri (MS)"/>
                <a:ea typeface="Calibri (MS)"/>
                <a:cs typeface="Calibri (MS)"/>
                <a:sym typeface="Calibri (MS)"/>
              </a:rPr>
              <a:t>ние за</a:t>
            </a:r>
            <a:r>
              <a:rPr lang="en-US" sz="3150">
                <a:solidFill>
                  <a:srgbClr val="000000"/>
                </a:solidFill>
                <a:latin typeface="Calibri (MS)"/>
                <a:ea typeface="Calibri (MS)"/>
                <a:cs typeface="Calibri (MS)"/>
                <a:sym typeface="Calibri (MS)"/>
              </a:rPr>
              <a:t>п</a:t>
            </a:r>
            <a:r>
              <a:rPr lang="en-US" sz="3150">
                <a:solidFill>
                  <a:srgbClr val="000000"/>
                </a:solidFill>
                <a:latin typeface="Calibri (MS)"/>
                <a:ea typeface="Calibri (MS)"/>
                <a:cs typeface="Calibri (MS)"/>
                <a:sym typeface="Calibri (MS)"/>
              </a:rPr>
              <a:t>рета «не унич</a:t>
            </a:r>
            <a:r>
              <a:rPr lang="en-US" sz="3150">
                <a:solidFill>
                  <a:srgbClr val="000000"/>
                </a:solidFill>
                <a:latin typeface="Calibri (MS)"/>
                <a:ea typeface="Calibri (MS)"/>
                <a:cs typeface="Calibri (MS)"/>
                <a:sym typeface="Calibri (MS)"/>
              </a:rPr>
              <a:t>тожай»?</a:t>
            </a:r>
          </a:p>
          <a:p>
            <a:pPr algn="just" marL="680085" indent="-340042" lvl="1">
              <a:lnSpc>
                <a:spcPts val="4592"/>
              </a:lnSpc>
              <a:buFont typeface="Arial"/>
              <a:buChar char="•"/>
            </a:pPr>
            <a:r>
              <a:rPr lang="en-US" sz="3150">
                <a:solidFill>
                  <a:srgbClr val="000000"/>
                </a:solidFill>
                <a:latin typeface="Calibri (MS)"/>
                <a:ea typeface="Calibri (MS)"/>
                <a:cs typeface="Calibri (MS)"/>
                <a:sym typeface="Calibri (MS)"/>
              </a:rPr>
              <a:t>Н</a:t>
            </a:r>
            <a:r>
              <a:rPr lang="en-US" sz="3150">
                <a:solidFill>
                  <a:srgbClr val="000000"/>
                </a:solidFill>
                <a:latin typeface="Calibri (MS)"/>
                <a:ea typeface="Calibri (MS)"/>
                <a:cs typeface="Calibri (MS)"/>
                <a:sym typeface="Calibri (MS)"/>
              </a:rPr>
              <a:t>еко</a:t>
            </a:r>
            <a:r>
              <a:rPr lang="en-US" sz="3150">
                <a:solidFill>
                  <a:srgbClr val="000000"/>
                </a:solidFill>
                <a:latin typeface="Calibri (MS)"/>
                <a:ea typeface="Calibri (MS)"/>
                <a:cs typeface="Calibri (MS)"/>
                <a:sym typeface="Calibri (MS)"/>
              </a:rPr>
              <a:t>т</a:t>
            </a:r>
            <a:r>
              <a:rPr lang="en-US" sz="3150">
                <a:solidFill>
                  <a:srgbClr val="000000"/>
                </a:solidFill>
                <a:latin typeface="Calibri (MS)"/>
                <a:ea typeface="Calibri (MS)"/>
                <a:cs typeface="Calibri (MS)"/>
                <a:sym typeface="Calibri (MS)"/>
              </a:rPr>
              <a:t>орые объяс</a:t>
            </a:r>
            <a:r>
              <a:rPr lang="en-US" sz="3150">
                <a:solidFill>
                  <a:srgbClr val="000000"/>
                </a:solidFill>
                <a:latin typeface="Calibri (MS)"/>
                <a:ea typeface="Calibri (MS)"/>
                <a:cs typeface="Calibri (MS)"/>
                <a:sym typeface="Calibri (MS)"/>
              </a:rPr>
              <a:t>няют,</a:t>
            </a:r>
            <a:r>
              <a:rPr lang="en-US" sz="3150">
                <a:solidFill>
                  <a:srgbClr val="000000"/>
                </a:solidFill>
                <a:latin typeface="Calibri (MS)"/>
                <a:ea typeface="Calibri (MS)"/>
                <a:cs typeface="Calibri (MS)"/>
                <a:sym typeface="Calibri (MS)"/>
              </a:rPr>
              <a:t> что т</a:t>
            </a:r>
            <a:r>
              <a:rPr lang="en-US" sz="3150">
                <a:solidFill>
                  <a:srgbClr val="000000"/>
                </a:solidFill>
                <a:latin typeface="Calibri (MS)"/>
                <a:ea typeface="Calibri (MS)"/>
                <a:cs typeface="Calibri (MS)"/>
                <a:sym typeface="Calibri (MS)"/>
              </a:rPr>
              <a:t>ак</a:t>
            </a:r>
            <a:r>
              <a:rPr lang="en-US" sz="3150">
                <a:solidFill>
                  <a:srgbClr val="000000"/>
                </a:solidFill>
                <a:latin typeface="Calibri (MS)"/>
                <a:ea typeface="Calibri (MS)"/>
                <a:cs typeface="Calibri (MS)"/>
                <a:sym typeface="Calibri (MS)"/>
              </a:rPr>
              <a:t> пост</a:t>
            </a:r>
            <a:r>
              <a:rPr lang="en-US" sz="3150">
                <a:solidFill>
                  <a:srgbClr val="000000"/>
                </a:solidFill>
                <a:latin typeface="Calibri (MS)"/>
                <a:ea typeface="Calibri (MS)"/>
                <a:cs typeface="Calibri (MS)"/>
                <a:sym typeface="Calibri (MS)"/>
              </a:rPr>
              <a:t>упал</a:t>
            </a:r>
            <a:r>
              <a:rPr lang="en-US" sz="3150">
                <a:solidFill>
                  <a:srgbClr val="000000"/>
                </a:solidFill>
                <a:latin typeface="Calibri (MS)"/>
                <a:ea typeface="Calibri (MS)"/>
                <a:cs typeface="Calibri (MS)"/>
                <a:sym typeface="Calibri (MS)"/>
              </a:rPr>
              <a:t>и в</a:t>
            </a:r>
            <a:r>
              <a:rPr lang="en-US" sz="3150">
                <a:solidFill>
                  <a:srgbClr val="000000"/>
                </a:solidFill>
                <a:latin typeface="Calibri (MS)"/>
                <a:ea typeface="Calibri (MS)"/>
                <a:cs typeface="Calibri (MS)"/>
                <a:sym typeface="Calibri (MS)"/>
              </a:rPr>
              <a:t> во</a:t>
            </a:r>
            <a:r>
              <a:rPr lang="en-US" sz="3150">
                <a:solidFill>
                  <a:srgbClr val="000000"/>
                </a:solidFill>
                <a:latin typeface="Calibri (MS)"/>
                <a:ea typeface="Calibri (MS)"/>
                <a:cs typeface="Calibri (MS)"/>
                <a:sym typeface="Calibri (MS)"/>
              </a:rPr>
              <a:t>спитательных це</a:t>
            </a:r>
            <a:r>
              <a:rPr lang="en-US" sz="3150">
                <a:solidFill>
                  <a:srgbClr val="000000"/>
                </a:solidFill>
                <a:latin typeface="Calibri (MS)"/>
                <a:ea typeface="Calibri (MS)"/>
                <a:cs typeface="Calibri (MS)"/>
                <a:sym typeface="Calibri (MS)"/>
              </a:rPr>
              <a:t>лях</a:t>
            </a:r>
            <a:r>
              <a:rPr lang="en-US" sz="3150">
                <a:solidFill>
                  <a:srgbClr val="000000"/>
                </a:solidFill>
                <a:latin typeface="Calibri (MS)"/>
                <a:ea typeface="Calibri (MS)"/>
                <a:cs typeface="Calibri (MS)"/>
                <a:sym typeface="Calibri (MS)"/>
              </a:rPr>
              <a:t> — чт</a:t>
            </a:r>
            <a:r>
              <a:rPr lang="en-US" sz="3150">
                <a:solidFill>
                  <a:srgbClr val="000000"/>
                </a:solidFill>
                <a:latin typeface="Calibri (MS)"/>
                <a:ea typeface="Calibri (MS)"/>
                <a:cs typeface="Calibri (MS)"/>
                <a:sym typeface="Calibri (MS)"/>
              </a:rPr>
              <a:t>обы п</a:t>
            </a:r>
            <a:r>
              <a:rPr lang="en-US" sz="3150">
                <a:solidFill>
                  <a:srgbClr val="000000"/>
                </a:solidFill>
                <a:latin typeface="Calibri (MS)"/>
                <a:ea typeface="Calibri (MS)"/>
                <a:cs typeface="Calibri (MS)"/>
                <a:sym typeface="Calibri (MS)"/>
              </a:rPr>
              <a:t>ро</a:t>
            </a:r>
            <a:r>
              <a:rPr lang="en-US" sz="3150">
                <a:solidFill>
                  <a:srgbClr val="000000"/>
                </a:solidFill>
                <a:latin typeface="Calibri (MS)"/>
                <a:ea typeface="Calibri (MS)"/>
                <a:cs typeface="Calibri (MS)"/>
                <a:sym typeface="Calibri (MS)"/>
              </a:rPr>
              <a:t>учи</a:t>
            </a:r>
            <a:r>
              <a:rPr lang="en-US" sz="3150">
                <a:solidFill>
                  <a:srgbClr val="000000"/>
                </a:solidFill>
                <a:latin typeface="Calibri (MS)"/>
                <a:ea typeface="Calibri (MS)"/>
                <a:cs typeface="Calibri (MS)"/>
                <a:sym typeface="Calibri (MS)"/>
              </a:rPr>
              <a:t>ть ка</a:t>
            </a:r>
            <a:r>
              <a:rPr lang="en-US" sz="3150">
                <a:solidFill>
                  <a:srgbClr val="000000"/>
                </a:solidFill>
                <a:latin typeface="Calibri (MS)"/>
                <a:ea typeface="Calibri (MS)"/>
                <a:cs typeface="Calibri (MS)"/>
                <a:sym typeface="Calibri (MS)"/>
              </a:rPr>
              <a:t>рауль</a:t>
            </a:r>
            <a:r>
              <a:rPr lang="en-US" sz="3150">
                <a:solidFill>
                  <a:srgbClr val="000000"/>
                </a:solidFill>
                <a:latin typeface="Calibri (MS)"/>
                <a:ea typeface="Calibri (MS)"/>
                <a:cs typeface="Calibri (MS)"/>
                <a:sym typeface="Calibri (MS)"/>
              </a:rPr>
              <a:t>ного, подоб</a:t>
            </a:r>
            <a:r>
              <a:rPr lang="en-US" sz="3150">
                <a:solidFill>
                  <a:srgbClr val="000000"/>
                </a:solidFill>
                <a:latin typeface="Calibri (MS)"/>
                <a:ea typeface="Calibri (MS)"/>
                <a:cs typeface="Calibri (MS)"/>
                <a:sym typeface="Calibri (MS)"/>
              </a:rPr>
              <a:t>но т</a:t>
            </a:r>
            <a:r>
              <a:rPr lang="en-US" sz="3150">
                <a:solidFill>
                  <a:srgbClr val="000000"/>
                </a:solidFill>
                <a:latin typeface="Calibri (MS)"/>
                <a:ea typeface="Calibri (MS)"/>
                <a:cs typeface="Calibri (MS)"/>
                <a:sym typeface="Calibri (MS)"/>
              </a:rPr>
              <a:t>о</a:t>
            </a:r>
            <a:r>
              <a:rPr lang="en-US" sz="3150">
                <a:solidFill>
                  <a:srgbClr val="000000"/>
                </a:solidFill>
                <a:latin typeface="Calibri (MS)"/>
                <a:ea typeface="Calibri (MS)"/>
                <a:cs typeface="Calibri (MS)"/>
                <a:sym typeface="Calibri (MS)"/>
              </a:rPr>
              <a:t>му как человек бьет</a:t>
            </a:r>
            <a:r>
              <a:rPr lang="en-US" sz="3150">
                <a:solidFill>
                  <a:srgbClr val="000000"/>
                </a:solidFill>
                <a:latin typeface="Calibri (MS)"/>
                <a:ea typeface="Calibri (MS)"/>
                <a:cs typeface="Calibri (MS)"/>
                <a:sym typeface="Calibri (MS)"/>
              </a:rPr>
              <a:t> по</a:t>
            </a:r>
            <a:r>
              <a:rPr lang="en-US" sz="3150">
                <a:solidFill>
                  <a:srgbClr val="000000"/>
                </a:solidFill>
                <a:latin typeface="Calibri (MS)"/>
                <a:ea typeface="Calibri (MS)"/>
                <a:cs typeface="Calibri (MS)"/>
                <a:sym typeface="Calibri (MS)"/>
              </a:rPr>
              <a:t>суду</a:t>
            </a:r>
            <a:r>
              <a:rPr lang="en-US" sz="3150">
                <a:solidFill>
                  <a:srgbClr val="000000"/>
                </a:solidFill>
                <a:latin typeface="Calibri (MS)"/>
                <a:ea typeface="Calibri (MS)"/>
                <a:cs typeface="Calibri (MS)"/>
                <a:sym typeface="Calibri (MS)"/>
              </a:rPr>
              <a:t> д</a:t>
            </a:r>
            <a:r>
              <a:rPr lang="en-US" sz="3150">
                <a:solidFill>
                  <a:srgbClr val="000000"/>
                </a:solidFill>
                <a:latin typeface="Calibri (MS)"/>
                <a:ea typeface="Calibri (MS)"/>
                <a:cs typeface="Calibri (MS)"/>
                <a:sym typeface="Calibri (MS)"/>
              </a:rPr>
              <a:t>ома, ч</a:t>
            </a:r>
            <a:r>
              <a:rPr lang="en-US" sz="3150">
                <a:solidFill>
                  <a:srgbClr val="000000"/>
                </a:solidFill>
                <a:latin typeface="Calibri (MS)"/>
                <a:ea typeface="Calibri (MS)"/>
                <a:cs typeface="Calibri (MS)"/>
                <a:sym typeface="Calibri (MS)"/>
              </a:rPr>
              <a:t>т</a:t>
            </a:r>
            <a:r>
              <a:rPr lang="en-US" sz="3150">
                <a:solidFill>
                  <a:srgbClr val="000000"/>
                </a:solidFill>
                <a:latin typeface="Calibri (MS)"/>
                <a:ea typeface="Calibri (MS)"/>
                <a:cs typeface="Calibri (MS)"/>
                <a:sym typeface="Calibri (MS)"/>
              </a:rPr>
              <a:t>обы</a:t>
            </a:r>
            <a:r>
              <a:rPr lang="en-US" sz="3150">
                <a:solidFill>
                  <a:srgbClr val="000000"/>
                </a:solidFill>
                <a:latin typeface="Calibri (MS)"/>
                <a:ea typeface="Calibri (MS)"/>
                <a:cs typeface="Calibri (MS)"/>
                <a:sym typeface="Calibri (MS)"/>
              </a:rPr>
              <a:t> дисци</a:t>
            </a:r>
            <a:r>
              <a:rPr lang="en-US" sz="3150">
                <a:solidFill>
                  <a:srgbClr val="000000"/>
                </a:solidFill>
                <a:latin typeface="Calibri (MS)"/>
                <a:ea typeface="Calibri (MS)"/>
                <a:cs typeface="Calibri (MS)"/>
                <a:sym typeface="Calibri (MS)"/>
              </a:rPr>
              <a:t>плинир</a:t>
            </a:r>
            <a:r>
              <a:rPr lang="en-US" sz="3150">
                <a:solidFill>
                  <a:srgbClr val="000000"/>
                </a:solidFill>
                <a:latin typeface="Calibri (MS)"/>
                <a:ea typeface="Calibri (MS)"/>
                <a:cs typeface="Calibri (MS)"/>
                <a:sym typeface="Calibri (MS)"/>
              </a:rPr>
              <a:t>о</a:t>
            </a:r>
            <a:r>
              <a:rPr lang="en-US" sz="3150">
                <a:solidFill>
                  <a:srgbClr val="000000"/>
                </a:solidFill>
                <a:latin typeface="Calibri (MS)"/>
                <a:ea typeface="Calibri (MS)"/>
                <a:cs typeface="Calibri (MS)"/>
                <a:sym typeface="Calibri (MS)"/>
              </a:rPr>
              <a:t>в</a:t>
            </a:r>
            <a:r>
              <a:rPr lang="en-US" sz="3150">
                <a:solidFill>
                  <a:srgbClr val="000000"/>
                </a:solidFill>
                <a:latin typeface="Calibri (MS)"/>
                <a:ea typeface="Calibri (MS)"/>
                <a:cs typeface="Calibri (MS)"/>
                <a:sym typeface="Calibri (MS)"/>
              </a:rPr>
              <a:t>ать семью. Однако Ребе </a:t>
            </a:r>
            <a:r>
              <a:rPr lang="en-US" sz="3150">
                <a:solidFill>
                  <a:srgbClr val="000000"/>
                </a:solidFill>
                <a:latin typeface="Calibri (MS)"/>
                <a:ea typeface="Calibri (MS)"/>
                <a:cs typeface="Calibri (MS)"/>
                <a:sym typeface="Calibri (MS)"/>
              </a:rPr>
              <a:t>отв</a:t>
            </a:r>
            <a:r>
              <a:rPr lang="en-US" sz="3150">
                <a:solidFill>
                  <a:srgbClr val="000000"/>
                </a:solidFill>
                <a:latin typeface="Calibri (MS)"/>
                <a:ea typeface="Calibri (MS)"/>
                <a:cs typeface="Calibri (MS)"/>
                <a:sym typeface="Calibri (MS)"/>
              </a:rPr>
              <a:t>е</a:t>
            </a:r>
            <a:r>
              <a:rPr lang="en-US" sz="3150">
                <a:solidFill>
                  <a:srgbClr val="000000"/>
                </a:solidFill>
                <a:latin typeface="Calibri (MS)"/>
                <a:ea typeface="Calibri (MS)"/>
                <a:cs typeface="Calibri (MS)"/>
                <a:sym typeface="Calibri (MS)"/>
              </a:rPr>
              <a:t>ргает</a:t>
            </a:r>
            <a:r>
              <a:rPr lang="en-US" sz="3150">
                <a:solidFill>
                  <a:srgbClr val="000000"/>
                </a:solidFill>
                <a:latin typeface="Calibri (MS)"/>
                <a:ea typeface="Calibri (MS)"/>
                <a:cs typeface="Calibri (MS)"/>
                <a:sym typeface="Calibri (MS)"/>
              </a:rPr>
              <a:t> </a:t>
            </a:r>
            <a:r>
              <a:rPr lang="en-US" sz="3150">
                <a:solidFill>
                  <a:srgbClr val="000000"/>
                </a:solidFill>
                <a:latin typeface="Calibri (MS)"/>
                <a:ea typeface="Calibri (MS)"/>
                <a:cs typeface="Calibri (MS)"/>
                <a:sym typeface="Calibri (MS)"/>
              </a:rPr>
              <a:t>такое</a:t>
            </a:r>
            <a:r>
              <a:rPr lang="en-US" sz="3150">
                <a:solidFill>
                  <a:srgbClr val="000000"/>
                </a:solidFill>
                <a:latin typeface="Calibri (MS)"/>
                <a:ea typeface="Calibri (MS)"/>
                <a:cs typeface="Calibri (MS)"/>
                <a:sym typeface="Calibri (MS)"/>
              </a:rPr>
              <a:t> объя</a:t>
            </a:r>
            <a:r>
              <a:rPr lang="en-US" sz="3150">
                <a:solidFill>
                  <a:srgbClr val="000000"/>
                </a:solidFill>
                <a:latin typeface="Calibri (MS)"/>
                <a:ea typeface="Calibri (MS)"/>
                <a:cs typeface="Calibri (MS)"/>
                <a:sym typeface="Calibri (MS)"/>
              </a:rPr>
              <a:t>снени</a:t>
            </a:r>
            <a:r>
              <a:rPr lang="en-US" sz="3150">
                <a:solidFill>
                  <a:srgbClr val="000000"/>
                </a:solidFill>
                <a:latin typeface="Calibri (MS)"/>
                <a:ea typeface="Calibri (MS)"/>
                <a:cs typeface="Calibri (MS)"/>
                <a:sym typeface="Calibri (MS)"/>
              </a:rPr>
              <a:t>е</a:t>
            </a:r>
            <a:r>
              <a:rPr lang="en-US" sz="3150">
                <a:solidFill>
                  <a:srgbClr val="000000"/>
                </a:solidFill>
                <a:latin typeface="Calibri (MS)"/>
                <a:ea typeface="Calibri (MS)"/>
                <a:cs typeface="Calibri (MS)"/>
                <a:sym typeface="Calibri (MS)"/>
              </a:rPr>
              <a:t>,</a:t>
            </a:r>
            <a:r>
              <a:rPr lang="en-US" sz="3150">
                <a:solidFill>
                  <a:srgbClr val="000000"/>
                </a:solidFill>
                <a:latin typeface="Calibri (MS)"/>
                <a:ea typeface="Calibri (MS)"/>
                <a:cs typeface="Calibri (MS)"/>
                <a:sym typeface="Calibri (MS)"/>
              </a:rPr>
              <a:t> </a:t>
            </a:r>
            <a:r>
              <a:rPr lang="en-US" sz="3150">
                <a:solidFill>
                  <a:srgbClr val="000000"/>
                </a:solidFill>
                <a:latin typeface="Calibri (MS)"/>
                <a:ea typeface="Calibri (MS)"/>
                <a:cs typeface="Calibri (MS)"/>
                <a:sym typeface="Calibri (MS)"/>
              </a:rPr>
              <a:t>п</a:t>
            </a:r>
            <a:r>
              <a:rPr lang="en-US" sz="3150">
                <a:solidFill>
                  <a:srgbClr val="000000"/>
                </a:solidFill>
                <a:latin typeface="Calibri (MS)"/>
                <a:ea typeface="Calibri (MS)"/>
                <a:cs typeface="Calibri (MS)"/>
                <a:sym typeface="Calibri (MS)"/>
              </a:rPr>
              <a:t>оск</a:t>
            </a:r>
            <a:r>
              <a:rPr lang="en-US" sz="3150">
                <a:solidFill>
                  <a:srgbClr val="000000"/>
                </a:solidFill>
                <a:latin typeface="Calibri (MS)"/>
                <a:ea typeface="Calibri (MS)"/>
                <a:cs typeface="Calibri (MS)"/>
                <a:sym typeface="Calibri (MS)"/>
              </a:rPr>
              <a:t>ольк</a:t>
            </a:r>
            <a:r>
              <a:rPr lang="en-US" sz="3150">
                <a:solidFill>
                  <a:srgbClr val="000000"/>
                </a:solidFill>
                <a:latin typeface="Calibri (MS)"/>
                <a:ea typeface="Calibri (MS)"/>
                <a:cs typeface="Calibri (MS)"/>
                <a:sym typeface="Calibri (MS)"/>
              </a:rPr>
              <a:t>у Ал</a:t>
            </a:r>
            <a:r>
              <a:rPr lang="en-US" sz="3150">
                <a:solidFill>
                  <a:srgbClr val="000000"/>
                </a:solidFill>
                <a:latin typeface="Calibri (MS)"/>
                <a:ea typeface="Calibri (MS)"/>
                <a:cs typeface="Calibri (MS)"/>
                <a:sym typeface="Calibri (MS)"/>
              </a:rPr>
              <a:t>те</a:t>
            </a:r>
            <a:r>
              <a:rPr lang="en-US" sz="3150">
                <a:solidFill>
                  <a:srgbClr val="000000"/>
                </a:solidFill>
                <a:latin typeface="Calibri (MS)"/>
                <a:ea typeface="Calibri (MS)"/>
                <a:cs typeface="Calibri (MS)"/>
                <a:sym typeface="Calibri (MS)"/>
              </a:rPr>
              <a:t>р Ребе п</a:t>
            </a:r>
            <a:r>
              <a:rPr lang="en-US" sz="3150">
                <a:solidFill>
                  <a:srgbClr val="000000"/>
                </a:solidFill>
                <a:latin typeface="Calibri (MS)"/>
                <a:ea typeface="Calibri (MS)"/>
                <a:cs typeface="Calibri (MS)"/>
                <a:sym typeface="Calibri (MS)"/>
              </a:rPr>
              <a:t>ост</a:t>
            </a:r>
            <a:r>
              <a:rPr lang="en-US" sz="3150">
                <a:solidFill>
                  <a:srgbClr val="000000"/>
                </a:solidFill>
                <a:latin typeface="Calibri (MS)"/>
                <a:ea typeface="Calibri (MS)"/>
                <a:cs typeface="Calibri (MS)"/>
                <a:sym typeface="Calibri (MS)"/>
              </a:rPr>
              <a:t>а</a:t>
            </a:r>
            <a:r>
              <a:rPr lang="en-US" sz="3150">
                <a:solidFill>
                  <a:srgbClr val="000000"/>
                </a:solidFill>
                <a:latin typeface="Calibri (MS)"/>
                <a:ea typeface="Calibri (MS)"/>
                <a:cs typeface="Calibri (MS)"/>
                <a:sym typeface="Calibri (MS)"/>
              </a:rPr>
              <a:t>но</a:t>
            </a:r>
            <a:r>
              <a:rPr lang="en-US" sz="3150">
                <a:solidFill>
                  <a:srgbClr val="000000"/>
                </a:solidFill>
                <a:latin typeface="Calibri (MS)"/>
                <a:ea typeface="Calibri (MS)"/>
                <a:cs typeface="Calibri (MS)"/>
                <a:sym typeface="Calibri (MS)"/>
              </a:rPr>
              <a:t>вил, что даже в таком случае запрет «не уничтожай» продолжает действовать.</a:t>
            </a:r>
          </a:p>
          <a:p>
            <a:pPr algn="just" marL="680085" indent="-340042" lvl="1">
              <a:lnSpc>
                <a:spcPts val="4592"/>
              </a:lnSpc>
              <a:buFont typeface="Arial"/>
              <a:buChar char="•"/>
            </a:pPr>
            <a:r>
              <a:rPr lang="en-US" sz="3150">
                <a:solidFill>
                  <a:srgbClr val="000000"/>
                </a:solidFill>
                <a:latin typeface="Calibri (MS)"/>
                <a:ea typeface="Calibri (MS)"/>
                <a:cs typeface="Calibri (MS)"/>
                <a:sym typeface="Calibri (MS)"/>
              </a:rPr>
              <a:t>Ребе разъясняет: когда Алтер Ребе пишет о запрете «не уничтожай», он объясняет, что это «подобно тому как надо быть осторожным со своим телом».</a:t>
            </a:r>
          </a:p>
          <a:p>
            <a:pPr algn="just" marL="680085" indent="-340042" lvl="1">
              <a:lnSpc>
                <a:spcPts val="4592"/>
              </a:lnSpc>
              <a:buFont typeface="Arial"/>
              <a:buChar char="•"/>
            </a:pPr>
            <a:r>
              <a:rPr lang="en-US" sz="3150">
                <a:solidFill>
                  <a:srgbClr val="000000"/>
                </a:solidFill>
                <a:latin typeface="Calibri (MS)"/>
                <a:ea typeface="Calibri (MS)"/>
                <a:cs typeface="Calibri (MS)"/>
                <a:sym typeface="Calibri (MS)"/>
              </a:rPr>
              <a:t>Тем самым Алтер Ребе учит, что эти два запрета — причинение страдания телу и уничтожение имущества — имеют один и тот же основополагающий принцип.</a:t>
            </a:r>
          </a:p>
        </p:txBody>
      </p:sp>
      <p:grpSp>
        <p:nvGrpSpPr>
          <p:cNvPr name="Group 5" id="5"/>
          <p:cNvGrpSpPr/>
          <p:nvPr/>
        </p:nvGrpSpPr>
        <p:grpSpPr>
          <a:xfrm rot="0">
            <a:off x="379543" y="738166"/>
            <a:ext cx="1751796" cy="3086100"/>
            <a:chOff x="0" y="0"/>
            <a:chExt cx="461378" cy="812800"/>
          </a:xfrm>
        </p:grpSpPr>
        <p:sp>
          <p:nvSpPr>
            <p:cNvPr name="Freeform 6" id="6"/>
            <p:cNvSpPr/>
            <p:nvPr/>
          </p:nvSpPr>
          <p:spPr>
            <a:xfrm flipH="false" flipV="false" rot="0">
              <a:off x="0" y="0"/>
              <a:ext cx="461378" cy="812800"/>
            </a:xfrm>
            <a:custGeom>
              <a:avLst/>
              <a:gdLst/>
              <a:ahLst/>
              <a:cxnLst/>
              <a:rect r="r" b="b" t="t" l="l"/>
              <a:pathLst>
                <a:path h="812800" w="461378">
                  <a:moveTo>
                    <a:pt x="0" y="0"/>
                  </a:moveTo>
                  <a:lnTo>
                    <a:pt x="461378" y="0"/>
                  </a:lnTo>
                  <a:lnTo>
                    <a:pt x="461378" y="812800"/>
                  </a:lnTo>
                  <a:lnTo>
                    <a:pt x="0" y="812800"/>
                  </a:lnTo>
                  <a:close/>
                </a:path>
              </a:pathLst>
            </a:custGeom>
            <a:solidFill>
              <a:srgbClr val="195E68"/>
            </a:solidFill>
          </p:spPr>
        </p:sp>
        <p:sp>
          <p:nvSpPr>
            <p:cNvPr name="TextBox 7" id="7"/>
            <p:cNvSpPr txBox="true"/>
            <p:nvPr/>
          </p:nvSpPr>
          <p:spPr>
            <a:xfrm>
              <a:off x="0" y="-9525"/>
              <a:ext cx="461378" cy="822325"/>
            </a:xfrm>
            <a:prstGeom prst="rect">
              <a:avLst/>
            </a:prstGeom>
          </p:spPr>
          <p:txBody>
            <a:bodyPr anchor="ctr" rtlCol="false" tIns="50800" lIns="50800" bIns="50800" rIns="50800"/>
            <a:lstStyle/>
            <a:p>
              <a:pPr algn="ctr">
                <a:lnSpc>
                  <a:spcPts val="2520"/>
                </a:lnSpc>
              </a:pPr>
            </a:p>
          </p:txBody>
        </p:sp>
      </p:grpSp>
      <p:sp>
        <p:nvSpPr>
          <p:cNvPr name="TextBox 8" id="8"/>
          <p:cNvSpPr txBox="true"/>
          <p:nvPr/>
        </p:nvSpPr>
        <p:spPr>
          <a:xfrm rot="0">
            <a:off x="3446593" y="1000125"/>
            <a:ext cx="7608189"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КЛЮЧЕВЫЕ МОМЕНТЫ</a:t>
            </a:r>
          </a:p>
        </p:txBody>
      </p:sp>
      <p:grpSp>
        <p:nvGrpSpPr>
          <p:cNvPr name="Group 9" id="9"/>
          <p:cNvGrpSpPr/>
          <p:nvPr/>
        </p:nvGrpSpPr>
        <p:grpSpPr>
          <a:xfrm rot="0">
            <a:off x="822550" y="1016489"/>
            <a:ext cx="739416" cy="1231983"/>
            <a:chOff x="0" y="0"/>
            <a:chExt cx="985888" cy="1642643"/>
          </a:xfrm>
        </p:grpSpPr>
        <p:sp>
          <p:nvSpPr>
            <p:cNvPr name="Freeform 10" id="10"/>
            <p:cNvSpPr/>
            <p:nvPr/>
          </p:nvSpPr>
          <p:spPr>
            <a:xfrm flipH="false" flipV="false" rot="0">
              <a:off x="0" y="0"/>
              <a:ext cx="985901" cy="1642618"/>
            </a:xfrm>
            <a:custGeom>
              <a:avLst/>
              <a:gdLst/>
              <a:ahLst/>
              <a:cxnLst/>
              <a:rect r="r" b="b" t="t" l="l"/>
              <a:pathLst>
                <a:path h="1642618" w="985901">
                  <a:moveTo>
                    <a:pt x="0" y="0"/>
                  </a:moveTo>
                  <a:lnTo>
                    <a:pt x="985901" y="0"/>
                  </a:lnTo>
                  <a:lnTo>
                    <a:pt x="985901" y="1642618"/>
                  </a:lnTo>
                  <a:lnTo>
                    <a:pt x="0" y="1642618"/>
                  </a:lnTo>
                  <a:lnTo>
                    <a:pt x="0" y="0"/>
                  </a:lnTo>
                  <a:close/>
                </a:path>
              </a:pathLst>
            </a:custGeom>
            <a:blipFill>
              <a:blip r:embed="rId3"/>
              <a:stretch>
                <a:fillRect l="-90600" t="-9482" r="-173678" b="-13333"/>
              </a:stretch>
            </a:blipFill>
          </p:spPr>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grpSp>
        <p:nvGrpSpPr>
          <p:cNvPr name="Group 3" id="3"/>
          <p:cNvGrpSpPr/>
          <p:nvPr/>
        </p:nvGrpSpPr>
        <p:grpSpPr>
          <a:xfrm rot="0">
            <a:off x="379543" y="738166"/>
            <a:ext cx="1751796" cy="3086100"/>
            <a:chOff x="0" y="0"/>
            <a:chExt cx="461378" cy="812800"/>
          </a:xfrm>
        </p:grpSpPr>
        <p:sp>
          <p:nvSpPr>
            <p:cNvPr name="Freeform 4" id="4"/>
            <p:cNvSpPr/>
            <p:nvPr/>
          </p:nvSpPr>
          <p:spPr>
            <a:xfrm flipH="false" flipV="false" rot="0">
              <a:off x="0" y="0"/>
              <a:ext cx="461378" cy="812800"/>
            </a:xfrm>
            <a:custGeom>
              <a:avLst/>
              <a:gdLst/>
              <a:ahLst/>
              <a:cxnLst/>
              <a:rect r="r" b="b" t="t" l="l"/>
              <a:pathLst>
                <a:path h="812800" w="461378">
                  <a:moveTo>
                    <a:pt x="0" y="0"/>
                  </a:moveTo>
                  <a:lnTo>
                    <a:pt x="461378" y="0"/>
                  </a:lnTo>
                  <a:lnTo>
                    <a:pt x="461378" y="812800"/>
                  </a:lnTo>
                  <a:lnTo>
                    <a:pt x="0" y="812800"/>
                  </a:lnTo>
                  <a:close/>
                </a:path>
              </a:pathLst>
            </a:custGeom>
            <a:solidFill>
              <a:srgbClr val="195E68"/>
            </a:solidFill>
          </p:spPr>
        </p:sp>
        <p:sp>
          <p:nvSpPr>
            <p:cNvPr name="TextBox 5" id="5"/>
            <p:cNvSpPr txBox="true"/>
            <p:nvPr/>
          </p:nvSpPr>
          <p:spPr>
            <a:xfrm>
              <a:off x="0" y="-9525"/>
              <a:ext cx="461378" cy="822325"/>
            </a:xfrm>
            <a:prstGeom prst="rect">
              <a:avLst/>
            </a:prstGeom>
          </p:spPr>
          <p:txBody>
            <a:bodyPr anchor="ctr" rtlCol="false" tIns="50800" lIns="50800" bIns="50800" rIns="50800"/>
            <a:lstStyle/>
            <a:p>
              <a:pPr algn="ctr">
                <a:lnSpc>
                  <a:spcPts val="2520"/>
                </a:lnSpc>
              </a:pPr>
            </a:p>
          </p:txBody>
        </p:sp>
      </p:grpSp>
      <p:sp>
        <p:nvSpPr>
          <p:cNvPr name="TextBox 6" id="6"/>
          <p:cNvSpPr txBox="true"/>
          <p:nvPr/>
        </p:nvSpPr>
        <p:spPr>
          <a:xfrm rot="0">
            <a:off x="3524250" y="287226"/>
            <a:ext cx="13735050" cy="8174012"/>
          </a:xfrm>
          <a:prstGeom prst="rect">
            <a:avLst/>
          </a:prstGeom>
        </p:spPr>
        <p:txBody>
          <a:bodyPr anchor="t" rtlCol="false" tIns="0" lIns="0" bIns="0" rIns="0">
            <a:spAutoFit/>
          </a:bodyPr>
          <a:lstStyle/>
          <a:p>
            <a:pPr algn="l">
              <a:lnSpc>
                <a:spcPts val="4592"/>
              </a:lnSpc>
            </a:pPr>
          </a:p>
          <a:p>
            <a:pPr algn="l" marL="680085" indent="-340042" lvl="1">
              <a:lnSpc>
                <a:spcPts val="4592"/>
              </a:lnSpc>
              <a:spcBef>
                <a:spcPct val="0"/>
              </a:spcBef>
              <a:buFont typeface="Arial"/>
              <a:buChar char="•"/>
            </a:pPr>
            <a:r>
              <a:rPr lang="en-US" sz="3150">
                <a:solidFill>
                  <a:srgbClr val="000000"/>
                </a:solidFill>
                <a:latin typeface="Calibri (MS)"/>
                <a:ea typeface="Calibri (MS)"/>
                <a:cs typeface="Calibri (MS)"/>
                <a:sym typeface="Calibri (MS)"/>
              </a:rPr>
              <a:t>Соотв</a:t>
            </a:r>
            <a:r>
              <a:rPr lang="en-US" sz="3150">
                <a:solidFill>
                  <a:srgbClr val="000000"/>
                </a:solidFill>
                <a:latin typeface="Calibri (MS)"/>
                <a:ea typeface="Calibri (MS)"/>
                <a:cs typeface="Calibri (MS)"/>
                <a:sym typeface="Calibri (MS)"/>
              </a:rPr>
              <a:t>етственно, подобно тому как Алтер Ребе постановил, что разрешено поститься ради раскаяния</a:t>
            </a:r>
            <a:r>
              <a:rPr lang="en-US" sz="3150" strike="noStrike" u="none">
                <a:solidFill>
                  <a:srgbClr val="000000"/>
                </a:solidFill>
                <a:latin typeface="Calibri (MS)"/>
                <a:ea typeface="Calibri (MS)"/>
                <a:cs typeface="Calibri (MS)"/>
                <a:sym typeface="Calibri (MS)"/>
              </a:rPr>
              <a:t>, хотя это причиняет телу страдание, потому что </a:t>
            </a:r>
            <a:r>
              <a:rPr lang="en-US" sz="3150" strike="noStrike" u="none">
                <a:solidFill>
                  <a:srgbClr val="000000"/>
                </a:solidFill>
                <a:latin typeface="Calibri (MS)"/>
                <a:ea typeface="Calibri (MS)"/>
                <a:cs typeface="Calibri (MS)"/>
                <a:sym typeface="Calibri (MS)"/>
              </a:rPr>
              <a:t>эт</a:t>
            </a:r>
            <a:r>
              <a:rPr lang="en-US" sz="3150" strike="noStrike" u="none">
                <a:solidFill>
                  <a:srgbClr val="000000"/>
                </a:solidFill>
                <a:latin typeface="Calibri (MS)"/>
                <a:ea typeface="Calibri (MS)"/>
                <a:cs typeface="Calibri (MS)"/>
                <a:sym typeface="Calibri (MS)"/>
              </a:rPr>
              <a:t>о благо для души и потому «на благо человеку», — так </a:t>
            </a:r>
            <a:r>
              <a:rPr lang="en-US" sz="3150" strike="noStrike" u="none">
                <a:solidFill>
                  <a:srgbClr val="000000"/>
                </a:solidFill>
                <a:latin typeface="Calibri (MS)"/>
                <a:ea typeface="Calibri (MS)"/>
                <a:cs typeface="Calibri (MS)"/>
                <a:sym typeface="Calibri (MS)"/>
              </a:rPr>
              <a:t>ж</a:t>
            </a:r>
            <a:r>
              <a:rPr lang="en-US" sz="3150" strike="noStrike" u="none">
                <a:solidFill>
                  <a:srgbClr val="000000"/>
                </a:solidFill>
                <a:latin typeface="Calibri (MS)"/>
                <a:ea typeface="Calibri (MS)"/>
                <a:cs typeface="Calibri (MS)"/>
                <a:sym typeface="Calibri (MS)"/>
              </a:rPr>
              <a:t>е и в</a:t>
            </a:r>
            <a:r>
              <a:rPr lang="en-US" sz="3150" strike="noStrike" u="none">
                <a:solidFill>
                  <a:srgbClr val="000000"/>
                </a:solidFill>
                <a:latin typeface="Calibri (MS)"/>
                <a:ea typeface="Calibri (MS)"/>
                <a:cs typeface="Calibri (MS)"/>
                <a:sym typeface="Calibri (MS)"/>
              </a:rPr>
              <a:t> в</a:t>
            </a:r>
            <a:r>
              <a:rPr lang="en-US" sz="3150" strike="noStrike" u="none">
                <a:solidFill>
                  <a:srgbClr val="000000"/>
                </a:solidFill>
                <a:latin typeface="Calibri (MS)"/>
                <a:ea typeface="Calibri (MS)"/>
                <a:cs typeface="Calibri (MS)"/>
                <a:sym typeface="Calibri (MS)"/>
              </a:rPr>
              <a:t>опросах имущества разрешено храмовому начальнику</a:t>
            </a:r>
            <a:r>
              <a:rPr lang="en-US" sz="3150" strike="noStrike" u="none">
                <a:solidFill>
                  <a:srgbClr val="000000"/>
                </a:solidFill>
                <a:latin typeface="Calibri (MS)"/>
                <a:ea typeface="Calibri (MS)"/>
                <a:cs typeface="Calibri (MS)"/>
                <a:sym typeface="Calibri (MS)"/>
              </a:rPr>
              <a:t> уничтожить одежду караульно</a:t>
            </a:r>
            <a:r>
              <a:rPr lang="en-US" sz="3150" strike="noStrike" u="none">
                <a:solidFill>
                  <a:srgbClr val="000000"/>
                </a:solidFill>
                <a:latin typeface="Calibri (MS)"/>
                <a:ea typeface="Calibri (MS)"/>
                <a:cs typeface="Calibri (MS)"/>
                <a:sym typeface="Calibri (MS)"/>
              </a:rPr>
              <a:t>го,</a:t>
            </a:r>
            <a:r>
              <a:rPr lang="en-US" sz="3150" strike="noStrike" u="none">
                <a:solidFill>
                  <a:srgbClr val="000000"/>
                </a:solidFill>
                <a:latin typeface="Calibri (MS)"/>
                <a:ea typeface="Calibri (MS)"/>
                <a:cs typeface="Calibri (MS)"/>
                <a:sym typeface="Calibri (MS)"/>
              </a:rPr>
              <a:t> чтобы побудить </a:t>
            </a:r>
            <a:r>
              <a:rPr lang="en-US" sz="3150" strike="noStrike" u="none">
                <a:solidFill>
                  <a:srgbClr val="000000"/>
                </a:solidFill>
                <a:latin typeface="Calibri (MS)"/>
                <a:ea typeface="Calibri (MS)"/>
                <a:cs typeface="Calibri (MS)"/>
                <a:sym typeface="Calibri (MS)"/>
              </a:rPr>
              <a:t>ег</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 к</a:t>
            </a:r>
            <a:r>
              <a:rPr lang="en-US" sz="3150" strike="noStrike" u="none">
                <a:solidFill>
                  <a:srgbClr val="000000"/>
                </a:solidFill>
                <a:latin typeface="Calibri (MS)"/>
                <a:ea typeface="Calibri (MS)"/>
                <a:cs typeface="Calibri (MS)"/>
                <a:sym typeface="Calibri (MS)"/>
              </a:rPr>
              <a:t> раскаянию. Поскольку это бл</a:t>
            </a:r>
            <a:r>
              <a:rPr lang="en-US" sz="3150" strike="noStrike" u="none">
                <a:solidFill>
                  <a:srgbClr val="000000"/>
                </a:solidFill>
                <a:latin typeface="Calibri (MS)"/>
                <a:ea typeface="Calibri (MS)"/>
                <a:cs typeface="Calibri (MS)"/>
                <a:sym typeface="Calibri (MS)"/>
              </a:rPr>
              <a:t>аг</a:t>
            </a:r>
            <a:r>
              <a:rPr lang="en-US" sz="3150" strike="noStrike" u="none">
                <a:solidFill>
                  <a:srgbClr val="000000"/>
                </a:solidFill>
                <a:latin typeface="Calibri (MS)"/>
                <a:ea typeface="Calibri (MS)"/>
                <a:cs typeface="Calibri (MS)"/>
                <a:sym typeface="Calibri (MS)"/>
              </a:rPr>
              <a:t>о дл</a:t>
            </a:r>
            <a:r>
              <a:rPr lang="en-US" sz="3150" strike="noStrike" u="none">
                <a:solidFill>
                  <a:srgbClr val="000000"/>
                </a:solidFill>
                <a:latin typeface="Calibri (MS)"/>
                <a:ea typeface="Calibri (MS)"/>
                <a:cs typeface="Calibri (MS)"/>
                <a:sym typeface="Calibri (MS)"/>
              </a:rPr>
              <a:t>я</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ег</a:t>
            </a:r>
            <a:r>
              <a:rPr lang="en-US" sz="3150" strike="noStrike" u="none">
                <a:solidFill>
                  <a:srgbClr val="000000"/>
                </a:solidFill>
                <a:latin typeface="Calibri (MS)"/>
                <a:ea typeface="Calibri (MS)"/>
                <a:cs typeface="Calibri (MS)"/>
                <a:sym typeface="Calibri (MS)"/>
              </a:rPr>
              <a:t>о души, это благо для него.</a:t>
            </a:r>
          </a:p>
          <a:p>
            <a:pPr algn="l" marL="680085" indent="-340042" lvl="1">
              <a:lnSpc>
                <a:spcPts val="4592"/>
              </a:lnSpc>
              <a:spcBef>
                <a:spcPct val="0"/>
              </a:spcBef>
              <a:buFont typeface="Arial"/>
              <a:buChar char="•"/>
            </a:pPr>
            <a:r>
              <a:rPr lang="en-US" sz="3150" strike="noStrike" u="none">
                <a:solidFill>
                  <a:srgbClr val="000000"/>
                </a:solidFill>
                <a:latin typeface="Calibri (MS)"/>
                <a:ea typeface="Calibri (MS)"/>
                <a:cs typeface="Calibri (MS)"/>
                <a:sym typeface="Calibri (MS)"/>
              </a:rPr>
              <a:t>В схо</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ном</a:t>
            </a:r>
            <a:r>
              <a:rPr lang="en-US" sz="3150" strike="noStrike" u="none">
                <a:solidFill>
                  <a:srgbClr val="000000"/>
                </a:solidFill>
                <a:latin typeface="Calibri (MS)"/>
                <a:ea typeface="Calibri (MS)"/>
                <a:cs typeface="Calibri (MS)"/>
                <a:sym typeface="Calibri (MS)"/>
              </a:rPr>
              <a:t> случае Ребе спрашивает: поскольку Б-г придерживает тех же запо</a:t>
            </a:r>
            <a:r>
              <a:rPr lang="en-US" sz="3150" strike="noStrike" u="none">
                <a:solidFill>
                  <a:srgbClr val="000000"/>
                </a:solidFill>
                <a:latin typeface="Calibri (MS)"/>
                <a:ea typeface="Calibri (MS)"/>
                <a:cs typeface="Calibri (MS)"/>
                <a:sym typeface="Calibri (MS)"/>
              </a:rPr>
              <a:t>веде</a:t>
            </a:r>
            <a:r>
              <a:rPr lang="en-US" sz="3150" strike="noStrike" u="none">
                <a:solidFill>
                  <a:srgbClr val="000000"/>
                </a:solidFill>
                <a:latin typeface="Calibri (MS)"/>
                <a:ea typeface="Calibri (MS)"/>
                <a:cs typeface="Calibri (MS)"/>
                <a:sym typeface="Calibri (MS)"/>
              </a:rPr>
              <a:t>й</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что да</a:t>
            </a:r>
            <a:r>
              <a:rPr lang="en-US" sz="3150" strike="noStrike" u="none">
                <a:solidFill>
                  <a:srgbClr val="000000"/>
                </a:solidFill>
                <a:latin typeface="Calibri (MS)"/>
                <a:ea typeface="Calibri (MS)"/>
                <a:cs typeface="Calibri (MS)"/>
                <a:sym typeface="Calibri (MS)"/>
              </a:rPr>
              <a:t>н</a:t>
            </a:r>
            <a:r>
              <a:rPr lang="en-US" sz="3150" strike="noStrike" u="none">
                <a:solidFill>
                  <a:srgbClr val="000000"/>
                </a:solidFill>
                <a:latin typeface="Calibri (MS)"/>
                <a:ea typeface="Calibri (MS)"/>
                <a:cs typeface="Calibri (MS)"/>
                <a:sym typeface="Calibri (MS)"/>
              </a:rPr>
              <a:t>ы</a:t>
            </a:r>
            <a:r>
              <a:rPr lang="en-US" sz="3150" strike="noStrike" u="none">
                <a:solidFill>
                  <a:srgbClr val="000000"/>
                </a:solidFill>
                <a:latin typeface="Calibri (MS)"/>
                <a:ea typeface="Calibri (MS)"/>
                <a:cs typeface="Calibri (MS)"/>
                <a:sym typeface="Calibri (MS)"/>
              </a:rPr>
              <a:t> Израи</a:t>
            </a:r>
            <a:r>
              <a:rPr lang="en-US" sz="3150" strike="noStrike" u="none">
                <a:solidFill>
                  <a:srgbClr val="000000"/>
                </a:solidFill>
                <a:latin typeface="Calibri (MS)"/>
                <a:ea typeface="Calibri (MS)"/>
                <a:cs typeface="Calibri (MS)"/>
                <a:sym typeface="Calibri (MS)"/>
              </a:rPr>
              <a:t>лю, как Он мог</a:t>
            </a:r>
            <a:r>
              <a:rPr lang="en-US" sz="3150" strike="noStrike" u="none">
                <a:solidFill>
                  <a:srgbClr val="000000"/>
                </a:solidFill>
                <a:latin typeface="Calibri (MS)"/>
                <a:ea typeface="Calibri (MS)"/>
                <a:cs typeface="Calibri (MS)"/>
                <a:sym typeface="Calibri (MS)"/>
              </a:rPr>
              <a:t> п</a:t>
            </a:r>
            <a:r>
              <a:rPr lang="en-US" sz="3150" strike="noStrike" u="none">
                <a:solidFill>
                  <a:srgbClr val="000000"/>
                </a:solidFill>
                <a:latin typeface="Calibri (MS)"/>
                <a:ea typeface="Calibri (MS)"/>
                <a:cs typeface="Calibri (MS)"/>
                <a:sym typeface="Calibri (MS)"/>
              </a:rPr>
              <a:t>озв</a:t>
            </a:r>
            <a:r>
              <a:rPr lang="en-US" sz="3150" strike="noStrike" u="none">
                <a:solidFill>
                  <a:srgbClr val="000000"/>
                </a:solidFill>
                <a:latin typeface="Calibri (MS)"/>
                <a:ea typeface="Calibri (MS)"/>
                <a:cs typeface="Calibri (MS)"/>
                <a:sym typeface="Calibri (MS)"/>
              </a:rPr>
              <a:t>оли</a:t>
            </a:r>
            <a:r>
              <a:rPr lang="en-US" sz="3150" strike="noStrike" u="none">
                <a:solidFill>
                  <a:srgbClr val="000000"/>
                </a:solidFill>
                <a:latin typeface="Calibri (MS)"/>
                <a:ea typeface="Calibri (MS)"/>
                <a:cs typeface="Calibri (MS)"/>
                <a:sym typeface="Calibri (MS)"/>
              </a:rPr>
              <a:t>ть</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нар</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а</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м</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ра</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ра</a:t>
            </a:r>
            <a:r>
              <a:rPr lang="en-US" sz="3150" strike="noStrike" u="none">
                <a:solidFill>
                  <a:srgbClr val="000000"/>
                </a:solidFill>
                <a:latin typeface="Calibri (MS)"/>
                <a:ea typeface="Calibri (MS)"/>
                <a:cs typeface="Calibri (MS)"/>
                <a:sym typeface="Calibri (MS)"/>
              </a:rPr>
              <a:t>з</a:t>
            </a:r>
            <a:r>
              <a:rPr lang="en-US" sz="3150" strike="noStrike" u="none">
                <a:solidFill>
                  <a:srgbClr val="000000"/>
                </a:solidFill>
                <a:latin typeface="Calibri (MS)"/>
                <a:ea typeface="Calibri (MS)"/>
                <a:cs typeface="Calibri (MS)"/>
                <a:sym typeface="Calibri (MS)"/>
              </a:rPr>
              <a:t>ру</a:t>
            </a:r>
            <a:r>
              <a:rPr lang="en-US" sz="3150" strike="noStrike" u="none">
                <a:solidFill>
                  <a:srgbClr val="000000"/>
                </a:solidFill>
                <a:latin typeface="Calibri (MS)"/>
                <a:ea typeface="Calibri (MS)"/>
                <a:cs typeface="Calibri (MS)"/>
                <a:sym typeface="Calibri (MS)"/>
              </a:rPr>
              <a:t>ш</a:t>
            </a:r>
            <a:r>
              <a:rPr lang="en-US" sz="3150" strike="noStrike" u="none">
                <a:solidFill>
                  <a:srgbClr val="000000"/>
                </a:solidFill>
                <a:latin typeface="Calibri (MS)"/>
                <a:ea typeface="Calibri (MS)"/>
                <a:cs typeface="Calibri (MS)"/>
                <a:sym typeface="Calibri (MS)"/>
              </a:rPr>
              <a:t>и</a:t>
            </a:r>
            <a:r>
              <a:rPr lang="en-US" sz="3150" strike="noStrike" u="none">
                <a:solidFill>
                  <a:srgbClr val="000000"/>
                </a:solidFill>
                <a:latin typeface="Calibri (MS)"/>
                <a:ea typeface="Calibri (MS)"/>
                <a:cs typeface="Calibri (MS)"/>
                <a:sym typeface="Calibri (MS)"/>
              </a:rPr>
              <a:t>ть Храм через </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воё поручение, несмотря на зап</a:t>
            </a:r>
            <a:r>
              <a:rPr lang="en-US" sz="3150" strike="noStrike" u="none">
                <a:solidFill>
                  <a:srgbClr val="000000"/>
                </a:solidFill>
                <a:latin typeface="Calibri (MS)"/>
                <a:ea typeface="Calibri (MS)"/>
                <a:cs typeface="Calibri (MS)"/>
                <a:sym typeface="Calibri (MS)"/>
              </a:rPr>
              <a:t>ре</a:t>
            </a:r>
            <a:r>
              <a:rPr lang="en-US" sz="3150" strike="noStrike" u="none">
                <a:solidFill>
                  <a:srgbClr val="000000"/>
                </a:solidFill>
                <a:latin typeface="Calibri (MS)"/>
                <a:ea typeface="Calibri (MS)"/>
                <a:cs typeface="Calibri (MS)"/>
                <a:sym typeface="Calibri (MS)"/>
              </a:rPr>
              <a:t>т «не уничтожай»?</a:t>
            </a:r>
          </a:p>
          <a:p>
            <a:pPr algn="l" marL="680085" indent="-340042" lvl="1">
              <a:lnSpc>
                <a:spcPts val="4592"/>
              </a:lnSpc>
              <a:spcBef>
                <a:spcPct val="0"/>
              </a:spcBef>
              <a:buFont typeface="Arial"/>
              <a:buChar char="•"/>
            </a:pPr>
            <a:r>
              <a:rPr lang="en-US" sz="3150" strike="noStrike" u="none">
                <a:solidFill>
                  <a:srgbClr val="000000"/>
                </a:solidFill>
                <a:latin typeface="Calibri (MS)"/>
                <a:ea typeface="Calibri (MS)"/>
                <a:cs typeface="Calibri (MS)"/>
                <a:sym typeface="Calibri (MS)"/>
              </a:rPr>
              <a:t>Ответ: цель разрушения был</a:t>
            </a:r>
            <a:r>
              <a:rPr lang="en-US" sz="3150" strike="noStrike" u="none">
                <a:solidFill>
                  <a:srgbClr val="000000"/>
                </a:solidFill>
                <a:latin typeface="Calibri (MS)"/>
                <a:ea typeface="Calibri (MS)"/>
                <a:cs typeface="Calibri (MS)"/>
                <a:sym typeface="Calibri (MS)"/>
              </a:rPr>
              <a:t>а </a:t>
            </a:r>
            <a:r>
              <a:rPr lang="en-US" sz="3150" strike="noStrike" u="none">
                <a:solidFill>
                  <a:srgbClr val="000000"/>
                </a:solidFill>
                <a:latin typeface="Calibri (MS)"/>
                <a:ea typeface="Calibri (MS)"/>
                <a:cs typeface="Calibri (MS)"/>
                <a:sym typeface="Calibri (MS)"/>
              </a:rPr>
              <a:t>не в самом разрушении, а в под</a:t>
            </a:r>
            <a:r>
              <a:rPr lang="en-US" sz="3150" strike="noStrike" u="none">
                <a:solidFill>
                  <a:srgbClr val="000000"/>
                </a:solidFill>
                <a:latin typeface="Calibri (MS)"/>
                <a:ea typeface="Calibri (MS)"/>
                <a:cs typeface="Calibri (MS)"/>
                <a:sym typeface="Calibri (MS)"/>
              </a:rPr>
              <a:t>гот</a:t>
            </a:r>
            <a:r>
              <a:rPr lang="en-US" sz="3150" strike="noStrike" u="none">
                <a:solidFill>
                  <a:srgbClr val="000000"/>
                </a:solidFill>
                <a:latin typeface="Calibri (MS)"/>
                <a:ea typeface="Calibri (MS)"/>
                <a:cs typeface="Calibri (MS)"/>
                <a:sym typeface="Calibri (MS)"/>
              </a:rPr>
              <a:t>ов</a:t>
            </a:r>
            <a:r>
              <a:rPr lang="en-US" sz="3150" strike="noStrike" u="none">
                <a:solidFill>
                  <a:srgbClr val="000000"/>
                </a:solidFill>
                <a:latin typeface="Calibri (MS)"/>
                <a:ea typeface="Calibri (MS)"/>
                <a:cs typeface="Calibri (MS)"/>
                <a:sym typeface="Calibri (MS)"/>
              </a:rPr>
              <a:t>к</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к </a:t>
            </a:r>
            <a:r>
              <a:rPr lang="en-US" sz="3150" strike="noStrike" u="none">
                <a:solidFill>
                  <a:srgbClr val="000000"/>
                </a:solidFill>
                <a:latin typeface="Calibri (MS)"/>
                <a:ea typeface="Calibri (MS)"/>
                <a:cs typeface="Calibri (MS)"/>
                <a:sym typeface="Calibri (MS)"/>
              </a:rPr>
              <a:t>б</a:t>
            </a:r>
            <a:r>
              <a:rPr lang="en-US" sz="3150" strike="noStrike" u="none">
                <a:solidFill>
                  <a:srgbClr val="000000"/>
                </a:solidFill>
                <a:latin typeface="Calibri (MS)"/>
                <a:ea typeface="Calibri (MS)"/>
                <a:cs typeface="Calibri (MS)"/>
                <a:sym typeface="Calibri (MS)"/>
              </a:rPr>
              <a:t>у</a:t>
            </a:r>
            <a:r>
              <a:rPr lang="en-US" sz="3150" strike="noStrike" u="none">
                <a:solidFill>
                  <a:srgbClr val="000000"/>
                </a:solidFill>
                <a:latin typeface="Calibri (MS)"/>
                <a:ea typeface="Calibri (MS)"/>
                <a:cs typeface="Calibri (MS)"/>
                <a:sym typeface="Calibri (MS)"/>
              </a:rPr>
              <a:t>д</a:t>
            </a:r>
            <a:r>
              <a:rPr lang="en-US" sz="3150" strike="noStrike" u="none">
                <a:solidFill>
                  <a:srgbClr val="000000"/>
                </a:solidFill>
                <a:latin typeface="Calibri (MS)"/>
                <a:ea typeface="Calibri (MS)"/>
                <a:cs typeface="Calibri (MS)"/>
                <a:sym typeface="Calibri (MS)"/>
              </a:rPr>
              <a:t>у</a:t>
            </a:r>
            <a:r>
              <a:rPr lang="en-US" sz="3150" strike="noStrike" u="none">
                <a:solidFill>
                  <a:srgbClr val="000000"/>
                </a:solidFill>
                <a:latin typeface="Calibri (MS)"/>
                <a:ea typeface="Calibri (MS)"/>
                <a:cs typeface="Calibri (MS)"/>
                <a:sym typeface="Calibri (MS)"/>
              </a:rPr>
              <a:t>щ</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му,</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б</a:t>
            </a:r>
            <a:r>
              <a:rPr lang="en-US" sz="3150" strike="noStrike" u="none">
                <a:solidFill>
                  <a:srgbClr val="000000"/>
                </a:solidFill>
                <a:latin typeface="Calibri (MS)"/>
                <a:ea typeface="Calibri (MS)"/>
                <a:cs typeface="Calibri (MS)"/>
                <a:sym typeface="Calibri (MS)"/>
              </a:rPr>
              <a:t>ол</a:t>
            </a:r>
            <a:r>
              <a:rPr lang="en-US" sz="3150" strike="noStrike" u="none">
                <a:solidFill>
                  <a:srgbClr val="000000"/>
                </a:solidFill>
                <a:latin typeface="Calibri (MS)"/>
                <a:ea typeface="Calibri (MS)"/>
                <a:cs typeface="Calibri (MS)"/>
                <a:sym typeface="Calibri (MS)"/>
              </a:rPr>
              <a:t>ее выс</a:t>
            </a:r>
            <a:r>
              <a:rPr lang="en-US" sz="3150" strike="noStrike" u="none">
                <a:solidFill>
                  <a:srgbClr val="000000"/>
                </a:solidFill>
                <a:latin typeface="Calibri (MS)"/>
                <a:ea typeface="Calibri (MS)"/>
                <a:cs typeface="Calibri (MS)"/>
                <a:sym typeface="Calibri (MS)"/>
              </a:rPr>
              <a:t>окому и </a:t>
            </a:r>
            <a:r>
              <a:rPr lang="en-US" sz="3150" strike="noStrike" u="none">
                <a:solidFill>
                  <a:srgbClr val="000000"/>
                </a:solidFill>
                <a:latin typeface="Calibri (MS)"/>
                <a:ea typeface="Calibri (MS)"/>
                <a:cs typeface="Calibri (MS)"/>
                <a:sym typeface="Calibri (MS)"/>
              </a:rPr>
              <a:t>вечн</a:t>
            </a:r>
            <a:r>
              <a:rPr lang="en-US" sz="3150" strike="noStrike" u="none">
                <a:solidFill>
                  <a:srgbClr val="000000"/>
                </a:solidFill>
                <a:latin typeface="Calibri (MS)"/>
                <a:ea typeface="Calibri (MS)"/>
                <a:cs typeface="Calibri (MS)"/>
                <a:sym typeface="Calibri (MS)"/>
              </a:rPr>
              <a:t>о</a:t>
            </a:r>
            <a:r>
              <a:rPr lang="en-US" sz="3150" strike="noStrike" u="none">
                <a:solidFill>
                  <a:srgbClr val="000000"/>
                </a:solidFill>
                <a:latin typeface="Calibri (MS)"/>
                <a:ea typeface="Calibri (MS)"/>
                <a:cs typeface="Calibri (MS)"/>
                <a:sym typeface="Calibri (MS)"/>
              </a:rPr>
              <a:t>му</a:t>
            </a:r>
            <a:r>
              <a:rPr lang="en-US" sz="3150" strike="noStrike" u="none">
                <a:solidFill>
                  <a:srgbClr val="000000"/>
                </a:solidFill>
                <a:latin typeface="Calibri (MS)"/>
                <a:ea typeface="Calibri (MS)"/>
                <a:cs typeface="Calibri (MS)"/>
                <a:sym typeface="Calibri (MS)"/>
              </a:rPr>
              <a:t> строительству</a:t>
            </a:r>
            <a:r>
              <a:rPr lang="en-US" sz="3150" strike="noStrike" u="none">
                <a:solidFill>
                  <a:srgbClr val="000000"/>
                </a:solidFill>
                <a:latin typeface="Calibri (MS)"/>
                <a:ea typeface="Calibri (MS)"/>
                <a:cs typeface="Calibri (MS)"/>
                <a:sym typeface="Calibri (MS)"/>
              </a:rPr>
              <a:t>.</a:t>
            </a:r>
            <a:r>
              <a:rPr lang="en-US" sz="3150" strike="noStrike" u="none">
                <a:solidFill>
                  <a:srgbClr val="000000"/>
                </a:solidFill>
                <a:latin typeface="Calibri (MS)"/>
                <a:ea typeface="Calibri (MS)"/>
                <a:cs typeface="Calibri (MS)"/>
                <a:sym typeface="Calibri (MS)"/>
              </a:rPr>
              <a:t> Поэтому само разрушени</a:t>
            </a:r>
            <a:r>
              <a:rPr lang="en-US" sz="3150" strike="noStrike" u="none">
                <a:solidFill>
                  <a:srgbClr val="000000"/>
                </a:solidFill>
                <a:latin typeface="Calibri (MS)"/>
                <a:ea typeface="Calibri (MS)"/>
                <a:cs typeface="Calibri (MS)"/>
                <a:sym typeface="Calibri (MS)"/>
              </a:rPr>
              <a:t>е</a:t>
            </a:r>
            <a:r>
              <a:rPr lang="en-US" sz="3150" strike="noStrike" u="none">
                <a:solidFill>
                  <a:srgbClr val="000000"/>
                </a:solidFill>
                <a:latin typeface="Calibri (MS)"/>
                <a:ea typeface="Calibri (MS)"/>
                <a:cs typeface="Calibri (MS)"/>
                <a:sym typeface="Calibri (MS)"/>
              </a:rPr>
              <a:t> </a:t>
            </a:r>
            <a:r>
              <a:rPr lang="en-US" sz="3150" strike="noStrike" u="none">
                <a:solidFill>
                  <a:srgbClr val="000000"/>
                </a:solidFill>
                <a:latin typeface="Calibri (MS)"/>
                <a:ea typeface="Calibri (MS)"/>
                <a:cs typeface="Calibri (MS)"/>
                <a:sym typeface="Calibri (MS)"/>
              </a:rPr>
              <a:t>я</a:t>
            </a:r>
            <a:r>
              <a:rPr lang="en-US" sz="3150" strike="noStrike" u="none">
                <a:solidFill>
                  <a:srgbClr val="000000"/>
                </a:solidFill>
                <a:latin typeface="Calibri (MS)"/>
                <a:ea typeface="Calibri (MS)"/>
                <a:cs typeface="Calibri (MS)"/>
                <a:sym typeface="Calibri (MS)"/>
              </a:rPr>
              <a:t>вляе</a:t>
            </a:r>
            <a:r>
              <a:rPr lang="en-US" sz="3150" strike="noStrike" u="none">
                <a:solidFill>
                  <a:srgbClr val="000000"/>
                </a:solidFill>
                <a:latin typeface="Calibri (MS)"/>
                <a:ea typeface="Calibri (MS)"/>
                <a:cs typeface="Calibri (MS)"/>
                <a:sym typeface="Calibri (MS)"/>
              </a:rPr>
              <a:t>т</a:t>
            </a:r>
            <a:r>
              <a:rPr lang="en-US" sz="3150" strike="noStrike" u="none">
                <a:solidFill>
                  <a:srgbClr val="000000"/>
                </a:solidFill>
                <a:latin typeface="Calibri (MS)"/>
                <a:ea typeface="Calibri (MS)"/>
                <a:cs typeface="Calibri (MS)"/>
                <a:sym typeface="Calibri (MS)"/>
              </a:rPr>
              <a:t>с</a:t>
            </a:r>
            <a:r>
              <a:rPr lang="en-US" sz="3150" strike="noStrike" u="none">
                <a:solidFill>
                  <a:srgbClr val="000000"/>
                </a:solidFill>
                <a:latin typeface="Calibri (MS)"/>
                <a:ea typeface="Calibri (MS)"/>
                <a:cs typeface="Calibri (MS)"/>
                <a:sym typeface="Calibri (MS)"/>
              </a:rPr>
              <a:t>я</a:t>
            </a:r>
            <a:r>
              <a:rPr lang="en-US" sz="3150" strike="noStrike" u="none">
                <a:solidFill>
                  <a:srgbClr val="000000"/>
                </a:solidFill>
                <a:latin typeface="Calibri (MS)"/>
                <a:ea typeface="Calibri (MS)"/>
                <a:cs typeface="Calibri (MS)"/>
                <a:sym typeface="Calibri (MS)"/>
              </a:rPr>
              <a:t> ча</a:t>
            </a:r>
            <a:r>
              <a:rPr lang="en-US" sz="3150" strike="noStrike" u="none">
                <a:solidFill>
                  <a:srgbClr val="000000"/>
                </a:solidFill>
                <a:latin typeface="Calibri (MS)"/>
                <a:ea typeface="Calibri (MS)"/>
                <a:cs typeface="Calibri (MS)"/>
                <a:sym typeface="Calibri (MS)"/>
              </a:rPr>
              <a:t>сть</a:t>
            </a:r>
            <a:r>
              <a:rPr lang="en-US" sz="3150" strike="noStrike" u="none">
                <a:solidFill>
                  <a:srgbClr val="000000"/>
                </a:solidFill>
                <a:latin typeface="Calibri (MS)"/>
                <a:ea typeface="Calibri (MS)"/>
                <a:cs typeface="Calibri (MS)"/>
                <a:sym typeface="Calibri (MS)"/>
              </a:rPr>
              <a:t>ю п</a:t>
            </a:r>
            <a:r>
              <a:rPr lang="en-US" sz="3150" strike="noStrike" u="none">
                <a:solidFill>
                  <a:srgbClr val="000000"/>
                </a:solidFill>
                <a:latin typeface="Calibri (MS)"/>
                <a:ea typeface="Calibri (MS)"/>
                <a:cs typeface="Calibri (MS)"/>
                <a:sym typeface="Calibri (MS)"/>
              </a:rPr>
              <a:t>роц</a:t>
            </a:r>
            <a:r>
              <a:rPr lang="en-US" sz="3150" strike="noStrike" u="none">
                <a:solidFill>
                  <a:srgbClr val="000000"/>
                </a:solidFill>
                <a:latin typeface="Calibri (MS)"/>
                <a:ea typeface="Calibri (MS)"/>
                <a:cs typeface="Calibri (MS)"/>
                <a:sym typeface="Calibri (MS)"/>
              </a:rPr>
              <a:t>есса стр</a:t>
            </a:r>
            <a:r>
              <a:rPr lang="en-US" sz="3150" strike="noStrike" u="none">
                <a:solidFill>
                  <a:srgbClr val="000000"/>
                </a:solidFill>
                <a:latin typeface="Calibri (MS)"/>
                <a:ea typeface="Calibri (MS)"/>
                <a:cs typeface="Calibri (MS)"/>
                <a:sym typeface="Calibri (MS)"/>
              </a:rPr>
              <a:t>оительства</a:t>
            </a:r>
            <a:r>
              <a:rPr lang="en-US" sz="3150" strike="noStrike" u="none">
                <a:solidFill>
                  <a:srgbClr val="000000"/>
                </a:solidFill>
                <a:latin typeface="Calibri (MS)"/>
                <a:ea typeface="Calibri (MS)"/>
                <a:cs typeface="Calibri (MS)"/>
                <a:sym typeface="Calibri (MS)"/>
              </a:rPr>
              <a:t>.</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 r="0" b="-5"/>
            </a:stretch>
          </a:blipFill>
        </p:spPr>
      </p:sp>
      <p:grpSp>
        <p:nvGrpSpPr>
          <p:cNvPr name="Group 3" id="3"/>
          <p:cNvGrpSpPr/>
          <p:nvPr/>
        </p:nvGrpSpPr>
        <p:grpSpPr>
          <a:xfrm rot="0">
            <a:off x="10864215" y="5846479"/>
            <a:ext cx="6386170" cy="4286250"/>
            <a:chOff x="0" y="0"/>
            <a:chExt cx="1681954" cy="1128889"/>
          </a:xfrm>
        </p:grpSpPr>
        <p:sp>
          <p:nvSpPr>
            <p:cNvPr name="Freeform 4" id="4"/>
            <p:cNvSpPr/>
            <p:nvPr/>
          </p:nvSpPr>
          <p:spPr>
            <a:xfrm flipH="false" flipV="false" rot="0">
              <a:off x="0" y="0"/>
              <a:ext cx="1681954" cy="1128889"/>
            </a:xfrm>
            <a:custGeom>
              <a:avLst/>
              <a:gdLst/>
              <a:ahLst/>
              <a:cxnLst/>
              <a:rect r="r" b="b" t="t" l="l"/>
              <a:pathLst>
                <a:path h="1128889" w="1681954">
                  <a:moveTo>
                    <a:pt x="0" y="0"/>
                  </a:moveTo>
                  <a:lnTo>
                    <a:pt x="1681954" y="0"/>
                  </a:lnTo>
                  <a:lnTo>
                    <a:pt x="1681954" y="1128889"/>
                  </a:lnTo>
                  <a:lnTo>
                    <a:pt x="0" y="1128889"/>
                  </a:lnTo>
                  <a:close/>
                </a:path>
              </a:pathLst>
            </a:custGeom>
            <a:solidFill>
              <a:srgbClr val="195E68"/>
            </a:solidFill>
          </p:spPr>
        </p:sp>
        <p:sp>
          <p:nvSpPr>
            <p:cNvPr name="TextBox 5" id="5"/>
            <p:cNvSpPr txBox="true"/>
            <p:nvPr/>
          </p:nvSpPr>
          <p:spPr>
            <a:xfrm>
              <a:off x="0" y="-9525"/>
              <a:ext cx="1681954" cy="1138414"/>
            </a:xfrm>
            <a:prstGeom prst="rect">
              <a:avLst/>
            </a:prstGeom>
          </p:spPr>
          <p:txBody>
            <a:bodyPr anchor="ctr" rtlCol="false" tIns="50800" lIns="50800" bIns="50800" rIns="50800"/>
            <a:lstStyle/>
            <a:p>
              <a:pPr algn="ctr">
                <a:lnSpc>
                  <a:spcPts val="2520"/>
                </a:lnSpc>
              </a:pPr>
            </a:p>
          </p:txBody>
        </p:sp>
      </p:grpSp>
      <p:grpSp>
        <p:nvGrpSpPr>
          <p:cNvPr name="Group 6" id="6"/>
          <p:cNvGrpSpPr/>
          <p:nvPr/>
        </p:nvGrpSpPr>
        <p:grpSpPr>
          <a:xfrm rot="2699999">
            <a:off x="14191197" y="6684086"/>
            <a:ext cx="4419845" cy="4950908"/>
            <a:chOff x="0" y="0"/>
            <a:chExt cx="1164074" cy="1303943"/>
          </a:xfrm>
        </p:grpSpPr>
        <p:sp>
          <p:nvSpPr>
            <p:cNvPr name="Freeform 7" id="7"/>
            <p:cNvSpPr/>
            <p:nvPr/>
          </p:nvSpPr>
          <p:spPr>
            <a:xfrm flipH="false" flipV="false" rot="0">
              <a:off x="0" y="0"/>
              <a:ext cx="1164074" cy="1303943"/>
            </a:xfrm>
            <a:custGeom>
              <a:avLst/>
              <a:gdLst/>
              <a:ahLst/>
              <a:cxnLst/>
              <a:rect r="r" b="b" t="t" l="l"/>
              <a:pathLst>
                <a:path h="1303943" w="1164074">
                  <a:moveTo>
                    <a:pt x="0" y="0"/>
                  </a:moveTo>
                  <a:lnTo>
                    <a:pt x="1164074" y="0"/>
                  </a:lnTo>
                  <a:lnTo>
                    <a:pt x="1164074" y="1303943"/>
                  </a:lnTo>
                  <a:lnTo>
                    <a:pt x="0" y="1303943"/>
                  </a:lnTo>
                  <a:close/>
                </a:path>
              </a:pathLst>
            </a:custGeom>
            <a:solidFill>
              <a:srgbClr val="1A969B"/>
            </a:solidFill>
          </p:spPr>
        </p:sp>
        <p:sp>
          <p:nvSpPr>
            <p:cNvPr name="TextBox 8" id="8"/>
            <p:cNvSpPr txBox="true"/>
            <p:nvPr/>
          </p:nvSpPr>
          <p:spPr>
            <a:xfrm>
              <a:off x="0" y="-9525"/>
              <a:ext cx="1164074" cy="1313468"/>
            </a:xfrm>
            <a:prstGeom prst="rect">
              <a:avLst/>
            </a:prstGeom>
          </p:spPr>
          <p:txBody>
            <a:bodyPr anchor="ctr" rtlCol="false" tIns="50800" lIns="50800" bIns="50800" rIns="50800"/>
            <a:lstStyle/>
            <a:p>
              <a:pPr algn="ctr">
                <a:lnSpc>
                  <a:spcPts val="2520"/>
                </a:lnSpc>
              </a:pPr>
            </a:p>
          </p:txBody>
        </p:sp>
      </p:grpSp>
      <p:sp>
        <p:nvSpPr>
          <p:cNvPr name="Freeform 9" id="9" descr="תמונה שמכילה טקסט, גופן, צילום מסך, גרפיקה"/>
          <p:cNvSpPr/>
          <p:nvPr/>
        </p:nvSpPr>
        <p:spPr>
          <a:xfrm flipH="false" flipV="false" rot="0">
            <a:off x="10084527" y="7429948"/>
            <a:ext cx="7736338" cy="1763573"/>
          </a:xfrm>
          <a:custGeom>
            <a:avLst/>
            <a:gdLst/>
            <a:ahLst/>
            <a:cxnLst/>
            <a:rect r="r" b="b" t="t" l="l"/>
            <a:pathLst>
              <a:path h="1763573" w="7736338">
                <a:moveTo>
                  <a:pt x="0" y="0"/>
                </a:moveTo>
                <a:lnTo>
                  <a:pt x="7736338" y="0"/>
                </a:lnTo>
                <a:lnTo>
                  <a:pt x="7736338" y="1763572"/>
                </a:lnTo>
                <a:lnTo>
                  <a:pt x="0" y="1763572"/>
                </a:lnTo>
                <a:lnTo>
                  <a:pt x="0" y="0"/>
                </a:lnTo>
                <a:close/>
              </a:path>
            </a:pathLst>
          </a:custGeom>
          <a:blipFill>
            <a:blip r:embed="rId3"/>
            <a:stretch>
              <a:fillRect l="0" t="-55906" r="-12" b="0"/>
            </a:stretch>
          </a:blipFill>
        </p:spPr>
      </p:sp>
      <p:sp>
        <p:nvSpPr>
          <p:cNvPr name="Freeform 10" id="10" descr="תמונה שמכילה טקסט, גופן, צילום מסך, גרפיקה"/>
          <p:cNvSpPr/>
          <p:nvPr/>
        </p:nvSpPr>
        <p:spPr>
          <a:xfrm flipH="false" flipV="false" rot="0">
            <a:off x="15683732" y="6337821"/>
            <a:ext cx="2071030" cy="1092117"/>
          </a:xfrm>
          <a:custGeom>
            <a:avLst/>
            <a:gdLst/>
            <a:ahLst/>
            <a:cxnLst/>
            <a:rect r="r" b="b" t="t" l="l"/>
            <a:pathLst>
              <a:path h="1092117" w="2071030">
                <a:moveTo>
                  <a:pt x="0" y="0"/>
                </a:moveTo>
                <a:lnTo>
                  <a:pt x="2071030" y="0"/>
                </a:lnTo>
                <a:lnTo>
                  <a:pt x="2071030" y="1092117"/>
                </a:lnTo>
                <a:lnTo>
                  <a:pt x="0" y="1092117"/>
                </a:lnTo>
                <a:lnTo>
                  <a:pt x="0" y="0"/>
                </a:lnTo>
                <a:close/>
              </a:path>
            </a:pathLst>
          </a:custGeom>
          <a:blipFill>
            <a:blip r:embed="rId4"/>
            <a:stretch>
              <a:fillRect l="-273581" t="12753" r="-10" b="-164510"/>
            </a:stretch>
          </a:blipFill>
        </p:spPr>
      </p:sp>
      <p:grpSp>
        <p:nvGrpSpPr>
          <p:cNvPr name="Group 11" id="11"/>
          <p:cNvGrpSpPr/>
          <p:nvPr/>
        </p:nvGrpSpPr>
        <p:grpSpPr>
          <a:xfrm rot="0">
            <a:off x="1028700" y="857250"/>
            <a:ext cx="16493490" cy="3755924"/>
            <a:chOff x="0" y="0"/>
            <a:chExt cx="4343964" cy="989215"/>
          </a:xfrm>
        </p:grpSpPr>
        <p:sp>
          <p:nvSpPr>
            <p:cNvPr name="Freeform 12" id="12"/>
            <p:cNvSpPr/>
            <p:nvPr/>
          </p:nvSpPr>
          <p:spPr>
            <a:xfrm flipH="false" flipV="false" rot="0">
              <a:off x="0" y="0"/>
              <a:ext cx="4343964" cy="989215"/>
            </a:xfrm>
            <a:custGeom>
              <a:avLst/>
              <a:gdLst/>
              <a:ahLst/>
              <a:cxnLst/>
              <a:rect r="r" b="b" t="t" l="l"/>
              <a:pathLst>
                <a:path h="989215" w="4343964">
                  <a:moveTo>
                    <a:pt x="0" y="0"/>
                  </a:moveTo>
                  <a:lnTo>
                    <a:pt x="4343964" y="0"/>
                  </a:lnTo>
                  <a:lnTo>
                    <a:pt x="4343964" y="989215"/>
                  </a:lnTo>
                  <a:lnTo>
                    <a:pt x="0" y="989215"/>
                  </a:lnTo>
                  <a:close/>
                </a:path>
              </a:pathLst>
            </a:custGeom>
            <a:solidFill>
              <a:srgbClr val="195E68"/>
            </a:solidFill>
          </p:spPr>
        </p:sp>
        <p:sp>
          <p:nvSpPr>
            <p:cNvPr name="TextBox 13" id="13"/>
            <p:cNvSpPr txBox="true"/>
            <p:nvPr/>
          </p:nvSpPr>
          <p:spPr>
            <a:xfrm>
              <a:off x="0" y="-9525"/>
              <a:ext cx="4343964" cy="998740"/>
            </a:xfrm>
            <a:prstGeom prst="rect">
              <a:avLst/>
            </a:prstGeom>
          </p:spPr>
          <p:txBody>
            <a:bodyPr anchor="ctr" rtlCol="false" tIns="50800" lIns="50800" bIns="50800" rIns="50800"/>
            <a:lstStyle/>
            <a:p>
              <a:pPr algn="ctr">
                <a:lnSpc>
                  <a:spcPts val="2520"/>
                </a:lnSpc>
              </a:pPr>
            </a:p>
          </p:txBody>
        </p:sp>
      </p:grpSp>
      <p:sp>
        <p:nvSpPr>
          <p:cNvPr name="TextBox 14" id="14"/>
          <p:cNvSpPr txBox="true"/>
          <p:nvPr/>
        </p:nvSpPr>
        <p:spPr>
          <a:xfrm rot="0">
            <a:off x="2444115" y="4955857"/>
            <a:ext cx="9408795" cy="691191"/>
          </a:xfrm>
          <a:prstGeom prst="rect">
            <a:avLst/>
          </a:prstGeom>
        </p:spPr>
        <p:txBody>
          <a:bodyPr anchor="t" rtlCol="false" tIns="0" lIns="0" bIns="0" rIns="0">
            <a:spAutoFit/>
          </a:bodyPr>
          <a:lstStyle/>
          <a:p>
            <a:pPr algn="l">
              <a:lnSpc>
                <a:spcPts val="7200"/>
              </a:lnSpc>
            </a:pPr>
            <a:r>
              <a:rPr lang="en-US" sz="6000">
                <a:solidFill>
                  <a:srgbClr val="30BFBF"/>
                </a:solidFill>
                <a:latin typeface="Arial"/>
                <a:ea typeface="Arial"/>
                <a:cs typeface="Arial"/>
                <a:sym typeface="Arial"/>
              </a:rPr>
              <a:t>В (день), (время), (место)</a:t>
            </a:r>
          </a:p>
        </p:txBody>
      </p:sp>
      <p:sp>
        <p:nvSpPr>
          <p:cNvPr name="TextBox 15" id="15"/>
          <p:cNvSpPr txBox="true"/>
          <p:nvPr/>
        </p:nvSpPr>
        <p:spPr>
          <a:xfrm rot="0">
            <a:off x="1272540" y="2017290"/>
            <a:ext cx="12442450" cy="1857375"/>
          </a:xfrm>
          <a:prstGeom prst="rect">
            <a:avLst/>
          </a:prstGeom>
        </p:spPr>
        <p:txBody>
          <a:bodyPr anchor="t" rtlCol="false" tIns="0" lIns="0" bIns="0" rIns="0">
            <a:spAutoFit/>
          </a:bodyPr>
          <a:lstStyle/>
          <a:p>
            <a:pPr algn="l">
              <a:lnSpc>
                <a:spcPts val="7200"/>
              </a:lnSpc>
            </a:pPr>
            <a:r>
              <a:rPr lang="en-US" sz="6000" b="true">
                <a:solidFill>
                  <a:srgbClr val="FFFFFF"/>
                </a:solidFill>
                <a:latin typeface="Arimo Bold"/>
                <a:ea typeface="Arimo Bold"/>
                <a:cs typeface="Arimo Bold"/>
                <a:sym typeface="Arimo Bold"/>
              </a:rPr>
              <a:t>С НЕТЕРПЕНИЕМ ЖДЕМ ВАС НА СЛЕДУЮЩЕЙ НЕДЕЛЕ!</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392458"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Сефер а-Хинух, 529:1</a:t>
            </a:r>
          </a:p>
        </p:txBody>
      </p:sp>
      <p:sp>
        <p:nvSpPr>
          <p:cNvPr name="TextBox 4" id="4"/>
          <p:cNvSpPr txBox="true"/>
          <p:nvPr/>
        </p:nvSpPr>
        <p:spPr>
          <a:xfrm rot="0">
            <a:off x="3392458"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2</a:t>
            </a:r>
          </a:p>
        </p:txBody>
      </p:sp>
      <p:sp>
        <p:nvSpPr>
          <p:cNvPr name="AutoShape 5" id="5"/>
          <p:cNvSpPr/>
          <p:nvPr/>
        </p:nvSpPr>
        <p:spPr>
          <a:xfrm flipV="true">
            <a:off x="3428234" y="2110683"/>
            <a:ext cx="1139598" cy="0"/>
          </a:xfrm>
          <a:prstGeom prst="line">
            <a:avLst/>
          </a:prstGeom>
          <a:ln cap="flat" w="76200">
            <a:solidFill>
              <a:srgbClr val="30BFBF"/>
            </a:solidFill>
            <a:prstDash val="solid"/>
            <a:headEnd type="none" len="sm" w="sm"/>
            <a:tailEnd type="none" len="sm" w="sm"/>
          </a:ln>
        </p:spPr>
      </p:sp>
      <p:sp>
        <p:nvSpPr>
          <p:cNvPr name="TextBox 6" id="6"/>
          <p:cNvSpPr txBox="true"/>
          <p:nvPr/>
        </p:nvSpPr>
        <p:spPr>
          <a:xfrm rot="0">
            <a:off x="3428234" y="2091633"/>
            <a:ext cx="13716000" cy="178273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В этот запрет также входит причинять какой-либо ущерб, например сжигать или рва</a:t>
            </a:r>
            <a:r>
              <a:rPr lang="en-US" sz="3150">
                <a:solidFill>
                  <a:srgbClr val="000000"/>
                </a:solidFill>
                <a:latin typeface="Calibri (MS)"/>
                <a:ea typeface="Calibri (MS)"/>
                <a:cs typeface="Calibri (MS)"/>
                <a:sym typeface="Calibri (MS)"/>
              </a:rPr>
              <a:t>ть одежду, бить посуду без цели. В этих и всех подобных им ситуациях возможна порча [имущества]</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085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Мишна, Мидот, 1:1-2</a:t>
            </a:r>
          </a:p>
        </p:txBody>
      </p:sp>
      <p:sp>
        <p:nvSpPr>
          <p:cNvPr name="TextBox 4" id="4"/>
          <p:cNvSpPr txBox="true"/>
          <p:nvPr/>
        </p:nvSpPr>
        <p:spPr>
          <a:xfrm rot="0">
            <a:off x="34085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3</a:t>
            </a:r>
          </a:p>
        </p:txBody>
      </p:sp>
      <p:sp>
        <p:nvSpPr>
          <p:cNvPr name="AutoShape 5" id="5"/>
          <p:cNvSpPr/>
          <p:nvPr/>
        </p:nvSpPr>
        <p:spPr>
          <a:xfrm flipV="true">
            <a:off x="3444333" y="2110683"/>
            <a:ext cx="1139598" cy="0"/>
          </a:xfrm>
          <a:prstGeom prst="line">
            <a:avLst/>
          </a:prstGeom>
          <a:ln cap="flat" w="76200">
            <a:solidFill>
              <a:srgbClr val="30BFBF"/>
            </a:solidFill>
            <a:prstDash val="solid"/>
            <a:headEnd type="none" len="sm" w="sm"/>
            <a:tailEnd type="none" len="sm" w="sm"/>
          </a:ln>
        </p:spPr>
      </p:sp>
      <p:sp>
        <p:nvSpPr>
          <p:cNvPr name="TextBox 6" id="6"/>
          <p:cNvSpPr txBox="true"/>
          <p:nvPr/>
        </p:nvSpPr>
        <p:spPr>
          <a:xfrm rot="0">
            <a:off x="3444333" y="2091633"/>
            <a:ext cx="13716000" cy="584991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Три места в Храме охраняли священники… а левиты — двадцать одно место.</a:t>
            </a:r>
          </a:p>
          <a:p>
            <a:pPr algn="just">
              <a:lnSpc>
                <a:spcPts val="4592"/>
              </a:lnSpc>
            </a:pPr>
            <a:r>
              <a:rPr lang="en-US" sz="3150">
                <a:solidFill>
                  <a:srgbClr val="000000"/>
                </a:solidFill>
                <a:latin typeface="Calibri (MS)"/>
                <a:ea typeface="Calibri (MS)"/>
                <a:cs typeface="Calibri (MS)"/>
                <a:sym typeface="Calibri (MS)"/>
              </a:rPr>
              <a:t>Человек, [ответственный за] Храмовую гору, обходил каждый караул, и перед ним [несли] зажжённые факелы. И всякому караульному, который не вставал [пр</a:t>
            </a:r>
            <a:r>
              <a:rPr lang="en-US" sz="3150">
                <a:solidFill>
                  <a:srgbClr val="000000"/>
                </a:solidFill>
                <a:latin typeface="Calibri (MS)"/>
                <a:ea typeface="Calibri (MS)"/>
                <a:cs typeface="Calibri (MS)"/>
                <a:sym typeface="Calibri (MS)"/>
              </a:rPr>
              <a:t>и его приближении], человек, [ответственный за] Храмовую гору, говорил: «Мир тебе!» Заметив, что тот спит — бил палкой. У него также было право поджечь его одежду. А они (люди) говорили: «Что за шум во дворе? Это крик левита, которого бьют и чью одежду сжигают, потому что он заснул на своём посту».</a:t>
            </a:r>
          </a:p>
          <a:p>
            <a:pPr algn="just">
              <a:lnSpc>
                <a:spcPts val="4592"/>
              </a:lnSpc>
            </a:pPr>
            <a:r>
              <a:rPr lang="en-US" sz="3150">
                <a:solidFill>
                  <a:srgbClr val="000000"/>
                </a:solidFill>
                <a:latin typeface="Calibri (MS)"/>
                <a:ea typeface="Calibri (MS)"/>
                <a:cs typeface="Calibri (MS)"/>
                <a:sym typeface="Calibri (MS)"/>
              </a:rPr>
              <a:t>Рабби Элиэзер бен Яаков сказал: «Однажды нашли брата моей матери спящим, и сожгли его одежду».</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085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Рош, Мишна, Мидот, 1:2</a:t>
            </a:r>
          </a:p>
        </p:txBody>
      </p:sp>
      <p:sp>
        <p:nvSpPr>
          <p:cNvPr name="TextBox 4" id="4"/>
          <p:cNvSpPr txBox="true"/>
          <p:nvPr/>
        </p:nvSpPr>
        <p:spPr>
          <a:xfrm rot="0">
            <a:off x="34085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4</a:t>
            </a:r>
          </a:p>
        </p:txBody>
      </p:sp>
      <p:sp>
        <p:nvSpPr>
          <p:cNvPr name="AutoShape 5" id="5"/>
          <p:cNvSpPr/>
          <p:nvPr/>
        </p:nvSpPr>
        <p:spPr>
          <a:xfrm flipV="true">
            <a:off x="3444333" y="2110683"/>
            <a:ext cx="1139598" cy="0"/>
          </a:xfrm>
          <a:prstGeom prst="line">
            <a:avLst/>
          </a:prstGeom>
          <a:ln cap="flat" w="76200">
            <a:solidFill>
              <a:srgbClr val="30BFBF"/>
            </a:solidFill>
            <a:prstDash val="solid"/>
            <a:headEnd type="none" len="sm" w="sm"/>
            <a:tailEnd type="none" len="sm" w="sm"/>
          </a:ln>
        </p:spPr>
      </p:sp>
      <p:sp>
        <p:nvSpPr>
          <p:cNvPr name="TextBox 6" id="6"/>
          <p:cNvSpPr txBox="true"/>
          <p:nvPr/>
        </p:nvSpPr>
        <p:spPr>
          <a:xfrm rot="0">
            <a:off x="3444333" y="2091633"/>
            <a:ext cx="13716000" cy="120171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Здесь нет [нарушения запр</a:t>
            </a:r>
            <a:r>
              <a:rPr lang="en-US" sz="3150">
                <a:solidFill>
                  <a:srgbClr val="000000"/>
                </a:solidFill>
                <a:latin typeface="Calibri (MS)"/>
                <a:ea typeface="Calibri (MS)"/>
                <a:cs typeface="Calibri (MS)"/>
                <a:sym typeface="Calibri (MS)"/>
              </a:rPr>
              <a:t>ета бессмысленного] уничтожения, потому что [объявленное] судом бесхозным — бесхозно.</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37831" y="2663133"/>
            <a:ext cx="13716000" cy="2944787"/>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Рава сказал: «[Неч</a:t>
            </a:r>
            <a:r>
              <a:rPr lang="en-US" sz="3150">
                <a:solidFill>
                  <a:srgbClr val="000000"/>
                </a:solidFill>
                <a:latin typeface="Calibri (MS)"/>
                <a:ea typeface="Calibri (MS)"/>
                <a:cs typeface="Calibri (MS)"/>
                <a:sym typeface="Calibri (MS)"/>
              </a:rPr>
              <a:t>то объявленное] судом бесхозным — бесхозно». Ведь говорил рабби Ицхак: «Откуда [известно], что [нечто объявленное] судом бесхозным — бесхозно? Ибо сказано: „И всякий, кто не придёт в течение трёх дней по совету вождей и старейшин, всё имущество его будет предано отчуждению, и сам он будет отделён от общины изгнанников"».</a:t>
            </a:r>
          </a:p>
        </p:txBody>
      </p:sp>
      <p:sp>
        <p:nvSpPr>
          <p:cNvPr name="TextBox 4" id="4"/>
          <p:cNvSpPr txBox="true"/>
          <p:nvPr/>
        </p:nvSpPr>
        <p:spPr>
          <a:xfrm rot="0">
            <a:off x="3402055"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Талмуд, Гитин, 36б</a:t>
            </a:r>
          </a:p>
        </p:txBody>
      </p:sp>
      <p:sp>
        <p:nvSpPr>
          <p:cNvPr name="TextBox 5" id="5"/>
          <p:cNvSpPr txBox="true"/>
          <p:nvPr/>
        </p:nvSpPr>
        <p:spPr>
          <a:xfrm rot="0">
            <a:off x="3402055"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5</a:t>
            </a:r>
          </a:p>
        </p:txBody>
      </p:sp>
      <p:sp>
        <p:nvSpPr>
          <p:cNvPr name="AutoShape 6" id="6"/>
          <p:cNvSpPr/>
          <p:nvPr/>
        </p:nvSpPr>
        <p:spPr>
          <a:xfrm flipV="true">
            <a:off x="3437831" y="2110683"/>
            <a:ext cx="1139598" cy="0"/>
          </a:xfrm>
          <a:prstGeom prst="line">
            <a:avLst/>
          </a:prstGeom>
          <a:ln cap="flat" w="76200">
            <a:solidFill>
              <a:srgbClr val="30BFBF"/>
            </a:solidFill>
            <a:prstDash val="solid"/>
            <a:headEnd type="none" len="sm" w="sm"/>
            <a:tailEnd type="none" len="sm" w="sm"/>
          </a:ln>
        </p:spPr>
      </p:sp>
      <p:sp>
        <p:nvSpPr>
          <p:cNvPr name="TextBox 7" id="7"/>
          <p:cNvSpPr txBox="true"/>
          <p:nvPr/>
        </p:nvSpPr>
        <p:spPr>
          <a:xfrm rot="0">
            <a:off x="3476530" y="2148183"/>
            <a:ext cx="11422929" cy="523875"/>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1A969B"/>
                </a:solidFill>
                <a:latin typeface="Calibri (MS) Bold"/>
                <a:ea typeface="Calibri (MS) Bold"/>
                <a:cs typeface="Calibri (MS) Bold"/>
                <a:sym typeface="Calibri (MS) Bold"/>
              </a:rPr>
              <a:t>Взыск</a:t>
            </a:r>
            <a:r>
              <a:rPr lang="en-US" b="true" sz="3000" strike="noStrike" u="none">
                <a:solidFill>
                  <a:srgbClr val="1A969B"/>
                </a:solidFill>
                <a:latin typeface="Calibri (MS) Bold"/>
                <a:ea typeface="Calibri (MS) Bold"/>
                <a:cs typeface="Calibri (MS) Bold"/>
                <a:sym typeface="Calibri (MS) Bold"/>
              </a:rPr>
              <a:t>а</a:t>
            </a:r>
            <a:r>
              <a:rPr lang="en-US" b="true" sz="3000" strike="noStrike" u="none">
                <a:solidFill>
                  <a:srgbClr val="1A969B"/>
                </a:solidFill>
                <a:latin typeface="Calibri (MS) Bold"/>
                <a:ea typeface="Calibri (MS) Bold"/>
                <a:cs typeface="Calibri (MS) Bold"/>
                <a:sym typeface="Calibri (MS) Bold"/>
              </a:rPr>
              <a:t>ния Эзры-</a:t>
            </a:r>
            <a:r>
              <a:rPr lang="en-US" b="true" sz="3000" strike="noStrike" u="none">
                <a:solidFill>
                  <a:srgbClr val="1A969B"/>
                </a:solidFill>
                <a:latin typeface="Calibri (MS) Bold"/>
                <a:ea typeface="Calibri (MS) Bold"/>
                <a:cs typeface="Calibri (MS) Bold"/>
                <a:sym typeface="Calibri (MS) Bold"/>
              </a:rPr>
              <a:t>к</a:t>
            </a:r>
            <a:r>
              <a:rPr lang="en-US" b="true" sz="3000" strike="noStrike" u="none">
                <a:solidFill>
                  <a:srgbClr val="1A969B"/>
                </a:solidFill>
                <a:latin typeface="Calibri (MS) Bold"/>
                <a:ea typeface="Calibri (MS) Bold"/>
                <a:cs typeface="Calibri (MS) Bold"/>
                <a:sym typeface="Calibri (MS) Bold"/>
              </a:rPr>
              <a:t>ниж</a:t>
            </a:r>
            <a:r>
              <a:rPr lang="en-US" b="true" sz="3000" strike="noStrike" u="none">
                <a:solidFill>
                  <a:srgbClr val="1A969B"/>
                </a:solidFill>
                <a:latin typeface="Calibri (MS) Bold"/>
                <a:ea typeface="Calibri (MS) Bold"/>
                <a:cs typeface="Calibri (MS) Bold"/>
                <a:sym typeface="Calibri (MS) Bold"/>
              </a:rPr>
              <a:t>н</a:t>
            </a:r>
            <a:r>
              <a:rPr lang="en-US" b="true" sz="3000" strike="noStrike" u="none">
                <a:solidFill>
                  <a:srgbClr val="1A969B"/>
                </a:solidFill>
                <a:latin typeface="Calibri (MS) Bold"/>
                <a:ea typeface="Calibri (MS) Bold"/>
                <a:cs typeface="Calibri (MS) Bold"/>
                <a:sym typeface="Calibri (MS) Bold"/>
              </a:rPr>
              <a:t>ик</a:t>
            </a:r>
            <a:r>
              <a:rPr lang="en-US" b="true" sz="3000" strike="noStrike" u="none">
                <a:solidFill>
                  <a:srgbClr val="1A969B"/>
                </a:solidFill>
                <a:latin typeface="Calibri (MS) Bold"/>
                <a:ea typeface="Calibri (MS) Bold"/>
                <a:cs typeface="Calibri (MS) Bold"/>
                <a:sym typeface="Calibri (MS) Bold"/>
              </a:rPr>
              <a:t>а</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08557" y="1590675"/>
            <a:ext cx="11433000" cy="400050"/>
          </a:xfrm>
          <a:prstGeom prst="rect">
            <a:avLst/>
          </a:prstGeom>
        </p:spPr>
        <p:txBody>
          <a:bodyPr anchor="t" rtlCol="false" tIns="0" lIns="0" bIns="0" rIns="0">
            <a:spAutoFit/>
          </a:bodyPr>
          <a:lstStyle/>
          <a:p>
            <a:pPr algn="l">
              <a:lnSpc>
                <a:spcPts val="2879"/>
              </a:lnSpc>
            </a:pPr>
            <a:r>
              <a:rPr lang="en-US" sz="2400" b="true">
                <a:solidFill>
                  <a:srgbClr val="1A969B"/>
                </a:solidFill>
                <a:latin typeface="Calibri (MS) Bold"/>
                <a:ea typeface="Calibri (MS) Bold"/>
                <a:cs typeface="Calibri (MS) Bold"/>
                <a:sym typeface="Calibri (MS) Bold"/>
              </a:rPr>
              <a:t>Эзра, 10:7-8</a:t>
            </a:r>
          </a:p>
        </p:txBody>
      </p:sp>
      <p:sp>
        <p:nvSpPr>
          <p:cNvPr name="TextBox 4" id="4"/>
          <p:cNvSpPr txBox="true"/>
          <p:nvPr/>
        </p:nvSpPr>
        <p:spPr>
          <a:xfrm rot="0">
            <a:off x="3408557" y="1000125"/>
            <a:ext cx="5556680"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Первоисточник 6</a:t>
            </a:r>
          </a:p>
        </p:txBody>
      </p:sp>
      <p:sp>
        <p:nvSpPr>
          <p:cNvPr name="AutoShape 5" id="5"/>
          <p:cNvSpPr/>
          <p:nvPr/>
        </p:nvSpPr>
        <p:spPr>
          <a:xfrm flipV="true">
            <a:off x="3444333" y="2110683"/>
            <a:ext cx="1139598" cy="0"/>
          </a:xfrm>
          <a:prstGeom prst="line">
            <a:avLst/>
          </a:prstGeom>
          <a:ln cap="flat" w="76200">
            <a:solidFill>
              <a:srgbClr val="30BFBF"/>
            </a:solidFill>
            <a:prstDash val="solid"/>
            <a:headEnd type="none" len="sm" w="sm"/>
            <a:tailEnd type="none" len="sm" w="sm"/>
          </a:ln>
        </p:spPr>
      </p:sp>
      <p:sp>
        <p:nvSpPr>
          <p:cNvPr name="TextBox 6" id="6"/>
          <p:cNvSpPr txBox="true"/>
          <p:nvPr/>
        </p:nvSpPr>
        <p:spPr>
          <a:xfrm rot="0">
            <a:off x="3444333" y="2091633"/>
            <a:ext cx="13716000" cy="3525812"/>
          </a:xfrm>
          <a:prstGeom prst="rect">
            <a:avLst/>
          </a:prstGeom>
        </p:spPr>
        <p:txBody>
          <a:bodyPr anchor="t" rtlCol="false" tIns="0" lIns="0" bIns="0" rIns="0">
            <a:spAutoFit/>
          </a:bodyPr>
          <a:lstStyle/>
          <a:p>
            <a:pPr algn="just">
              <a:lnSpc>
                <a:spcPts val="4592"/>
              </a:lnSpc>
            </a:pPr>
            <a:r>
              <a:rPr lang="en-US" sz="3150">
                <a:solidFill>
                  <a:srgbClr val="000000"/>
                </a:solidFill>
                <a:latin typeface="Calibri (MS)"/>
                <a:ea typeface="Calibri (MS)"/>
                <a:cs typeface="Calibri (MS)"/>
                <a:sym typeface="Calibri (MS)"/>
              </a:rPr>
              <a:t>И объявили по Иудее и Иерусалиму всем сынам общины изгнанников,</a:t>
            </a:r>
            <a:r>
              <a:rPr lang="en-US" sz="3150">
                <a:solidFill>
                  <a:srgbClr val="000000"/>
                </a:solidFill>
                <a:latin typeface="Calibri (MS)"/>
                <a:ea typeface="Calibri (MS)"/>
                <a:cs typeface="Calibri (MS)"/>
                <a:sym typeface="Calibri (MS)"/>
              </a:rPr>
              <a:t> чтобы собрались в Иерусалиме.</a:t>
            </a:r>
          </a:p>
          <a:p>
            <a:pPr algn="just">
              <a:lnSpc>
                <a:spcPts val="4592"/>
              </a:lnSpc>
            </a:pPr>
            <a:r>
              <a:rPr lang="en-US" sz="3150">
                <a:solidFill>
                  <a:srgbClr val="000000"/>
                </a:solidFill>
                <a:latin typeface="Calibri (MS)"/>
                <a:ea typeface="Calibri (MS)"/>
                <a:cs typeface="Calibri (MS)"/>
                <a:sym typeface="Calibri (MS)"/>
              </a:rPr>
              <a:t>И всякий, кто не придёт в течение трёх дней по совету вождей и старейшин, всё имущество его будет предано отчуждению, и сам он будет отделён от общины изгнанников.</a:t>
            </a:r>
          </a:p>
          <a:p>
            <a:pPr algn="just">
              <a:lnSpc>
                <a:spcPts val="4592"/>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17" b="0"/>
            </a:stretch>
          </a:blipFill>
        </p:spPr>
      </p:sp>
      <p:sp>
        <p:nvSpPr>
          <p:cNvPr name="TextBox 3" id="3"/>
          <p:cNvSpPr txBox="true"/>
          <p:nvPr/>
        </p:nvSpPr>
        <p:spPr>
          <a:xfrm rot="0">
            <a:off x="3462691" y="1000125"/>
            <a:ext cx="1470393" cy="571500"/>
          </a:xfrm>
          <a:prstGeom prst="rect">
            <a:avLst/>
          </a:prstGeom>
        </p:spPr>
        <p:txBody>
          <a:bodyPr anchor="t" rtlCol="false" tIns="0" lIns="0" bIns="0" rIns="0">
            <a:spAutoFit/>
          </a:bodyPr>
          <a:lstStyle/>
          <a:p>
            <a:pPr algn="l">
              <a:lnSpc>
                <a:spcPts val="4320"/>
              </a:lnSpc>
              <a:spcBef>
                <a:spcPct val="0"/>
              </a:spcBef>
            </a:pPr>
            <a:r>
              <a:rPr lang="en-US" b="true" sz="3600">
                <a:solidFill>
                  <a:srgbClr val="195E68"/>
                </a:solidFill>
                <a:latin typeface="Arial Bold"/>
                <a:ea typeface="Arial Bold"/>
                <a:cs typeface="Arial Bold"/>
                <a:sym typeface="Arial Bold"/>
              </a:rPr>
              <a:t>Ребе</a:t>
            </a:r>
          </a:p>
        </p:txBody>
      </p:sp>
      <p:sp>
        <p:nvSpPr>
          <p:cNvPr name="AutoShape 4" id="4"/>
          <p:cNvSpPr/>
          <p:nvPr/>
        </p:nvSpPr>
        <p:spPr>
          <a:xfrm flipV="true">
            <a:off x="3462691" y="1638300"/>
            <a:ext cx="1139598" cy="0"/>
          </a:xfrm>
          <a:prstGeom prst="line">
            <a:avLst/>
          </a:prstGeom>
          <a:ln cap="flat" w="76200">
            <a:solidFill>
              <a:srgbClr val="30BFBF"/>
            </a:solidFill>
            <a:prstDash val="solid"/>
            <a:headEnd type="none" len="sm" w="sm"/>
            <a:tailEnd type="none" len="sm" w="sm"/>
          </a:ln>
        </p:spPr>
      </p:sp>
      <p:sp>
        <p:nvSpPr>
          <p:cNvPr name="TextBox 5" id="5"/>
          <p:cNvSpPr txBox="true"/>
          <p:nvPr/>
        </p:nvSpPr>
        <p:spPr>
          <a:xfrm rot="0">
            <a:off x="3462691" y="1712759"/>
            <a:ext cx="13837568" cy="1201712"/>
          </a:xfrm>
          <a:prstGeom prst="rect">
            <a:avLst/>
          </a:prstGeom>
        </p:spPr>
        <p:txBody>
          <a:bodyPr anchor="t" rtlCol="false" tIns="0" lIns="0" bIns="0" rIns="0">
            <a:spAutoFit/>
          </a:bodyPr>
          <a:lstStyle/>
          <a:p>
            <a:pPr algn="just" marL="0" indent="0" lvl="0">
              <a:lnSpc>
                <a:spcPts val="4592"/>
              </a:lnSpc>
              <a:spcBef>
                <a:spcPct val="0"/>
              </a:spcBef>
            </a:pPr>
            <a:r>
              <a:rPr lang="en-US" sz="3150">
                <a:solidFill>
                  <a:srgbClr val="000000"/>
                </a:solidFill>
                <a:latin typeface="Calibri (MS)"/>
                <a:ea typeface="Calibri (MS)"/>
                <a:cs typeface="Calibri (MS)"/>
                <a:sym typeface="Calibri (MS)"/>
              </a:rPr>
              <a:t>Б</a:t>
            </a:r>
            <a:r>
              <a:rPr lang="en-US" sz="3150" strike="noStrike" u="none">
                <a:solidFill>
                  <a:srgbClr val="000000"/>
                </a:solidFill>
                <a:latin typeface="Calibri (MS)"/>
                <a:ea typeface="Calibri (MS)"/>
                <a:cs typeface="Calibri (MS)"/>
                <a:sym typeface="Calibri (MS)"/>
              </a:rPr>
              <a:t>ыл поднят вопрос: распространяется ли запрет «не уничтожай» и на бесхозные предметы?</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DAHRgSMtIJw</dc:identifier>
  <dcterms:modified xsi:type="dcterms:W3CDTF">2011-08-01T06:04:30Z</dcterms:modified>
  <cp:revision>1</cp:revision>
  <dc:title>שופטים מצגת רוסית</dc:title>
</cp:coreProperties>
</file>