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x="18288000" cy="10287000"/>
  <p:notesSz cx="6858000" cy="9144000"/>
  <p:embeddedFontLst>
    <p:embeddedFont>
      <p:font typeface="Arial Bold" charset="1" panose="020B0704020202020204"/>
      <p:regular r:id="rId32"/>
    </p:embeddedFont>
    <p:embeddedFont>
      <p:font typeface="Arial" charset="1" panose="020B0604020202020204"/>
      <p:regular r:id="rId33"/>
    </p:embeddedFont>
    <p:embeddedFont>
      <p:font typeface="Lora" charset="1" panose="00000500000000000000"/>
      <p:regular r:id="rId34"/>
    </p:embeddedFont>
    <p:embeddedFont>
      <p:font typeface="Calibri (MS)" charset="1" panose="020F0502020204030204"/>
      <p:regular r:id="rId35"/>
    </p:embeddedFont>
    <p:embeddedFont>
      <p:font typeface="Calibri (MS) Bold" charset="1" panose="020F0702030404030204"/>
      <p:regular r:id="rId36"/>
    </p:embeddedFont>
    <p:embeddedFont>
      <p:font typeface="Arimo Bold" charset="1" panose="020B0704020202020204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png" Type="http://schemas.openxmlformats.org/officeDocument/2006/relationships/image"/><Relationship Id="rId4" Target="../media/image11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50" y="1905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469342" y="8461019"/>
            <a:ext cx="2644197" cy="729024"/>
            <a:chOff x="0" y="0"/>
            <a:chExt cx="3525596" cy="972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698612" y="2399576"/>
            <a:ext cx="8589388" cy="7887424"/>
            <a:chOff x="0" y="0"/>
            <a:chExt cx="2262226" cy="20773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2700000">
            <a:off x="13737143" y="5349105"/>
            <a:ext cx="5696323" cy="5707346"/>
            <a:chOff x="0" y="0"/>
            <a:chExt cx="1500266" cy="150316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72539" y="8492593"/>
            <a:ext cx="2838641" cy="697450"/>
            <a:chOff x="0" y="0"/>
            <a:chExt cx="747625" cy="1836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4" id="14" descr="תמונה שמכילה טקסט, גופן, צילום מסך, גרפיקה"/>
          <p:cNvSpPr/>
          <p:nvPr/>
        </p:nvSpPr>
        <p:spPr>
          <a:xfrm flipH="false" flipV="false" rot="0">
            <a:off x="9573016" y="5356565"/>
            <a:ext cx="8305267" cy="3209039"/>
          </a:xfrm>
          <a:custGeom>
            <a:avLst/>
            <a:gdLst/>
            <a:ahLst/>
            <a:cxnLst/>
            <a:rect r="r" b="b" t="t" l="l"/>
            <a:pathLst>
              <a:path h="3209039" w="8305267">
                <a:moveTo>
                  <a:pt x="0" y="0"/>
                </a:moveTo>
                <a:lnTo>
                  <a:pt x="8305266" y="0"/>
                </a:lnTo>
                <a:lnTo>
                  <a:pt x="8305266" y="3209039"/>
                </a:lnTo>
                <a:lnTo>
                  <a:pt x="0" y="3209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13956" y="6086995"/>
            <a:ext cx="8984656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Скрываясь за маской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3956" y="7087219"/>
            <a:ext cx="7172554" cy="1266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ТОРА ПРЕДУПРЕЖДАЕТ, ЧТО Б-Г МОЖЕТ ОСТАВИТЬ ЕВРЕЙСКИЙ НАРОД И СОКРЫТЬ ОТ НЕГО СВОЙ ЛИК. НО РАШИ УТВЕРЖДАЕТ, ЧТО НЕ СЛЕДУЕТ ПОНИМАТЬ ЭТО БУКВАЛЬНО. УТЕШЕНИЕ ВО МРАКЕ.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862069" y="786879"/>
            <a:ext cx="491128" cy="26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B”H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14954" y="564920"/>
            <a:ext cx="8529046" cy="5118946"/>
            <a:chOff x="0" y="0"/>
            <a:chExt cx="7706170" cy="46250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706106" cy="4625086"/>
            </a:xfrm>
            <a:custGeom>
              <a:avLst/>
              <a:gdLst/>
              <a:ahLst/>
              <a:cxnLst/>
              <a:rect r="r" b="b" t="t" l="l"/>
              <a:pathLst>
                <a:path h="4625086" w="7706106">
                  <a:moveTo>
                    <a:pt x="0" y="0"/>
                  </a:moveTo>
                  <a:lnTo>
                    <a:pt x="7706106" y="0"/>
                  </a:lnTo>
                  <a:lnTo>
                    <a:pt x="7706106" y="4625086"/>
                  </a:lnTo>
                  <a:lnTo>
                    <a:pt x="0" y="4625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463960" y="8658844"/>
            <a:ext cx="2655799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Ницавим-Ваелех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Т.е. думать,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что Б-г остается безучастным к горю Своего народа — это заблуждение, поскольку Он считает его личным, как написано: «Во всех бедах их, сострадает Он [им]».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После того приведенных в главе Бехукотай и в главе Ки Таво увещеваний, а затем в главе Ваелех идеи о том, что порой Б-г может «сокрыть лик», — Раши считает нужным прояснить: «будто Я не вижу их беды». То есть так может казаться, но истина в том, что «во всех бедах их, сострадает Он [им]», то есть Б-г испытывает величайшую печаль и горечь из-за страданий еврейского народа.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1732" y="5832877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Когда мы обратимся к Нему, тогда и Он обратится к нам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21732" y="6313513"/>
            <a:ext cx="13837568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«на короткое мгновение оставил Я тебя» потому, что вы (сыны Израиля) «оставили Меня». Отсюда понятно, что как только еврейский народ вернется и обратится к Б-гу (вместо того, чтоб «оставить Меня»), тотчас утратит силу аспект «на короткое мгновение оставил Я тебя».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поскольку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тшува (раскаяние) в целом совершается в одночасье и мгновенно [ведь это не исправление недостатков и не восполнение пробелов в служении Б-гу, требующие длительного времени, а лишь порыв «вернуться к Б-гу»], — в тот момент, когда еврейский народ вернется к Нему, не останется причины «на короткое мгновение… оставить тебя», и «тотчас [сыны Израиля] будут избавлены».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2890260" y="5219700"/>
            <a:ext cx="4835848" cy="448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59"/>
              </a:lnSpc>
              <a:spcBef>
                <a:spcPct val="0"/>
              </a:spcBef>
            </a:pPr>
            <a:r>
              <a:rPr lang="en-US" b="true" sz="32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Великое утешение: Б-г продолжает наблюдать за </a:t>
            </a:r>
          </a:p>
          <a:p>
            <a:pPr algn="ctr">
              <a:lnSpc>
                <a:spcPts val="3959"/>
              </a:lnSpc>
              <a:spcBef>
                <a:spcPct val="0"/>
              </a:spcBef>
            </a:pPr>
            <a:r>
              <a:rPr lang="en-US" b="true" sz="3299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своим народом. Он испытывает печаль из-за страданий евреев: «Во всех бедах их сострадает Он им».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93137" y="304800"/>
            <a:ext cx="12901726" cy="1409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  <a:spcBef>
                <a:spcPct val="0"/>
              </a:spcBef>
            </a:pPr>
            <a:r>
              <a:rPr lang="en-US" b="true" sz="90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Утешение во мраке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Б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Слово в защиту евреев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Ницавим-Ваелех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505075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«Верни нас [к Себе], Г-сподь,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 мы вернёмся». Община Израиля сказала пред Святым, благословен Он: «Владыка мира, это Твоя [обязанность] — верни же нас». Ответил Он им: «Это ваша [обязанность], как сказано: „Вернитесь ко Мне, и вернусь Я к вам", — речение Г-спода». Она сказала Ему: «Владыка мира, это Твоя [обязанность], как сказано: „Верни нас, Б-г спасения нашего"». Поэтому сказано: «Верни нас [к Себе], Г-сподь, и мы вернёмся».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Мидраш Эйха Раба, 5:21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3</a:t>
            </a:r>
          </a:p>
        </p:txBody>
      </p:sp>
      <p:sp>
        <p:nvSpPr>
          <p:cNvPr name="AutoShape 6" id="6"/>
          <p:cNvSpPr/>
          <p:nvPr/>
        </p:nvSpPr>
        <p:spPr>
          <a:xfrm>
            <a:off x="3421732" y="2085975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421732" y="2114550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Кто сделает первый шаг?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817713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Начал Б-г…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46338"/>
            <a:ext cx="14273243" cy="7011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Более того: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Претензия еврейского народа заключается в том, что сама возможность «оставить» Б-га связана с кончиной Моше, как написано в нынешней главе: «И сказал Г-сподь Моше: «Вот, ты ляжешь с отцами твоими, и поднимется народ этот и будет блуждать, влекомый чужими богами той земли, в которую он вступает. И оставит он Меня». Но если бы Б-г не забрал у них Моше, никогда не могли бы они «оставить» Его!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Моше — «верный пастух», пастырь Израиля, и обещано, что истинный пастырь «не оставит овец стада своего». Раз так, — утверждает сыны Израиля, — почему они лишились Моше? Ведь если бы он оставался с ними всё это время, «оставить» Его было бы совершенно невозможно?!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52483" y="96202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Народу нужен лидер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52483" y="1442661"/>
            <a:ext cx="13837568" cy="1782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хотя в каждом еврее заключена искра Моше и, как объясняется в Тора Ор, каждый мудрец Торы зовется именем Моше, как сказано в Талмуде: «Моше, разве ты хорошо сказал?»… все это не является исчерпывающим объяснением.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949881" y="6280054"/>
            <a:ext cx="10908378" cy="1245564"/>
            <a:chOff x="0" y="0"/>
            <a:chExt cx="2872988" cy="3280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872988" cy="328050"/>
            </a:xfrm>
            <a:custGeom>
              <a:avLst/>
              <a:gdLst/>
              <a:ahLst/>
              <a:cxnLst/>
              <a:rect r="r" b="b" t="t" l="l"/>
              <a:pathLst>
                <a:path h="328050" w="2872988">
                  <a:moveTo>
                    <a:pt x="0" y="0"/>
                  </a:moveTo>
                  <a:lnTo>
                    <a:pt x="2872988" y="0"/>
                  </a:lnTo>
                  <a:lnTo>
                    <a:pt x="2872988" y="328050"/>
                  </a:lnTo>
                  <a:lnTo>
                    <a:pt x="0" y="328050"/>
                  </a:lnTo>
                  <a:close/>
                </a:path>
              </a:pathLst>
            </a:custGeom>
            <a:solidFill>
              <a:srgbClr val="053C4B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2872988" cy="3661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6144142" y="6382618"/>
            <a:ext cx="10330389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39"/>
              </a:lnSpc>
              <a:spcBef>
                <a:spcPct val="0"/>
              </a:spcBef>
            </a:pPr>
            <a:r>
              <a:rPr lang="en-US" sz="3699">
                <a:solidFill>
                  <a:srgbClr val="FFFFFF">
                    <a:alpha val="89804"/>
                  </a:srgbClr>
                </a:solidFill>
                <a:latin typeface="Calibri (MS)"/>
                <a:ea typeface="Calibri (MS)"/>
                <a:cs typeface="Calibri (MS)"/>
                <a:sym typeface="Calibri (MS)"/>
              </a:rPr>
              <a:t>Б-г Сам инициировал отдаление, когда забрал Моше (который «лег с отцами»).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628900"/>
            <a:ext cx="13716000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Сказал рав Сафра Раве: «Моше — то есть ты великий человек, подобный Моше в своём поколении, — разве ты хорошо сказал?!»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Вавилонский Талмуд, Сукка, 38б-39а </a:t>
            </a:r>
          </a:p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(с комментарием р. Штейнзальца (Эвен-Исраэль))</a:t>
            </a:r>
          </a:p>
          <a:p>
            <a:pPr algn="l">
              <a:lnSpc>
                <a:spcPts val="287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4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513754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593361"/>
            <a:ext cx="13837568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Только её (част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ицу Моше) не заметно в каждом еврее, и нужно потрудиться, чтобы ее [раскрыть]. То есть, хотя «Тору заповедал нам Моше…», всё равно необходимо усердно трудиться для изучения Торы, поскольку этот аспект явным образом не раскрыт — и потому требуется Моше, ибо именно через него исключается вероятность того, что евреи могут «оставить Меня».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5000625"/>
            <a:ext cx="13812707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Моше оказывает влияние на поведение еврейского народа (не только на духовные вопросы, но) и на материальные — ведь именно благодаря ему еврейскому народу был дарован ман — «хлеб с небес», а также вода из чудесного колодца и облака славы (посредством которых «одежда твоя не обветшала на тебе») — после кончины Мирьям и Аарона. Как учат мудрецы, «и те, и другие вернулись в заслугу Моше». И о трех этих героях Торы сказано: «Я истребил трёх пастырей в один месяц».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4500048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Моше действовал и в духовном, и в материальном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0693585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А. «Смягч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ение» сокрытия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Ницавим-Ваелех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158308"/>
            <a:ext cx="13716000" cy="5268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Рабби Йоси, сын рабби Йеуды, говорит: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Три прекрасных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кормильца стояли за Израиль при их выходе из Египта, и вот они: Моше, Аарон и Мирьям. И три прекрасных дара были даны с небес через них, и вот они: колодец воды, облака славы и ман.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Колодец был дан Израилю в заслугу Мирьям, столп облачный — в заслугу Аарона, а ман — в заслугу Моше.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потому, когда умерла Мирьям, исчез колодец, как сказано: «И умерла там Мирьям», и сказано после этого: «И не было воды для общины». И колодец вернулся к Израилю в заслугу обоих — Моше и Аарона.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Вавилонский Талмуд, Таанит, 9а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5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885825"/>
            <a:ext cx="13837568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умер Аарон, исчезли облака славы, как сказано: «И услышал кнаанский царь Арада» — какую за весть он услышал? Он услышал, что Аарон 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мер и облака славы исчезли, и счел, что у Израиля больше нет защиты с небес, и потом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 ему дано право воевать против Израиля. Оба вернулись — колодец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облака славы — в заслугу Моше.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умер Моше, исчезло все, как сказано: «И Я истребил трёх пастырей в один месяц». Разве в один месяц умерли все три пастыря? Ведь Мирьям умерла в месяце нисан, Аарон — в аве, а Моше — в адаре! Однако это учит, что со смертью Моше исчезли три прекрасных дара, данные через них, и все дары исчезли в один месяц — и потому им казалось, будто умерли все вместе.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40986"/>
            <a:ext cx="13837568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Моше обла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дал великой силой оказывать влияние на евреев — удовлетворяя не только их духовные нужды, но и 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атериальные.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в этом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заключается претензия еврейского народа — если бы не «лег с отцами твоими» (кончина Моше, пастыря Израиля), — они никогда не смогли бы «оставить» Б-га. Раз так, то вина за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эт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лежит на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ем!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Отсюда понятно, почему нужен реальный Моше и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очему благодаря ему должны удовлетворять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также материальные нужды еврейского народа.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590673" y="8499524"/>
            <a:ext cx="17703978" cy="2321378"/>
            <a:chOff x="0" y="0"/>
            <a:chExt cx="4662776" cy="61139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662776" cy="611392"/>
            </a:xfrm>
            <a:custGeom>
              <a:avLst/>
              <a:gdLst/>
              <a:ahLst/>
              <a:cxnLst/>
              <a:rect r="r" b="b" t="t" l="l"/>
              <a:pathLst>
                <a:path h="611392" w="4662776">
                  <a:moveTo>
                    <a:pt x="0" y="0"/>
                  </a:moveTo>
                  <a:lnTo>
                    <a:pt x="4662776" y="0"/>
                  </a:lnTo>
                  <a:lnTo>
                    <a:pt x="4662776" y="611392"/>
                  </a:lnTo>
                  <a:lnTo>
                    <a:pt x="0" y="611392"/>
                  </a:lnTo>
                  <a:close/>
                </a:path>
              </a:pathLst>
            </a:custGeom>
            <a:solidFill>
              <a:srgbClr val="083B4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9525"/>
              <a:ext cx="4662776" cy="6209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0" y="8591633"/>
            <a:ext cx="18288000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Практический вывод: </a:t>
            </a: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Б-г ожидает, что мы сделаем первый шаг. Раскаяние совершается в одночасье и мгновенно, и тогда евреи тотчас перестают быть «покинутыми».</a:t>
            </a:r>
          </a:p>
          <a:p>
            <a:pPr algn="ctr">
              <a:lnSpc>
                <a:spcPts val="43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>
            <a:off x="3446593" y="1626089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1855478"/>
            <a:ext cx="13793657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Тора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предсказывает, что в будущем Б-г «оставит» еврейский народ 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сокроет от него Свой лик.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аши объя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сняет, что сокрытие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будет лишь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внешним. Из с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лов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Торы о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ом, что Б-г «остав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ит»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(а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затем) сокро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 Св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ой лик, — следует, что, и «оставив» их, Б-г продолжает наблюдать за еврейским народом..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Существует разница между сокрытием и покрытием лица. Б-г действительно пожелал сокрыть Себя, но лик Его не покрывается, и Он по-прежнему может наблюдать за ними..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утешает: даже в трудные минуты Б-г непрестанно следит и участвует в жизни евреев..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987914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КЛЮЧЕВЫЕ МОМЕНТЫ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524250" y="885825"/>
            <a:ext cx="1373505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Наказание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«оставит их» является следствием пове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дения сынов Израиля, согласно принципу «мера за меру». Поэтому после раскаяния Б-г вновь возвращаетс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к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ним..</a:t>
            </a:r>
          </a:p>
          <a:p>
            <a:pPr algn="l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Б-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утверж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дает, 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причина их отдаления — в том, что Его оставили, но еврейский народ 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верждает, что это произошло из-за отсутствия Моше, который заботился об их духовных и материальных нуждах.</a:t>
            </a:r>
          </a:p>
          <a:p>
            <a:pPr algn="l">
              <a:lnSpc>
                <a:spcPts val="4592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3538722" y="5414701"/>
            <a:ext cx="12194096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Б-г ожидает от нас, что мы сделаем первый шаг, и тогда удостоимся узреть Его благосклонный лик.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3538722" y="4582703"/>
            <a:ext cx="2961904" cy="740494"/>
            <a:chOff x="0" y="0"/>
            <a:chExt cx="3949205" cy="98732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949200" cy="987331"/>
            </a:xfrm>
            <a:custGeom>
              <a:avLst/>
              <a:gdLst/>
              <a:ahLst/>
              <a:cxnLst/>
              <a:rect r="r" b="b" t="t" l="l"/>
              <a:pathLst>
                <a:path h="987331" w="3949200">
                  <a:moveTo>
                    <a:pt x="0" y="0"/>
                  </a:moveTo>
                  <a:lnTo>
                    <a:pt x="3949200" y="0"/>
                  </a:lnTo>
                  <a:lnTo>
                    <a:pt x="3949200" y="987331"/>
                  </a:lnTo>
                  <a:lnTo>
                    <a:pt x="0" y="987331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2330" r="0" b="-2354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3949205" cy="101590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0" indent="0" lvl="0">
                <a:lnSpc>
                  <a:spcPts val="4320"/>
                </a:lnSpc>
                <a:spcBef>
                  <a:spcPct val="0"/>
                </a:spcBef>
              </a:pPr>
              <a:r>
                <a:rPr lang="en-US" b="true" sz="3600" strike="noStrike" u="none">
                  <a:solidFill>
                    <a:srgbClr val="195E68"/>
                  </a:solidFill>
                  <a:latin typeface="Arial Bold"/>
                  <a:ea typeface="Arial Bold"/>
                  <a:cs typeface="Arial Bold"/>
                  <a:sym typeface="Arial Bold"/>
                </a:rPr>
                <a:t>ВЫВОД</a:t>
              </a:r>
            </a:p>
          </p:txBody>
        </p:sp>
      </p:grpSp>
      <p:sp>
        <p:nvSpPr>
          <p:cNvPr name="AutoShape 13" id="13"/>
          <p:cNvSpPr/>
          <p:nvPr/>
        </p:nvSpPr>
        <p:spPr>
          <a:xfrm flipV="true">
            <a:off x="3538722" y="5361298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" r="0" b="-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864215" y="5846479"/>
            <a:ext cx="6386170" cy="4286250"/>
            <a:chOff x="0" y="0"/>
            <a:chExt cx="1681954" cy="1128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81954" cy="1128889"/>
            </a:xfrm>
            <a:custGeom>
              <a:avLst/>
              <a:gdLst/>
              <a:ahLst/>
              <a:cxnLst/>
              <a:rect r="r" b="b" t="t" l="l"/>
              <a:pathLst>
                <a:path h="1128889" w="1681954">
                  <a:moveTo>
                    <a:pt x="0" y="0"/>
                  </a:moveTo>
                  <a:lnTo>
                    <a:pt x="1681954" y="0"/>
                  </a:lnTo>
                  <a:lnTo>
                    <a:pt x="1681954" y="1128889"/>
                  </a:lnTo>
                  <a:lnTo>
                    <a:pt x="0" y="1128889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1681954" cy="11384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2699999">
            <a:off x="14191197" y="6684086"/>
            <a:ext cx="4419845" cy="4950908"/>
            <a:chOff x="0" y="0"/>
            <a:chExt cx="1164074" cy="13039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64074" cy="1303943"/>
            </a:xfrm>
            <a:custGeom>
              <a:avLst/>
              <a:gdLst/>
              <a:ahLst/>
              <a:cxnLst/>
              <a:rect r="r" b="b" t="t" l="l"/>
              <a:pathLst>
                <a:path h="1303943" w="1164074">
                  <a:moveTo>
                    <a:pt x="0" y="0"/>
                  </a:moveTo>
                  <a:lnTo>
                    <a:pt x="1164074" y="0"/>
                  </a:lnTo>
                  <a:lnTo>
                    <a:pt x="1164074" y="1303943"/>
                  </a:lnTo>
                  <a:lnTo>
                    <a:pt x="0" y="1303943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1164074" cy="13134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9" id="9" descr="תמונה שמכילה טקסט, גופן, צילום מסך, גרפיקה"/>
          <p:cNvSpPr/>
          <p:nvPr/>
        </p:nvSpPr>
        <p:spPr>
          <a:xfrm flipH="false" flipV="false" rot="0">
            <a:off x="10084527" y="7429948"/>
            <a:ext cx="7736338" cy="1763573"/>
          </a:xfrm>
          <a:custGeom>
            <a:avLst/>
            <a:gdLst/>
            <a:ahLst/>
            <a:cxnLst/>
            <a:rect r="r" b="b" t="t" l="l"/>
            <a:pathLst>
              <a:path h="1763573" w="7736338">
                <a:moveTo>
                  <a:pt x="0" y="0"/>
                </a:moveTo>
                <a:lnTo>
                  <a:pt x="7736338" y="0"/>
                </a:lnTo>
                <a:lnTo>
                  <a:pt x="7736338" y="1763572"/>
                </a:lnTo>
                <a:lnTo>
                  <a:pt x="0" y="1763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906" r="-12" b="0"/>
            </a:stretch>
          </a:blipFill>
        </p:spPr>
      </p:sp>
      <p:sp>
        <p:nvSpPr>
          <p:cNvPr name="Freeform 10" id="10" descr="תמונה שמכילה טקסט, גופן, צילום מסך, גרפיקה"/>
          <p:cNvSpPr/>
          <p:nvPr/>
        </p:nvSpPr>
        <p:spPr>
          <a:xfrm flipH="false" flipV="false" rot="0">
            <a:off x="15683732" y="6337821"/>
            <a:ext cx="2071030" cy="1092117"/>
          </a:xfrm>
          <a:custGeom>
            <a:avLst/>
            <a:gdLst/>
            <a:ahLst/>
            <a:cxnLst/>
            <a:rect r="r" b="b" t="t" l="l"/>
            <a:pathLst>
              <a:path h="1092117" w="2071030">
                <a:moveTo>
                  <a:pt x="0" y="0"/>
                </a:moveTo>
                <a:lnTo>
                  <a:pt x="2071030" y="0"/>
                </a:lnTo>
                <a:lnTo>
                  <a:pt x="2071030" y="1092117"/>
                </a:lnTo>
                <a:lnTo>
                  <a:pt x="0" y="10921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3581" t="12753" r="-10" b="-16451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28700" y="857250"/>
            <a:ext cx="16493490" cy="3755924"/>
            <a:chOff x="0" y="0"/>
            <a:chExt cx="4343964" cy="98921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43964" cy="989215"/>
            </a:xfrm>
            <a:custGeom>
              <a:avLst/>
              <a:gdLst/>
              <a:ahLst/>
              <a:cxnLst/>
              <a:rect r="r" b="b" t="t" l="l"/>
              <a:pathLst>
                <a:path h="989215" w="4343964">
                  <a:moveTo>
                    <a:pt x="0" y="0"/>
                  </a:moveTo>
                  <a:lnTo>
                    <a:pt x="4343964" y="0"/>
                  </a:lnTo>
                  <a:lnTo>
                    <a:pt x="4343964" y="989215"/>
                  </a:lnTo>
                  <a:lnTo>
                    <a:pt x="0" y="989215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4343964" cy="9987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444115" y="4955857"/>
            <a:ext cx="9408795" cy="691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>
                <a:solidFill>
                  <a:srgbClr val="30BFBF"/>
                </a:solidFill>
                <a:latin typeface="Arial"/>
                <a:ea typeface="Arial"/>
                <a:cs typeface="Arial"/>
                <a:sym typeface="Arial"/>
              </a:rPr>
              <a:t>В (день), (время), (место)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2540" y="2017290"/>
            <a:ext cx="1244245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С НЕТЕРПЕНИЕМ ЖДЕМ ВАС НА СЛЕДУЮЩЕЙ НЕДЕЛЕ!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37831" y="2091633"/>
            <a:ext cx="1371600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сказал Г-сподь Моше: «Вот, ты ляжешь с отцами твоими, и подниметс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народ этот и будет блуждать, влекомый чужими богами той земли, в которую он вступает. И оставит он Меня и нарушит завет Мой, который Я заключил с ним. И возгорится гнев Мой на них в тот день, и оставлю Я их и сокрою лик Мой от них. И будет он отдан на растерзание, и постигнут его многие беды и напасти. И скажут они в тот день: «Не потому ли, что нет Б-га моего среди меня, постигли меня эти беды?»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2055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Дварим, 31:16-17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02055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1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37831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437831" y="6217520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Раши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37831" y="6698156"/>
            <a:ext cx="13837568" cy="620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b="true" sz="3150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«И сок</a:t>
            </a:r>
            <a:r>
              <a:rPr lang="en-US" b="true" sz="3150" strike="noStrike" u="non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рою лик Мой» —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будто Я не вижу их беды.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4286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0668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2079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Что смутило Раши?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1688611"/>
            <a:ext cx="13837568" cy="8174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ребует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ся понять: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А. Даже без комментария Раши слова «Сокрою Я лик Мой» вполне понятны начинающему ученику. Почему тогда Раши считает нужным дать им дополнительное разъяснение?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Б. Почему Раши приводит слова «будто Я не вижу бедствия их»? Ведь в стихе сравнительный союз «будто» не упоминается — с чего Раши взял, что «будто Я не вижу их беды» означает лишь сравнение?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Объяснение таково: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начинающий ученик изучает стих «И возгорится гнев Мой на них в тот день, и оставлю Я их и сокрою лик Мой от них», у него возникает вопрос: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«Оставлю Я их» означает, что Святой, благословен Он, словно бросает еврейский народ и уходит куда-то, не находясь рядом с ним.Если так, разве уместно говорить о «сокрытии лика», когда Он находится совсем в другом месте?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Если бы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Святой, благословен Он, находился в том же месте, что и сыны Израиля, ситуация, при которой Он мог «сокрыть лик», была бы возможной. То есть, оставаясь с ними, Он скрыл бы от них Свой лик; но когда Он в другом месте — разве уместно говорить «Я сокрою лик Мой от них»?!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Поэтому Раши вынужден дать пояснение «Будто Я не вижу их беды», которое означает следующее: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Даже когда Святой, благословен Он, словно находится в другом месте («И оставлю Я их»), Он может как наблюдать и приглядывать за еврейским народом и т.д., так и «сокрыть лик», «будто не видя их беды» (как будет объяснено ниже).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82516" y="7085819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 всё же необходимо понять: почему в этом стихе приводится столь суровое наказание, как «оставлю Я их»?!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Объяснение таково:</a:t>
            </a:r>
          </a:p>
          <a:p>
            <a:pPr algn="just">
              <a:lnSpc>
                <a:spcPts val="4592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3482516" y="6676244"/>
            <a:ext cx="1345449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«И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ос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тав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ю Я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х»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—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пот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ому что о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ни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оставили М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ня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 предыдущем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стихе сказано: «И поднимется народ… И оставит он Меня». Поведение Б-га соответствует принципу «мера за меру», как начинающий ученик уже учил это в стихе «Ибо тем, чем злоумышляли они против них» и в комментарии Раши к нему: «Замышляли погубить их водой, и сами были погублены водой». В этом суть понятия «мера за меру». Таким образом, по-простому выходит, что наказанием за то, что «оставит он Меня» будет, что «оставлю Я их» — «мера за меру».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2458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Шмот, 18:9-11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2458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2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28234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28234" y="2196408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рассказал Моше тестю своему всё, что сделал Г-сподь фараону и Египту ради Израиля,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все тяготы, которые постигли их в пути, и как спас их Г-сподь.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сказал Итро… «Теперь знаю я, что Г-сподь больше всех богов, ибо тем, чем злоумышляли они против них, [Он воздал им]».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92458" y="4695825"/>
            <a:ext cx="1040022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ш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28234" y="5133975"/>
            <a:ext cx="13716000" cy="1201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«Ибо тем, чем злоумышляли они против них»:</a:t>
            </a:r>
            <a:r>
              <a:rPr lang="en-US" sz="3150" b="true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[следует понимать] согласно в Таргуму — «Замышляли погубить их водой, и сами были погублены водой».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5248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35248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35248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Скрывает лик Свой, но всё же видит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352483" y="2260111"/>
            <a:ext cx="13837568" cy="6430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слова Раши «будто Я не вижу их беды» нужно понимать следующим образом: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Поскольку стих говорит: «Сокрою лик Мой от них» (а не «Закрою лик Мой» и т.п.), — следует заключить, что та же логика заложена и здесь: вариант «Будто не вижу Я их беды» является более выверенным, нежели буквально «Не вижу Я их беды», не дай Б-г.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яснение: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зли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межд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покрытым 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цом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скры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м, чт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 пе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вом случае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зменения касаю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тся не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лько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ближ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(ко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вид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т),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и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ли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—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о;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апрот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лицо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спрята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мене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касаю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шь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ближ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 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идит,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са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не э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отраж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5268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[Подобно покрывалу Моше, которое укрыло (но не спрятало) его лицо, что отразилось и на самом лице (но не на ближнем) — лицо было покрыто].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поскольку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 стихе сказано «Сокрою лик Мой» (т.е. речь идет о сокрытии, а не покрытии), Раши поясняет: «будто Я не вижу их беды». То есть на самом деле Б-г, несомненно, видит их беды, но так, словно «сокрыл лик», и потому еврейскому народу кажется, будто Он не замечает их.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Это видно и из точности формулировки «сокрою лик Мой от них» — то есть сокрыл себя исключительно для еврейского народа, которому кажется, что Б-г не видит их бедствия.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1732" y="6088037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Великое утешение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21732" y="6568673"/>
            <a:ext cx="13837568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здесь находит свое выражение величайшее утешение для еврейского народа:</a:t>
            </a:r>
          </a:p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Когда наш народ находится в Изгнании, и его положение и жизнь отданы «на растерзание, и постигают его многие беды и напасти». Когда кажется, что Святой, благословен Он, не замечает эти страдания, приходит Раши и говорит: «Будто не вижу Я их беды», используя при этом сравнительный союз.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DAHTNEbeRcs</dc:identifier>
  <dcterms:modified xsi:type="dcterms:W3CDTF">2011-08-01T06:04:30Z</dcterms:modified>
  <cp:revision>1</cp:revision>
  <dc:title>ניצבים וילך מצגת רוסית</dc:title>
</cp:coreProperties>
</file>