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x="18288000" cy="10287000"/>
  <p:notesSz cx="6858000" cy="9144000"/>
  <p:embeddedFontLst>
    <p:embeddedFont>
      <p:font typeface="Arial Bold" charset="1" panose="020B0704020202020204"/>
      <p:regular r:id="rId36"/>
    </p:embeddedFont>
    <p:embeddedFont>
      <p:font typeface="Arial" charset="1" panose="020B0604020202020204"/>
      <p:regular r:id="rId37"/>
    </p:embeddedFont>
    <p:embeddedFont>
      <p:font typeface="Lora" charset="1" panose="00000500000000000000"/>
      <p:regular r:id="rId38"/>
    </p:embeddedFont>
    <p:embeddedFont>
      <p:font typeface="Calibri (MS)" charset="1" panose="020F0502020204030204"/>
      <p:regular r:id="rId39"/>
    </p:embeddedFont>
    <p:embeddedFont>
      <p:font typeface="Calibri (MS) Bold" charset="1" panose="020F0702030404030204"/>
      <p:regular r:id="rId40"/>
    </p:embeddedFont>
    <p:embeddedFont>
      <p:font typeface="Arial Bold Italics" charset="1" panose="020B0704020202090204"/>
      <p:regular r:id="rId41"/>
    </p:embeddedFont>
    <p:embeddedFont>
      <p:font typeface="Arimo Bold" charset="1" panose="020B0704020202020204"/>
      <p:regular r:id="rId4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slides/slide23.xml" Type="http://schemas.openxmlformats.org/officeDocument/2006/relationships/slide"/><Relationship Id="rId29" Target="slides/slide24.xml" Type="http://schemas.openxmlformats.org/officeDocument/2006/relationships/slide"/><Relationship Id="rId3" Target="viewProps.xml" Type="http://schemas.openxmlformats.org/officeDocument/2006/relationships/viewProps"/><Relationship Id="rId30" Target="slides/slide25.xml" Type="http://schemas.openxmlformats.org/officeDocument/2006/relationships/slide"/><Relationship Id="rId31" Target="slides/slide26.xml" Type="http://schemas.openxmlformats.org/officeDocument/2006/relationships/slide"/><Relationship Id="rId32" Target="slides/slide27.xml" Type="http://schemas.openxmlformats.org/officeDocument/2006/relationships/slide"/><Relationship Id="rId33" Target="slides/slide28.xml" Type="http://schemas.openxmlformats.org/officeDocument/2006/relationships/slide"/><Relationship Id="rId34" Target="slides/slide29.xml" Type="http://schemas.openxmlformats.org/officeDocument/2006/relationships/slide"/><Relationship Id="rId35" Target="slides/slide30.xml" Type="http://schemas.openxmlformats.org/officeDocument/2006/relationships/slide"/><Relationship Id="rId36" Target="fonts/font36.fntdata" Type="http://schemas.openxmlformats.org/officeDocument/2006/relationships/font"/><Relationship Id="rId37" Target="fonts/font37.fntdata" Type="http://schemas.openxmlformats.org/officeDocument/2006/relationships/font"/><Relationship Id="rId38" Target="fonts/font38.fntdata" Type="http://schemas.openxmlformats.org/officeDocument/2006/relationships/font"/><Relationship Id="rId39" Target="fonts/font39.fntdata" Type="http://schemas.openxmlformats.org/officeDocument/2006/relationships/font"/><Relationship Id="rId4" Target="theme/theme1.xml" Type="http://schemas.openxmlformats.org/officeDocument/2006/relationships/theme"/><Relationship Id="rId40" Target="fonts/font40.fntdata" Type="http://schemas.openxmlformats.org/officeDocument/2006/relationships/font"/><Relationship Id="rId41" Target="fonts/font41.fntdata" Type="http://schemas.openxmlformats.org/officeDocument/2006/relationships/font"/><Relationship Id="rId42" Target="fonts/font42.fntdata" Type="http://schemas.openxmlformats.org/officeDocument/2006/relationships/font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2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2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png" Type="http://schemas.openxmlformats.org/officeDocument/2006/relationships/image"/></Relationships>
</file>

<file path=ppt/slides/_rels/slide2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0.png" Type="http://schemas.openxmlformats.org/officeDocument/2006/relationships/image"/></Relationships>
</file>

<file path=ppt/slides/_rels/slide2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2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Relationship Id="rId3" Target="../media/image11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3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jpeg" Type="http://schemas.openxmlformats.org/officeDocument/2006/relationships/image"/><Relationship Id="rId3" Target="../media/image13.png" Type="http://schemas.openxmlformats.org/officeDocument/2006/relationships/image"/><Relationship Id="rId4" Target="../media/image1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jpe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6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9050" y="1905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4469342" y="8461019"/>
            <a:ext cx="2644197" cy="729024"/>
            <a:chOff x="0" y="0"/>
            <a:chExt cx="3525596" cy="972033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5" id="5"/>
          <p:cNvGrpSpPr/>
          <p:nvPr/>
        </p:nvGrpSpPr>
        <p:grpSpPr>
          <a:xfrm rot="0">
            <a:off x="9698612" y="2399576"/>
            <a:ext cx="8589388" cy="7887424"/>
            <a:chOff x="0" y="0"/>
            <a:chExt cx="2262226" cy="2077346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8" id="8"/>
          <p:cNvGrpSpPr/>
          <p:nvPr/>
        </p:nvGrpSpPr>
        <p:grpSpPr>
          <a:xfrm rot="2700000">
            <a:off x="13737143" y="5349105"/>
            <a:ext cx="5696323" cy="5707346"/>
            <a:chOff x="0" y="0"/>
            <a:chExt cx="1500266" cy="1503169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0" id="10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1" id="11"/>
          <p:cNvGrpSpPr/>
          <p:nvPr/>
        </p:nvGrpSpPr>
        <p:grpSpPr>
          <a:xfrm rot="0">
            <a:off x="14372539" y="8492593"/>
            <a:ext cx="2838641" cy="697450"/>
            <a:chOff x="0" y="0"/>
            <a:chExt cx="747625" cy="183691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4" id="14" descr="תמונה שמכילה טקסט, גופן, צילום מסך, גרפיקה"/>
          <p:cNvSpPr/>
          <p:nvPr/>
        </p:nvSpPr>
        <p:spPr>
          <a:xfrm flipH="false" flipV="false" rot="0">
            <a:off x="9573016" y="5356565"/>
            <a:ext cx="8305267" cy="3209039"/>
          </a:xfrm>
          <a:custGeom>
            <a:avLst/>
            <a:gdLst/>
            <a:ahLst/>
            <a:cxnLst/>
            <a:rect r="r" b="b" t="t" l="l"/>
            <a:pathLst>
              <a:path h="3209039" w="8305267">
                <a:moveTo>
                  <a:pt x="0" y="0"/>
                </a:moveTo>
                <a:lnTo>
                  <a:pt x="8305266" y="0"/>
                </a:lnTo>
                <a:lnTo>
                  <a:pt x="8305266" y="3209039"/>
                </a:lnTo>
                <a:lnTo>
                  <a:pt x="0" y="32090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5" id="15"/>
          <p:cNvSpPr txBox="true"/>
          <p:nvPr/>
        </p:nvSpPr>
        <p:spPr>
          <a:xfrm rot="0">
            <a:off x="713956" y="6086995"/>
            <a:ext cx="8984656" cy="6572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5040"/>
              </a:lnSpc>
            </a:pPr>
            <a:r>
              <a:rPr lang="en-US" sz="4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Мир начинается с нас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13956" y="7087219"/>
            <a:ext cx="7172554" cy="1581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2520"/>
              </a:lnSpc>
            </a:pPr>
            <a:r>
              <a:rPr lang="en-US" sz="21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ЧТОБЫ ДОСТИЧЬ МИРА ВО ВСЁМ МИРЕ И СВЯЗАТЬ НЕБО С ЗЕМЛЕЙ, МЫ ДОЛЖНЫ НАЧАТЬ С ВНУТРЕННЕЙ ГАРМОНИИ МЕЖДУ РАЗУМОМ И СЕРДЦЕМ, А ТАКЖЕ МЕЖДУ ДОБРЫМ И ЗЛЫМ НАЧАЛАМИ.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6862069" y="786879"/>
            <a:ext cx="491128" cy="2643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1620"/>
              </a:lnSpc>
            </a:pPr>
            <a:r>
              <a:rPr lang="en-US" sz="1350">
                <a:solidFill>
                  <a:srgbClr val="000000"/>
                </a:solidFill>
                <a:latin typeface="Lora"/>
                <a:ea typeface="Lora"/>
                <a:cs typeface="Lora"/>
                <a:sym typeface="Lora"/>
              </a:rPr>
              <a:t>B”H</a:t>
            </a:r>
          </a:p>
        </p:txBody>
      </p:sp>
      <p:grpSp>
        <p:nvGrpSpPr>
          <p:cNvPr name="Group 18" id="18"/>
          <p:cNvGrpSpPr/>
          <p:nvPr/>
        </p:nvGrpSpPr>
        <p:grpSpPr>
          <a:xfrm rot="0">
            <a:off x="614954" y="564920"/>
            <a:ext cx="8529046" cy="5118946"/>
            <a:chOff x="0" y="0"/>
            <a:chExt cx="7706170" cy="4625073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7706106" cy="4625086"/>
            </a:xfrm>
            <a:custGeom>
              <a:avLst/>
              <a:gdLst/>
              <a:ahLst/>
              <a:cxnLst/>
              <a:rect r="r" b="b" t="t" l="l"/>
              <a:pathLst>
                <a:path h="4625086" w="7706106">
                  <a:moveTo>
                    <a:pt x="0" y="0"/>
                  </a:moveTo>
                  <a:lnTo>
                    <a:pt x="7706106" y="0"/>
                  </a:lnTo>
                  <a:lnTo>
                    <a:pt x="7706106" y="4625086"/>
                  </a:lnTo>
                  <a:lnTo>
                    <a:pt x="0" y="46250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0" r="0" b="0"/>
              </a:stretch>
            </a:blip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14463960" y="8658844"/>
            <a:ext cx="2655799" cy="3238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</a:t>
            </a:r>
            <a:r>
              <a:rPr lang="en-US" sz="21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и Теце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5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Шмот Раба, 12:3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85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4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44333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44333" y="2091633"/>
            <a:ext cx="13716000" cy="46878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Кому это можно уподобить? Царю, который постановил и сказал, что римляне не могут спускаться в Сирию, а сирийцы н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могут подниматься в Рим. Так, и когда Святой, благословен Он, сотворил мир, Он постановил: «Небеса — небеса Г-споду, а землю отдал сынам человеческим». Когда Он пожелал дать Тору, отменил первоначальное постановление и сказал: «Низшие миры пусть возвысятся до высших, а высшие — пусть низойдут к низшим; и Я — Тот, Кто это начнет», как сказано: «И сошёл Г-сподь на гору Синай» (Шмот, 19:20), а затем сказано: «А Моше сказал Он: “Взойди к Г-споду”» (Шмот, 24:1).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2691" y="395377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62691" y="1033552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62691" y="1108011"/>
            <a:ext cx="13837568" cy="8755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Отме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 постановления о разделении при даровании Торы привнесла нечто совершенно новое в исполнение заповедей. У каждой заповеди есть два аспекта: (а) человек, исполняющий её, — и соответствующее воздействие заповеди на самого человека; (б) предмет, посредством которого исполняется заповедь, — и соответствующее воздействие заповеди на этот физический предмет. Первый аспект — воздействие на человека, исполняющего заповедь, — имел место уже до дарования Торы (поскольку у праотцев были возвышенные души). Однако второй аспект — воздействие на физический предмет, посредством которого исполняется заповедь, — места не имел, потому что никакая святость не могла наполнить физические предметы из-за постановления о том, что «высшие миры не низойдут к низшим» — духовное и материальное не могли объединиться. В этом и заключались изменения, привнесенные дарованием Торы: постановление Свыше было отменено, и теперь святость смогла наполнить материальные вещи, посредством которых исполняются заповеди.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632631"/>
            <a:ext cx="13837568" cy="93360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Теперь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становится понятным вопрос, заданный ангелами во время дарования Торы. Талмуд рассказывает, что ангелы спросили: «Что [дел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ет] 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ожд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енный среди нас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?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» На первый взгляд, разве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естен этот вопрос, учитывая, что они уже заранее знали, что Тора будет дана еврейскому народу?! По-простому из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 Талмуда следует, что ангелы задали свой вопрос в день дарования Торы, хотя знали, что Тора будет дана людям. Если так, что нового произошло им в тот день, что побудило их спросить: «Что делает смертный среди нас?» Новым для ангелов в день дарования Торы была отмена постановления. Они думали, что даже после Синайского откровения заповеди будут соблюдаться так же, как их соблюдал Авраам, — без привлечения святости в сами физические предметы, из-за постановления Свыше. Но когда они увидели в день дарования Торы, что «Моше взошёл на небеса» (что означало отмену постановления о том, что «низшие миры не взойдут к высшим») — удивились тому, что это стало возможным. Данный им ответ состоял в том, что Моше пришёл «получить Тору». И силой и сущностью Торы — он «установил мир», т.е. объединил высшие и низшие миры.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46593" y="251631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Почему ангелы удивились?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1395684" y="1926112"/>
            <a:ext cx="6605142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19"/>
              </a:lnSpc>
              <a:spcBef>
                <a:spcPct val="0"/>
              </a:spcBef>
            </a:pPr>
            <a:r>
              <a:rPr lang="en-US" b="true" sz="3599">
                <a:solidFill>
                  <a:srgbClr val="104D57"/>
                </a:solidFill>
                <a:latin typeface="Arial Bold"/>
                <a:ea typeface="Arial Bold"/>
                <a:cs typeface="Arial Bold"/>
                <a:sym typeface="Arial Bold"/>
              </a:rPr>
              <a:t>Синайское откровение</a:t>
            </a:r>
          </a:p>
          <a:p>
            <a:pPr algn="l">
              <a:lnSpc>
                <a:spcPts val="4319"/>
              </a:lnSpc>
              <a:spcBef>
                <a:spcPct val="0"/>
              </a:spcBef>
            </a:pPr>
          </a:p>
        </p:txBody>
      </p:sp>
      <p:sp>
        <p:nvSpPr>
          <p:cNvPr name="TextBox 5" id="5"/>
          <p:cNvSpPr txBox="true"/>
          <p:nvPr/>
        </p:nvSpPr>
        <p:spPr>
          <a:xfrm rot="0">
            <a:off x="11243409" y="7352131"/>
            <a:ext cx="5093843" cy="1962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088"/>
              </a:lnSpc>
              <a:spcBef>
                <a:spcPct val="0"/>
              </a:spcBef>
            </a:pPr>
            <a:r>
              <a:rPr lang="en-US" sz="2573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Тора дана, чтобы «установить мир» - навсегда объединить духовность с физической реальностью.</a:t>
            </a:r>
          </a:p>
          <a:p>
            <a:pPr algn="l" marL="0" indent="0" lvl="0">
              <a:lnSpc>
                <a:spcPts val="3088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4299292" y="5215457"/>
            <a:ext cx="5531460" cy="156210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088"/>
              </a:lnSpc>
              <a:spcBef>
                <a:spcPct val="0"/>
              </a:spcBef>
            </a:pPr>
            <a:r>
              <a:rPr lang="en-US" sz="2573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Заповеди оставались духовным актом, не способным изменить физическую реальность.</a:t>
            </a:r>
          </a:p>
          <a:p>
            <a:pPr algn="l">
              <a:lnSpc>
                <a:spcPts val="3088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1233335" cy="331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Б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. Внутренний мир — ключ к миру во всём мире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Шофтим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617688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Как Тора может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установить мир между материальным (низшими мирами) и духовным (высшими мирами)? Это возможно путем установления мира прежде всего внутри самого себя — между добрым началом и злым началом. Как толкуют мудрецы стих «Возлюби Г-спода, Б-га твоего, всем сердцем твоим» — обоими твоими началами.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Эт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подобно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Авраа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атил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своё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лое на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чал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 до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брое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но не 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иду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кото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ый ум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тви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198713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Авраам превр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атил своё злое начало в доброе, как сказано в стихе: «И нашёл Ты сердце его верным пред Тобою». Но Давид не мог устоять против своего злого начала, поэтому умертвил его в своём сердце. Какое обоснование [приводит Писание]? [Давид сказал:] «И сердце моё мертво во мне».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Иерусалимский Талмуд, Брахот, 9:5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5</a:t>
            </a:r>
          </a:p>
        </p:txBody>
      </p:sp>
      <p:sp>
        <p:nvSpPr>
          <p:cNvPr name="AutoShape 6" id="6"/>
          <p:cNvSpPr/>
          <p:nvPr/>
        </p:nvSpPr>
        <p:spPr>
          <a:xfrm>
            <a:off x="3421732" y="2085975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Гармония между разумом и сердцем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Необходимое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предварительное условие для мира между добрым и злым началами — внутренняя гармония в самом добром на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чал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Должно быть равновесие ме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ду головой — интеллектом и мышлением, холодным и отстранённым, — и сердцем, вместилищем чувства и эмоций. Голова и сердце по природе отличны друг от друга, и всё же они должны работать вместе.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Зимой 1903 г. Ребе Рашаб отправился в Вену, чтобы встретиться со знаменитым профессором. В ходе б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еседы профессор спросил Ребе, в чём заключается суть хасидской философии. «Хасидизм учит, что разум говорит сердцу, чего следует желать, а сердце должно применять то, что понимает разум», — ответил Ребе. Профессор был впечатлен этими словами и спросил, как это сделать на практике, ведь разум и сердце — два разных мира, между которыми лежит безбрежное море.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Ребе ответил: «Именно в этом состоит миссия хасидизма — навести мост между этими двумя мирами или хотя бы соединить их электрическим или телефонным кабелем».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Ликутей Дибурим I, стр. 82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6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634558"/>
            <a:ext cx="13716000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Одна из основополагающих концепций хасидизма Хабад состоит в том, что разум и сердце (интеллект и эмоции) должны определять 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поддерживать повседневную жизнь человека в полной гармонии между собой. Причём так, чтобы разум властвовал над сердцем. Когда эта гармония разума и сердца присутствует, все сферы жизни, будь то духовная или материальная, организованы как полагается, без конфликтов, противоречий или колебания. В это критическое время жизненно важно укреплять духовное равновесие еврейской молодёжи. Единственный путь достичь этого — Тора и заповеди, с единство и гармония между интеллектом и эмоцией, и разумом, властвующий над сердцем.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Ликутей Дибурим I, стр. 82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7А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7" id="7"/>
          <p:cNvSpPr txBox="true"/>
          <p:nvPr/>
        </p:nvSpPr>
        <p:spPr>
          <a:xfrm rot="0">
            <a:off x="3476530" y="2167833"/>
            <a:ext cx="14942176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Полная гармония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575415" y="419433"/>
            <a:ext cx="10693585" cy="3314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640"/>
              </a:lnSpc>
            </a:pP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А. Тора была дан</a:t>
            </a:r>
            <a:r>
              <a:rPr lang="en-US" sz="7200" b="true">
                <a:solidFill>
                  <a:srgbClr val="1B969B"/>
                </a:solidFill>
                <a:latin typeface="Arial Bold"/>
                <a:ea typeface="Arial Bold"/>
                <a:cs typeface="Arial Bold"/>
                <a:sym typeface="Arial Bold"/>
              </a:rPr>
              <a:t>а, чтобы принести миру мир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15928489" y="9356659"/>
            <a:ext cx="2016608" cy="555994"/>
            <a:chOff x="0" y="0"/>
            <a:chExt cx="3525596" cy="972033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3525647" cy="972058"/>
            </a:xfrm>
            <a:custGeom>
              <a:avLst/>
              <a:gdLst/>
              <a:ahLst/>
              <a:cxnLst/>
              <a:rect r="r" b="b" t="t" l="l"/>
              <a:pathLst>
                <a:path h="972058" w="3525647">
                  <a:moveTo>
                    <a:pt x="0" y="0"/>
                  </a:moveTo>
                  <a:lnTo>
                    <a:pt x="3525647" y="0"/>
                  </a:lnTo>
                  <a:lnTo>
                    <a:pt x="3525647" y="972058"/>
                  </a:lnTo>
                  <a:lnTo>
                    <a:pt x="0" y="972058"/>
                  </a:lnTo>
                  <a:close/>
                </a:path>
              </a:pathLst>
            </a:custGeom>
            <a:solidFill>
              <a:srgbClr val="1B969B"/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12290073" y="4733874"/>
            <a:ext cx="6550732" cy="6015376"/>
            <a:chOff x="0" y="0"/>
            <a:chExt cx="2262226" cy="207734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2262226" cy="2077346"/>
            </a:xfrm>
            <a:custGeom>
              <a:avLst/>
              <a:gdLst/>
              <a:ahLst/>
              <a:cxnLst/>
              <a:rect r="r" b="b" t="t" l="l"/>
              <a:pathLst>
                <a:path h="2077346" w="2262226">
                  <a:moveTo>
                    <a:pt x="0" y="0"/>
                  </a:moveTo>
                  <a:lnTo>
                    <a:pt x="2262226" y="0"/>
                  </a:lnTo>
                  <a:lnTo>
                    <a:pt x="2262226" y="2077346"/>
                  </a:lnTo>
                  <a:lnTo>
                    <a:pt x="0" y="2077346"/>
                  </a:lnTo>
                  <a:close/>
                </a:path>
              </a:pathLst>
            </a:custGeom>
            <a:solidFill>
              <a:srgbClr val="E0F5F6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2262226" cy="2086871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2700000">
            <a:off x="15370075" y="6983345"/>
            <a:ext cx="4344324" cy="4352731"/>
            <a:chOff x="0" y="0"/>
            <a:chExt cx="1500266" cy="150316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500266" cy="1503169"/>
            </a:xfrm>
            <a:custGeom>
              <a:avLst/>
              <a:gdLst/>
              <a:ahLst/>
              <a:cxnLst/>
              <a:rect r="r" b="b" t="t" l="l"/>
              <a:pathLst>
                <a:path h="1503169" w="1500266">
                  <a:moveTo>
                    <a:pt x="0" y="0"/>
                  </a:moveTo>
                  <a:lnTo>
                    <a:pt x="1500266" y="0"/>
                  </a:lnTo>
                  <a:lnTo>
                    <a:pt x="1500266" y="1503169"/>
                  </a:lnTo>
                  <a:lnTo>
                    <a:pt x="0" y="1503169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9525"/>
              <a:ext cx="1500266" cy="151269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15854662" y="9380739"/>
            <a:ext cx="2164901" cy="531913"/>
            <a:chOff x="0" y="0"/>
            <a:chExt cx="747625" cy="183691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747625" cy="183691"/>
            </a:xfrm>
            <a:custGeom>
              <a:avLst/>
              <a:gdLst/>
              <a:ahLst/>
              <a:cxnLst/>
              <a:rect r="r" b="b" t="t" l="l"/>
              <a:pathLst>
                <a:path h="183691" w="747625">
                  <a:moveTo>
                    <a:pt x="0" y="0"/>
                  </a:moveTo>
                  <a:lnTo>
                    <a:pt x="747625" y="0"/>
                  </a:lnTo>
                  <a:lnTo>
                    <a:pt x="747625" y="183691"/>
                  </a:lnTo>
                  <a:lnTo>
                    <a:pt x="0" y="183691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14" id="14"/>
            <p:cNvSpPr txBox="true"/>
            <p:nvPr/>
          </p:nvSpPr>
          <p:spPr>
            <a:xfrm>
              <a:off x="0" y="-9525"/>
              <a:ext cx="747625" cy="1932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15" id="15" descr="תמונה שמכילה טקסט, גופן, צילום מסך, גרפיקה"/>
          <p:cNvSpPr/>
          <p:nvPr/>
        </p:nvSpPr>
        <p:spPr>
          <a:xfrm flipH="false" flipV="false" rot="0">
            <a:off x="12194286" y="6989034"/>
            <a:ext cx="6334046" cy="2447387"/>
          </a:xfrm>
          <a:custGeom>
            <a:avLst/>
            <a:gdLst/>
            <a:ahLst/>
            <a:cxnLst/>
            <a:rect r="r" b="b" t="t" l="l"/>
            <a:pathLst>
              <a:path h="2447387" w="6334046">
                <a:moveTo>
                  <a:pt x="0" y="0"/>
                </a:moveTo>
                <a:lnTo>
                  <a:pt x="6334046" y="0"/>
                </a:lnTo>
                <a:lnTo>
                  <a:pt x="6334046" y="2447387"/>
                </a:lnTo>
                <a:lnTo>
                  <a:pt x="0" y="24473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365" t="0" r="-4365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0">
            <a:off x="15905335" y="9495745"/>
            <a:ext cx="2025456" cy="2587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921"/>
              </a:lnSpc>
            </a:pPr>
            <a:r>
              <a:rPr lang="en-US" sz="160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Ки Теце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Мир между людьми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Подобно этому, 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олжен воцарится мир и между людьми — между теми, чья главная сила кроется в интеллекте и понимании, и простыми людьми, чья главная сила кроется в сердце и чувствах. По природе своей они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отличаются друг от друга, Что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касается интеллекта, то есть множество различных уровней, и мы видим, что интеллектуалы склонны считать себя выше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стых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разум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та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 сил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зре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рдца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дин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вы,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вклю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тейш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х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з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й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46593" y="6328848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«Анохи» — сердце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3446593" y="6809485"/>
            <a:ext cx="13837568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 этом зак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лючается смысл стиха «Я сплю» — относящегося ко времени изгнания — «но сердце моё бодрствует». Этот стих говорит о внутренней сути еврейства, которая заложена даже в самом низменном человеке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пробуждается всякий раз, когда речь идет 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вопросах веры (как объясняется в Тании, гл. 18–19). 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Так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ово значение слов Маарша в его комментарии к трактату Макот относительно 248 предписывающих заповедей, соответствующих 248 органам тела. Он пишет, что заповедь «Анохи» («Я Г-сподь, Б-г твой») — это внутренняя суть еврейства, которая соответствует сердцу. Этому учил Баал-Шем-Тов, говоря о величии простых людей, и так же Алтер Ребе трактовал стих «И терновый куст не сгорал».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3606546" y="9258300"/>
            <a:ext cx="2000442" cy="402680"/>
            <a:chOff x="0" y="0"/>
            <a:chExt cx="526865" cy="106056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526865" cy="106056"/>
            </a:xfrm>
            <a:custGeom>
              <a:avLst/>
              <a:gdLst/>
              <a:ahLst/>
              <a:cxnLst/>
              <a:rect r="r" b="b" t="t" l="l"/>
              <a:pathLst>
                <a:path h="106056" w="526865">
                  <a:moveTo>
                    <a:pt x="0" y="0"/>
                  </a:moveTo>
                  <a:lnTo>
                    <a:pt x="526865" y="0"/>
                  </a:lnTo>
                  <a:lnTo>
                    <a:pt x="526865" y="106056"/>
                  </a:lnTo>
                  <a:lnTo>
                    <a:pt x="0" y="106056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6" id="6"/>
            <p:cNvSpPr txBox="true"/>
            <p:nvPr/>
          </p:nvSpPr>
          <p:spPr>
            <a:xfrm>
              <a:off x="0" y="-38100"/>
              <a:ext cx="526865" cy="14415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879"/>
                </a:lnSpc>
              </a:pPr>
            </a:p>
          </p:txBody>
        </p:sp>
      </p:grpSp>
      <p:sp>
        <p:nvSpPr>
          <p:cNvPr name="TextBox 7" id="7"/>
          <p:cNvSpPr txBox="true"/>
          <p:nvPr/>
        </p:nvSpPr>
        <p:spPr>
          <a:xfrm rot="0">
            <a:off x="12269989" y="3886952"/>
            <a:ext cx="4169943" cy="37242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На уровне интеллекта люди делятся на 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мудрецов и простаков,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 может 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порождать гордыню.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Но на уровне сердца 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(«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сущнос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еврейства»)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— все абсолютно равны.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</a:p>
        </p:txBody>
      </p:sp>
      <p:sp>
        <p:nvSpPr>
          <p:cNvPr name="TextBox 8" id="8"/>
          <p:cNvSpPr txBox="true"/>
          <p:nvPr/>
        </p:nvSpPr>
        <p:spPr>
          <a:xfrm rot="0">
            <a:off x="1889231" y="3886952"/>
            <a:ext cx="4451834" cy="40957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Вместо того чтобы просто подавлять или «убивать» злое начало,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мы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должны 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превратить его в доброе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(как Авраам).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Энергия «животной души» перенаправляется в русло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служени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я</a:t>
            </a:r>
            <a:r>
              <a:rPr lang="en-US" sz="2468" strike="noStrike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Творцу.</a:t>
            </a:r>
          </a:p>
          <a:p>
            <a:pPr algn="ctr" marL="0" indent="0" lvl="0">
              <a:lnSpc>
                <a:spcPts val="2962"/>
              </a:lnSpc>
              <a:spcBef>
                <a:spcPct val="0"/>
              </a:spcBef>
            </a:pPr>
          </a:p>
        </p:txBody>
      </p:sp>
      <p:sp>
        <p:nvSpPr>
          <p:cNvPr name="TextBox 9" id="9"/>
          <p:cNvSpPr txBox="true"/>
          <p:nvPr/>
        </p:nvSpPr>
        <p:spPr>
          <a:xfrm rot="0">
            <a:off x="3376800" y="9140553"/>
            <a:ext cx="2102272" cy="111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320"/>
              </a:lnSpc>
              <a:spcBef>
                <a:spcPct val="0"/>
              </a:spcBef>
            </a:pPr>
            <a:r>
              <a:rPr lang="en-US" b="true" sz="3600" i="true">
                <a:solidFill>
                  <a:srgbClr val="000000"/>
                </a:solidFill>
                <a:latin typeface="Arial Bold Italics"/>
                <a:ea typeface="Arial Bold Italics"/>
                <a:cs typeface="Arial Bold Italics"/>
                <a:sym typeface="Arial Bold Italics"/>
              </a:rPr>
              <a:t>Обретая</a:t>
            </a:r>
          </a:p>
          <a:p>
            <a:pPr algn="ctr">
              <a:lnSpc>
                <a:spcPts val="4320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2091633"/>
            <a:ext cx="13716000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Баал-Шем-Това требовал, чтобы и простые люди дорожили молитвой 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чтением Теилим, даже если они не понимают того, что читают. Эта идея, утверждали его противники, сделала бы простых людей высокомерными, принижая при этом достоинство знатоков Торы.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Сефер а-сихот 5702, стр. 47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8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21732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Мир между материальной и духовной сферами жизни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236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Человек — это сп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лав души и тела, которым дарование Торы принесло мир.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 теперь душа может гармонично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взаимодействовать с телом, без необходимости аскезы или постов. Баал-Шем-Тов учил, что аскеза и посты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—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не могут быть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пут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ем к дости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ению света То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1649321"/>
            <a:ext cx="13716000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Для еврея эта внутренняя гармония — больше, чем тайна и краеугольный камень полноценной жизни. Как подробно объясняет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учение Хабад, эта гармония — ключ ко всеобщей гармонии и связана с единством Б-га, которое находит воплощение в особой миссии еврея и еврейского народа. Это подчеркивают слова Писания «Народ единый на земле», которые Алтер Ребе толкует следующим образом: именно еврейский народ воплощает единство Б-га на Земле.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85957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7Б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21732" y="1609725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38017"/>
            <a:ext cx="18294651" cy="10210966"/>
            <a:chOff x="0" y="0"/>
            <a:chExt cx="23300271" cy="13004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23300310" cy="13004800"/>
            </a:xfrm>
            <a:custGeom>
              <a:avLst/>
              <a:gdLst/>
              <a:ahLst/>
              <a:cxnLst/>
              <a:rect r="r" b="b" t="t" l="l"/>
              <a:pathLst>
                <a:path h="13004800" w="23300310">
                  <a:moveTo>
                    <a:pt x="0" y="0"/>
                  </a:moveTo>
                  <a:lnTo>
                    <a:pt x="23300310" y="0"/>
                  </a:lnTo>
                  <a:lnTo>
                    <a:pt x="23300310" y="13004800"/>
                  </a:lnTo>
                  <a:lnTo>
                    <a:pt x="0" y="130048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TextBox 4" id="4"/>
          <p:cNvSpPr txBox="true"/>
          <p:nvPr/>
        </p:nvSpPr>
        <p:spPr>
          <a:xfrm rot="0">
            <a:off x="10590291" y="6364611"/>
            <a:ext cx="7328995" cy="410641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>
              <a:lnSpc>
                <a:spcPts val="5436"/>
              </a:lnSpc>
            </a:pPr>
            <a:r>
              <a:rPr lang="en-US" b="true" sz="360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Мир во всем мире начинается с гармонии в нашем сердце. Наша личная внутренняя работа — это исполнение цели дарования Торы.</a:t>
            </a:r>
          </a:p>
          <a:p>
            <a:pPr algn="r">
              <a:lnSpc>
                <a:spcPts val="5436"/>
              </a:lnSpc>
            </a:pP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3446593" y="1076304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1065259"/>
            <a:ext cx="13793657" cy="87550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Вопрос: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как изменения произошли в мире после дарования Торы? Ведь праотцы уже соблюдали все заповеди до Синая!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Отве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т: до да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рова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Торы м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тери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ально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сть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была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тде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 от духов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ности, и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дно не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лиял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на 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ругое.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Запов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еди,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исп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олняемы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пра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отц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ам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и, оставались на духовном уровне и не воздействовали на физический мир. Благодаря Синайскому откровению духовное проникло в ткань материального, так что появилась возможность одухотворить даже физические предметы.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Отсюда удивление ангелов, когда Моше взошёл на небеса, чтобы получить Тору. «Что рожденный делает среди нас?» — спросили они, недоумевая, как физическое может слиться с духовным. Тогда Б-г объяснил им, что в этом состоит цель Торы: соединить и установить мир между духовностью и материальностью. </a:t>
            </a:r>
          </a:p>
          <a:p>
            <a:pPr algn="just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Как же достигается этот мир? Прежде всего — человек должен обрести мир внутри самого себя, через создание гармонии между разумом и сердцем, так чтобы интеллект направлял и вёл сердце. 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438129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КЛЮЧЕВЫЕ МОМЕНТЫ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822550" y="1016489"/>
            <a:ext cx="739416" cy="1231983"/>
            <a:chOff x="0" y="0"/>
            <a:chExt cx="985888" cy="1642643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985901" cy="1642618"/>
            </a:xfrm>
            <a:custGeom>
              <a:avLst/>
              <a:gdLst/>
              <a:ahLst/>
              <a:cxnLst/>
              <a:rect r="r" b="b" t="t" l="l"/>
              <a:pathLst>
                <a:path h="1642618" w="985901">
                  <a:moveTo>
                    <a:pt x="0" y="0"/>
                  </a:moveTo>
                  <a:lnTo>
                    <a:pt x="985901" y="0"/>
                  </a:lnTo>
                  <a:lnTo>
                    <a:pt x="985901" y="1642618"/>
                  </a:lnTo>
                  <a:lnTo>
                    <a:pt x="0" y="1642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90600" t="-9482" r="-173678" b="-13333"/>
              </a:stretch>
            </a:blipFill>
          </p:spPr>
        </p:sp>
      </p:grp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3524250" y="287226"/>
            <a:ext cx="13735050" cy="58499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680085" indent="-340042" lvl="1">
              <a:lnSpc>
                <a:spcPts val="4592"/>
              </a:lnSpc>
              <a:buFont typeface="Arial"/>
              <a:buChar char="•"/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Таким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образом мы достигаем внутреннего равновесия и можем подчинить даже наше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злое начало служению Творцу, и наша животная душа устремится к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обру и духовным целям.</a:t>
            </a:r>
          </a:p>
          <a:p>
            <a:pPr algn="l" marL="680085" indent="-340042" lvl="1">
              <a:lnSpc>
                <a:spcPts val="4592"/>
              </a:lnSpc>
              <a:spcBef>
                <a:spcPct val="0"/>
              </a:spcBef>
              <a:buFont typeface="Arial"/>
              <a:buChar char="•"/>
            </a:pP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Гармо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ния между разумом и се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рдцем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приносит та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кже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мир ме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ж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ду интеллектуалами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ря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людьми. Даже мудрый человек понимает важность сердца и не смотрит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свысо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ка н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тех, кт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 по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ироде своей отличен от него, ибо с точки зрения сердца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 равны. Внутренняя гармония, помимо того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ч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то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позв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оляе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ти 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олноценную личну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жизнь, даёт возможность исполнить нашу миссию в мире — 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бъ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единить духовность и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ма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риа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ль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ь, раскры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я Б-га в мире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.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AutoShape 3" id="3"/>
          <p:cNvSpPr/>
          <p:nvPr/>
        </p:nvSpPr>
        <p:spPr>
          <a:xfrm flipV="true">
            <a:off x="3446593" y="1697584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4" id="4"/>
          <p:cNvSpPr txBox="true"/>
          <p:nvPr/>
        </p:nvSpPr>
        <p:spPr>
          <a:xfrm rot="0">
            <a:off x="3465643" y="1686539"/>
            <a:ext cx="13793657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Чтобы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исполнить миссию, данную нам Свыше, — «принести миру мир», — нам следует выделять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время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для изучения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х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асид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изм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а. Ха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сидизм учит, к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ак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наве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сти мосты меж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у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ж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еланиями с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ерд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ц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а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и мудростью разума. Цель изучения хасидизма — не просто расширить знания или понимание, но преобразиться, измениться к лучшему и привести человека к внутреннему равновесию и гармонии. Это, в свою очередь, должно положительно отразиться на наших отношениях с людьми, на семье и на всем нашем окружении в целом.</a:t>
            </a:r>
          </a:p>
        </p:txBody>
      </p:sp>
      <p:grpSp>
        <p:nvGrpSpPr>
          <p:cNvPr name="Group 5" id="5"/>
          <p:cNvGrpSpPr/>
          <p:nvPr/>
        </p:nvGrpSpPr>
        <p:grpSpPr>
          <a:xfrm rot="0">
            <a:off x="379543" y="738166"/>
            <a:ext cx="1751796" cy="3086100"/>
            <a:chOff x="0" y="0"/>
            <a:chExt cx="461378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461378" cy="812800"/>
            </a:xfrm>
            <a:custGeom>
              <a:avLst/>
              <a:gdLst/>
              <a:ahLst/>
              <a:cxnLst/>
              <a:rect r="r" b="b" t="t" l="l"/>
              <a:pathLst>
                <a:path h="812800" w="461378">
                  <a:moveTo>
                    <a:pt x="0" y="0"/>
                  </a:moveTo>
                  <a:lnTo>
                    <a:pt x="461378" y="0"/>
                  </a:lnTo>
                  <a:lnTo>
                    <a:pt x="461378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7" id="7"/>
            <p:cNvSpPr txBox="true"/>
            <p:nvPr/>
          </p:nvSpPr>
          <p:spPr>
            <a:xfrm>
              <a:off x="0" y="-9525"/>
              <a:ext cx="461378" cy="822325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8" id="8"/>
          <p:cNvSpPr txBox="true"/>
          <p:nvPr/>
        </p:nvSpPr>
        <p:spPr>
          <a:xfrm rot="0">
            <a:off x="3446593" y="1059409"/>
            <a:ext cx="7608189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Вывод</a:t>
            </a:r>
          </a:p>
        </p:txBody>
      </p:sp>
      <p:grpSp>
        <p:nvGrpSpPr>
          <p:cNvPr name="Group 9" id="9"/>
          <p:cNvGrpSpPr/>
          <p:nvPr/>
        </p:nvGrpSpPr>
        <p:grpSpPr>
          <a:xfrm rot="0">
            <a:off x="626564" y="1087984"/>
            <a:ext cx="1108415" cy="1242832"/>
            <a:chOff x="0" y="0"/>
            <a:chExt cx="1477886" cy="1657109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1477899" cy="1657096"/>
            </a:xfrm>
            <a:custGeom>
              <a:avLst/>
              <a:gdLst/>
              <a:ahLst/>
              <a:cxnLst/>
              <a:rect r="r" b="b" t="t" l="l"/>
              <a:pathLst>
                <a:path h="1657096" w="1477899">
                  <a:moveTo>
                    <a:pt x="0" y="0"/>
                  </a:moveTo>
                  <a:lnTo>
                    <a:pt x="1477899" y="0"/>
                  </a:lnTo>
                  <a:lnTo>
                    <a:pt x="1477899" y="1657096"/>
                  </a:lnTo>
                  <a:lnTo>
                    <a:pt x="0" y="165709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15284" t="-9501" r="-9776" b="-2036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37831" y="2234155"/>
            <a:ext cx="13716000" cy="6206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Если 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возьмёт человек жену и войдёт к ней…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2055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Дварим, 22:13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3402055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1</a:t>
            </a:r>
          </a:p>
        </p:txBody>
      </p:sp>
      <p:sp>
        <p:nvSpPr>
          <p:cNvPr name="AutoShape 6" id="6"/>
          <p:cNvSpPr/>
          <p:nvPr/>
        </p:nvSpPr>
        <p:spPr>
          <a:xfrm flipV="true">
            <a:off x="3437831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5" r="0" b="-5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0864215" y="5846479"/>
            <a:ext cx="6386170" cy="4286250"/>
            <a:chOff x="0" y="0"/>
            <a:chExt cx="1681954" cy="1128889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81954" cy="1128889"/>
            </a:xfrm>
            <a:custGeom>
              <a:avLst/>
              <a:gdLst/>
              <a:ahLst/>
              <a:cxnLst/>
              <a:rect r="r" b="b" t="t" l="l"/>
              <a:pathLst>
                <a:path h="1128889" w="1681954">
                  <a:moveTo>
                    <a:pt x="0" y="0"/>
                  </a:moveTo>
                  <a:lnTo>
                    <a:pt x="1681954" y="0"/>
                  </a:lnTo>
                  <a:lnTo>
                    <a:pt x="1681954" y="1128889"/>
                  </a:lnTo>
                  <a:lnTo>
                    <a:pt x="0" y="1128889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1681954" cy="1138414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2699999">
            <a:off x="14191197" y="6684086"/>
            <a:ext cx="4419845" cy="4950908"/>
            <a:chOff x="0" y="0"/>
            <a:chExt cx="1164074" cy="1303943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64074" cy="1303943"/>
            </a:xfrm>
            <a:custGeom>
              <a:avLst/>
              <a:gdLst/>
              <a:ahLst/>
              <a:cxnLst/>
              <a:rect r="r" b="b" t="t" l="l"/>
              <a:pathLst>
                <a:path h="1303943" w="1164074">
                  <a:moveTo>
                    <a:pt x="0" y="0"/>
                  </a:moveTo>
                  <a:lnTo>
                    <a:pt x="1164074" y="0"/>
                  </a:lnTo>
                  <a:lnTo>
                    <a:pt x="1164074" y="1303943"/>
                  </a:lnTo>
                  <a:lnTo>
                    <a:pt x="0" y="1303943"/>
                  </a:lnTo>
                  <a:close/>
                </a:path>
              </a:pathLst>
            </a:custGeom>
            <a:solidFill>
              <a:srgbClr val="1A969B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9525"/>
              <a:ext cx="1164074" cy="131346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Freeform 9" id="9" descr="תמונה שמכילה טקסט, גופן, צילום מסך, גרפיקה"/>
          <p:cNvSpPr/>
          <p:nvPr/>
        </p:nvSpPr>
        <p:spPr>
          <a:xfrm flipH="false" flipV="false" rot="0">
            <a:off x="10084527" y="7429948"/>
            <a:ext cx="7736338" cy="1763573"/>
          </a:xfrm>
          <a:custGeom>
            <a:avLst/>
            <a:gdLst/>
            <a:ahLst/>
            <a:cxnLst/>
            <a:rect r="r" b="b" t="t" l="l"/>
            <a:pathLst>
              <a:path h="1763573" w="7736338">
                <a:moveTo>
                  <a:pt x="0" y="0"/>
                </a:moveTo>
                <a:lnTo>
                  <a:pt x="7736338" y="0"/>
                </a:lnTo>
                <a:lnTo>
                  <a:pt x="7736338" y="1763572"/>
                </a:lnTo>
                <a:lnTo>
                  <a:pt x="0" y="176357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-55906" r="-12" b="0"/>
            </a:stretch>
          </a:blipFill>
        </p:spPr>
      </p:sp>
      <p:sp>
        <p:nvSpPr>
          <p:cNvPr name="Freeform 10" id="10" descr="תמונה שמכילה טקסט, גופן, צילום מסך, גרפיקה"/>
          <p:cNvSpPr/>
          <p:nvPr/>
        </p:nvSpPr>
        <p:spPr>
          <a:xfrm flipH="false" flipV="false" rot="0">
            <a:off x="15683732" y="6337821"/>
            <a:ext cx="2071030" cy="1092117"/>
          </a:xfrm>
          <a:custGeom>
            <a:avLst/>
            <a:gdLst/>
            <a:ahLst/>
            <a:cxnLst/>
            <a:rect r="r" b="b" t="t" l="l"/>
            <a:pathLst>
              <a:path h="1092117" w="2071030">
                <a:moveTo>
                  <a:pt x="0" y="0"/>
                </a:moveTo>
                <a:lnTo>
                  <a:pt x="2071030" y="0"/>
                </a:lnTo>
                <a:lnTo>
                  <a:pt x="2071030" y="1092117"/>
                </a:lnTo>
                <a:lnTo>
                  <a:pt x="0" y="10921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73581" t="12753" r="-10" b="-164510"/>
            </a:stretch>
          </a:blipFill>
        </p:spPr>
      </p:sp>
      <p:grpSp>
        <p:nvGrpSpPr>
          <p:cNvPr name="Group 11" id="11"/>
          <p:cNvGrpSpPr/>
          <p:nvPr/>
        </p:nvGrpSpPr>
        <p:grpSpPr>
          <a:xfrm rot="0">
            <a:off x="1028700" y="857250"/>
            <a:ext cx="16493490" cy="3755924"/>
            <a:chOff x="0" y="0"/>
            <a:chExt cx="4343964" cy="989215"/>
          </a:xfrm>
        </p:grpSpPr>
        <p:sp>
          <p:nvSpPr>
            <p:cNvPr name="Freeform 12" id="12"/>
            <p:cNvSpPr/>
            <p:nvPr/>
          </p:nvSpPr>
          <p:spPr>
            <a:xfrm flipH="false" flipV="false" rot="0">
              <a:off x="0" y="0"/>
              <a:ext cx="4343964" cy="989215"/>
            </a:xfrm>
            <a:custGeom>
              <a:avLst/>
              <a:gdLst/>
              <a:ahLst/>
              <a:cxnLst/>
              <a:rect r="r" b="b" t="t" l="l"/>
              <a:pathLst>
                <a:path h="989215" w="4343964">
                  <a:moveTo>
                    <a:pt x="0" y="0"/>
                  </a:moveTo>
                  <a:lnTo>
                    <a:pt x="4343964" y="0"/>
                  </a:lnTo>
                  <a:lnTo>
                    <a:pt x="4343964" y="989215"/>
                  </a:lnTo>
                  <a:lnTo>
                    <a:pt x="0" y="989215"/>
                  </a:lnTo>
                  <a:close/>
                </a:path>
              </a:pathLst>
            </a:custGeom>
            <a:solidFill>
              <a:srgbClr val="195E68"/>
            </a:solidFill>
          </p:spPr>
        </p:sp>
        <p:sp>
          <p:nvSpPr>
            <p:cNvPr name="TextBox 13" id="13"/>
            <p:cNvSpPr txBox="true"/>
            <p:nvPr/>
          </p:nvSpPr>
          <p:spPr>
            <a:xfrm>
              <a:off x="0" y="-9525"/>
              <a:ext cx="4343964" cy="99874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520"/>
                </a:lnSpc>
              </a:pPr>
            </a:p>
          </p:txBody>
        </p:sp>
      </p:grpSp>
      <p:sp>
        <p:nvSpPr>
          <p:cNvPr name="TextBox 14" id="14"/>
          <p:cNvSpPr txBox="true"/>
          <p:nvPr/>
        </p:nvSpPr>
        <p:spPr>
          <a:xfrm rot="0">
            <a:off x="2444115" y="4955857"/>
            <a:ext cx="9408795" cy="6911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>
                <a:solidFill>
                  <a:srgbClr val="30BFBF"/>
                </a:solidFill>
                <a:latin typeface="Arial"/>
                <a:ea typeface="Arial"/>
                <a:cs typeface="Arial"/>
                <a:sym typeface="Arial"/>
              </a:rPr>
              <a:t>В (день), (время), (место)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2540" y="2017290"/>
            <a:ext cx="12442450" cy="18573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6000" b="true">
                <a:solidFill>
                  <a:srgbClr val="FFFFFF"/>
                </a:solidFill>
                <a:latin typeface="Arimo Bold"/>
                <a:ea typeface="Arimo Bold"/>
                <a:cs typeface="Arimo Bold"/>
                <a:sym typeface="Arimo Bold"/>
              </a:rPr>
              <a:t>С НЕТЕРПЕНИЕМ ЖДЕМ ВАС НА СЛЕДУЮЩЕЙ НЕДЕЛЕ!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46593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46593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46593" y="1779475"/>
            <a:ext cx="13906817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Брак и Тора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46593" y="2260111"/>
            <a:ext cx="13837568" cy="29447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Понятие брака связа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но с Торой. Стих «Нашел жену — нашёл благо» мудрецы толковали так: «Насколько хороша добрая жена!» Талмуд продолжает и задаётся вопросом: «Писание подразумевает жену в буквальном смысле… или Писание подразумевает Тору?» Уже самим этим вопросом подчёркивается связь между браком и Торой.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2458" y="1590675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Йевамот, 63б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392458" y="1000125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2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28234" y="2110683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28234" y="2091633"/>
            <a:ext cx="13716000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Рава сказал: «Приди и посмотри, насколько хороша добрая жена и насколько плоха злая жена. Насколько хороша добрая жена? Ибо как сказано: “Нашел жену — нашёл благо”. Если Писание в словах “Насколько хороша добрая жена?”подразумевает жену в буквал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ьном смысле, то сколь прекрасна добрая жена, если её восхваляет Тора. Если же Писание подразумевает Тору, то сколь прекрасна добрая жена, если ей уподоблена Тора».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2691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62691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62691" y="1712759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Можно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 проследить и другую связь между браком и Торой. Брак — это начало строительства нового еврейского дома, который должен покоиться на крепком фундаменте. Об этом сказано: «Мудрость женщин построила её дом», что переносит ответственность главным образом на женщину, поэтому её и называют «основой дома». А фундамент крепок лишь тогда, когда стоит на указаниях Торы.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62691" y="5352871"/>
            <a:ext cx="1313963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Изменения, вызванные дарованием Торы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462691" y="5762446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С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ледует сделать оговорку относительно дарования Торы (благодаря которой станет понятной связь брака с Торой). Мудрецы говорили: «Велик мир, ибо вся Тора была дана, чтобы установить в мире мир». Это находит выражение на разных уровнях. В самом мире — в соотношении высших и низших миров, духовности и материальности. Это относится и к каждому отдельному человеку, как будет разъяснено далее.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21732" y="885825"/>
            <a:ext cx="13837568" cy="41068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Мы п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оймем это, прежде пролив свет на изменения, произошедшие в мире после дарования Торы. Казалось бы, ещё до того, как 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Т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ора была дарована, Авраам уже собл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ю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дал все ее законы, включая закон об Эрув тавшилин [алахическая процедура, совершаемая перед праздником, выпадающим на пятницу, чтобы разрешить приготовление пищи в праздник для следующего за ним Шабата]. Алахические авторитеты даже вели дискуссию о том, имели ли праотцы, жившие до дарования Торы, правовой статус евреев или сынов Ноаха.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525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08557" y="1087003"/>
            <a:ext cx="11433000" cy="400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879"/>
              </a:lnSpc>
            </a:pPr>
            <a:r>
              <a:rPr lang="en-US" sz="2400" b="tru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Талмуд, Йома, 28б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3408557" y="496453"/>
            <a:ext cx="5556680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Первоисточник 3</a:t>
            </a:r>
          </a:p>
        </p:txBody>
      </p:sp>
      <p:sp>
        <p:nvSpPr>
          <p:cNvPr name="AutoShape 5" id="5"/>
          <p:cNvSpPr/>
          <p:nvPr/>
        </p:nvSpPr>
        <p:spPr>
          <a:xfrm flipV="true">
            <a:off x="3444333" y="160701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6" id="6"/>
          <p:cNvSpPr txBox="true"/>
          <p:nvPr/>
        </p:nvSpPr>
        <p:spPr>
          <a:xfrm rot="0">
            <a:off x="3444333" y="1587960"/>
            <a:ext cx="13716000" cy="8174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Рабби Хама бен Ханина сказал: «На протяжении всей истории наши праотцы никогда не оставались без [занятий по Торе в] ешиве. Были в Египте — ешива с ними, как сказано: “Иди и собери стар</a:t>
            </a: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ейшин Израиля”; были в пустыне — ешива с ними, как сказано: “Собери Мне семьдесят мужей из старейшин Израиля”. Наш праотец Авраам состарился, но [продолжал] заседать в ешиве, как сказано: “И Авраам состарился, и пришел в лета”. Наш праотец Ицхак состарился, но [продолжал] заседать в ешиве... Наш праотец Яаков состарился, но [продолжал] заседать в ешиве».</a:t>
            </a:r>
          </a:p>
          <a:p>
            <a:pPr algn="just">
              <a:lnSpc>
                <a:spcPts val="4592"/>
              </a:lnSpc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Рав сказал: «Авраам соблюдал всю Тору ещё до того, как она была дана, как сказано: “За то, что слушался Авраам голоса Моего и соблюдал остережение Мое, заповеди Мои, установления Мои и учения Мои». Рава (а иные говорят, что это был рав Аши) сказал: «Наш праотец Авраам исполнял даже [закон] об Эрув тавшилин, как сказано: “Учения Мои” (во множественном числе), что учит нас, что Авраам исполнял и Письменную, и Устную Тору».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-17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462691" y="1000125"/>
            <a:ext cx="1470393" cy="5715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320"/>
              </a:lnSpc>
              <a:spcBef>
                <a:spcPct val="0"/>
              </a:spcBef>
            </a:pPr>
            <a:r>
              <a:rPr lang="en-US" b="true" sz="3600">
                <a:solidFill>
                  <a:srgbClr val="195E68"/>
                </a:solidFill>
                <a:latin typeface="Arial Bold"/>
                <a:ea typeface="Arial Bold"/>
                <a:cs typeface="Arial Bold"/>
                <a:sym typeface="Arial Bold"/>
              </a:rPr>
              <a:t>Ребе</a:t>
            </a:r>
          </a:p>
        </p:txBody>
      </p:sp>
      <p:sp>
        <p:nvSpPr>
          <p:cNvPr name="AutoShape 4" id="4"/>
          <p:cNvSpPr/>
          <p:nvPr/>
        </p:nvSpPr>
        <p:spPr>
          <a:xfrm flipV="true">
            <a:off x="3462691" y="1638300"/>
            <a:ext cx="1139598" cy="0"/>
          </a:xfrm>
          <a:prstGeom prst="line">
            <a:avLst/>
          </a:prstGeom>
          <a:ln cap="flat" w="76200">
            <a:solidFill>
              <a:srgbClr val="30BFBF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TextBox 5" id="5"/>
          <p:cNvSpPr txBox="true"/>
          <p:nvPr/>
        </p:nvSpPr>
        <p:spPr>
          <a:xfrm rot="0">
            <a:off x="3462691" y="1785582"/>
            <a:ext cx="13139633" cy="5238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3600"/>
              </a:lnSpc>
              <a:spcBef>
                <a:spcPct val="0"/>
              </a:spcBef>
            </a:pPr>
            <a:r>
              <a:rPr lang="en-US" b="true" sz="3000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Ра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з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гра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ичит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ль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н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я 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ч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ер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т</a:t>
            </a:r>
            <a:r>
              <a:rPr lang="en-US" b="true" sz="3000" strike="noStrike" u="none">
                <a:solidFill>
                  <a:srgbClr val="1A969B"/>
                </a:solidFill>
                <a:latin typeface="Calibri (MS) Bold"/>
                <a:ea typeface="Calibri (MS) Bold"/>
                <a:cs typeface="Calibri (MS) Bold"/>
                <a:sym typeface="Calibri (MS) Bold"/>
              </a:rPr>
              <a:t>а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462691" y="2195157"/>
            <a:ext cx="13837568" cy="35258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 marL="0" indent="0" lvl="0">
              <a:lnSpc>
                <a:spcPts val="4592"/>
              </a:lnSpc>
              <a:spcBef>
                <a:spcPct val="0"/>
              </a:spcBef>
            </a:pPr>
            <a:r>
              <a:rPr lang="en-US" sz="3150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Раз</a:t>
            </a:r>
            <a:r>
              <a:rPr lang="en-US" sz="3150" strike="noStrike" u="none">
                <a:solidFill>
                  <a:srgbClr val="000000"/>
                </a:solidFill>
                <a:latin typeface="Calibri (MS)"/>
                <a:ea typeface="Calibri (MS)"/>
                <a:cs typeface="Calibri (MS)"/>
                <a:sym typeface="Calibri (MS)"/>
              </a:rPr>
              <a:t>личие между тем, что было до и после дарования Торы, можно понять на примере сказанного в Мидраше. Когда Святой, благословен Он, сотворил мир, Он постановил: «Небеса — небеса Г-споду, а землю отдал сынам человеческим». Когда Он пожелал дать Тору, отменил первоначальное постановление и объявил: «Низшие миры пусть возвысятся до высших, а высшие — пусть низойдут к низшим; и Я — Тот, Кто это начнет».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DAHRgoGid-Y</dc:identifier>
  <dcterms:modified xsi:type="dcterms:W3CDTF">2011-08-01T06:04:30Z</dcterms:modified>
  <cp:revision>1</cp:revision>
  <dc:title>כי תצא מצגת רוסית</dc:title>
</cp:coreProperties>
</file>