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8288000" cy="10287000"/>
  <p:notesSz cx="6858000" cy="9144000"/>
  <p:embeddedFontLst>
    <p:embeddedFont>
      <p:font typeface="Arial Bold" charset="1" panose="020B0704020202020204"/>
      <p:regular r:id="rId42"/>
    </p:embeddedFont>
    <p:embeddedFont>
      <p:font typeface="Arial" charset="1" panose="020B0604020202020204"/>
      <p:regular r:id="rId43"/>
    </p:embeddedFont>
    <p:embeddedFont>
      <p:font typeface="Lora" charset="1" panose="00000500000000000000"/>
      <p:regular r:id="rId44"/>
    </p:embeddedFont>
    <p:embeddedFont>
      <p:font typeface="Calibri (MS)" charset="1" panose="020F0502020204030204"/>
      <p:regular r:id="rId45"/>
    </p:embeddedFont>
    <p:embeddedFont>
      <p:font typeface="Calibri (MS) Bold" charset="1" panose="020F0702030404030204"/>
      <p:regular r:id="rId46"/>
    </p:embeddedFont>
    <p:embeddedFont>
      <p:font typeface="Arimo Bold" charset="1" panose="020B0704020202020204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50" y="1905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469342" y="8461019"/>
            <a:ext cx="2644197" cy="729024"/>
            <a:chOff x="0" y="0"/>
            <a:chExt cx="3525596" cy="972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698612" y="2399576"/>
            <a:ext cx="8589388" cy="7887424"/>
            <a:chOff x="0" y="0"/>
            <a:chExt cx="2262226" cy="20773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2700000">
            <a:off x="13737143" y="5349105"/>
            <a:ext cx="5696323" cy="5707346"/>
            <a:chOff x="0" y="0"/>
            <a:chExt cx="1500266" cy="150316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72539" y="8492593"/>
            <a:ext cx="2838641" cy="697450"/>
            <a:chOff x="0" y="0"/>
            <a:chExt cx="747625" cy="1836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4" id="14" descr="תמונה שמכילה טקסט, גופן, צילום מסך, גרפיקה"/>
          <p:cNvSpPr/>
          <p:nvPr/>
        </p:nvSpPr>
        <p:spPr>
          <a:xfrm flipH="false" flipV="false" rot="0">
            <a:off x="9573016" y="5356565"/>
            <a:ext cx="8305267" cy="3209039"/>
          </a:xfrm>
          <a:custGeom>
            <a:avLst/>
            <a:gdLst/>
            <a:ahLst/>
            <a:cxnLst/>
            <a:rect r="r" b="b" t="t" l="l"/>
            <a:pathLst>
              <a:path h="3209039" w="8305267">
                <a:moveTo>
                  <a:pt x="0" y="0"/>
                </a:moveTo>
                <a:lnTo>
                  <a:pt x="8305266" y="0"/>
                </a:lnTo>
                <a:lnTo>
                  <a:pt x="8305266" y="3209039"/>
                </a:lnTo>
                <a:lnTo>
                  <a:pt x="0" y="3209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13956" y="6086995"/>
            <a:ext cx="8984656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«Верный подход»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3956" y="7087219"/>
            <a:ext cx="7172554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ПРОКЛЯТИЯ И БЛАГОСЛОВЕНИЯ В ТОРЕ — ЧТО ИДЁТ ПЕРВЫМ? РУКОВОДСТВО ПО ЗДОРОВЫМ ОТНОШЕНИЯМ И ПОЗИТИВНОМУ ВЛИЯНИЮ.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862069" y="786879"/>
            <a:ext cx="491128" cy="26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B”H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14954" y="564920"/>
            <a:ext cx="8529046" cy="5118946"/>
            <a:chOff x="0" y="0"/>
            <a:chExt cx="7706170" cy="46250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706106" cy="4625086"/>
            </a:xfrm>
            <a:custGeom>
              <a:avLst/>
              <a:gdLst/>
              <a:ahLst/>
              <a:cxnLst/>
              <a:rect r="r" b="b" t="t" l="l"/>
              <a:pathLst>
                <a:path h="4625086" w="7706106">
                  <a:moveTo>
                    <a:pt x="0" y="0"/>
                  </a:moveTo>
                  <a:lnTo>
                    <a:pt x="7706106" y="0"/>
                  </a:lnTo>
                  <a:lnTo>
                    <a:pt x="7706106" y="4625086"/>
                  </a:lnTo>
                  <a:lnTo>
                    <a:pt x="0" y="4625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463960" y="8658844"/>
            <a:ext cx="2655799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Таво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-2857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6096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485775"/>
            <a:ext cx="14273243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Однако на самом деле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можно доказать, что в Талмуде речь идет не о строгой последовательности — что принцип «правая [рука] пусть приближает» должен следовать за принципом «левая [рука] пусть отталкивает», — ведь есть стих с комментарием Раши, говорящий об обратном, а 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акже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отрывок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рактат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Шабат с комментарием Ра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мбама, 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оворящий об об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ном (как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 показано ниже).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3398863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В воспитании пряник идёт прежде кнута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3827488"/>
            <a:ext cx="14273243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прочем, в Талмуде приводится правило, согласно которому лучшее доказательство в принятии того или иного закона — это поведение авторитетного раввина. В своём комментарии к Мишне Маймонид подробно разъясняет, как надлежит обучать детей. Он не советует начинать с принципа «левая [рука] пусть отталкивает», а напротив, подчёркивает: чтобы ребёнок сидел и учился, сначала обещают и стимулируют его интерес к учебе такими вещами, как сладости, обувь, уважение, деньги и тому подобное. И лишь позже, когда ребёнок повзрослеет, он будет учиться ради самого учения. Рамбам при этом опирается на следующий закон: «Пусть человек всегда занимается Торой даже не ради неё самой. Ибо, [начав заниматься] не ради неё самой, он придёт к тому, чтобы [заниматься] ради неё самой».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198713"/>
            <a:ext cx="13716000" cy="5268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Представь себе: маленького ребенка приводя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 к учителю, чтобы тот учил его Торе. Это — великое благо для него, через которое приблизится он к совершенству. Но он-то, по малости лет и слабости разума своего, не поймет ценности этого блага и того, как это приблизит его к совершенству.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Учитель же, более совершенный, чем [ученик], чтобы поощрить его к учебе тем, что любо ему по малости лет его, говорит: «Учись, и я дам тебе орехи и фиги, или дам тебе немного меда». И будет он учиться и стараться [не ради самой учебы, потому что не знает ее ценности, но чтобы добыть лакомство].</a:t>
            </a:r>
          </a:p>
          <a:p>
            <a:pPr algn="just">
              <a:lnSpc>
                <a:spcPts val="4592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Комментарий Рамбама к Мишне, введение к Санедрин, гл. 10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4</a:t>
            </a:r>
          </a:p>
        </p:txBody>
      </p:sp>
      <p:sp>
        <p:nvSpPr>
          <p:cNvPr name="AutoShape 6" id="6"/>
          <p:cNvSpPr/>
          <p:nvPr/>
        </p:nvSpPr>
        <p:spPr>
          <a:xfrm>
            <a:off x="3421732" y="2085975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593361"/>
            <a:ext cx="13837568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Таким образом, что касается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порядка обучения детей Торе и приобщения к заповедям, Маймонид подчеркивает: сначала «правая [рука] пусть приближает»; более того, для этого нужно давать ребёнку даже вещи, не имеющие истинной ценности. Наоборот — для человека зрелого рассудка такие вещи неприемлемы, ведь в изучении Торы на самом деле не следует руководствоваться такими критериями, как уважение, любовь к деньгам и тому подобным. Помимо комментария к Мишне — который не является сборником законов (хотя некоторые из них и выводятся из этого комментария), — в конце своих Законов раскаяния Рамбам также подвергает подробному разбору. изречение мудрецов «Пусть человек всегда занимается Торой даже не ради неё самой. Ибо, [начав заниматься] не ради неё самой, он придёт к тому, чтобы [заниматься] ради неё самой».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 считает, чт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это относится к детям и ко всем необразованным людям, поскольку их обучение и служение Б-гу начинаются с принципа «правая [рука] пусть приближает», через обещание материальных стимулов и иных форм поощрения — «не ради неё (Торы) самой». Даже Грядущий мир считается «не ради неё самой» в сравнении с истинным (бескорыстным) служением Б-гу. Наибольшего совершенства служение Б-гу ради Него самого достигает лишь тогда, когда человек доходит до уровня «Авраама, праотца нашего, которого Б-г назвал возлюбленным Своим» — «Авраам, возлюбленный Мой».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Всякий, кто занимается изучением Торы ради получения награды или чтобы защитить себя от наказания, — занимается этим не ради н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её. И всякий, кто занимается ею не из страха и не ради награды, а из любви к Господину вселенной, Который заповедал это, — занимается ради неё самой. И ещё сказали наши мудрецы: «Пусть человек всегда занимается Торой даже не ради неё самой. Ибо, [начав заниматься] не ради неё самой, он придёт к тому, чтобы [заниматься] ради неё самой». Поэтому, когда учат детей, женщин и простонародье, следует наставлять их служить из страха и ради получения награды, пока у них не прибавится ума и пока они не наберутся побольше мудрости. И нужно раскрывать такой-то глубокий вопрос понемногу, приучать их к такому-то аспекту мягко, пока они не усвоят его, не поймут его и не станут служить Б-гу из любви.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Мишне Тора, Законы раскаяния, 10:5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5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40986"/>
            <a:ext cx="13837568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тсюда видно, что отправная точка в служении — это принцип «правая [рука] пусть приб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лижает», даже когда это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касается стимулов самого примитивного уровня. Но и наиболее совершенная форма служения Б-гу, уровень пр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его Авраама, ставит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главу угла любов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аспект «правой руки».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4138098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 взрослые ученики тоже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4618735"/>
            <a:ext cx="13837568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Поми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 приведённого выше общего урока, мы находим схожую идею применительно к изучению Торы вообще. Об этом говорит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талмудический тракт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ат Шабат: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158308"/>
            <a:ext cx="13716000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Шхина (Б-жественное присутствие) не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почиет [на человеке] ни в печали, ни в лени, ни в смехе, ни в легкомыслии, ни в [праздной] беседе, ни в пустословии, а лишь в радости от заповеди, как сказано: «Ныне же возьмите мне музыканта. И было, когда музыкант играл, рука Г-спода была на нём» (Млахим II, 3:15). 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Сказал рав Йеуда: «И тоже [самое относится] к уроку по еврейскому закону». [Талмуд спрашивает]: разве [Тору следует учить лишь в радости]? Рав Гидель от имени Рава разве не говорил: «Всякий мудрец Торы, который сидит перед своим учителем и чьи уста не источают горькую [мирру в благоговейном трепете перед учителем], — да будут опалены эти уста?» [Талмуд отвечает]: здесь нет противоречия. [Когда учат, что Тору следует учить лишь радости], речь идёт об учителе. [Когда учат, что уста должны быть полны горечи в трепете], речь идёт об ученике.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Шабат, 30б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6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78981" y="1021582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если хочешь, скажи, что и то, и другое [относится] к учителю. Но и [в этом случае] нет противоречия. Перед тем как начать [у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рок по Торе], следует [создать радостную атмосферу], но как только [урок] начали, [должны воцариться серьёзность и трепет]. Перед тем, как начинать [урок по Торе] для мудрецов, Раба произносил шутку, чтобы развеселить мудрецов, а затем, садился, [внушая] трепет, и начинал урок.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98136"/>
            <a:ext cx="13837568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Хотя они уже долгое время были с 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абой, тем не менее, всякий раз, занимаясь Торой со своими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учениками, он был вынужден сначала применить принцип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«правая [рука] пусть приближает», а затем — «уста его источают горькую [мирру]», что ассоциируется с принципом «левая [рука] пу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отталкивает».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4157148"/>
            <a:ext cx="1270342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Близость между учителем и учениками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4700073"/>
            <a:ext cx="13837568" cy="5268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Здесь следует осветить ещё один момент: идея радости как подготовк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к изучению Торы. «Шхина… почиет [на человеке]… лишь в радости от заповеди… и тоже [самое относится] 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уроку по еврейскому закону» — на первый взгляд, это самостоятельная идея. Для этого ведь не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обязательно, чтобы рассказывал что-то забавное именно Раба. Казалось бы, не имеет никакого значения, кто рассказчик, лишь бы ученики пребывали в радости. Таким образом, если Раба лично делился шутками со своими учениками, то помимо радости, которую он им доставлял, это было также мотивировано желанием сблизиться с ними в прямом смысле этого слова.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199462"/>
            <a:ext cx="1270342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Снача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 д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бро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а,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за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тем у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прё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к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1742387"/>
            <a:ext cx="13837568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Что касается подробно обсуждавшейся на фарбренгене 20 ава необходимости пр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именения принципа «правая [рука] пусть приближает» в полной мере… Причина, по кото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рой эту тему не стали обсуждать более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обстоятельно, в том, что, как представляется, её уже однажды детально разобрали в контексте комментария Раши в начале книги Дварим, из чего понятно, что этот вопрос относится и к изучению простого смысла Писания с пятилетним ребёнком, начинающим изучать Тору: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069358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А. Благ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ословения и проклятия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Ки Таво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158308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 слова, которые Моше говорил всему Израилю; по ту сторону Иордана, в пустыне… обо всем, что Г-сподь повелел ему о них. [Это было] после того, как он разбил Сихона, царя эмореев, восседавшего в Хешбоне, и Ога, царя Башана, восседавшего в Аштарот, в Эдреи.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Дварим, 1:1; 3-4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7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98136"/>
            <a:ext cx="13837568" cy="8174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Объясняя причину, по которой нравоучения Моше сынам Израиля о вопиющих проступках — грехе тельца и пр. — были сказаны «после тог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о, как он разбил Сихона… и Ога...», — Раши разъясняет: «Сказал Моше: если я стану их упрекать прежде, чем они войдут в Землю [Израиля]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частично, они скажут: что ему до нас, что доброго он нам сделал? Он пришел к нам лишь для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того, чтобы досаждать и искать объяснение тому, что у него нет сил ввести нас в Землю Израиля. Поэтому он ожидал до тех пор, пока не поверг перед ними Сихона и Ога и не отдал им в нас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ледие их земли. И лиш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 тогда он стал упрекать их». В этом заключается простой урок: принцип «левая [рука] пусть отталкивает» — выраженный в упрёке за грех золотого тельца — может быть реализован лишь после реализации принципа «правая [рука] пусть приближает», показанного здесь через завоевание Сихона и Ога. Низвергнув этих царей, Моше показал народу, что они смогли одолеть даже царей, которые считались защитниками всех остальных тридцати одного царя.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199462"/>
            <a:ext cx="1270342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Разве ман — не б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го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еяни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1742387"/>
            <a:ext cx="13837568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Однако здесь возникает вопрос: в этих са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мых стихах Раши упоминает, что еврейский народ роптал из-за мана, кото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рый дал им Моше. Кроме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того, были облака славы и все чудеса, совершённые для наших предков в пустыне, включая победу над кнаанским царём Арада. Если так, зачем нужно было ждать до победы над Сихоном и Огом? Утром того самого дня — «в одиннадцатый месяц, в первый день месяца» — они уже получили через Моше благо в виде выпавшего мана! Ответ заключается в том, что обычного благодеяния достаточно, когда нужно озвучить обычный упрёк. Но когда есть необходимость использовать принцип «левая [рука] пусть отталкивает» чрезмерно, сначала требуется соответствующее благодеяние. Поэтому лишь «после того, как он разбил Сихона и Ога», обратил к ним свои увещевания относительно столь тяжкого греха, как поклонение золотому тельцу.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88989" y="8929688"/>
            <a:ext cx="21907688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b="true" sz="49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Любовь должна предшествовать любым упрекам.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В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Порядок в Талмуде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Ки Таво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98136"/>
            <a:ext cx="13837568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Причина, по котор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ой Талмуд приводит принцип «левая [рука] пусть оттал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кивает», а затем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«правая [рука] пусть приближает», в том, что отрывок там говорит не о начале процесса, а о его срединной стадии. 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Талмуд говорит: «Пусть всегда отталкивает левой и приближает правой — не как Элиша, который оттолкнул Гейхази обеими руками, и не как Йеошуа бен Прахь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я, который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оттолкнул одного из своих учеников [имеется в виду основатель христианства] обеими руками».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(Следует отметить, что в некоторых изданиях Талмуда второй пример не напечатан из-за ограничений цензуры, но и единственного примера, который встречается во всех изданиях, самого по себе достаточно.)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779738"/>
            <a:ext cx="13716000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Учили мудрецы: «Пус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ть всегда отталкивает левой и приближает правой — не как Элиша, который оттолкнул Гейхази обеими руками». 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Рабби Ицхак сказал: «В то время Элиша занимался темой восьми нечистых пресмыкающихся. Он сказал ему (Гейхази): «Злодей, пришло тебе время получить награду за восемь пресмыкающихся. “И проказа Наамана пристанет к тебе и к потомству твоему навеки» (Млахим II, 5:27)”».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«И пришёл Элиша в Дамаск» (Млахим II, 8:7). С какой целью он пошел? Рабби Йоханан сказал: «Он пошёл, чтобы обратить Гейхази к раскаянию, но тот не обратился». Элиша сказал ему: «Отстранись от грехов твоих». Гейхази ответил: «Я получил от тебя такой [урок]: “Всякому, кто согрешил и ввёл в грех многих, не дают возможности раскаяться”».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Сота, 47а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8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385957" y="2167833"/>
            <a:ext cx="1371600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История Гейхази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779738"/>
            <a:ext cx="13716000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встал и пошёл, и подвернулся ему [по пути] один постоялый двор. Его приняли с большим почётом. Рабби Йеошуа бен Прахья сказал: «Как хорош этот постоялый двор!» Йешу же, его ученик, сказал ему: «Рабби, глаза [хозяйки] узкие». Рабби Йеошуа бен Прахья сказал ему: «Злодей! Ты занят такими вещами — [обсуждением внешности замужней женщины]?» Он вынес четыреста шофаров и отлучил его. Каждый день [Йешу] приходил к своему учителю и просил: «Прими моё [раскаяние]». [Но рабби Йеошуа бен Прахья] не обращал на него внимания. Однажды [рабби Йеошуа бен Прахья] читал «Шма», и [Йешу] пришёл к нему. На этот раз [рабби Йеошуа бен Прахья] намеревался принять его и подал знак рукой [подождать, пока молитва не завершится].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Санедрин, 107б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9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385957" y="2167833"/>
            <a:ext cx="1371600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История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Й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шу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78981" y="1021582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Йешу же, посчитав, что тот отгоняет его, пошёл, установил кирпич и стал поклоняться ему. [Рабби Йе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ошуа бен Прахья] сказал [Йешу]: «Раскайся». [Йешу] ответил: «[Такой урок] я получил от тебя: “Всякому, кто согрешил и ввёл в грех многих, не дают возможности раскаяться”». Мар сказал: «Йешу занимался колдовством, подстрекал евреев к идолопоклонству и совратил Израиль. 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98136"/>
            <a:ext cx="13837568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Гейхази был учеником Элиши на протяжении лет.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Элиша доверил ему руковод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ство обучением других учеников (как э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 следует из рассказа в Талмуде). Он был настолько верным помощником Эли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что тот доверил ему свой посох, посредством которого совершил чудо с сыном шунамитянки, как об этом рассказывает Писание. То же самое мы находим касается Йеошуа бен Прахьи и Йешу. Из истории Талмуда следует, что именно он сопровождал Йеошуа бен Прахью, и именно в разговоре с ним Йеошуа бен Прахья положительно отозвался о постоялом дворе. Йеошуа бен Прахья не стал бы вести случайную беседу с посторонним человеком, и уж тем более расхвалить перед ним постоялый двор. Поэтому Талмуду не было необходимости говорить: «Пусть всегда правая [рука] приближает». Это не новшество, поскольку само Писание уже рассказывает об этом подробно.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37831" y="2662780"/>
            <a:ext cx="1371600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повелел Моше народу в тот день, говоря: 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«Эти предстанут, чтобы благосло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влять народ на горе Гризим, когда вы перейдете через Иордан: Шимон, и Леви, и Йеуда, и Иссахар, и Йосеф, и Биньямин. 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эти предстанут, чтобы проклинать на горе Эйваль: Реувен, Гад, и Ашер, и Звулун, Дан, и Нафтали. И возгласят левиты, и возгласят каждому человеку в Израиле громогласно: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2055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Дварим 27:11-14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02055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1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37831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437831" y="6702942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Раши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7831" y="7183578"/>
            <a:ext cx="13837568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b="true" sz="315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«...Чтобы благословлять народ.»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- как написа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 в трактате Сота, шесть колен Израиля поднялись на пору Гризим и шесть - на гору Эйваль, а священники и левиты и ковчег находились внизу между горами.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37831" y="2167833"/>
            <a:ext cx="12951051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Благословения на горе Гризим, проклятия на горе Эйваль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199462"/>
            <a:ext cx="12703425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Отталкивание б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ее слабой рукой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1742387"/>
            <a:ext cx="13837568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Новая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мысль, которую высказ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ывае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 Талмуд, такова: даже когда была необходимость дистанцироваться от Гейхази из-за случая с Нааманом, следовало это делать лишь «левой рукой» — «левая [рука] пусть отталкивает». И не только отталкивать «левой», но и затем приближать «правой рукой», — «правая [рука] пусть приближает». Отсюда ясно, что нет противоречия между словами Талмуда и тем, что мы обсуждали на прошлом фарбренгене — что сначала «правая [рука] пусть приближает», а лишь затем «левая [рука] пусть отталкивает». Более того, сам Талмуд подтверждает, что принцип «левая [рука] пусть отталкивает» был применен лишь после того, как между Элишей и Гейхази уже была особая близость. И даже тогда, когда требуется некая форма дистанцирования, это нужно делать «левой рукой», а потом приближать человека «правой рукой».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1710633"/>
            <a:ext cx="1371600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сходя из этого, становится понятным мнение, согласно которому обязанность воспитывать детей является лишь предписанием Торы («делай добро»), а не запретом («отстранись от зла»). Хотя, на первый взгляд, если надлежит воспитывать детей, значит надлежит и удерживать их от нарушения запретов. 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Поскольку главная цель воспитания — наставить на путь «делай добро», облагородить и возвысить ребёнка, то когда он вырастет и станет обязан соблюдать все заповеди, естественным образом будет также осторожен на пути «отстранись от зла».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10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21732" y="1729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690607" y="2358690"/>
            <a:ext cx="2967643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(возврат)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82259" y="4095670"/>
            <a:ext cx="4275472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(приближение)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71323" y="4095670"/>
            <a:ext cx="3727929" cy="47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(отталкивание)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639525" y="7666567"/>
            <a:ext cx="6752985" cy="20764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53"/>
              </a:lnSpc>
            </a:pPr>
            <a:r>
              <a:rPr lang="en-US" sz="2294" b="true">
                <a:solidFill>
                  <a:srgbClr val="257677"/>
                </a:solidFill>
                <a:latin typeface="Arial Bold"/>
                <a:ea typeface="Arial Bold"/>
                <a:cs typeface="Arial Bold"/>
                <a:sym typeface="Arial Bold"/>
              </a:rPr>
              <a:t>Ключевая идея:</a:t>
            </a:r>
          </a:p>
          <a:p>
            <a:pPr algn="l">
              <a:lnSpc>
                <a:spcPts val="2753"/>
              </a:lnSpc>
              <a:spcBef>
                <a:spcPct val="0"/>
              </a:spcBef>
            </a:pPr>
            <a:r>
              <a:rPr lang="en-US" b="true" sz="2294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Талмуд не противоречит принципу. Он учит, как действовать в середине пути при глубоком кризисе: отталкивать только слабой рукой и немедленно приближать сильной.</a:t>
            </a:r>
          </a:p>
          <a:p>
            <a:pPr algn="l">
              <a:lnSpc>
                <a:spcPts val="2753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512317" y="519453"/>
            <a:ext cx="10220251" cy="168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Жизненный цикл отношений:</a:t>
            </a:r>
          </a:p>
          <a:p>
            <a:pPr algn="ctr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разрешение загадки Талмуда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446593" y="1626089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1855478"/>
            <a:ext cx="13793657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нынешней недельной главе мы видим, что следует отдавать предпочтение принципу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«пр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[рук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а] пу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сть при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ближае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т» перед «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ая [рука] пу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сть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отта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лкив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ет»: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благослов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ения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овозглашаются прежд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пр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оклятий, а упрёки сынам Израиля Моше высказывает лишь после того, как напоминает им о благословениях и добре. Маймонид постановляет, что следует применять принцип «правая [рука] пусть приближает» при обучении детей (и в служении Б-гу в целом): начинать с поощрений и наград, чтобы в конце концов они пришли к изучению Торы «ради неё самой». Талмуд учит, что урок Торы должен начинаться с шутки, и лишь после этого наступает стадия, когда слушают слова учителя с глубокой серьёзностью.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Даже Моше, прежде чем упрекнуть Израиль, сначала обеспечил им победу над Сихоном и Огом, чтобы его назидание было принято.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987914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КЛЮЧЕВЫЕ МОМЕНТЫ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524250" y="885825"/>
            <a:ext cx="1373505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Ребе задается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вопросом: если всегда отдают предпочтение «правой стороне», почему Та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лмуд говорит: «Левая [рука] пусть отталкивает, а правая [рука] пусть приближает»? (т.е. левая идёт прежде правой.) Объяснение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: Тал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говорит о двух конкретных случа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х, 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де обы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«приближение» имеет имеет предпочтение. Но из-за се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рьёзн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ого проступка учеников — Гейхази и Йешу — их учителя были вынуждены дистанцироваться от них. Даже тогда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Талмуд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дчёрки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что отвержение нужно делать лишь «левой рукой», но сразу после этого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лижают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равой».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2314162" y="8724900"/>
            <a:ext cx="13666327" cy="1390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Обильное применение принципа «правой руки» естественным образом предотвращает необходимость использования «левой».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574465" y="3262812"/>
            <a:ext cx="6258299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19"/>
              </a:lnSpc>
              <a:spcBef>
                <a:spcPct val="0"/>
              </a:spcBef>
            </a:pPr>
            <a:r>
              <a:rPr lang="en-US" b="true" sz="3599">
                <a:solidFill>
                  <a:srgbClr val="0A3E49"/>
                </a:solidFill>
                <a:latin typeface="Arial Bold"/>
                <a:ea typeface="Arial Bold"/>
                <a:cs typeface="Arial Bold"/>
                <a:sym typeface="Arial Bold"/>
              </a:rPr>
              <a:t>«Делай добро»</a:t>
            </a:r>
          </a:p>
          <a:p>
            <a:pPr algn="r">
              <a:lnSpc>
                <a:spcPts val="4319"/>
              </a:lnSpc>
              <a:spcBef>
                <a:spcPct val="0"/>
              </a:spcBef>
            </a:pPr>
            <a:r>
              <a:rPr lang="en-US" b="true" sz="3599">
                <a:solidFill>
                  <a:srgbClr val="0A3E49"/>
                </a:solidFill>
                <a:latin typeface="Arial Bold"/>
                <a:ea typeface="Arial Bold"/>
                <a:cs typeface="Arial Bold"/>
                <a:sym typeface="Arial Bold"/>
              </a:rPr>
              <a:t>(очевидная любовь)</a:t>
            </a:r>
          </a:p>
          <a:p>
            <a:pPr algn="r">
              <a:lnSpc>
                <a:spcPts val="431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61551" y="4482012"/>
            <a:ext cx="6071213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Фокус на облагораживании, возвышении ученика и применении принципа «правой руки»</a:t>
            </a:r>
          </a:p>
          <a:p>
            <a:pPr algn="r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960611" y="5320212"/>
            <a:ext cx="5304320" cy="165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b="true" sz="3599">
                <a:solidFill>
                  <a:srgbClr val="0E3F4B"/>
                </a:solidFill>
                <a:latin typeface="Arial Bold"/>
                <a:ea typeface="Arial Bold"/>
                <a:cs typeface="Arial Bold"/>
                <a:sym typeface="Arial Bold"/>
              </a:rPr>
              <a:t>«Отстранись от зла»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b="true" sz="3599">
                <a:solidFill>
                  <a:srgbClr val="0E3F4B"/>
                </a:solidFill>
                <a:latin typeface="Arial Bold"/>
                <a:ea typeface="Arial Bold"/>
                <a:cs typeface="Arial Bold"/>
                <a:sym typeface="Arial Bold"/>
              </a:rPr>
              <a:t>(дисциплина)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0960611" y="6506071"/>
            <a:ext cx="5892780" cy="1847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Естественный результат: отрицательное исчезает само собой.</a:t>
            </a:r>
          </a:p>
          <a:p>
            <a:pPr algn="l">
              <a:lnSpc>
                <a:spcPts val="36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" r="0" b="-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864215" y="5846479"/>
            <a:ext cx="6386170" cy="4286250"/>
            <a:chOff x="0" y="0"/>
            <a:chExt cx="1681954" cy="1128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81954" cy="1128889"/>
            </a:xfrm>
            <a:custGeom>
              <a:avLst/>
              <a:gdLst/>
              <a:ahLst/>
              <a:cxnLst/>
              <a:rect r="r" b="b" t="t" l="l"/>
              <a:pathLst>
                <a:path h="1128889" w="1681954">
                  <a:moveTo>
                    <a:pt x="0" y="0"/>
                  </a:moveTo>
                  <a:lnTo>
                    <a:pt x="1681954" y="0"/>
                  </a:lnTo>
                  <a:lnTo>
                    <a:pt x="1681954" y="1128889"/>
                  </a:lnTo>
                  <a:lnTo>
                    <a:pt x="0" y="1128889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1681954" cy="11384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2699999">
            <a:off x="14191197" y="6684086"/>
            <a:ext cx="4419845" cy="4950908"/>
            <a:chOff x="0" y="0"/>
            <a:chExt cx="1164074" cy="13039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64074" cy="1303943"/>
            </a:xfrm>
            <a:custGeom>
              <a:avLst/>
              <a:gdLst/>
              <a:ahLst/>
              <a:cxnLst/>
              <a:rect r="r" b="b" t="t" l="l"/>
              <a:pathLst>
                <a:path h="1303943" w="1164074">
                  <a:moveTo>
                    <a:pt x="0" y="0"/>
                  </a:moveTo>
                  <a:lnTo>
                    <a:pt x="1164074" y="0"/>
                  </a:lnTo>
                  <a:lnTo>
                    <a:pt x="1164074" y="1303943"/>
                  </a:lnTo>
                  <a:lnTo>
                    <a:pt x="0" y="1303943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1164074" cy="13134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9" id="9" descr="תמונה שמכילה טקסט, גופן, צילום מסך, גרפיקה"/>
          <p:cNvSpPr/>
          <p:nvPr/>
        </p:nvSpPr>
        <p:spPr>
          <a:xfrm flipH="false" flipV="false" rot="0">
            <a:off x="10084527" y="7429948"/>
            <a:ext cx="7736338" cy="1763573"/>
          </a:xfrm>
          <a:custGeom>
            <a:avLst/>
            <a:gdLst/>
            <a:ahLst/>
            <a:cxnLst/>
            <a:rect r="r" b="b" t="t" l="l"/>
            <a:pathLst>
              <a:path h="1763573" w="7736338">
                <a:moveTo>
                  <a:pt x="0" y="0"/>
                </a:moveTo>
                <a:lnTo>
                  <a:pt x="7736338" y="0"/>
                </a:lnTo>
                <a:lnTo>
                  <a:pt x="7736338" y="1763572"/>
                </a:lnTo>
                <a:lnTo>
                  <a:pt x="0" y="1763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906" r="-12" b="0"/>
            </a:stretch>
          </a:blipFill>
        </p:spPr>
      </p:sp>
      <p:sp>
        <p:nvSpPr>
          <p:cNvPr name="Freeform 10" id="10" descr="תמונה שמכילה טקסט, גופן, צילום מסך, גרפיקה"/>
          <p:cNvSpPr/>
          <p:nvPr/>
        </p:nvSpPr>
        <p:spPr>
          <a:xfrm flipH="false" flipV="false" rot="0">
            <a:off x="15683732" y="6337821"/>
            <a:ext cx="2071030" cy="1092117"/>
          </a:xfrm>
          <a:custGeom>
            <a:avLst/>
            <a:gdLst/>
            <a:ahLst/>
            <a:cxnLst/>
            <a:rect r="r" b="b" t="t" l="l"/>
            <a:pathLst>
              <a:path h="1092117" w="2071030">
                <a:moveTo>
                  <a:pt x="0" y="0"/>
                </a:moveTo>
                <a:lnTo>
                  <a:pt x="2071030" y="0"/>
                </a:lnTo>
                <a:lnTo>
                  <a:pt x="2071030" y="1092117"/>
                </a:lnTo>
                <a:lnTo>
                  <a:pt x="0" y="10921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3581" t="12753" r="-10" b="-16451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28700" y="857250"/>
            <a:ext cx="16493490" cy="3755924"/>
            <a:chOff x="0" y="0"/>
            <a:chExt cx="4343964" cy="98921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43964" cy="989215"/>
            </a:xfrm>
            <a:custGeom>
              <a:avLst/>
              <a:gdLst/>
              <a:ahLst/>
              <a:cxnLst/>
              <a:rect r="r" b="b" t="t" l="l"/>
              <a:pathLst>
                <a:path h="989215" w="4343964">
                  <a:moveTo>
                    <a:pt x="0" y="0"/>
                  </a:moveTo>
                  <a:lnTo>
                    <a:pt x="4343964" y="0"/>
                  </a:lnTo>
                  <a:lnTo>
                    <a:pt x="4343964" y="989215"/>
                  </a:lnTo>
                  <a:lnTo>
                    <a:pt x="0" y="989215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4343964" cy="9987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444115" y="4955857"/>
            <a:ext cx="9408795" cy="691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>
                <a:solidFill>
                  <a:srgbClr val="30BFBF"/>
                </a:solidFill>
                <a:latin typeface="Arial"/>
                <a:ea typeface="Arial"/>
                <a:cs typeface="Arial"/>
                <a:sym typeface="Arial"/>
              </a:rPr>
              <a:t>В (день), (время), (место)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2540" y="2017290"/>
            <a:ext cx="1244245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С НЕТЕРПЕНИЕМ ЖДЕМ ВАС НА СЛЕДУЮЩЕЙ НЕДЕЛЕ!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78981" y="1021582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Левиты обратились лицом к горе Гризим и возглашали благословение: «Благословен человек, который не делает изваяние и литого кум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ира...» И те, и другие [стоящие на той горе и на другой] отвечали: «Амен!» затем обращались они лицом к горе Эйваль и возглашали проклятие: «Проклят человек, который сделает изваяние и литого идола...», и так [благословение предпосылалось] всем проклятиям вплоть до проклятия «Проклят тот, кто не выполнит...».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2458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Дварим, 28:1-3; 15-16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2458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2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28234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28234" y="2577408"/>
            <a:ext cx="1371600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будет, если послушаешься голоса Г-спода, Б-га твоего, строго исполняя все Его заповеди, которые Я заповедую тебе сегодня, поставит тебя Г-сподь, Б-г твой, выше всех народов земли. И падут на тебя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все эти благословения и постигнут тебя, когда послушаешься ты голоса Г-спода, Б-га твоего. [Будешь] благословен ты в городе и [будешь благословен ты в поле. Но будет, если не послушаешься голоса Г-споду, чтобы строго исполняя все Его заповеди и законы, которые Я заповедую тебе сегодня, то падут на тебя все эти проклятия и постигнут тебя. [Будешь] проклят ты в городе и [будешь] проклят ты в поле.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28234" y="2167833"/>
            <a:ext cx="1040022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Благословения и предостережение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Что было раньше?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 предыдущем фарбренгене гов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орилось, что сначала следует применять принцип «правая [рука] пусть приближает», а затем «левая [рука] пусть отталкивает». Более того, переход к принципу «левая [рука] пусть отталкивает» должен происходить лишь тогда, когда есть уверенность в том, что «правая [рука уже в достаточной мере] приблизила». Возникает простой вопрос: но ведь Талмуде (и подобно этому в Зоаре и в Мидраше) изречение мудрецов устанавливает следующий порядок: сначала «левая [рука] отталкивает» и лишь затем «правая [рука] приближает»?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5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Сота, 47а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85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3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44333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44333" y="2091633"/>
            <a:ext cx="13716000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Учили мудрецы: «Левая [рука] пусть вс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егда отталкивает, а правая [рука] пусть всегда приближает.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076335" y="900113"/>
            <a:ext cx="8173400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99"/>
              </a:lnSpc>
              <a:spcBef>
                <a:spcPct val="0"/>
              </a:spcBef>
            </a:pPr>
            <a:r>
              <a:rPr lang="en-US" b="true" sz="5499" strike="noStrike" u="none">
                <a:solidFill>
                  <a:srgbClr val="257677"/>
                </a:solidFill>
                <a:latin typeface="Arial Bold"/>
                <a:ea typeface="Arial Bold"/>
                <a:cs typeface="Arial Bold"/>
                <a:sym typeface="Arial Bold"/>
              </a:rPr>
              <a:t>Загадка Талмуда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913358" y="900113"/>
            <a:ext cx="6031421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  <a:spcBef>
                <a:spcPct val="0"/>
              </a:spcBef>
            </a:pPr>
            <a:r>
              <a:rPr lang="en-US" b="true" sz="5499">
                <a:solidFill>
                  <a:srgbClr val="257677"/>
                </a:solidFill>
                <a:latin typeface="Arial Bold"/>
                <a:ea typeface="Arial Bold"/>
                <a:cs typeface="Arial Bold"/>
                <a:sym typeface="Arial Bold"/>
              </a:rPr>
              <a:t>Порядок в Торе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965018" y="7829550"/>
            <a:ext cx="7695005" cy="2724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99"/>
              </a:lnSpc>
              <a:spcBef>
                <a:spcPct val="0"/>
              </a:spcBef>
            </a:pPr>
            <a:r>
              <a:rPr lang="en-US" b="true" sz="4499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Почему Талмуд ставит отталкивание (левую руку) на первое место?</a:t>
            </a:r>
          </a:p>
          <a:p>
            <a:pPr algn="ctr">
              <a:lnSpc>
                <a:spcPts val="53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Б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Правая рука прежде левой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Ки Таво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DAHSd_9fEow</dc:identifier>
  <dcterms:modified xsi:type="dcterms:W3CDTF">2011-08-01T06:04:30Z</dcterms:modified>
  <cp:revision>1</cp:revision>
  <dc:title>כי תבוא מצגת רוסית</dc:title>
</cp:coreProperties>
</file>