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x="18288000" cy="10287000"/>
  <p:notesSz cx="6858000" cy="9144000"/>
  <p:embeddedFontLst>
    <p:embeddedFont>
      <p:font typeface="Arial Bold" charset="1" panose="020B0704020202020204"/>
      <p:regular r:id="rId36"/>
    </p:embeddedFont>
    <p:embeddedFont>
      <p:font typeface="Arial" charset="1" panose="020B0604020202020204"/>
      <p:regular r:id="rId37"/>
    </p:embeddedFont>
    <p:embeddedFont>
      <p:font typeface="Lora" charset="1" panose="00000500000000000000"/>
      <p:regular r:id="rId38"/>
    </p:embeddedFont>
    <p:embeddedFont>
      <p:font typeface="Calibri (MS)" charset="1" panose="020F0502020204030204"/>
      <p:regular r:id="rId39"/>
    </p:embeddedFont>
    <p:embeddedFont>
      <p:font typeface="Calibri (MS) Bold" charset="1" panose="020F0702030404030204"/>
      <p:regular r:id="rId40"/>
    </p:embeddedFont>
    <p:embeddedFont>
      <p:font typeface="Arimo Bold" charset="1" panose="020B0704020202020204"/>
      <p:regular r:id="rId41"/>
    </p:embeddedFont>
    <p:embeddedFont>
      <p:font typeface="Lora Bold" charset="1" panose="00000800000000000000"/>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14.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16.png" Type="http://schemas.openxmlformats.org/officeDocument/2006/relationships/image"/><Relationship Id="rId4" Target="../media/image1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050" y="1905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4469342" y="8461019"/>
            <a:ext cx="2644197" cy="72902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5" id="5"/>
          <p:cNvGrpSpPr/>
          <p:nvPr/>
        </p:nvGrpSpPr>
        <p:grpSpPr>
          <a:xfrm rot="0">
            <a:off x="9698612" y="2399576"/>
            <a:ext cx="8589388" cy="7887424"/>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3737143" y="5349105"/>
            <a:ext cx="5696323" cy="5707346"/>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4372539" y="8492593"/>
            <a:ext cx="2838641" cy="697450"/>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9573016" y="5356565"/>
            <a:ext cx="8305267" cy="3209039"/>
          </a:xfrm>
          <a:custGeom>
            <a:avLst/>
            <a:gdLst/>
            <a:ahLst/>
            <a:cxnLst/>
            <a:rect r="r" b="b" t="t" l="l"/>
            <a:pathLst>
              <a:path h="3209039" w="8305267">
                <a:moveTo>
                  <a:pt x="0" y="0"/>
                </a:moveTo>
                <a:lnTo>
                  <a:pt x="8305266" y="0"/>
                </a:lnTo>
                <a:lnTo>
                  <a:pt x="8305266" y="3209039"/>
                </a:lnTo>
                <a:lnTo>
                  <a:pt x="0" y="3209039"/>
                </a:lnTo>
                <a:lnTo>
                  <a:pt x="0" y="0"/>
                </a:lnTo>
                <a:close/>
              </a:path>
            </a:pathLst>
          </a:custGeom>
          <a:blipFill>
            <a:blip r:embed="rId3"/>
            <a:stretch>
              <a:fillRect l="-4365" t="0" r="-4365" b="0"/>
            </a:stretch>
          </a:blipFill>
        </p:spPr>
      </p:sp>
      <p:sp>
        <p:nvSpPr>
          <p:cNvPr name="TextBox 15" id="15"/>
          <p:cNvSpPr txBox="true"/>
          <p:nvPr/>
        </p:nvSpPr>
        <p:spPr>
          <a:xfrm rot="0">
            <a:off x="713956" y="6086995"/>
            <a:ext cx="8984656" cy="1295400"/>
          </a:xfrm>
          <a:prstGeom prst="rect">
            <a:avLst/>
          </a:prstGeom>
        </p:spPr>
        <p:txBody>
          <a:bodyPr anchor="t" rtlCol="false" tIns="0" lIns="0" bIns="0" rIns="0">
            <a:spAutoFit/>
          </a:bodyPr>
          <a:lstStyle/>
          <a:p>
            <a:pPr algn="l">
              <a:lnSpc>
                <a:spcPts val="5040"/>
              </a:lnSpc>
            </a:pPr>
            <a:r>
              <a:rPr lang="en-US" sz="4200" b="true">
                <a:solidFill>
                  <a:srgbClr val="1B969B"/>
                </a:solidFill>
                <a:latin typeface="Arial Bold"/>
                <a:ea typeface="Arial Bold"/>
                <a:cs typeface="Arial Bold"/>
                <a:sym typeface="Arial Bold"/>
              </a:rPr>
              <a:t>Ответственность начинается сверху</a:t>
            </a:r>
          </a:p>
        </p:txBody>
      </p:sp>
      <p:sp>
        <p:nvSpPr>
          <p:cNvPr name="TextBox 16" id="16"/>
          <p:cNvSpPr txBox="true"/>
          <p:nvPr/>
        </p:nvSpPr>
        <p:spPr>
          <a:xfrm rot="0">
            <a:off x="713956" y="7558707"/>
            <a:ext cx="7172554" cy="1895475"/>
          </a:xfrm>
          <a:prstGeom prst="rect">
            <a:avLst/>
          </a:prstGeom>
        </p:spPr>
        <p:txBody>
          <a:bodyPr anchor="t" rtlCol="false" tIns="0" lIns="0" bIns="0" rIns="0">
            <a:spAutoFit/>
          </a:bodyPr>
          <a:lstStyle/>
          <a:p>
            <a:pPr algn="just">
              <a:lnSpc>
                <a:spcPts val="2520"/>
              </a:lnSpc>
            </a:pPr>
            <a:r>
              <a:rPr lang="en-US" sz="2100">
                <a:solidFill>
                  <a:srgbClr val="000000"/>
                </a:solidFill>
                <a:latin typeface="Arial"/>
                <a:ea typeface="Arial"/>
                <a:cs typeface="Arial"/>
                <a:sym typeface="Arial"/>
              </a:rPr>
              <a:t>КАК ПОЛУЧИЛОСЬ, ЧТО ПЕРВОСВЯЩЕННИК СТАЛ НЕСТИ ОТВЕТСТВЕННОСТЬ ЗА НЕПРЕДНАМЕРЕННОЕ УБИЙСТВО, И ЧТО ЭТО МОЖЕТ СКАЗАТЬ НАМ ОБ ОТВЕТСТВЕННОСТИ, КОТОРУЮ ДУХОВНЫЕ ЛИДЕРЫ НЕСУТ ПЕРЕД НАРОДОМ?​​​​​​​​​​​​​​​​</a:t>
            </a:r>
          </a:p>
        </p:txBody>
      </p:sp>
      <p:sp>
        <p:nvSpPr>
          <p:cNvPr name="TextBox 17" id="17"/>
          <p:cNvSpPr txBox="true"/>
          <p:nvPr/>
        </p:nvSpPr>
        <p:spPr>
          <a:xfrm rot="0">
            <a:off x="16862069" y="786879"/>
            <a:ext cx="491128" cy="264376"/>
          </a:xfrm>
          <a:prstGeom prst="rect">
            <a:avLst/>
          </a:prstGeom>
        </p:spPr>
        <p:txBody>
          <a:bodyPr anchor="t" rtlCol="false" tIns="0" lIns="0" bIns="0" rIns="0">
            <a:spAutoFit/>
          </a:bodyPr>
          <a:lstStyle/>
          <a:p>
            <a:pPr algn="r">
              <a:lnSpc>
                <a:spcPts val="1620"/>
              </a:lnSpc>
            </a:pPr>
            <a:r>
              <a:rPr lang="en-US" sz="1350">
                <a:solidFill>
                  <a:srgbClr val="000000"/>
                </a:solidFill>
                <a:latin typeface="Lora"/>
                <a:ea typeface="Lora"/>
                <a:cs typeface="Lora"/>
                <a:sym typeface="Lora"/>
              </a:rPr>
              <a:t>B”H</a:t>
            </a:r>
          </a:p>
        </p:txBody>
      </p:sp>
      <p:grpSp>
        <p:nvGrpSpPr>
          <p:cNvPr name="Group 18" id="18"/>
          <p:cNvGrpSpPr/>
          <p:nvPr/>
        </p:nvGrpSpPr>
        <p:grpSpPr>
          <a:xfrm rot="0">
            <a:off x="614954" y="564920"/>
            <a:ext cx="8548101" cy="5130392"/>
            <a:chOff x="0" y="0"/>
            <a:chExt cx="7415009" cy="4450334"/>
          </a:xfrm>
        </p:grpSpPr>
        <p:sp>
          <p:nvSpPr>
            <p:cNvPr name="Freeform 19" id="19"/>
            <p:cNvSpPr/>
            <p:nvPr/>
          </p:nvSpPr>
          <p:spPr>
            <a:xfrm flipH="false" flipV="false" rot="0">
              <a:off x="0" y="0"/>
              <a:ext cx="7415022" cy="4450334"/>
            </a:xfrm>
            <a:custGeom>
              <a:avLst/>
              <a:gdLst/>
              <a:ahLst/>
              <a:cxnLst/>
              <a:rect r="r" b="b" t="t" l="l"/>
              <a:pathLst>
                <a:path h="4450334" w="7415022">
                  <a:moveTo>
                    <a:pt x="0" y="0"/>
                  </a:moveTo>
                  <a:lnTo>
                    <a:pt x="7415022" y="0"/>
                  </a:lnTo>
                  <a:lnTo>
                    <a:pt x="7415022" y="4450334"/>
                  </a:lnTo>
                  <a:lnTo>
                    <a:pt x="0" y="4450334"/>
                  </a:lnTo>
                  <a:lnTo>
                    <a:pt x="0" y="0"/>
                  </a:lnTo>
                  <a:close/>
                </a:path>
              </a:pathLst>
            </a:custGeom>
            <a:blipFill>
              <a:blip r:embed="rId4"/>
              <a:stretch>
                <a:fillRect l="0" t="-1" r="0" b="-1"/>
              </a:stretch>
            </a:blipFill>
          </p:spPr>
        </p:sp>
      </p:grpSp>
      <p:sp>
        <p:nvSpPr>
          <p:cNvPr name="TextBox 20" id="20"/>
          <p:cNvSpPr txBox="true"/>
          <p:nvPr/>
        </p:nvSpPr>
        <p:spPr>
          <a:xfrm rot="0">
            <a:off x="14463960" y="8658844"/>
            <a:ext cx="2655799" cy="323850"/>
          </a:xfrm>
          <a:prstGeom prst="rect">
            <a:avLst/>
          </a:prstGeom>
        </p:spPr>
        <p:txBody>
          <a:bodyPr anchor="t" rtlCol="false" tIns="0" lIns="0" bIns="0" rIns="0">
            <a:spAutoFit/>
          </a:bodyPr>
          <a:lstStyle/>
          <a:p>
            <a:pPr algn="ctr">
              <a:lnSpc>
                <a:spcPts val="2520"/>
              </a:lnSpc>
            </a:pPr>
            <a:r>
              <a:rPr lang="en-US" sz="2100">
                <a:solidFill>
                  <a:srgbClr val="FFFFFF"/>
                </a:solidFill>
                <a:latin typeface="Arial"/>
                <a:ea typeface="Arial"/>
                <a:cs typeface="Arial"/>
                <a:sym typeface="Arial"/>
              </a:rPr>
              <a:t>Матот-Масеэй</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0693585" cy="3314700"/>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А. Города-убеж</a:t>
            </a:r>
            <a:r>
              <a:rPr lang="en-US" sz="7200" b="true">
                <a:solidFill>
                  <a:srgbClr val="1B969B"/>
                </a:solidFill>
                <a:latin typeface="Arial Bold"/>
                <a:ea typeface="Arial Bold"/>
                <a:cs typeface="Arial Bold"/>
                <a:sym typeface="Arial Bold"/>
              </a:rPr>
              <a:t>ища для убивших непреднамеренно </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Матот-Масеэй</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37831" y="1641500"/>
            <a:ext cx="13716000" cy="81740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говор</a:t>
            </a:r>
            <a:r>
              <a:rPr lang="en-US" sz="3150">
                <a:solidFill>
                  <a:srgbClr val="000000"/>
                </a:solidFill>
                <a:latin typeface="Calibri (MS)"/>
                <a:ea typeface="Calibri (MS)"/>
                <a:cs typeface="Calibri (MS)"/>
                <a:sym typeface="Calibri (MS)"/>
              </a:rPr>
              <a:t>ил Г-сподь Моше, сказав: «Говори сынам Израиля, и скажи им: “Когда вы перейдёте Иордан в землю Кнаан, и определите себе города. Городами-убежищами будут они, и пусть бежит туда убийца, ударивший человека непреднамеренно. И будут вам города эти убежищем от мстителя, чтобы убийца не умер, пока не предстанет перед общиной на суд.</a:t>
            </a:r>
          </a:p>
          <a:p>
            <a:pPr algn="just">
              <a:lnSpc>
                <a:spcPts val="4592"/>
              </a:lnSpc>
            </a:pPr>
            <a:r>
              <a:rPr lang="en-US" sz="3150">
                <a:solidFill>
                  <a:srgbClr val="000000"/>
                </a:solidFill>
                <a:latin typeface="Calibri (MS)"/>
                <a:ea typeface="Calibri (MS)"/>
                <a:cs typeface="Calibri (MS)"/>
                <a:sym typeface="Calibri (MS)"/>
              </a:rPr>
              <a:t>И если железным орудием ударил его и тот умер, убийца — он, и должен быть умервщлен убийца.</a:t>
            </a:r>
          </a:p>
          <a:p>
            <a:pPr algn="just">
              <a:lnSpc>
                <a:spcPts val="4592"/>
              </a:lnSpc>
            </a:pPr>
            <a:r>
              <a:rPr lang="en-US" sz="3150">
                <a:solidFill>
                  <a:srgbClr val="000000"/>
                </a:solidFill>
                <a:latin typeface="Calibri (MS)"/>
                <a:ea typeface="Calibri (MS)"/>
                <a:cs typeface="Calibri (MS)"/>
                <a:sym typeface="Calibri (MS)"/>
              </a:rPr>
              <a:t>И если случайно, без злобы, толкнул его или уронил на него предмет без умысла… И он не был ему врагом и не желал ему зла, то община рассудит между убившим и мстителем по этим законам. И спасет община убийцу от руки мстителя и вернёт его в город-убежище, куда он бежал. И будет жить там до смерти первосвященника, помазанного священным маслом. Но если убийца выйдет за пределы города-убежища своего, и убьет кровный мститель убийцу — на нём нет крови.</a:t>
            </a:r>
          </a:p>
        </p:txBody>
      </p:sp>
      <p:sp>
        <p:nvSpPr>
          <p:cNvPr name="TextBox 4" id="4"/>
          <p:cNvSpPr txBox="true"/>
          <p:nvPr/>
        </p:nvSpPr>
        <p:spPr>
          <a:xfrm rot="0">
            <a:off x="3402055" y="103346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 35:9-12; 16, 35:22-27</a:t>
            </a:r>
          </a:p>
        </p:txBody>
      </p:sp>
      <p:sp>
        <p:nvSpPr>
          <p:cNvPr name="TextBox 5" id="5"/>
          <p:cNvSpPr txBox="true"/>
          <p:nvPr/>
        </p:nvSpPr>
        <p:spPr>
          <a:xfrm rot="0">
            <a:off x="3402055" y="442913"/>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a:t>
            </a:r>
          </a:p>
        </p:txBody>
      </p:sp>
      <p:sp>
        <p:nvSpPr>
          <p:cNvPr name="AutoShape 6" id="6"/>
          <p:cNvSpPr/>
          <p:nvPr/>
        </p:nvSpPr>
        <p:spPr>
          <a:xfrm flipV="true">
            <a:off x="3437831" y="155347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37831" y="1667437"/>
            <a:ext cx="14009803" cy="8340090"/>
          </a:xfrm>
          <a:prstGeom prst="rect">
            <a:avLst/>
          </a:prstGeom>
        </p:spPr>
        <p:txBody>
          <a:bodyPr anchor="t" rtlCol="false" tIns="0" lIns="0" bIns="0" rIns="0">
            <a:spAutoFit/>
          </a:bodyPr>
          <a:lstStyle/>
          <a:p>
            <a:pPr algn="just">
              <a:lnSpc>
                <a:spcPts val="4409"/>
              </a:lnSpc>
            </a:pPr>
            <a:r>
              <a:rPr lang="en-US" sz="3150">
                <a:solidFill>
                  <a:srgbClr val="000000"/>
                </a:solidFill>
                <a:latin typeface="Calibri (MS)"/>
                <a:ea typeface="Calibri (MS)"/>
                <a:cs typeface="Calibri (MS)"/>
                <a:sym typeface="Calibri (MS)"/>
              </a:rPr>
              <a:t>Главный смы</a:t>
            </a:r>
            <a:r>
              <a:rPr lang="en-US" sz="3150">
                <a:solidFill>
                  <a:srgbClr val="000000"/>
                </a:solidFill>
                <a:latin typeface="Calibri (MS)"/>
                <a:ea typeface="Calibri (MS)"/>
                <a:cs typeface="Calibri (MS)"/>
                <a:sym typeface="Calibri (MS)"/>
              </a:rPr>
              <a:t>сл этой заповеди [таков]: убийство — столь тяжкая провинность, что разрушает мир. Как говорят благословенной памяти [мудрецы] (Рамбам, Законы об убийстве, 4:9): «Тот, кто убивает человека умышленно, даже если исполняет все остальные заповеди, не спасется от суда, как сказано (Мишлей, 28:17): “Человек, преследуемый за убийство, будет бегать вплоть до могилы, никто не поддержит его”». Поэтому даже убивший непреднамеренно, поскольку такой грех произошел по его вине, он должен испытать на себе муки изгнания.</a:t>
            </a:r>
          </a:p>
          <a:p>
            <a:pPr algn="just">
              <a:lnSpc>
                <a:spcPts val="4409"/>
              </a:lnSpc>
            </a:pPr>
            <a:r>
              <a:rPr lang="en-US" sz="3150">
                <a:solidFill>
                  <a:srgbClr val="000000"/>
                </a:solidFill>
                <a:latin typeface="Calibri (MS)"/>
                <a:ea typeface="Calibri (MS)"/>
                <a:cs typeface="Calibri (MS)"/>
                <a:sym typeface="Calibri (MS)"/>
              </a:rPr>
              <a:t>Ибо оно равновесно предсмертным мукам, ведь человек разлучается с теми, кто его любил, и со своей Родиной, поселяясь навечно среди чужаков.</a:t>
            </a:r>
          </a:p>
          <a:p>
            <a:pPr algn="just">
              <a:lnSpc>
                <a:spcPts val="4409"/>
              </a:lnSpc>
            </a:pPr>
            <a:r>
              <a:rPr lang="en-US" sz="3150">
                <a:solidFill>
                  <a:srgbClr val="000000"/>
                </a:solidFill>
                <a:latin typeface="Calibri (MS)"/>
                <a:ea typeface="Calibri (MS)"/>
                <a:cs typeface="Calibri (MS)"/>
                <a:sym typeface="Calibri (MS)"/>
              </a:rPr>
              <a:t>Также посредством этой заповеди получает исправление этот мир. Как объясняет Писание, [человек] спасется от убийства от рук кровного мстителя за то, в чем нет злого умысла, поскольку [действовал] непреднамеренно.</a:t>
            </a:r>
          </a:p>
          <a:p>
            <a:pPr algn="just">
              <a:lnSpc>
                <a:spcPts val="4409"/>
              </a:lnSpc>
            </a:pPr>
            <a:r>
              <a:rPr lang="en-US" sz="3150">
                <a:solidFill>
                  <a:srgbClr val="000000"/>
                </a:solidFill>
                <a:latin typeface="Calibri (MS)"/>
                <a:ea typeface="Calibri (MS)"/>
                <a:cs typeface="Calibri (MS)"/>
                <a:sym typeface="Calibri (MS)"/>
              </a:rPr>
              <a:t>И ещё одна польза — дабы близкие жертвы постоянно не видели убийцу перед своими глазами глазами в том месте, где произошло злодеяние. Все пути Торы — приятны.</a:t>
            </a:r>
          </a:p>
        </p:txBody>
      </p:sp>
      <p:sp>
        <p:nvSpPr>
          <p:cNvPr name="TextBox 4" id="4"/>
          <p:cNvSpPr txBox="true"/>
          <p:nvPr/>
        </p:nvSpPr>
        <p:spPr>
          <a:xfrm rot="0">
            <a:off x="3402055" y="5619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Сефер а-Хинух, 410</a:t>
            </a:r>
          </a:p>
        </p:txBody>
      </p:sp>
      <p:sp>
        <p:nvSpPr>
          <p:cNvPr name="TextBox 5" id="5"/>
          <p:cNvSpPr txBox="true"/>
          <p:nvPr/>
        </p:nvSpPr>
        <p:spPr>
          <a:xfrm rot="0">
            <a:off x="3402055" y="-2857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2</a:t>
            </a:r>
          </a:p>
        </p:txBody>
      </p:sp>
      <p:sp>
        <p:nvSpPr>
          <p:cNvPr name="AutoShape 6" id="6"/>
          <p:cNvSpPr/>
          <p:nvPr/>
        </p:nvSpPr>
        <p:spPr>
          <a:xfrm flipV="true">
            <a:off x="3437831" y="1081983"/>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20227" y="1110558"/>
            <a:ext cx="11822322"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Почему убийцу наказывают изгнанием?</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
        <p:nvSpPr>
          <p:cNvPr name="TextBox 4" id="4"/>
          <p:cNvSpPr txBox="true"/>
          <p:nvPr/>
        </p:nvSpPr>
        <p:spPr>
          <a:xfrm rot="0">
            <a:off x="2384971" y="610284"/>
            <a:ext cx="13518059" cy="1952625"/>
          </a:xfrm>
          <a:prstGeom prst="rect">
            <a:avLst/>
          </a:prstGeom>
        </p:spPr>
        <p:txBody>
          <a:bodyPr anchor="t" rtlCol="false" tIns="0" lIns="0" bIns="0" rIns="0">
            <a:spAutoFit/>
          </a:bodyPr>
          <a:lstStyle/>
          <a:p>
            <a:pPr algn="ctr">
              <a:lnSpc>
                <a:spcPts val="7200"/>
              </a:lnSpc>
              <a:spcBef>
                <a:spcPct val="0"/>
              </a:spcBef>
            </a:pPr>
            <a:r>
              <a:rPr lang="en-US" b="true" sz="6000">
                <a:solidFill>
                  <a:srgbClr val="000000"/>
                </a:solidFill>
                <a:latin typeface="Calibri (MS) Bold"/>
                <a:ea typeface="Calibri (MS) Bold"/>
                <a:cs typeface="Calibri (MS) Bold"/>
                <a:sym typeface="Calibri (MS) Bold"/>
              </a:rPr>
              <a:t>Двойственная природа города-убежища</a:t>
            </a:r>
          </a:p>
          <a:p>
            <a:pPr algn="ctr">
              <a:lnSpc>
                <a:spcPts val="7200"/>
              </a:lnSpc>
              <a:spcBef>
                <a:spcPct val="0"/>
              </a:spcBef>
            </a:pPr>
          </a:p>
        </p:txBody>
      </p:sp>
      <p:sp>
        <p:nvSpPr>
          <p:cNvPr name="TextBox 5" id="5"/>
          <p:cNvSpPr txBox="true"/>
          <p:nvPr/>
        </p:nvSpPr>
        <p:spPr>
          <a:xfrm rot="0">
            <a:off x="3521392" y="7057158"/>
            <a:ext cx="4793900" cy="2034404"/>
          </a:xfrm>
          <a:prstGeom prst="rect">
            <a:avLst/>
          </a:prstGeom>
        </p:spPr>
        <p:txBody>
          <a:bodyPr anchor="t" rtlCol="false" tIns="0" lIns="0" bIns="0" rIns="0">
            <a:spAutoFit/>
          </a:bodyPr>
          <a:lstStyle/>
          <a:p>
            <a:pPr algn="ctr">
              <a:lnSpc>
                <a:spcPts val="2634"/>
              </a:lnSpc>
              <a:spcBef>
                <a:spcPct val="0"/>
              </a:spcBef>
            </a:pPr>
            <a:r>
              <a:rPr lang="en-US" sz="2195">
                <a:solidFill>
                  <a:srgbClr val="E6FFFF">
                    <a:alpha val="94902"/>
                  </a:srgbClr>
                </a:solidFill>
                <a:latin typeface="Calibri (MS)"/>
                <a:ea typeface="Calibri (MS)"/>
                <a:cs typeface="Calibri (MS)"/>
                <a:sym typeface="Calibri (MS)"/>
              </a:rPr>
              <a:t>Дороги к ним были в два раза шире обычных (32 локтя), мосты выровнены, а на перекрестках стояли указатели «Убежище». Цель спасти убийцу от кровного мстителя.</a:t>
            </a:r>
          </a:p>
          <a:p>
            <a:pPr algn="ctr">
              <a:lnSpc>
                <a:spcPts val="2634"/>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Б</a:t>
            </a:r>
            <a:r>
              <a:rPr lang="en-US" sz="7200" b="true">
                <a:solidFill>
                  <a:srgbClr val="1B969B"/>
                </a:solidFill>
                <a:latin typeface="Arial Bold"/>
                <a:ea typeface="Arial Bold"/>
                <a:cs typeface="Arial Bold"/>
                <a:sym typeface="Arial Bold"/>
              </a:rPr>
              <a:t>. Как долго длится изгнание?</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Матот-Масеэй</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085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 35:28</a:t>
            </a:r>
          </a:p>
        </p:txBody>
      </p:sp>
      <p:sp>
        <p:nvSpPr>
          <p:cNvPr name="TextBox 4" id="4"/>
          <p:cNvSpPr txBox="true"/>
          <p:nvPr/>
        </p:nvSpPr>
        <p:spPr>
          <a:xfrm rot="0">
            <a:off x="34085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3А</a:t>
            </a:r>
          </a:p>
        </p:txBody>
      </p:sp>
      <p:sp>
        <p:nvSpPr>
          <p:cNvPr name="AutoShape 5" id="5"/>
          <p:cNvSpPr/>
          <p:nvPr/>
        </p:nvSpPr>
        <p:spPr>
          <a:xfrm flipV="true">
            <a:off x="3444333"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44333" y="2091633"/>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Ибо в городе-убежище своем буд</a:t>
            </a:r>
            <a:r>
              <a:rPr lang="en-US" sz="3150">
                <a:solidFill>
                  <a:srgbClr val="000000"/>
                </a:solidFill>
                <a:latin typeface="Calibri (MS)"/>
                <a:ea typeface="Calibri (MS)"/>
                <a:cs typeface="Calibri (MS)"/>
                <a:sym typeface="Calibri (MS)"/>
              </a:rPr>
              <a:t>ет жить до смерти первосвященника, и после смерти первосвященника вернется убийца в землю владения своего.</a:t>
            </a:r>
          </a:p>
        </p:txBody>
      </p:sp>
      <p:sp>
        <p:nvSpPr>
          <p:cNvPr name="TextBox 7" id="7"/>
          <p:cNvSpPr txBox="true"/>
          <p:nvPr/>
        </p:nvSpPr>
        <p:spPr>
          <a:xfrm rot="0">
            <a:off x="3421732" y="4102970"/>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Талмуд, Макот, 11а</a:t>
            </a:r>
          </a:p>
        </p:txBody>
      </p:sp>
      <p:sp>
        <p:nvSpPr>
          <p:cNvPr name="TextBox 8" id="8"/>
          <p:cNvSpPr txBox="true"/>
          <p:nvPr/>
        </p:nvSpPr>
        <p:spPr>
          <a:xfrm rot="0">
            <a:off x="3421732" y="3512420"/>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4</a:t>
            </a:r>
          </a:p>
        </p:txBody>
      </p:sp>
      <p:sp>
        <p:nvSpPr>
          <p:cNvPr name="AutoShape 9" id="9"/>
          <p:cNvSpPr/>
          <p:nvPr/>
        </p:nvSpPr>
        <p:spPr>
          <a:xfrm>
            <a:off x="3457508" y="4622978"/>
            <a:ext cx="1139598" cy="0"/>
          </a:xfrm>
          <a:prstGeom prst="line">
            <a:avLst/>
          </a:prstGeom>
          <a:ln cap="flat" w="76200">
            <a:solidFill>
              <a:srgbClr val="30BFBF"/>
            </a:solidFill>
            <a:prstDash val="solid"/>
            <a:headEnd type="none" len="sm" w="sm"/>
            <a:tailEnd type="none" len="sm" w="sm"/>
          </a:ln>
        </p:spPr>
      </p:sp>
      <p:sp>
        <p:nvSpPr>
          <p:cNvPr name="TextBox 10" id="10"/>
          <p:cNvSpPr txBox="true"/>
          <p:nvPr/>
        </p:nvSpPr>
        <p:spPr>
          <a:xfrm rot="0">
            <a:off x="3457508" y="4603928"/>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a:t>
            </a:r>
            <a:r>
              <a:rPr lang="en-US" sz="3150">
                <a:solidFill>
                  <a:srgbClr val="000000"/>
                </a:solidFill>
                <a:latin typeface="Calibri (MS)"/>
                <a:ea typeface="Calibri (MS)"/>
                <a:cs typeface="Calibri (MS)"/>
                <a:sym typeface="Calibri (MS)"/>
              </a:rPr>
              <a:t>оэтому матери первосвященников снабжали их едой и одеждой, чтобы те не молились о смерти их сыновей.</a:t>
            </a:r>
          </a:p>
        </p:txBody>
      </p:sp>
      <p:sp>
        <p:nvSpPr>
          <p:cNvPr name="TextBox 11" id="11"/>
          <p:cNvSpPr txBox="true"/>
          <p:nvPr/>
        </p:nvSpPr>
        <p:spPr>
          <a:xfrm rot="0">
            <a:off x="3457508" y="6453340"/>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Раши, Бемидбар, 35:25</a:t>
            </a:r>
          </a:p>
        </p:txBody>
      </p:sp>
      <p:sp>
        <p:nvSpPr>
          <p:cNvPr name="TextBox 12" id="12"/>
          <p:cNvSpPr txBox="true"/>
          <p:nvPr/>
        </p:nvSpPr>
        <p:spPr>
          <a:xfrm rot="0">
            <a:off x="3457508" y="5862790"/>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3Б</a:t>
            </a:r>
          </a:p>
        </p:txBody>
      </p:sp>
      <p:sp>
        <p:nvSpPr>
          <p:cNvPr name="AutoShape 13" id="13"/>
          <p:cNvSpPr/>
          <p:nvPr/>
        </p:nvSpPr>
        <p:spPr>
          <a:xfrm>
            <a:off x="3493284" y="6973348"/>
            <a:ext cx="1139598" cy="0"/>
          </a:xfrm>
          <a:prstGeom prst="line">
            <a:avLst/>
          </a:prstGeom>
          <a:ln cap="flat" w="76200">
            <a:solidFill>
              <a:srgbClr val="30BFBF"/>
            </a:solidFill>
            <a:prstDash val="solid"/>
            <a:headEnd type="none" len="sm" w="sm"/>
            <a:tailEnd type="none" len="sm" w="sm"/>
          </a:ln>
        </p:spPr>
      </p:sp>
      <p:sp>
        <p:nvSpPr>
          <p:cNvPr name="TextBox 14" id="14"/>
          <p:cNvSpPr txBox="true"/>
          <p:nvPr/>
        </p:nvSpPr>
        <p:spPr>
          <a:xfrm rot="0">
            <a:off x="3493284" y="6954298"/>
            <a:ext cx="13716000" cy="2944787"/>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«До смерти первосвященника»: </a:t>
            </a:r>
            <a:r>
              <a:rPr lang="en-US" sz="3150">
                <a:solidFill>
                  <a:srgbClr val="000000"/>
                </a:solidFill>
                <a:latin typeface="Calibri (MS)"/>
                <a:ea typeface="Calibri (MS)"/>
                <a:cs typeface="Calibri (MS)"/>
                <a:sym typeface="Calibri (MS)"/>
              </a:rPr>
              <a:t>ведь он утверждает Б-жественное присутс</a:t>
            </a:r>
            <a:r>
              <a:rPr lang="en-US" sz="3150">
                <a:solidFill>
                  <a:srgbClr val="000000"/>
                </a:solidFill>
                <a:latin typeface="Calibri (MS)"/>
                <a:ea typeface="Calibri (MS)"/>
                <a:cs typeface="Calibri (MS)"/>
                <a:sym typeface="Calibri (MS)"/>
              </a:rPr>
              <a:t>твие (Шхина) в [среде народа] Израиля и продлевает дни их [жизни]. Убийца же заставляет Шхину удалиться из [среды народа] Израиля и сокращает [дни] их жизни. [Убийце] не подобает находиться перед первосвященником (Сифри).</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57" y="962025"/>
            <a:ext cx="11432886"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М</a:t>
            </a:r>
            <a:r>
              <a:rPr lang="en-US" b="true" sz="3000" strike="noStrike" u="none">
                <a:solidFill>
                  <a:srgbClr val="1A969B"/>
                </a:solidFill>
                <a:latin typeface="Calibri (MS) Bold"/>
                <a:ea typeface="Calibri (MS) Bold"/>
                <a:cs typeface="Calibri (MS) Bold"/>
                <a:sym typeface="Calibri (MS) Bold"/>
              </a:rPr>
              <a:t>и</a:t>
            </a:r>
            <a:r>
              <a:rPr lang="en-US" b="true" sz="3000" strike="noStrike" u="none">
                <a:solidFill>
                  <a:srgbClr val="1A969B"/>
                </a:solidFill>
                <a:latin typeface="Calibri (MS) Bold"/>
                <a:ea typeface="Calibri (MS) Bold"/>
                <a:cs typeface="Calibri (MS) Bold"/>
                <a:sym typeface="Calibri (MS) Bold"/>
              </a:rPr>
              <a:t>шн</a:t>
            </a:r>
            <a:r>
              <a:rPr lang="en-US" b="true" sz="3000" strike="noStrike" u="none">
                <a:solidFill>
                  <a:srgbClr val="1A969B"/>
                </a:solidFill>
                <a:latin typeface="Calibri (MS) Bold"/>
                <a:ea typeface="Calibri (MS) Bold"/>
                <a:cs typeface="Calibri (MS) Bold"/>
                <a:sym typeface="Calibri (MS) Bold"/>
              </a:rPr>
              <a:t>а</a:t>
            </a:r>
            <a:r>
              <a:rPr lang="en-US" b="true" sz="3000" strike="noStrike" u="none">
                <a:solidFill>
                  <a:srgbClr val="1A969B"/>
                </a:solidFill>
                <a:latin typeface="Calibri (MS) Bold"/>
                <a:ea typeface="Calibri (MS) Bold"/>
                <a:cs typeface="Calibri (MS) Bold"/>
                <a:sym typeface="Calibri (MS) Bold"/>
              </a:rPr>
              <a:t>,</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Мидот,</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3</a:t>
            </a:r>
            <a:r>
              <a:rPr lang="en-US" b="true" sz="3000" strike="noStrike" u="none">
                <a:solidFill>
                  <a:srgbClr val="1A969B"/>
                </a:solidFill>
                <a:latin typeface="Calibri (MS) Bold"/>
                <a:ea typeface="Calibri (MS) Bold"/>
                <a:cs typeface="Calibri (MS) Bold"/>
                <a:sym typeface="Calibri (MS) Bold"/>
              </a:rPr>
              <a:t>:4</a:t>
            </a:r>
          </a:p>
        </p:txBody>
      </p:sp>
      <p:sp>
        <p:nvSpPr>
          <p:cNvPr name="TextBox 4" id="4"/>
          <p:cNvSpPr txBox="true"/>
          <p:nvPr/>
        </p:nvSpPr>
        <p:spPr>
          <a:xfrm rot="0">
            <a:off x="3489927" y="1391122"/>
            <a:ext cx="13647806" cy="294478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Он</a:t>
            </a:r>
            <a:r>
              <a:rPr lang="en-US" sz="3150" strike="noStrike" u="none">
                <a:solidFill>
                  <a:srgbClr val="000000"/>
                </a:solidFill>
                <a:latin typeface="Calibri (MS)"/>
                <a:ea typeface="Calibri (MS)"/>
                <a:cs typeface="Calibri (MS)"/>
                <a:sym typeface="Calibri (MS)"/>
              </a:rPr>
              <a:t>и прино</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или от</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уда </a:t>
            </a:r>
            <a:r>
              <a:rPr lang="en-US" sz="3150" strike="noStrike" u="none">
                <a:solidFill>
                  <a:srgbClr val="000000"/>
                </a:solidFill>
                <a:latin typeface="Calibri (MS)"/>
                <a:ea typeface="Calibri (MS)"/>
                <a:cs typeface="Calibri (MS)"/>
                <a:sym typeface="Calibri (MS)"/>
              </a:rPr>
              <a:t>ка</a:t>
            </a:r>
            <a:r>
              <a:rPr lang="en-US" sz="3150" strike="noStrike" u="none">
                <a:solidFill>
                  <a:srgbClr val="000000"/>
                </a:solidFill>
                <a:latin typeface="Calibri (MS)"/>
                <a:ea typeface="Calibri (MS)"/>
                <a:cs typeface="Calibri (MS)"/>
                <a:sym typeface="Calibri (MS)"/>
              </a:rPr>
              <a:t>мни </a:t>
            </a:r>
            <a:r>
              <a:rPr lang="en-US" sz="3150" strike="noStrike" u="none">
                <a:solidFill>
                  <a:srgbClr val="000000"/>
                </a:solidFill>
                <a:latin typeface="Calibri (MS)"/>
                <a:ea typeface="Calibri (MS)"/>
                <a:cs typeface="Calibri (MS)"/>
                <a:sym typeface="Calibri (MS)"/>
              </a:rPr>
              <a:t>ц</a:t>
            </a:r>
            <a:r>
              <a:rPr lang="en-US" sz="3150" strike="noStrike" u="none">
                <a:solidFill>
                  <a:srgbClr val="000000"/>
                </a:solidFill>
                <a:latin typeface="Calibri (MS)"/>
                <a:ea typeface="Calibri (MS)"/>
                <a:cs typeface="Calibri (MS)"/>
                <a:sym typeface="Calibri (MS)"/>
              </a:rPr>
              <a:t>ел</a:t>
            </a:r>
            <a:r>
              <a:rPr lang="en-US" sz="3150" strike="noStrike" u="none">
                <a:solidFill>
                  <a:srgbClr val="000000"/>
                </a:solidFill>
                <a:latin typeface="Calibri (MS)"/>
                <a:ea typeface="Calibri (MS)"/>
                <a:cs typeface="Calibri (MS)"/>
                <a:sym typeface="Calibri (MS)"/>
              </a:rPr>
              <a:t>ы</a:t>
            </a:r>
            <a:r>
              <a:rPr lang="en-US" sz="3150" strike="noStrike" u="none">
                <a:solidFill>
                  <a:srgbClr val="000000"/>
                </a:solidFill>
                <a:latin typeface="Calibri (MS)"/>
                <a:ea typeface="Calibri (MS)"/>
                <a:cs typeface="Calibri (MS)"/>
                <a:sym typeface="Calibri (MS)"/>
              </a:rPr>
              <a:t>е, </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ор</a:t>
            </a:r>
            <a:r>
              <a:rPr lang="en-US" sz="3150" strike="noStrike" u="none">
                <a:solidFill>
                  <a:srgbClr val="000000"/>
                </a:solidFill>
                <a:latin typeface="Calibri (MS)"/>
                <a:ea typeface="Calibri (MS)"/>
                <a:cs typeface="Calibri (MS)"/>
                <a:sym typeface="Calibri (MS)"/>
              </a:rPr>
              <a:t>ых</a:t>
            </a:r>
            <a:r>
              <a:rPr lang="en-US" sz="3150" strike="noStrike" u="none">
                <a:solidFill>
                  <a:srgbClr val="000000"/>
                </a:solidFill>
                <a:latin typeface="Calibri (MS)"/>
                <a:ea typeface="Calibri (MS)"/>
                <a:cs typeface="Calibri (MS)"/>
                <a:sym typeface="Calibri (MS)"/>
              </a:rPr>
              <a:t> н</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 к</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лось </a:t>
            </a:r>
            <a:r>
              <a:rPr lang="en-US" sz="3150" strike="noStrike" u="none">
                <a:solidFill>
                  <a:srgbClr val="000000"/>
                </a:solidFill>
                <a:latin typeface="Calibri (MS)"/>
                <a:ea typeface="Calibri (MS)"/>
                <a:cs typeface="Calibri (MS)"/>
                <a:sym typeface="Calibri (MS)"/>
              </a:rPr>
              <a:t>ж</a:t>
            </a:r>
            <a:r>
              <a:rPr lang="en-US" sz="3150" strike="noStrike" u="none">
                <a:solidFill>
                  <a:srgbClr val="000000"/>
                </a:solidFill>
                <a:latin typeface="Calibri (MS)"/>
                <a:ea typeface="Calibri (MS)"/>
                <a:cs typeface="Calibri (MS)"/>
                <a:sym typeface="Calibri (MS)"/>
              </a:rPr>
              <a:t>елезо</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иб</a:t>
            </a:r>
            <a:r>
              <a:rPr lang="en-US" sz="3150" strike="noStrike" u="none">
                <a:solidFill>
                  <a:srgbClr val="000000"/>
                </a:solidFill>
                <a:latin typeface="Calibri (MS)"/>
                <a:ea typeface="Calibri (MS)"/>
                <a:cs typeface="Calibri (MS)"/>
                <a:sym typeface="Calibri (MS)"/>
              </a:rPr>
              <a:t>о желе</a:t>
            </a:r>
            <a:r>
              <a:rPr lang="en-US" sz="3150" strike="noStrike" u="none">
                <a:solidFill>
                  <a:srgbClr val="000000"/>
                </a:solidFill>
                <a:latin typeface="Calibri (MS)"/>
                <a:ea typeface="Calibri (MS)"/>
                <a:cs typeface="Calibri (MS)"/>
                <a:sym typeface="Calibri (MS)"/>
              </a:rPr>
              <a:t>зо</a:t>
            </a:r>
            <a:r>
              <a:rPr lang="en-US" sz="3150" strike="noStrike" u="none">
                <a:solidFill>
                  <a:srgbClr val="000000"/>
                </a:solidFill>
                <a:latin typeface="Calibri (MS)"/>
                <a:ea typeface="Calibri (MS)"/>
                <a:cs typeface="Calibri (MS)"/>
                <a:sym typeface="Calibri (MS)"/>
              </a:rPr>
              <a:t> о</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кве</a:t>
            </a:r>
            <a:r>
              <a:rPr lang="en-US" sz="3150" strike="noStrike" u="none">
                <a:solidFill>
                  <a:srgbClr val="000000"/>
                </a:solidFill>
                <a:latin typeface="Calibri (MS)"/>
                <a:ea typeface="Calibri (MS)"/>
                <a:cs typeface="Calibri (MS)"/>
                <a:sym typeface="Calibri (MS)"/>
              </a:rPr>
              <a:t>рня</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 п</a:t>
            </a:r>
            <a:r>
              <a:rPr lang="en-US" sz="3150" strike="noStrike" u="none">
                <a:solidFill>
                  <a:srgbClr val="000000"/>
                </a:solidFill>
                <a:latin typeface="Calibri (MS)"/>
                <a:ea typeface="Calibri (MS)"/>
                <a:cs typeface="Calibri (MS)"/>
                <a:sym typeface="Calibri (MS)"/>
              </a:rPr>
              <a:t>рик</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сновением</a:t>
            </a:r>
            <a:r>
              <a:rPr lang="en-US" sz="3150" strike="noStrike" u="none">
                <a:solidFill>
                  <a:srgbClr val="000000"/>
                </a:solidFill>
                <a:latin typeface="Calibri (MS)"/>
                <a:ea typeface="Calibri (MS)"/>
                <a:cs typeface="Calibri (MS)"/>
                <a:sym typeface="Calibri (MS)"/>
              </a:rPr>
              <a:t>. Ибо железо было создано, чтобы сокращать дни [жизни] человека, а жертвенник был создан, чтобы продлевать дни [жизни] человека. Не подобает, чтобы то, что сокращает, [возвышалось] над тем, что продлевает.</a:t>
            </a:r>
          </a:p>
        </p:txBody>
      </p:sp>
      <p:sp>
        <p:nvSpPr>
          <p:cNvPr name="TextBox 5" id="5"/>
          <p:cNvSpPr txBox="true"/>
          <p:nvPr/>
        </p:nvSpPr>
        <p:spPr>
          <a:xfrm rot="0">
            <a:off x="3489927" y="4316859"/>
            <a:ext cx="11432886"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a:t>
            </a:r>
            <a:r>
              <a:rPr lang="en-US" b="true" sz="3000" strike="noStrike" u="none">
                <a:solidFill>
                  <a:srgbClr val="1A969B"/>
                </a:solidFill>
                <a:latin typeface="Calibri (MS) Bold"/>
                <a:ea typeface="Calibri (MS) Bold"/>
                <a:cs typeface="Calibri (MS) Bold"/>
                <a:sym typeface="Calibri (MS) Bold"/>
              </a:rPr>
              <a:t>аши, Бемид</a:t>
            </a:r>
            <a:r>
              <a:rPr lang="en-US" b="true" sz="3000" strike="noStrike" u="none">
                <a:solidFill>
                  <a:srgbClr val="1A969B"/>
                </a:solidFill>
                <a:latin typeface="Calibri (MS) Bold"/>
                <a:ea typeface="Calibri (MS) Bold"/>
                <a:cs typeface="Calibri (MS) Bold"/>
                <a:sym typeface="Calibri (MS) Bold"/>
              </a:rPr>
              <a:t>бар</a:t>
            </a:r>
            <a:r>
              <a:rPr lang="en-US" b="true" sz="3000" strike="noStrike" u="none">
                <a:solidFill>
                  <a:srgbClr val="1A969B"/>
                </a:solidFill>
                <a:latin typeface="Calibri (MS) Bold"/>
                <a:ea typeface="Calibri (MS) Bold"/>
                <a:cs typeface="Calibri (MS) Bold"/>
                <a:sym typeface="Calibri (MS) Bold"/>
              </a:rPr>
              <a:t>, 3</a:t>
            </a:r>
            <a:r>
              <a:rPr lang="en-US" b="true" sz="3000" strike="noStrike" u="none">
                <a:solidFill>
                  <a:srgbClr val="1A969B"/>
                </a:solidFill>
                <a:latin typeface="Calibri (MS) Bold"/>
                <a:ea typeface="Calibri (MS) Bold"/>
                <a:cs typeface="Calibri (MS) Bold"/>
                <a:sym typeface="Calibri (MS) Bold"/>
              </a:rPr>
              <a:t>5</a:t>
            </a:r>
            <a:r>
              <a:rPr lang="en-US" b="true" sz="3000" strike="noStrike" u="none">
                <a:solidFill>
                  <a:srgbClr val="1A969B"/>
                </a:solidFill>
                <a:latin typeface="Calibri (MS) Bold"/>
                <a:ea typeface="Calibri (MS) Bold"/>
                <a:cs typeface="Calibri (MS) Bold"/>
                <a:sym typeface="Calibri (MS) Bold"/>
              </a:rPr>
              <a:t>:25</a:t>
            </a:r>
          </a:p>
        </p:txBody>
      </p:sp>
      <p:sp>
        <p:nvSpPr>
          <p:cNvPr name="TextBox 6" id="6"/>
          <p:cNvSpPr txBox="true"/>
          <p:nvPr/>
        </p:nvSpPr>
        <p:spPr>
          <a:xfrm rot="0">
            <a:off x="3552296" y="4745956"/>
            <a:ext cx="13647806" cy="12017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ругое объяснение: поско</a:t>
            </a:r>
            <a:r>
              <a:rPr lang="en-US" sz="3150" strike="noStrike" u="none">
                <a:solidFill>
                  <a:srgbClr val="000000"/>
                </a:solidFill>
                <a:latin typeface="Calibri (MS)"/>
                <a:ea typeface="Calibri (MS)"/>
                <a:cs typeface="Calibri (MS)"/>
                <a:sym typeface="Calibri (MS)"/>
              </a:rPr>
              <a:t>льку</a:t>
            </a:r>
            <a:r>
              <a:rPr lang="en-US" sz="3150" strike="noStrike" u="none">
                <a:solidFill>
                  <a:srgbClr val="000000"/>
                </a:solidFill>
                <a:latin typeface="Calibri (MS)"/>
                <a:ea typeface="Calibri (MS)"/>
                <a:cs typeface="Calibri (MS)"/>
                <a:sym typeface="Calibri (MS)"/>
              </a:rPr>
              <a:t> пер</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осв</a:t>
            </a:r>
            <a:r>
              <a:rPr lang="en-US" sz="3150" strike="noStrike" u="none">
                <a:solidFill>
                  <a:srgbClr val="000000"/>
                </a:solidFill>
                <a:latin typeface="Calibri (MS)"/>
                <a:ea typeface="Calibri (MS)"/>
                <a:cs typeface="Calibri (MS)"/>
                <a:sym typeface="Calibri (MS)"/>
              </a:rPr>
              <a:t>ящ</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ни</a:t>
            </a:r>
            <a:r>
              <a:rPr lang="en-US" sz="3150" strike="noStrike" u="none">
                <a:solidFill>
                  <a:srgbClr val="000000"/>
                </a:solidFill>
                <a:latin typeface="Calibri (MS)"/>
                <a:ea typeface="Calibri (MS)"/>
                <a:cs typeface="Calibri (MS)"/>
                <a:sym typeface="Calibri (MS)"/>
              </a:rPr>
              <a:t>ку</a:t>
            </a:r>
            <a:r>
              <a:rPr lang="en-US" sz="3150" strike="noStrike" u="none">
                <a:solidFill>
                  <a:srgbClr val="000000"/>
                </a:solidFill>
                <a:latin typeface="Calibri (MS)"/>
                <a:ea typeface="Calibri (MS)"/>
                <a:cs typeface="Calibri (MS)"/>
                <a:sym typeface="Calibri (MS)"/>
              </a:rPr>
              <a:t> следовало молиться, чтобы такое несчастье не случилось в Израиле при его жизни (см. Макот, 11).</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
        <p:nvSpPr>
          <p:cNvPr name="TextBox 4" id="4"/>
          <p:cNvSpPr txBox="true"/>
          <p:nvPr/>
        </p:nvSpPr>
        <p:spPr>
          <a:xfrm rot="0">
            <a:off x="3044253" y="6771260"/>
            <a:ext cx="68928" cy="309000"/>
          </a:xfrm>
          <a:prstGeom prst="rect">
            <a:avLst/>
          </a:prstGeom>
        </p:spPr>
        <p:txBody>
          <a:bodyPr anchor="t" rtlCol="false" tIns="0" lIns="0" bIns="0" rIns="0">
            <a:spAutoFit/>
          </a:bodyPr>
          <a:lstStyle/>
          <a:p>
            <a:pPr algn="ctr">
              <a:lnSpc>
                <a:spcPts val="2342"/>
              </a:lnSpc>
              <a:spcBef>
                <a:spcPct val="0"/>
              </a:spcBef>
            </a:pPr>
            <a:r>
              <a:rPr lang="en-US" b="true" sz="1951">
                <a:solidFill>
                  <a:srgbClr val="BBE2E9"/>
                </a:solidFill>
                <a:latin typeface="Arial Bold"/>
                <a:ea typeface="Arial Bold"/>
                <a:cs typeface="Arial Bold"/>
                <a:sym typeface="Arial Bold"/>
              </a:rPr>
              <a:t>,</a:t>
            </a:r>
          </a:p>
        </p:txBody>
      </p:sp>
      <p:sp>
        <p:nvSpPr>
          <p:cNvPr name="TextBox 5" id="5"/>
          <p:cNvSpPr txBox="true"/>
          <p:nvPr/>
        </p:nvSpPr>
        <p:spPr>
          <a:xfrm rot="0">
            <a:off x="15034390" y="7465555"/>
            <a:ext cx="87077" cy="382660"/>
          </a:xfrm>
          <a:prstGeom prst="rect">
            <a:avLst/>
          </a:prstGeom>
        </p:spPr>
        <p:txBody>
          <a:bodyPr anchor="t" rtlCol="false" tIns="0" lIns="0" bIns="0" rIns="0">
            <a:spAutoFit/>
          </a:bodyPr>
          <a:lstStyle/>
          <a:p>
            <a:pPr algn="ctr">
              <a:lnSpc>
                <a:spcPts val="2959"/>
              </a:lnSpc>
              <a:spcBef>
                <a:spcPct val="0"/>
              </a:spcBef>
            </a:pPr>
            <a:r>
              <a:rPr lang="en-US" b="true" sz="2466">
                <a:solidFill>
                  <a:srgbClr val="000000"/>
                </a:solidFill>
                <a:latin typeface="Arial Bold"/>
                <a:ea typeface="Arial Bold"/>
                <a:cs typeface="Arial Bold"/>
                <a:sym typeface="Arial Bold"/>
              </a:rPr>
              <a: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2115013"/>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Комментат</a:t>
            </a:r>
            <a:r>
              <a:rPr lang="en-US" sz="3150">
                <a:solidFill>
                  <a:srgbClr val="000000"/>
                </a:solidFill>
                <a:latin typeface="Calibri (MS)"/>
                <a:ea typeface="Calibri (MS)"/>
                <a:cs typeface="Calibri (MS)"/>
                <a:sym typeface="Calibri (MS)"/>
              </a:rPr>
              <a:t>оры пишут, что если следовать второму объяснению Раши («Поскольку первосвященнику следовало молиться…»), то сказанное «будет жить до смерти первосвященника» означает, что первосвященник наказывается за то, что не молился за еврейский народ.</a:t>
            </a:r>
          </a:p>
          <a:p>
            <a:pPr algn="just">
              <a:lnSpc>
                <a:spcPts val="4592"/>
              </a:lnSpc>
            </a:pPr>
            <a:r>
              <a:rPr lang="en-US" sz="3150">
                <a:solidFill>
                  <a:srgbClr val="000000"/>
                </a:solidFill>
                <a:latin typeface="Calibri (MS)"/>
                <a:ea typeface="Calibri (MS)"/>
                <a:cs typeface="Calibri (MS)"/>
                <a:sym typeface="Calibri (MS)"/>
              </a:rPr>
              <a:t>Казалось бы, это кажется странным: где в стихах или в законе «будет жить до смерти первосвященника» содержится намёк на то, что это наказание получает первосвященник? И в чем состоит его наказание, если убивший непреднамеренно должен оставаться в городе-убежище до смерти первосвященника?</a:t>
            </a:r>
          </a:p>
          <a:p>
            <a:pPr algn="just">
              <a:lnSpc>
                <a:spcPts val="4592"/>
              </a:lnSpc>
            </a:pPr>
            <a:r>
              <a:rPr lang="en-US" sz="3150">
                <a:solidFill>
                  <a:srgbClr val="000000"/>
                </a:solidFill>
                <a:latin typeface="Calibri (MS)"/>
                <a:ea typeface="Calibri (MS)"/>
                <a:cs typeface="Calibri (MS)"/>
                <a:sym typeface="Calibri (MS)"/>
              </a:rPr>
              <a:t>Есть мнение, что поскольку первосвященник не молился как следует, Тора обязала убийцу оставаться в городе-убежище до смерти первосвященника и страдать от невозможности вернуться домой. </a:t>
            </a:r>
          </a:p>
        </p:txBody>
      </p:sp>
      <p:sp>
        <p:nvSpPr>
          <p:cNvPr name="TextBox 6" id="6"/>
          <p:cNvSpPr txBox="true"/>
          <p:nvPr/>
        </p:nvSpPr>
        <p:spPr>
          <a:xfrm rot="0">
            <a:off x="3446593" y="1648288"/>
            <a:ext cx="1371600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Наказани</a:t>
            </a:r>
            <a:r>
              <a:rPr lang="en-US" b="true" sz="3000" strike="noStrike" u="none">
                <a:solidFill>
                  <a:srgbClr val="1A969B"/>
                </a:solidFill>
                <a:latin typeface="Calibri (MS) Bold"/>
                <a:ea typeface="Calibri (MS) Bold"/>
                <a:cs typeface="Calibri (MS) Bold"/>
                <a:sym typeface="Calibri (MS) Bold"/>
              </a:rPr>
              <a:t>е </a:t>
            </a:r>
            <a:r>
              <a:rPr lang="en-US" b="true" sz="3000" strike="noStrike" u="none">
                <a:solidFill>
                  <a:srgbClr val="1A969B"/>
                </a:solidFill>
                <a:latin typeface="Calibri (MS) Bold"/>
                <a:ea typeface="Calibri (MS) Bold"/>
                <a:cs typeface="Calibri (MS) Bold"/>
                <a:sym typeface="Calibri (MS) Bold"/>
              </a:rPr>
              <a:t>пе</a:t>
            </a:r>
            <a:r>
              <a:rPr lang="en-US" b="true" sz="3000" strike="noStrike" u="none">
                <a:solidFill>
                  <a:srgbClr val="1A969B"/>
                </a:solidFill>
                <a:latin typeface="Calibri (MS) Bold"/>
                <a:ea typeface="Calibri (MS) Bold"/>
                <a:cs typeface="Calibri (MS) Bold"/>
                <a:sym typeface="Calibri (MS) Bold"/>
              </a:rPr>
              <a:t>р</a:t>
            </a:r>
            <a:r>
              <a:rPr lang="en-US" b="true" sz="3000" strike="noStrike" u="none">
                <a:solidFill>
                  <a:srgbClr val="1A969B"/>
                </a:solidFill>
                <a:latin typeface="Calibri (MS) Bold"/>
                <a:ea typeface="Calibri (MS) Bold"/>
                <a:cs typeface="Calibri (MS) Bold"/>
                <a:sym typeface="Calibri (MS) Bold"/>
              </a:rPr>
              <a:t>во</a:t>
            </a:r>
            <a:r>
              <a:rPr lang="en-US" b="true" sz="3000" strike="noStrike" u="none">
                <a:solidFill>
                  <a:srgbClr val="1A969B"/>
                </a:solidFill>
                <a:latin typeface="Calibri (MS) Bold"/>
                <a:ea typeface="Calibri (MS) Bold"/>
                <a:cs typeface="Calibri (MS) Bold"/>
                <a:sym typeface="Calibri (MS) Bold"/>
              </a:rPr>
              <a:t>св</a:t>
            </a:r>
            <a:r>
              <a:rPr lang="en-US" b="true" sz="3000" strike="noStrike" u="none">
                <a:solidFill>
                  <a:srgbClr val="1A969B"/>
                </a:solidFill>
                <a:latin typeface="Calibri (MS) Bold"/>
                <a:ea typeface="Calibri (MS) Bold"/>
                <a:cs typeface="Calibri (MS) Bold"/>
                <a:sym typeface="Calibri (MS) Bold"/>
              </a:rPr>
              <a:t>ящ</a:t>
            </a:r>
            <a:r>
              <a:rPr lang="en-US" b="true" sz="3000" strike="noStrike" u="none">
                <a:solidFill>
                  <a:srgbClr val="1A969B"/>
                </a:solidFill>
                <a:latin typeface="Calibri (MS) Bold"/>
                <a:ea typeface="Calibri (MS) Bold"/>
                <a:cs typeface="Calibri (MS) Bold"/>
                <a:sym typeface="Calibri (MS) Bold"/>
              </a:rPr>
              <a:t>е</a:t>
            </a:r>
            <a:r>
              <a:rPr lang="en-US" b="true" sz="3000" strike="noStrike" u="none">
                <a:solidFill>
                  <a:srgbClr val="1A969B"/>
                </a:solidFill>
                <a:latin typeface="Calibri (MS) Bold"/>
                <a:ea typeface="Calibri (MS) Bold"/>
                <a:cs typeface="Calibri (MS) Bold"/>
                <a:sym typeface="Calibri (MS) Bold"/>
              </a:rPr>
              <a:t>нника?</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885825"/>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a:t>
            </a:r>
            <a:r>
              <a:rPr lang="en-US" sz="3150">
                <a:solidFill>
                  <a:srgbClr val="000000"/>
                </a:solidFill>
                <a:latin typeface="Calibri (MS)"/>
                <a:ea typeface="Calibri (MS)"/>
                <a:cs typeface="Calibri (MS)"/>
                <a:sym typeface="Calibri (MS)"/>
              </a:rPr>
              <a:t>как результат, убийца будет молиться о смерти первосвященника, его молитва будет принята, и первосвященник получит своё наказание. Назначат нового первосвященника, и подобное несчастье больше в Израиле не повторится.</a:t>
            </a:r>
          </a:p>
          <a:p>
            <a:pPr algn="just">
              <a:lnSpc>
                <a:spcPts val="4592"/>
              </a:lnSpc>
            </a:pPr>
            <a:r>
              <a:rPr lang="en-US" sz="3150">
                <a:solidFill>
                  <a:srgbClr val="000000"/>
                </a:solidFill>
                <a:latin typeface="Calibri (MS)"/>
                <a:ea typeface="Calibri (MS)"/>
                <a:cs typeface="Calibri (MS)"/>
                <a:sym typeface="Calibri (MS)"/>
              </a:rPr>
              <a:t>Однако подобное толкование слов Раши с трудом можно принять. Он не упоминает и даже не намекает, что убийца будет молиться о смерти первосвященника. Если бы Раши это подразумевал, то должен был сказать об этом прямо — особенно учитывая, что его комментарий адресован начинающему ученику.</a:t>
            </a:r>
          </a:p>
          <a:p>
            <a:pPr algn="just">
              <a:lnSpc>
                <a:spcPts val="4592"/>
              </a:lnSpc>
            </a:pPr>
            <a:r>
              <a:rPr lang="en-US" sz="3150">
                <a:solidFill>
                  <a:srgbClr val="000000"/>
                </a:solidFill>
                <a:latin typeface="Calibri (MS)"/>
                <a:ea typeface="Calibri (MS)"/>
                <a:cs typeface="Calibri (MS)"/>
                <a:sym typeface="Calibri (MS)"/>
              </a:rPr>
              <a:t>Сама идея — что причина, по которой Тора требует от убийцы оставаться в изгнании до смерти первосвященника, состоит в том, чтобы люди молились о его смерти — также весьма сомнительна. Как говорит Маараль из Праги, автор комментариев к Торе «Гур Арье»: «Не таковы пути истинной Торы».</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3314700"/>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В</a:t>
            </a:r>
            <a:r>
              <a:rPr lang="en-US" sz="7200" b="true">
                <a:solidFill>
                  <a:srgbClr val="1B969B"/>
                </a:solidFill>
                <a:latin typeface="Arial Bold"/>
                <a:ea typeface="Arial Bold"/>
                <a:cs typeface="Arial Bold"/>
                <a:sym typeface="Arial Bold"/>
              </a:rPr>
              <a:t>. Почему изгнание длится до смерти первосвященника?</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Матот-Масеэй</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2104444"/>
            <a:ext cx="13716000" cy="643093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Пр</a:t>
            </a:r>
            <a:r>
              <a:rPr lang="en-US" sz="3150" strike="noStrike" u="none">
                <a:solidFill>
                  <a:srgbClr val="000000"/>
                </a:solidFill>
                <a:latin typeface="Calibri (MS)"/>
                <a:ea typeface="Calibri (MS)"/>
                <a:cs typeface="Calibri (MS)"/>
                <a:sym typeface="Calibri (MS)"/>
              </a:rPr>
              <a:t>ичина, по которой Раши приводит здесь объяснения, согласно которым убивший непреднамеренно должен оставаться в городе-убежище «до смерти первосвященника»,</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е </a:t>
            </a:r>
            <a:r>
              <a:rPr lang="en-US" sz="3150" strike="noStrike" u="none">
                <a:solidFill>
                  <a:srgbClr val="000000"/>
                </a:solidFill>
                <a:latin typeface="Calibri (MS)"/>
                <a:ea typeface="Calibri (MS)"/>
                <a:cs typeface="Calibri (MS)"/>
                <a:sym typeface="Calibri (MS)"/>
              </a:rPr>
              <a:t>пр</a:t>
            </a:r>
            <a:r>
              <a:rPr lang="en-US" sz="3150" strike="noStrike" u="none">
                <a:solidFill>
                  <a:srgbClr val="000000"/>
                </a:solidFill>
                <a:latin typeface="Calibri (MS)"/>
                <a:ea typeface="Calibri (MS)"/>
                <a:cs typeface="Calibri (MS)"/>
                <a:sym typeface="Calibri (MS)"/>
              </a:rPr>
              <a:t>осто в </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чт</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бы</a:t>
            </a:r>
            <a:r>
              <a:rPr lang="en-US" sz="3150" strike="noStrike" u="none">
                <a:solidFill>
                  <a:srgbClr val="000000"/>
                </a:solidFill>
                <a:latin typeface="Calibri (MS)"/>
                <a:ea typeface="Calibri (MS)"/>
                <a:cs typeface="Calibri (MS)"/>
                <a:sym typeface="Calibri (MS)"/>
              </a:rPr>
              <a:t> об</a:t>
            </a:r>
            <a:r>
              <a:rPr lang="en-US" sz="3150" strike="noStrike" u="none">
                <a:solidFill>
                  <a:srgbClr val="000000"/>
                </a:solidFill>
                <a:latin typeface="Calibri (MS)"/>
                <a:ea typeface="Calibri (MS)"/>
                <a:cs typeface="Calibri (MS)"/>
                <a:sym typeface="Calibri (MS)"/>
              </a:rPr>
              <a:t>ъ</a:t>
            </a:r>
            <a:r>
              <a:rPr lang="en-US" sz="3150" strike="noStrike" u="none">
                <a:solidFill>
                  <a:srgbClr val="000000"/>
                </a:solidFill>
                <a:latin typeface="Calibri (MS)"/>
                <a:ea typeface="Calibri (MS)"/>
                <a:cs typeface="Calibri (MS)"/>
                <a:sym typeface="Calibri (MS)"/>
              </a:rPr>
              <a:t>ясн</a:t>
            </a:r>
            <a:r>
              <a:rPr lang="en-US" sz="3150" strike="noStrike" u="none">
                <a:solidFill>
                  <a:srgbClr val="000000"/>
                </a:solidFill>
                <a:latin typeface="Calibri (MS)"/>
                <a:ea typeface="Calibri (MS)"/>
                <a:cs typeface="Calibri (MS)"/>
                <a:sym typeface="Calibri (MS)"/>
              </a:rPr>
              <a:t>ить</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смы</a:t>
            </a:r>
            <a:r>
              <a:rPr lang="en-US" sz="3150" strike="noStrike" u="none">
                <a:solidFill>
                  <a:srgbClr val="000000"/>
                </a:solidFill>
                <a:latin typeface="Calibri (MS)"/>
                <a:ea typeface="Calibri (MS)"/>
                <a:cs typeface="Calibri (MS)"/>
                <a:sym typeface="Calibri (MS)"/>
              </a:rPr>
              <a:t>сл </a:t>
            </a:r>
            <a:r>
              <a:rPr lang="en-US" sz="3150" strike="noStrike" u="none">
                <a:solidFill>
                  <a:srgbClr val="000000"/>
                </a:solidFill>
                <a:latin typeface="Calibri (MS)"/>
                <a:ea typeface="Calibri (MS)"/>
                <a:cs typeface="Calibri (MS)"/>
                <a:sym typeface="Calibri (MS)"/>
              </a:rPr>
              <a:t>э</a:t>
            </a:r>
            <a:r>
              <a:rPr lang="en-US" sz="3150" strike="noStrike" u="none">
                <a:solidFill>
                  <a:srgbClr val="000000"/>
                </a:solidFill>
                <a:latin typeface="Calibri (MS)"/>
                <a:ea typeface="Calibri (MS)"/>
                <a:cs typeface="Calibri (MS)"/>
                <a:sym typeface="Calibri (MS)"/>
              </a:rPr>
              <a:t>того </a:t>
            </a:r>
            <a:r>
              <a:rPr lang="en-US" sz="3150" strike="noStrike" u="none">
                <a:solidFill>
                  <a:srgbClr val="000000"/>
                </a:solidFill>
                <a:latin typeface="Calibri (MS)"/>
                <a:ea typeface="Calibri (MS)"/>
                <a:cs typeface="Calibri (MS)"/>
                <a:sym typeface="Calibri (MS)"/>
              </a:rPr>
              <a:t>за</a:t>
            </a:r>
            <a:r>
              <a:rPr lang="en-US" sz="3150" strike="noStrike" u="none">
                <a:solidFill>
                  <a:srgbClr val="000000"/>
                </a:solidFill>
                <a:latin typeface="Calibri (MS)"/>
                <a:ea typeface="Calibri (MS)"/>
                <a:cs typeface="Calibri (MS)"/>
                <a:sym typeface="Calibri (MS)"/>
              </a:rPr>
              <a:t>кона</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а </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 то</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что</a:t>
            </a:r>
            <a:r>
              <a:rPr lang="en-US" sz="3150" strike="noStrike" u="none">
                <a:solidFill>
                  <a:srgbClr val="000000"/>
                </a:solidFill>
                <a:latin typeface="Calibri (MS)"/>
                <a:ea typeface="Calibri (MS)"/>
                <a:cs typeface="Calibri (MS)"/>
                <a:sym typeface="Calibri (MS)"/>
              </a:rPr>
              <a:t>бы </a:t>
            </a:r>
            <a:r>
              <a:rPr lang="en-US" sz="3150" strike="noStrike" u="none">
                <a:solidFill>
                  <a:srgbClr val="000000"/>
                </a:solidFill>
                <a:latin typeface="Calibri (MS)"/>
                <a:ea typeface="Calibri (MS)"/>
                <a:cs typeface="Calibri (MS)"/>
                <a:sym typeface="Calibri (MS)"/>
              </a:rPr>
              <a:t>раз</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еш</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ть </a:t>
            </a:r>
            <a:r>
              <a:rPr lang="en-US" sz="3150" strike="noStrike" u="none">
                <a:solidFill>
                  <a:srgbClr val="000000"/>
                </a:solidFill>
                <a:latin typeface="Calibri (MS)"/>
                <a:ea typeface="Calibri (MS)"/>
                <a:cs typeface="Calibri (MS)"/>
                <a:sym typeface="Calibri (MS)"/>
              </a:rPr>
              <a:t>нес</a:t>
            </a:r>
            <a:r>
              <a:rPr lang="en-US" sz="3150" strike="noStrike" u="none">
                <a:solidFill>
                  <a:srgbClr val="000000"/>
                </a:solidFill>
                <a:latin typeface="Calibri (MS)"/>
                <a:ea typeface="Calibri (MS)"/>
                <a:cs typeface="Calibri (MS)"/>
                <a:sym typeface="Calibri (MS)"/>
              </a:rPr>
              <a:t>ос</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ыко</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у </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 с</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хах</a:t>
            </a:r>
            <a:r>
              <a:rPr lang="en-US" sz="3150" strike="noStrike" u="none">
                <a:solidFill>
                  <a:srgbClr val="000000"/>
                </a:solidFill>
                <a:latin typeface="Calibri (MS)"/>
                <a:ea typeface="Calibri (MS)"/>
                <a:cs typeface="Calibri (MS)"/>
                <a:sym typeface="Calibri (MS)"/>
              </a:rPr>
              <a:t>.</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Прав</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ло </a:t>
            </a:r>
            <a:r>
              <a:rPr lang="en-US" sz="3150" strike="noStrike" u="none">
                <a:solidFill>
                  <a:srgbClr val="000000"/>
                </a:solidFill>
                <a:latin typeface="Calibri (MS)"/>
                <a:ea typeface="Calibri (MS)"/>
                <a:cs typeface="Calibri (MS)"/>
                <a:sym typeface="Calibri (MS)"/>
              </a:rPr>
              <a:t>«Б</a:t>
            </a:r>
            <a:r>
              <a:rPr lang="en-US" sz="3150" strike="noStrike" u="none">
                <a:solidFill>
                  <a:srgbClr val="000000"/>
                </a:solidFill>
                <a:latin typeface="Calibri (MS)"/>
                <a:ea typeface="Calibri (MS)"/>
                <a:cs typeface="Calibri (MS)"/>
                <a:sym typeface="Calibri (MS)"/>
              </a:rPr>
              <a:t>удет </a:t>
            </a:r>
            <a:r>
              <a:rPr lang="en-US" sz="3150" strike="noStrike" u="none">
                <a:solidFill>
                  <a:srgbClr val="000000"/>
                </a:solidFill>
                <a:latin typeface="Calibri (MS)"/>
                <a:ea typeface="Calibri (MS)"/>
                <a:cs typeface="Calibri (MS)"/>
                <a:sym typeface="Calibri (MS)"/>
              </a:rPr>
              <a:t>жи</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ь</a:t>
            </a:r>
            <a:r>
              <a:rPr lang="en-US" sz="3150" strike="noStrike" u="none">
                <a:solidFill>
                  <a:srgbClr val="000000"/>
                </a:solidFill>
                <a:latin typeface="Calibri (MS)"/>
                <a:ea typeface="Calibri (MS)"/>
                <a:cs typeface="Calibri (MS)"/>
                <a:sym typeface="Calibri (MS)"/>
              </a:rPr>
              <a:t> та</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о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ер</a:t>
            </a:r>
            <a:r>
              <a:rPr lang="en-US" sz="3150" strike="noStrike" u="none">
                <a:solidFill>
                  <a:srgbClr val="000000"/>
                </a:solidFill>
                <a:latin typeface="Calibri (MS)"/>
                <a:ea typeface="Calibri (MS)"/>
                <a:cs typeface="Calibri (MS)"/>
                <a:sym typeface="Calibri (MS)"/>
              </a:rPr>
              <a:t>ти </a:t>
            </a:r>
            <a:r>
              <a:rPr lang="en-US" sz="3150" strike="noStrike" u="none">
                <a:solidFill>
                  <a:srgbClr val="000000"/>
                </a:solidFill>
                <a:latin typeface="Calibri (MS)"/>
                <a:ea typeface="Calibri (MS)"/>
                <a:cs typeface="Calibri (MS)"/>
                <a:sym typeface="Calibri (MS)"/>
              </a:rPr>
              <a:t>п</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рв</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священн</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ка»</a:t>
            </a:r>
            <a:r>
              <a:rPr lang="en-US" sz="3150" strike="noStrike" u="none">
                <a:solidFill>
                  <a:srgbClr val="000000"/>
                </a:solidFill>
                <a:latin typeface="Calibri (MS)"/>
                <a:ea typeface="Calibri (MS)"/>
                <a:cs typeface="Calibri (MS)"/>
                <a:sym typeface="Calibri (MS)"/>
              </a:rPr>
              <a:t> я</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я</a:t>
            </a:r>
            <a:r>
              <a:rPr lang="en-US" sz="3150" strike="noStrike" u="none">
                <a:solidFill>
                  <a:srgbClr val="000000"/>
                </a:solidFill>
                <a:latin typeface="Calibri (MS)"/>
                <a:ea typeface="Calibri (MS)"/>
                <a:cs typeface="Calibri (MS)"/>
                <a:sym typeface="Calibri (MS)"/>
              </a:rPr>
              <a:t>ется </a:t>
            </a:r>
            <a:r>
              <a:rPr lang="en-US" sz="3150" strike="noStrike" u="none">
                <a:solidFill>
                  <a:srgbClr val="000000"/>
                </a:solidFill>
                <a:latin typeface="Calibri (MS)"/>
                <a:ea typeface="Calibri (MS)"/>
                <a:cs typeface="Calibri (MS)"/>
                <a:sym typeface="Calibri (MS)"/>
              </a:rPr>
              <a:t>пр</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лж</a:t>
            </a:r>
            <a:r>
              <a:rPr lang="en-US" sz="3150" strike="noStrike" u="none">
                <a:solidFill>
                  <a:srgbClr val="000000"/>
                </a:solidFill>
                <a:latin typeface="Calibri (MS)"/>
                <a:ea typeface="Calibri (MS)"/>
                <a:cs typeface="Calibri (MS)"/>
                <a:sym typeface="Calibri (MS)"/>
              </a:rPr>
              <a:t>ени</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м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ти</a:t>
            </a:r>
            <a:r>
              <a:rPr lang="en-US" sz="3150" strike="noStrike" u="none">
                <a:solidFill>
                  <a:srgbClr val="000000"/>
                </a:solidFill>
                <a:latin typeface="Calibri (MS)"/>
                <a:ea typeface="Calibri (MS)"/>
                <a:cs typeface="Calibri (MS)"/>
                <a:sym typeface="Calibri (MS)"/>
              </a:rPr>
              <a:t>х</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ры</a:t>
            </a:r>
            <a:r>
              <a:rPr lang="en-US" sz="3150" strike="noStrike" u="none">
                <a:solidFill>
                  <a:srgbClr val="000000"/>
                </a:solidFill>
                <a:latin typeface="Calibri (MS)"/>
                <a:ea typeface="Calibri (MS)"/>
                <a:cs typeface="Calibri (MS)"/>
                <a:sym typeface="Calibri (MS)"/>
              </a:rPr>
              <a:t>й и</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всл</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 за эт</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 спасет об</a:t>
            </a:r>
            <a:r>
              <a:rPr lang="en-US" sz="3150" strike="noStrike" u="none">
                <a:solidFill>
                  <a:srgbClr val="000000"/>
                </a:solidFill>
                <a:latin typeface="Calibri (MS)"/>
                <a:ea typeface="Calibri (MS)"/>
                <a:cs typeface="Calibri (MS)"/>
                <a:sym typeface="Calibri (MS)"/>
              </a:rPr>
              <a:t>щ</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а </a:t>
            </a:r>
            <a:r>
              <a:rPr lang="en-US" sz="3150" strike="noStrike" u="none">
                <a:solidFill>
                  <a:srgbClr val="000000"/>
                </a:solidFill>
                <a:latin typeface="Calibri (MS)"/>
                <a:ea typeface="Calibri (MS)"/>
                <a:cs typeface="Calibri (MS)"/>
                <a:sym typeface="Calibri (MS)"/>
              </a:rPr>
              <a:t>у</a:t>
            </a:r>
            <a:r>
              <a:rPr lang="en-US" sz="3150" strike="noStrike" u="none">
                <a:solidFill>
                  <a:srgbClr val="000000"/>
                </a:solidFill>
                <a:latin typeface="Calibri (MS)"/>
                <a:ea typeface="Calibri (MS)"/>
                <a:cs typeface="Calibri (MS)"/>
                <a:sym typeface="Calibri (MS)"/>
              </a:rPr>
              <a:t>б</a:t>
            </a:r>
            <a:r>
              <a:rPr lang="en-US" sz="3150" strike="noStrike" u="none">
                <a:solidFill>
                  <a:srgbClr val="000000"/>
                </a:solidFill>
                <a:latin typeface="Calibri (MS)"/>
                <a:ea typeface="Calibri (MS)"/>
                <a:cs typeface="Calibri (MS)"/>
                <a:sym typeface="Calibri (MS)"/>
              </a:rPr>
              <a:t>ийцу</a:t>
            </a:r>
            <a:r>
              <a:rPr lang="en-US" sz="3150" strike="noStrike" u="none">
                <a:solidFill>
                  <a:srgbClr val="000000"/>
                </a:solidFill>
                <a:latin typeface="Calibri (MS)"/>
                <a:ea typeface="Calibri (MS)"/>
                <a:cs typeface="Calibri (MS)"/>
                <a:sym typeface="Calibri (MS)"/>
              </a:rPr>
              <a:t> от </a:t>
            </a:r>
            <a:r>
              <a:rPr lang="en-US" sz="3150" strike="noStrike" u="none">
                <a:solidFill>
                  <a:srgbClr val="000000"/>
                </a:solidFill>
                <a:latin typeface="Calibri (MS)"/>
                <a:ea typeface="Calibri (MS)"/>
                <a:cs typeface="Calibri (MS)"/>
                <a:sym typeface="Calibri (MS)"/>
              </a:rPr>
              <a:t>руки</a:t>
            </a:r>
            <a:r>
              <a:rPr lang="en-US" sz="3150" strike="noStrike" u="none">
                <a:solidFill>
                  <a:srgbClr val="000000"/>
                </a:solidFill>
                <a:latin typeface="Calibri (MS)"/>
                <a:ea typeface="Calibri (MS)"/>
                <a:cs typeface="Calibri (MS)"/>
                <a:sym typeface="Calibri (MS)"/>
              </a:rPr>
              <a:t> м</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те</a:t>
            </a:r>
            <a:r>
              <a:rPr lang="en-US" sz="3150" strike="noStrike" u="none">
                <a:solidFill>
                  <a:srgbClr val="000000"/>
                </a:solidFill>
                <a:latin typeface="Calibri (MS)"/>
                <a:ea typeface="Calibri (MS)"/>
                <a:cs typeface="Calibri (MS)"/>
                <a:sym typeface="Calibri (MS)"/>
              </a:rPr>
              <a:t>ля</a:t>
            </a:r>
            <a:r>
              <a:rPr lang="en-US" sz="3150" strike="noStrike" u="none">
                <a:solidFill>
                  <a:srgbClr val="000000"/>
                </a:solidFill>
                <a:latin typeface="Calibri (MS)"/>
                <a:ea typeface="Calibri (MS)"/>
                <a:cs typeface="Calibri (MS)"/>
                <a:sym typeface="Calibri (MS)"/>
              </a:rPr>
              <a:t> и в</a:t>
            </a:r>
            <a:r>
              <a:rPr lang="en-US" sz="3150" strike="noStrike" u="none">
                <a:solidFill>
                  <a:srgbClr val="000000"/>
                </a:solidFill>
                <a:latin typeface="Calibri (MS)"/>
                <a:ea typeface="Calibri (MS)"/>
                <a:cs typeface="Calibri (MS)"/>
                <a:sym typeface="Calibri (MS)"/>
              </a:rPr>
              <a:t>ернёт</a:t>
            </a:r>
            <a:r>
              <a:rPr lang="en-US" sz="3150" strike="noStrike" u="none">
                <a:solidFill>
                  <a:srgbClr val="000000"/>
                </a:solidFill>
                <a:latin typeface="Calibri (MS)"/>
                <a:ea typeface="Calibri (MS)"/>
                <a:cs typeface="Calibri (MS)"/>
                <a:sym typeface="Calibri (MS)"/>
              </a:rPr>
              <a:t> его </a:t>
            </a:r>
            <a:r>
              <a:rPr lang="en-US" sz="3150" strike="noStrike" u="none">
                <a:solidFill>
                  <a:srgbClr val="000000"/>
                </a:solidFill>
                <a:latin typeface="Calibri (MS)"/>
                <a:ea typeface="Calibri (MS)"/>
                <a:cs typeface="Calibri (MS)"/>
                <a:sym typeface="Calibri (MS)"/>
              </a:rPr>
              <a:t>в город-</a:t>
            </a:r>
            <a:r>
              <a:rPr lang="en-US" sz="3150" strike="noStrike" u="none">
                <a:solidFill>
                  <a:srgbClr val="000000"/>
                </a:solidFill>
                <a:latin typeface="Calibri (MS)"/>
                <a:ea typeface="Calibri (MS)"/>
                <a:cs typeface="Calibri (MS)"/>
                <a:sym typeface="Calibri (MS)"/>
              </a:rPr>
              <a:t>у</a:t>
            </a:r>
            <a:r>
              <a:rPr lang="en-US" sz="3150" strike="noStrike" u="none">
                <a:solidFill>
                  <a:srgbClr val="000000"/>
                </a:solidFill>
                <a:latin typeface="Calibri (MS)"/>
                <a:ea typeface="Calibri (MS)"/>
                <a:cs typeface="Calibri (MS)"/>
                <a:sym typeface="Calibri (MS)"/>
              </a:rPr>
              <a:t>бе</a:t>
            </a:r>
            <a:r>
              <a:rPr lang="en-US" sz="3150" strike="noStrike" u="none">
                <a:solidFill>
                  <a:srgbClr val="000000"/>
                </a:solidFill>
                <a:latin typeface="Calibri (MS)"/>
                <a:ea typeface="Calibri (MS)"/>
                <a:cs typeface="Calibri (MS)"/>
                <a:sym typeface="Calibri (MS)"/>
              </a:rPr>
              <a:t>жи</a:t>
            </a:r>
            <a:r>
              <a:rPr lang="en-US" sz="3150" strike="noStrike" u="none">
                <a:solidFill>
                  <a:srgbClr val="000000"/>
                </a:solidFill>
                <a:latin typeface="Calibri (MS)"/>
                <a:ea typeface="Calibri (MS)"/>
                <a:cs typeface="Calibri (MS)"/>
                <a:sym typeface="Calibri (MS)"/>
              </a:rPr>
              <a:t>щ</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Это порождает очевидный вопрос: какая связь между защитой убийцы от кровного мстителя и смертью первосвященника? Если цель города-убежища — обеспечить безопасность от мстителя, почему необходимость в убежище заканчивается со смертью первосвященника?</a:t>
            </a:r>
          </a:p>
        </p:txBody>
      </p:sp>
      <p:sp>
        <p:nvSpPr>
          <p:cNvPr name="TextBox 6" id="6"/>
          <p:cNvSpPr txBox="true"/>
          <p:nvPr/>
        </p:nvSpPr>
        <p:spPr>
          <a:xfrm rot="0">
            <a:off x="3465643" y="1695450"/>
            <a:ext cx="12521712"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Кратковременный гнев</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885825"/>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Есть и другая проблема:</a:t>
            </a:r>
          </a:p>
          <a:p>
            <a:pPr algn="just">
              <a:lnSpc>
                <a:spcPts val="4592"/>
              </a:lnSpc>
            </a:pPr>
            <a:r>
              <a:rPr lang="en-US" sz="3150">
                <a:solidFill>
                  <a:srgbClr val="000000"/>
                </a:solidFill>
                <a:latin typeface="Calibri (MS)"/>
                <a:ea typeface="Calibri (MS)"/>
                <a:cs typeface="Calibri (MS)"/>
                <a:sym typeface="Calibri (MS)"/>
              </a:rPr>
              <a:t>По-простому кажется, что угроза мести — «Дабы [мститель] не преследовал… пока сердце его горячо» — является недолговременной.</a:t>
            </a:r>
          </a:p>
          <a:p>
            <a:pPr algn="just" marL="0" indent="0" lvl="0">
              <a:lnSpc>
                <a:spcPts val="4592"/>
              </a:lnSpc>
              <a:spcBef>
                <a:spcPct val="0"/>
              </a:spcBef>
            </a:pPr>
            <a:r>
              <a:rPr lang="en-US" sz="3150">
                <a:solidFill>
                  <a:srgbClr val="000000"/>
                </a:solidFill>
                <a:latin typeface="Calibri (MS)"/>
                <a:ea typeface="Calibri (MS)"/>
                <a:cs typeface="Calibri (MS)"/>
                <a:sym typeface="Calibri (MS)"/>
              </a:rPr>
              <a:t>Тоже</a:t>
            </a:r>
            <a:r>
              <a:rPr lang="en-US" sz="3150" strike="noStrike" u="none">
                <a:solidFill>
                  <a:srgbClr val="000000"/>
                </a:solidFill>
                <a:latin typeface="Calibri (MS)"/>
                <a:ea typeface="Calibri (MS)"/>
                <a:cs typeface="Calibri (MS)"/>
                <a:sym typeface="Calibri (MS)"/>
              </a:rPr>
              <a:t> самое следует и из истории Яакова и Эсава: хотя последний держал злобу и хотел убить первого (из-за того, что произошло лично с ним), Ривка сказала Яакову: «И беги к Лавану… и побудь там некоторое время (букв. «несколько дней»), пока не утихнет гнев брата твоего».</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
        <p:nvSpPr>
          <p:cNvPr name="TextBox 4" id="4"/>
          <p:cNvSpPr txBox="true"/>
          <p:nvPr/>
        </p:nvSpPr>
        <p:spPr>
          <a:xfrm rot="0">
            <a:off x="12888829" y="3738565"/>
            <a:ext cx="79995" cy="361950"/>
          </a:xfrm>
          <a:prstGeom prst="rect">
            <a:avLst/>
          </a:prstGeom>
        </p:spPr>
        <p:txBody>
          <a:bodyPr anchor="t" rtlCol="false" tIns="0" lIns="0" bIns="0" rIns="0">
            <a:spAutoFit/>
          </a:bodyPr>
          <a:lstStyle/>
          <a:p>
            <a:pPr algn="ctr">
              <a:lnSpc>
                <a:spcPts val="2719"/>
              </a:lnSpc>
              <a:spcBef>
                <a:spcPct val="0"/>
              </a:spcBef>
            </a:pPr>
            <a:r>
              <a:rPr lang="en-US" b="true" sz="2266">
                <a:solidFill>
                  <a:srgbClr val="000000"/>
                </a:solidFill>
                <a:latin typeface="Arial Bold"/>
                <a:ea typeface="Arial Bold"/>
                <a:cs typeface="Arial Bold"/>
                <a:sym typeface="Arial Bold"/>
              </a:rPr>
              <a:t>,</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091633"/>
            <a:ext cx="13716000" cy="58499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возн</a:t>
            </a:r>
            <a:r>
              <a:rPr lang="en-US" sz="3150">
                <a:solidFill>
                  <a:srgbClr val="000000"/>
                </a:solidFill>
                <a:latin typeface="Calibri (MS)"/>
                <a:ea typeface="Calibri (MS)"/>
                <a:cs typeface="Calibri (MS)"/>
                <a:sym typeface="Calibri (MS)"/>
              </a:rPr>
              <a:t>енавидел Эсав Яакова из-за благословения, которым благословил его отец. И сказал Эсав в сердце своем: «Приблизятся дни траура по отцу моему, тогда и убью я Яакова, брата моего». И передали Ривке слова Эсава, старшего сына. И послала она, и позвала Яакова, младшего своего сына, и сказала ему: «Вот, Эсав, брат твой, утешается мыслью убить тебя. Теперь, сын мой, послушай меня: встань и беги к Лавану, брату моему, в Харан. И поживи у него некоторое время (букв. “несколько дней”), пока не утихнет гнев брата твоего, пока не отвратится гнев брата твоего от тебя и не забудет он, что сделал ты ему. И тогда пошлю я, и заберу тебя оттуда. Зачем мне лишаться вас обоих в один день?»</a:t>
            </a: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Берешит, 27:41-44</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5</a:t>
            </a:r>
          </a:p>
        </p:txBody>
      </p:sp>
      <p:sp>
        <p:nvSpPr>
          <p:cNvPr name="AutoShape 6" id="6"/>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810469"/>
            <a:ext cx="13716000" cy="468786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Тем более в н</a:t>
            </a:r>
            <a:r>
              <a:rPr lang="en-US" sz="3150" strike="noStrike" u="none">
                <a:solidFill>
                  <a:srgbClr val="000000"/>
                </a:solidFill>
                <a:latin typeface="Calibri (MS)"/>
                <a:ea typeface="Calibri (MS)"/>
                <a:cs typeface="Calibri (MS)"/>
                <a:sym typeface="Calibri (MS)"/>
              </a:rPr>
              <a:t>ашем случае. Убийца действовал непреднамеренно («И он не был ему врагом и не желал ему зла»), а гнев мстителя — родственник жертвы — наверняка стихнет по прошествии времени.</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Если так, вопрос становится ещё острее: поскольку цель пребывания убийцы в городе-убежище — защитить его от мести кровного мстителя (как ясно из начала раздела: «Эти города будут убежищем от кровного мстителя, чтобы убийца не умер»), почему убийца должен оставаться в городе так долго — «до смерти первосвященника»?</a:t>
            </a:r>
          </a:p>
        </p:txBody>
      </p:sp>
      <p:sp>
        <p:nvSpPr>
          <p:cNvPr name="TextBox 6" id="6"/>
          <p:cNvSpPr txBox="true"/>
          <p:nvPr/>
        </p:nvSpPr>
        <p:spPr>
          <a:xfrm rot="0">
            <a:off x="3421732" y="6531292"/>
            <a:ext cx="6603098"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Ради убийц</a:t>
            </a:r>
            <a:r>
              <a:rPr lang="en-US" b="true" sz="3000" strike="noStrike" u="none">
                <a:solidFill>
                  <a:srgbClr val="1A969B"/>
                </a:solidFill>
                <a:latin typeface="Calibri (MS) Bold"/>
                <a:ea typeface="Calibri (MS) Bold"/>
                <a:cs typeface="Calibri (MS) Bold"/>
                <a:sym typeface="Calibri (MS) Bold"/>
              </a:rPr>
              <a:t>ы</a:t>
            </a:r>
          </a:p>
        </p:txBody>
      </p:sp>
      <p:sp>
        <p:nvSpPr>
          <p:cNvPr name="TextBox 7" id="7"/>
          <p:cNvSpPr txBox="true"/>
          <p:nvPr/>
        </p:nvSpPr>
        <p:spPr>
          <a:xfrm rot="0">
            <a:off x="3421732" y="7011929"/>
            <a:ext cx="13837568" cy="236376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Чтобы</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аз</a:t>
            </a:r>
            <a:r>
              <a:rPr lang="en-US" sz="3150" strike="noStrike" u="none">
                <a:solidFill>
                  <a:srgbClr val="000000"/>
                </a:solidFill>
                <a:latin typeface="Calibri (MS)"/>
                <a:ea typeface="Calibri (MS)"/>
                <a:cs typeface="Calibri (MS)"/>
                <a:sym typeface="Calibri (MS)"/>
              </a:rPr>
              <a:t>решить</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эт</a:t>
            </a:r>
            <a:r>
              <a:rPr lang="en-US" sz="3150" strike="noStrike" u="none">
                <a:solidFill>
                  <a:srgbClr val="000000"/>
                </a:solidFill>
                <a:latin typeface="Calibri (MS)"/>
                <a:ea typeface="Calibri (MS)"/>
                <a:cs typeface="Calibri (MS)"/>
                <a:sym typeface="Calibri (MS)"/>
              </a:rPr>
              <a:t>у </a:t>
            </a:r>
            <a:r>
              <a:rPr lang="en-US" sz="3150" strike="noStrike" u="none">
                <a:solidFill>
                  <a:srgbClr val="000000"/>
                </a:solidFill>
                <a:latin typeface="Calibri (MS)"/>
                <a:ea typeface="Calibri (MS)"/>
                <a:cs typeface="Calibri (MS)"/>
                <a:sym typeface="Calibri (MS)"/>
              </a:rPr>
              <a:t>п</a:t>
            </a:r>
            <a:r>
              <a:rPr lang="en-US" sz="3150" strike="noStrike" u="none">
                <a:solidFill>
                  <a:srgbClr val="000000"/>
                </a:solidFill>
                <a:latin typeface="Calibri (MS)"/>
                <a:ea typeface="Calibri (MS)"/>
                <a:cs typeface="Calibri (MS)"/>
                <a:sym typeface="Calibri (MS)"/>
              </a:rPr>
              <a:t>ро</a:t>
            </a:r>
            <a:r>
              <a:rPr lang="en-US" sz="3150" strike="noStrike" u="none">
                <a:solidFill>
                  <a:srgbClr val="000000"/>
                </a:solidFill>
                <a:latin typeface="Calibri (MS)"/>
                <a:ea typeface="Calibri (MS)"/>
                <a:cs typeface="Calibri (MS)"/>
                <a:sym typeface="Calibri (MS)"/>
              </a:rPr>
              <a:t>блем</a:t>
            </a:r>
            <a:r>
              <a:rPr lang="en-US" sz="3150" strike="noStrike" u="none">
                <a:solidFill>
                  <a:srgbClr val="000000"/>
                </a:solidFill>
                <a:latin typeface="Calibri (MS)"/>
                <a:ea typeface="Calibri (MS)"/>
                <a:cs typeface="Calibri (MS)"/>
                <a:sym typeface="Calibri (MS)"/>
              </a:rPr>
              <a:t>у</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Раши</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прив</a:t>
            </a:r>
            <a:r>
              <a:rPr lang="en-US" sz="3150" strike="noStrike" u="none">
                <a:solidFill>
                  <a:srgbClr val="000000"/>
                </a:solidFill>
                <a:latin typeface="Calibri (MS)"/>
                <a:ea typeface="Calibri (MS)"/>
                <a:cs typeface="Calibri (MS)"/>
                <a:sym typeface="Calibri (MS)"/>
              </a:rPr>
              <a:t>одит д</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а </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кова</a:t>
            </a:r>
            <a:r>
              <a:rPr lang="en-US" sz="3150" strike="noStrike" u="none">
                <a:solidFill>
                  <a:srgbClr val="000000"/>
                </a:solidFill>
                <a:latin typeface="Calibri (MS)"/>
                <a:ea typeface="Calibri (MS)"/>
                <a:cs typeface="Calibri (MS)"/>
                <a:sym typeface="Calibri (MS)"/>
              </a:rPr>
              <a:t>ни</a:t>
            </a:r>
            <a:r>
              <a:rPr lang="en-US" sz="3150" strike="noStrike" u="none">
                <a:solidFill>
                  <a:srgbClr val="000000"/>
                </a:solidFill>
                <a:latin typeface="Calibri (MS)"/>
                <a:ea typeface="Calibri (MS)"/>
                <a:cs typeface="Calibri (MS)"/>
                <a:sym typeface="Calibri (MS)"/>
              </a:rPr>
              <a:t>я</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ж</a:t>
            </a:r>
            <a:r>
              <a:rPr lang="en-US" sz="3150" strike="noStrike" u="none">
                <a:solidFill>
                  <a:srgbClr val="000000"/>
                </a:solidFill>
                <a:latin typeface="Calibri (MS)"/>
                <a:ea typeface="Calibri (MS)"/>
                <a:cs typeface="Calibri (MS)"/>
                <a:sym typeface="Calibri (MS)"/>
              </a:rPr>
              <a:t>дое </a:t>
            </a:r>
            <a:r>
              <a:rPr lang="en-US" sz="3150" strike="noStrike" u="none">
                <a:solidFill>
                  <a:srgbClr val="000000"/>
                </a:solidFill>
                <a:latin typeface="Calibri (MS)"/>
                <a:ea typeface="Calibri (MS)"/>
                <a:cs typeface="Calibri (MS)"/>
                <a:sym typeface="Calibri (MS)"/>
              </a:rPr>
              <a:t>из</a:t>
            </a:r>
            <a:r>
              <a:rPr lang="en-US" sz="3150" strike="noStrike" u="none">
                <a:solidFill>
                  <a:srgbClr val="000000"/>
                </a:solidFill>
                <a:latin typeface="Calibri (MS)"/>
                <a:ea typeface="Calibri (MS)"/>
                <a:cs typeface="Calibri (MS)"/>
                <a:sym typeface="Calibri (MS)"/>
              </a:rPr>
              <a:t> котор</a:t>
            </a:r>
            <a:r>
              <a:rPr lang="en-US" sz="3150" strike="noStrike" u="none">
                <a:solidFill>
                  <a:srgbClr val="000000"/>
                </a:solidFill>
                <a:latin typeface="Calibri (MS)"/>
                <a:ea typeface="Calibri (MS)"/>
                <a:cs typeface="Calibri (MS)"/>
                <a:sym typeface="Calibri (MS)"/>
              </a:rPr>
              <a:t>ых</a:t>
            </a:r>
            <a:r>
              <a:rPr lang="en-US" sz="3150" strike="noStrike" u="none">
                <a:solidFill>
                  <a:srgbClr val="000000"/>
                </a:solidFill>
                <a:latin typeface="Calibri (MS)"/>
                <a:ea typeface="Calibri (MS)"/>
                <a:cs typeface="Calibri (MS)"/>
                <a:sym typeface="Calibri (MS)"/>
              </a:rPr>
              <a:t> об</a:t>
            </a:r>
            <a:r>
              <a:rPr lang="en-US" sz="3150" strike="noStrike" u="none">
                <a:solidFill>
                  <a:srgbClr val="000000"/>
                </a:solidFill>
                <a:latin typeface="Calibri (MS)"/>
                <a:ea typeface="Calibri (MS)"/>
                <a:cs typeface="Calibri (MS)"/>
                <a:sym typeface="Calibri (MS)"/>
              </a:rPr>
              <a:t>ъя</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ня</a:t>
            </a:r>
            <a:r>
              <a:rPr lang="en-US" sz="3150" strike="noStrike" u="none">
                <a:solidFill>
                  <a:srgbClr val="000000"/>
                </a:solidFill>
                <a:latin typeface="Calibri (MS)"/>
                <a:ea typeface="Calibri (MS)"/>
                <a:cs typeface="Calibri (MS)"/>
                <a:sym typeface="Calibri (MS)"/>
              </a:rPr>
              <a:t>ет, </a:t>
            </a:r>
            <a:r>
              <a:rPr lang="en-US" sz="3150" strike="noStrike" u="none">
                <a:solidFill>
                  <a:srgbClr val="000000"/>
                </a:solidFill>
                <a:latin typeface="Calibri (MS)"/>
                <a:ea typeface="Calibri (MS)"/>
                <a:cs typeface="Calibri (MS)"/>
                <a:sym typeface="Calibri (MS)"/>
              </a:rPr>
              <a:t>ч</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еб</a:t>
            </a:r>
            <a:r>
              <a:rPr lang="en-US" sz="3150" strike="noStrike" u="none">
                <a:solidFill>
                  <a:srgbClr val="000000"/>
                </a:solidFill>
                <a:latin typeface="Calibri (MS)"/>
                <a:ea typeface="Calibri (MS)"/>
                <a:cs typeface="Calibri (MS)"/>
                <a:sym typeface="Calibri (MS)"/>
              </a:rPr>
              <a:t>ован</a:t>
            </a:r>
            <a:r>
              <a:rPr lang="en-US" sz="3150" strike="noStrike" u="none">
                <a:solidFill>
                  <a:srgbClr val="000000"/>
                </a:solidFill>
                <a:latin typeface="Calibri (MS)"/>
                <a:ea typeface="Calibri (MS)"/>
                <a:cs typeface="Calibri (MS)"/>
                <a:sym typeface="Calibri (MS)"/>
              </a:rPr>
              <a:t>ие</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 у</a:t>
            </a:r>
            <a:r>
              <a:rPr lang="en-US" sz="3150" strike="noStrike" u="none">
                <a:solidFill>
                  <a:srgbClr val="000000"/>
                </a:solidFill>
                <a:latin typeface="Calibri (MS)"/>
                <a:ea typeface="Calibri (MS)"/>
                <a:cs typeface="Calibri (MS)"/>
                <a:sym typeface="Calibri (MS)"/>
              </a:rPr>
              <a:t>бийц</a:t>
            </a:r>
            <a:r>
              <a:rPr lang="en-US" sz="3150" strike="noStrike" u="none">
                <a:solidFill>
                  <a:srgbClr val="000000"/>
                </a:solidFill>
                <a:latin typeface="Calibri (MS)"/>
                <a:ea typeface="Calibri (MS)"/>
                <a:cs typeface="Calibri (MS)"/>
                <a:sym typeface="Calibri (MS)"/>
              </a:rPr>
              <a:t>е оста</a:t>
            </a:r>
            <a:r>
              <a:rPr lang="en-US" sz="3150" strike="noStrike" u="none">
                <a:solidFill>
                  <a:srgbClr val="000000"/>
                </a:solidFill>
                <a:latin typeface="Calibri (MS)"/>
                <a:ea typeface="Calibri (MS)"/>
                <a:cs typeface="Calibri (MS)"/>
                <a:sym typeface="Calibri (MS)"/>
              </a:rPr>
              <a:t>ваться</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 го</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од</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уб</a:t>
            </a:r>
            <a:r>
              <a:rPr lang="en-US" sz="3150" strike="noStrike" u="none">
                <a:solidFill>
                  <a:srgbClr val="000000"/>
                </a:solidFill>
                <a:latin typeface="Calibri (MS)"/>
                <a:ea typeface="Calibri (MS)"/>
                <a:cs typeface="Calibri (MS)"/>
                <a:sym typeface="Calibri (MS)"/>
              </a:rPr>
              <a:t>еж</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ще</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(ст</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ль</a:t>
            </a:r>
            <a:r>
              <a:rPr lang="en-US" sz="3150" strike="noStrike" u="none">
                <a:solidFill>
                  <a:srgbClr val="000000"/>
                </a:solidFill>
                <a:latin typeface="Calibri (MS)"/>
                <a:ea typeface="Calibri (MS)"/>
                <a:cs typeface="Calibri (MS)"/>
                <a:sym typeface="Calibri (MS)"/>
              </a:rPr>
              <a:t> до</a:t>
            </a:r>
            <a:r>
              <a:rPr lang="en-US" sz="3150" strike="noStrike" u="none">
                <a:solidFill>
                  <a:srgbClr val="000000"/>
                </a:solidFill>
                <a:latin typeface="Calibri (MS)"/>
                <a:ea typeface="Calibri (MS)"/>
                <a:cs typeface="Calibri (MS)"/>
                <a:sym typeface="Calibri (MS)"/>
              </a:rPr>
              <a:t>лг</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не с</a:t>
            </a:r>
            <a:r>
              <a:rPr lang="en-US" sz="3150" strike="noStrike" u="none">
                <a:solidFill>
                  <a:srgbClr val="000000"/>
                </a:solidFill>
                <a:latin typeface="Calibri (MS)"/>
                <a:ea typeface="Calibri (MS)"/>
                <a:cs typeface="Calibri (MS)"/>
                <a:sym typeface="Calibri (MS)"/>
              </a:rPr>
              <a:t>вя</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ан</a:t>
            </a:r>
            <a:r>
              <a:rPr lang="en-US" sz="3150" strike="noStrike" u="none">
                <a:solidFill>
                  <a:srgbClr val="000000"/>
                </a:solidFill>
                <a:latin typeface="Calibri (MS)"/>
                <a:ea typeface="Calibri (MS)"/>
                <a:cs typeface="Calibri (MS)"/>
                <a:sym typeface="Calibri (MS)"/>
              </a:rPr>
              <a:t>о </a:t>
            </a:r>
            <a:r>
              <a:rPr lang="en-US" sz="3150" strike="noStrike" u="none">
                <a:solidFill>
                  <a:srgbClr val="000000"/>
                </a:solidFill>
                <a:latin typeface="Calibri (MS)"/>
                <a:ea typeface="Calibri (MS)"/>
                <a:cs typeface="Calibri (MS)"/>
                <a:sym typeface="Calibri (MS)"/>
              </a:rPr>
              <a:t>гла</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ым о</a:t>
            </a:r>
            <a:r>
              <a:rPr lang="en-US" sz="3150" strike="noStrike" u="none">
                <a:solidFill>
                  <a:srgbClr val="000000"/>
                </a:solidFill>
                <a:latin typeface="Calibri (MS)"/>
                <a:ea typeface="Calibri (MS)"/>
                <a:cs typeface="Calibri (MS)"/>
                <a:sym typeface="Calibri (MS)"/>
              </a:rPr>
              <a:t>б</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зом с</a:t>
            </a:r>
            <a:r>
              <a:rPr lang="en-US" sz="3150" strike="noStrike" u="none">
                <a:solidFill>
                  <a:srgbClr val="000000"/>
                </a:solidFill>
                <a:latin typeface="Calibri (MS)"/>
                <a:ea typeface="Calibri (MS)"/>
                <a:cs typeface="Calibri (MS)"/>
                <a:sym typeface="Calibri (MS)"/>
              </a:rPr>
              <a:t> угр</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й</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о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тор</a:t>
            </a:r>
            <a:r>
              <a:rPr lang="en-US" sz="3150" strike="noStrike" u="none">
                <a:solidFill>
                  <a:srgbClr val="000000"/>
                </a:solidFill>
                <a:latin typeface="Calibri (MS)"/>
                <a:ea typeface="Calibri (MS)"/>
                <a:cs typeface="Calibri (MS)"/>
                <a:sym typeface="Calibri (MS)"/>
              </a:rPr>
              <a:t>он</a:t>
            </a:r>
            <a:r>
              <a:rPr lang="en-US" sz="3150" strike="noStrike" u="none">
                <a:solidFill>
                  <a:srgbClr val="000000"/>
                </a:solidFill>
                <a:latin typeface="Calibri (MS)"/>
                <a:ea typeface="Calibri (MS)"/>
                <a:cs typeface="Calibri (MS)"/>
                <a:sym typeface="Calibri (MS)"/>
              </a:rPr>
              <a:t>ы </a:t>
            </a:r>
            <a:r>
              <a:rPr lang="en-US" sz="3150" strike="noStrike" u="none">
                <a:solidFill>
                  <a:srgbClr val="000000"/>
                </a:solidFill>
                <a:latin typeface="Calibri (MS)"/>
                <a:ea typeface="Calibri (MS)"/>
                <a:cs typeface="Calibri (MS)"/>
                <a:sym typeface="Calibri (MS)"/>
              </a:rPr>
              <a:t>мс</a:t>
            </a:r>
            <a:r>
              <a:rPr lang="en-US" sz="3150" strike="noStrike" u="none">
                <a:solidFill>
                  <a:srgbClr val="000000"/>
                </a:solidFill>
                <a:latin typeface="Calibri (MS)"/>
                <a:ea typeface="Calibri (MS)"/>
                <a:cs typeface="Calibri (MS)"/>
                <a:sym typeface="Calibri (MS)"/>
              </a:rPr>
              <a:t>тите</a:t>
            </a:r>
            <a:r>
              <a:rPr lang="en-US" sz="3150" strike="noStrike" u="none">
                <a:solidFill>
                  <a:srgbClr val="000000"/>
                </a:solidFill>
                <a:latin typeface="Calibri (MS)"/>
                <a:ea typeface="Calibri (MS)"/>
                <a:cs typeface="Calibri (MS)"/>
                <a:sym typeface="Calibri (MS)"/>
              </a:rPr>
              <a:t>ля</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является</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сл</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ст</a:t>
            </a:r>
            <a:r>
              <a:rPr lang="en-US" sz="3150" strike="noStrike" u="none">
                <a:solidFill>
                  <a:srgbClr val="000000"/>
                </a:solidFill>
                <a:latin typeface="Calibri (MS)"/>
                <a:ea typeface="Calibri (MS)"/>
                <a:cs typeface="Calibri (MS)"/>
                <a:sym typeface="Calibri (MS)"/>
              </a:rPr>
              <a:t>вием</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бс</a:t>
            </a:r>
            <a:r>
              <a:rPr lang="en-US" sz="3150" strike="noStrike" u="none">
                <a:solidFill>
                  <a:srgbClr val="000000"/>
                </a:solidFill>
                <a:latin typeface="Calibri (MS)"/>
                <a:ea typeface="Calibri (MS)"/>
                <a:cs typeface="Calibri (MS)"/>
                <a:sym typeface="Calibri (MS)"/>
              </a:rPr>
              <a:t>тве</a:t>
            </a:r>
            <a:r>
              <a:rPr lang="en-US" sz="3150" strike="noStrike" u="none">
                <a:solidFill>
                  <a:srgbClr val="000000"/>
                </a:solidFill>
                <a:latin typeface="Calibri (MS)"/>
                <a:ea typeface="Calibri (MS)"/>
                <a:cs typeface="Calibri (MS)"/>
                <a:sym typeface="Calibri (MS)"/>
              </a:rPr>
              <a:t>нных</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й</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тв</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й</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убийцы</a:t>
            </a:r>
            <a:r>
              <a:rPr lang="en-US" sz="3150" strike="noStrike" u="none">
                <a:solidFill>
                  <a:srgbClr val="000000"/>
                </a:solidFill>
                <a:latin typeface="Calibri (MS)"/>
                <a:ea typeface="Calibri (MS)"/>
                <a:cs typeface="Calibri (MS)"/>
                <a:sym typeface="Calibri (MS)"/>
              </a:rPr>
              <a:t>.</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885825"/>
            <a:ext cx="13716000" cy="294478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Согласно</a:t>
            </a:r>
            <a:r>
              <a:rPr lang="en-US" sz="3150" strike="noStrike" u="none">
                <a:solidFill>
                  <a:srgbClr val="000000"/>
                </a:solidFill>
                <a:latin typeface="Calibri (MS)"/>
                <a:ea typeface="Calibri (MS)"/>
                <a:cs typeface="Calibri (MS)"/>
                <a:sym typeface="Calibri (MS)"/>
              </a:rPr>
              <a:t> первому толкованию: «Ему не подобает находиться перед первосвященником».</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Согласно второму — только со смертью первосвященника искупается его вина.</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Их следует разъясн</a:t>
            </a:r>
            <a:r>
              <a:rPr lang="en-US" sz="3150" strike="noStrike" u="none">
                <a:solidFill>
                  <a:srgbClr val="000000"/>
                </a:solidFill>
                <a:latin typeface="Calibri (MS)"/>
                <a:ea typeface="Calibri (MS)"/>
                <a:cs typeface="Calibri (MS)"/>
                <a:sym typeface="Calibri (MS)"/>
              </a:rPr>
              <a:t>ить на </a:t>
            </a:r>
            <a:r>
              <a:rPr lang="en-US" sz="3150" strike="noStrike" u="none">
                <a:solidFill>
                  <a:srgbClr val="000000"/>
                </a:solidFill>
                <a:latin typeface="Calibri (MS)"/>
                <a:ea typeface="Calibri (MS)"/>
                <a:cs typeface="Calibri (MS)"/>
                <a:sym typeface="Calibri (MS)"/>
              </a:rPr>
              <a:t>б</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ее г</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убоком у</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овне.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Ран</a:t>
            </a:r>
            <a:r>
              <a:rPr lang="en-US" sz="3150" strike="noStrike" u="none">
                <a:solidFill>
                  <a:srgbClr val="000000"/>
                </a:solidFill>
                <a:latin typeface="Calibri (MS)"/>
                <a:ea typeface="Calibri (MS)"/>
                <a:cs typeface="Calibri (MS)"/>
                <a:sym typeface="Calibri (MS)"/>
              </a:rPr>
              <a:t>ее</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глав</a:t>
            </a:r>
            <a:r>
              <a:rPr lang="en-US" sz="3150" strike="noStrike" u="none">
                <a:solidFill>
                  <a:srgbClr val="000000"/>
                </a:solidFill>
                <a:latin typeface="Calibri (MS)"/>
                <a:ea typeface="Calibri (MS)"/>
                <a:cs typeface="Calibri (MS)"/>
                <a:sym typeface="Calibri (MS)"/>
              </a:rPr>
              <a:t>е </a:t>
            </a:r>
            <a:r>
              <a:rPr lang="en-US" sz="3150" strike="noStrike" u="none">
                <a:solidFill>
                  <a:srgbClr val="000000"/>
                </a:solidFill>
                <a:latin typeface="Calibri (MS)"/>
                <a:ea typeface="Calibri (MS)"/>
                <a:cs typeface="Calibri (MS)"/>
                <a:sym typeface="Calibri (MS)"/>
              </a:rPr>
              <a:t>Ху</a:t>
            </a:r>
            <a:r>
              <a:rPr lang="en-US" sz="3150" strike="noStrike" u="none">
                <a:solidFill>
                  <a:srgbClr val="000000"/>
                </a:solidFill>
                <a:latin typeface="Calibri (MS)"/>
                <a:ea typeface="Calibri (MS)"/>
                <a:cs typeface="Calibri (MS)"/>
                <a:sym typeface="Calibri (MS)"/>
              </a:rPr>
              <a:t>кат</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ш</a:t>
            </a:r>
            <a:r>
              <a:rPr lang="en-US" sz="3150" strike="noStrike" u="none">
                <a:solidFill>
                  <a:srgbClr val="000000"/>
                </a:solidFill>
                <a:latin typeface="Calibri (MS)"/>
                <a:ea typeface="Calibri (MS)"/>
                <a:cs typeface="Calibri (MS)"/>
                <a:sym typeface="Calibri (MS)"/>
              </a:rPr>
              <a:t>и </a:t>
            </a:r>
            <a:r>
              <a:rPr lang="en-US" sz="3150" strike="noStrike" u="none">
                <a:solidFill>
                  <a:srgbClr val="000000"/>
                </a:solidFill>
                <a:latin typeface="Calibri (MS)"/>
                <a:ea typeface="Calibri (MS)"/>
                <a:cs typeface="Calibri (MS)"/>
                <a:sym typeface="Calibri (MS)"/>
              </a:rPr>
              <a:t>п</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ше</a:t>
            </a:r>
            <a:r>
              <a:rPr lang="en-US" sz="3150" strike="noStrike" u="none">
                <a:solidFill>
                  <a:srgbClr val="000000"/>
                </a:solidFill>
                <a:latin typeface="Calibri (MS)"/>
                <a:ea typeface="Calibri (MS)"/>
                <a:cs typeface="Calibri (MS)"/>
                <a:sym typeface="Calibri (MS)"/>
              </a:rPr>
              <a:t>т, </a:t>
            </a:r>
            <a:r>
              <a:rPr lang="en-US" sz="3150" strike="noStrike" u="none">
                <a:solidFill>
                  <a:srgbClr val="000000"/>
                </a:solidFill>
                <a:latin typeface="Calibri (MS)"/>
                <a:ea typeface="Calibri (MS)"/>
                <a:cs typeface="Calibri (MS)"/>
                <a:sym typeface="Calibri (MS)"/>
              </a:rPr>
              <a:t>ч</a:t>
            </a:r>
            <a:r>
              <a:rPr lang="en-US" sz="3150" strike="noStrike" u="none">
                <a:solidFill>
                  <a:srgbClr val="000000"/>
                </a:solidFill>
                <a:latin typeface="Calibri (MS)"/>
                <a:ea typeface="Calibri (MS)"/>
                <a:cs typeface="Calibri (MS)"/>
                <a:sym typeface="Calibri (MS)"/>
              </a:rPr>
              <a:t>то </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см</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ть</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п</a:t>
            </a:r>
            <a:r>
              <a:rPr lang="en-US" sz="3150" strike="noStrike" u="none">
                <a:solidFill>
                  <a:srgbClr val="000000"/>
                </a:solidFill>
                <a:latin typeface="Calibri (MS)"/>
                <a:ea typeface="Calibri (MS)"/>
                <a:cs typeface="Calibri (MS)"/>
                <a:sym typeface="Calibri (MS)"/>
              </a:rPr>
              <a:t>ра</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нико</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 иску</a:t>
            </a:r>
            <a:r>
              <a:rPr lang="en-US" sz="3150" strike="noStrike" u="none">
                <a:solidFill>
                  <a:srgbClr val="000000"/>
                </a:solidFill>
                <a:latin typeface="Calibri (MS)"/>
                <a:ea typeface="Calibri (MS)"/>
                <a:cs typeface="Calibri (MS)"/>
                <a:sym typeface="Calibri (MS)"/>
              </a:rPr>
              <a:t>па</a:t>
            </a:r>
            <a:r>
              <a:rPr lang="en-US" sz="3150" strike="noStrike" u="none">
                <a:solidFill>
                  <a:srgbClr val="000000"/>
                </a:solidFill>
                <a:latin typeface="Calibri (MS)"/>
                <a:ea typeface="Calibri (MS)"/>
                <a:cs typeface="Calibri (MS)"/>
                <a:sym typeface="Calibri (MS)"/>
              </a:rPr>
              <a:t>ет</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091633"/>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пришли</a:t>
            </a:r>
            <a:r>
              <a:rPr lang="en-US" sz="3150">
                <a:solidFill>
                  <a:srgbClr val="000000"/>
                </a:solidFill>
                <a:latin typeface="Calibri (MS)"/>
                <a:ea typeface="Calibri (MS)"/>
                <a:cs typeface="Calibri (MS)"/>
                <a:sym typeface="Calibri (MS)"/>
              </a:rPr>
              <a:t> сыны Израиля, вся община, в пустыню Цин в первый месяц, и поселился народ в Кадеше. И умерла там Мирьям, и была похоронена там.</a:t>
            </a: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 20:1</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6</a:t>
            </a:r>
          </a:p>
        </p:txBody>
      </p:sp>
      <p:sp>
        <p:nvSpPr>
          <p:cNvPr name="AutoShape 6" id="6"/>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21732" y="3283820"/>
            <a:ext cx="213269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Раши</a:t>
            </a:r>
          </a:p>
        </p:txBody>
      </p:sp>
      <p:sp>
        <p:nvSpPr>
          <p:cNvPr name="TextBox 8" id="8"/>
          <p:cNvSpPr txBox="true"/>
          <p:nvPr/>
        </p:nvSpPr>
        <p:spPr>
          <a:xfrm rot="0">
            <a:off x="3421732" y="3864092"/>
            <a:ext cx="13837568" cy="1782737"/>
          </a:xfrm>
          <a:prstGeom prst="rect">
            <a:avLst/>
          </a:prstGeom>
        </p:spPr>
        <p:txBody>
          <a:bodyPr anchor="t" rtlCol="false" tIns="0" lIns="0" bIns="0" rIns="0">
            <a:spAutoFit/>
          </a:bodyPr>
          <a:lstStyle/>
          <a:p>
            <a:pPr algn="just" marL="0" indent="0" lvl="0">
              <a:lnSpc>
                <a:spcPts val="4592"/>
              </a:lnSpc>
              <a:spcBef>
                <a:spcPct val="0"/>
              </a:spcBef>
            </a:pPr>
            <a:r>
              <a:rPr lang="en-US" b="true" sz="3150">
                <a:solidFill>
                  <a:srgbClr val="000000"/>
                </a:solidFill>
                <a:latin typeface="Calibri (MS) Bold"/>
                <a:ea typeface="Calibri (MS) Bold"/>
                <a:cs typeface="Calibri (MS) Bold"/>
                <a:sym typeface="Calibri (MS) Bold"/>
              </a:rPr>
              <a:t>«</a:t>
            </a:r>
            <a:r>
              <a:rPr lang="en-US" b="true" sz="3150" strike="noStrike" u="none">
                <a:solidFill>
                  <a:srgbClr val="000000"/>
                </a:solidFill>
                <a:latin typeface="Calibri (MS) Bold"/>
                <a:ea typeface="Calibri (MS) Bold"/>
                <a:cs typeface="Calibri (MS) Bold"/>
                <a:sym typeface="Calibri (MS) Bold"/>
              </a:rPr>
              <a:t>И </a:t>
            </a:r>
            <a:r>
              <a:rPr lang="en-US" b="true" sz="3150" strike="noStrike" u="none">
                <a:solidFill>
                  <a:srgbClr val="000000"/>
                </a:solidFill>
                <a:latin typeface="Calibri (MS) Bold"/>
                <a:ea typeface="Calibri (MS) Bold"/>
                <a:cs typeface="Calibri (MS) Bold"/>
                <a:sym typeface="Calibri (MS) Bold"/>
              </a:rPr>
              <a:t>умерл</a:t>
            </a:r>
            <a:r>
              <a:rPr lang="en-US" b="true" sz="3150" strike="noStrike" u="none">
                <a:solidFill>
                  <a:srgbClr val="000000"/>
                </a:solidFill>
                <a:latin typeface="Calibri (MS) Bold"/>
                <a:ea typeface="Calibri (MS) Bold"/>
                <a:cs typeface="Calibri (MS) Bold"/>
                <a:sym typeface="Calibri (MS) Bold"/>
              </a:rPr>
              <a:t>а</a:t>
            </a:r>
            <a:r>
              <a:rPr lang="en-US" b="true" sz="3150" strike="noStrike" u="none">
                <a:solidFill>
                  <a:srgbClr val="000000"/>
                </a:solidFill>
                <a:latin typeface="Calibri (MS) Bold"/>
                <a:ea typeface="Calibri (MS) Bold"/>
                <a:cs typeface="Calibri (MS) Bold"/>
                <a:sym typeface="Calibri (MS) Bold"/>
              </a:rPr>
              <a:t> т</a:t>
            </a:r>
            <a:r>
              <a:rPr lang="en-US" b="true" sz="3150" strike="noStrike" u="none">
                <a:solidFill>
                  <a:srgbClr val="000000"/>
                </a:solidFill>
                <a:latin typeface="Calibri (MS) Bold"/>
                <a:ea typeface="Calibri (MS) Bold"/>
                <a:cs typeface="Calibri (MS) Bold"/>
                <a:sym typeface="Calibri (MS) Bold"/>
              </a:rPr>
              <a:t>а</a:t>
            </a:r>
            <a:r>
              <a:rPr lang="en-US" b="true" sz="3150" strike="noStrike" u="none">
                <a:solidFill>
                  <a:srgbClr val="000000"/>
                </a:solidFill>
                <a:latin typeface="Calibri (MS) Bold"/>
                <a:ea typeface="Calibri (MS) Bold"/>
                <a:cs typeface="Calibri (MS) Bold"/>
                <a:sym typeface="Calibri (MS) Bold"/>
              </a:rPr>
              <a:t>м</a:t>
            </a:r>
            <a:r>
              <a:rPr lang="en-US" b="true" sz="3150" strike="noStrike" u="none">
                <a:solidFill>
                  <a:srgbClr val="000000"/>
                </a:solidFill>
                <a:latin typeface="Calibri (MS) Bold"/>
                <a:ea typeface="Calibri (MS) Bold"/>
                <a:cs typeface="Calibri (MS) Bold"/>
                <a:sym typeface="Calibri (MS) Bold"/>
              </a:rPr>
              <a:t> </a:t>
            </a:r>
            <a:r>
              <a:rPr lang="en-US" b="true" sz="3150" strike="noStrike" u="none">
                <a:solidFill>
                  <a:srgbClr val="000000"/>
                </a:solidFill>
                <a:latin typeface="Calibri (MS) Bold"/>
                <a:ea typeface="Calibri (MS) Bold"/>
                <a:cs typeface="Calibri (MS) Bold"/>
                <a:sym typeface="Calibri (MS) Bold"/>
              </a:rPr>
              <a:t>М</a:t>
            </a:r>
            <a:r>
              <a:rPr lang="en-US" b="true" sz="3150" strike="noStrike" u="none">
                <a:solidFill>
                  <a:srgbClr val="000000"/>
                </a:solidFill>
                <a:latin typeface="Calibri (MS) Bold"/>
                <a:ea typeface="Calibri (MS) Bold"/>
                <a:cs typeface="Calibri (MS) Bold"/>
                <a:sym typeface="Calibri (MS) Bold"/>
              </a:rPr>
              <a:t>и</a:t>
            </a:r>
            <a:r>
              <a:rPr lang="en-US" b="true" sz="3150" strike="noStrike" u="none">
                <a:solidFill>
                  <a:srgbClr val="000000"/>
                </a:solidFill>
                <a:latin typeface="Calibri (MS) Bold"/>
                <a:ea typeface="Calibri (MS) Bold"/>
                <a:cs typeface="Calibri (MS) Bold"/>
                <a:sym typeface="Calibri (MS) Bold"/>
              </a:rPr>
              <a:t>рь</a:t>
            </a:r>
            <a:r>
              <a:rPr lang="en-US" b="true" sz="3150" strike="noStrike" u="none">
                <a:solidFill>
                  <a:srgbClr val="000000"/>
                </a:solidFill>
                <a:latin typeface="Calibri (MS) Bold"/>
                <a:ea typeface="Calibri (MS) Bold"/>
                <a:cs typeface="Calibri (MS) Bold"/>
                <a:sym typeface="Calibri (MS) Bold"/>
              </a:rPr>
              <a:t>я</a:t>
            </a:r>
            <a:r>
              <a:rPr lang="en-US" b="true" sz="3150" strike="noStrike" u="none">
                <a:solidFill>
                  <a:srgbClr val="000000"/>
                </a:solidFill>
                <a:latin typeface="Calibri (MS) Bold"/>
                <a:ea typeface="Calibri (MS) Bold"/>
                <a:cs typeface="Calibri (MS) Bold"/>
                <a:sym typeface="Calibri (MS) Bold"/>
              </a:rPr>
              <a:t>м»:</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п</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чем</a:t>
            </a:r>
            <a:r>
              <a:rPr lang="en-US" sz="3150" strike="noStrike" u="none">
                <a:solidFill>
                  <a:srgbClr val="000000"/>
                </a:solidFill>
                <a:latin typeface="Calibri (MS)"/>
                <a:ea typeface="Calibri (MS)"/>
                <a:cs typeface="Calibri (MS)"/>
                <a:sym typeface="Calibri (MS)"/>
              </a:rPr>
              <a:t>у отр</a:t>
            </a:r>
            <a:r>
              <a:rPr lang="en-US" sz="3150" strike="noStrike" u="none">
                <a:solidFill>
                  <a:srgbClr val="000000"/>
                </a:solidFill>
                <a:latin typeface="Calibri (MS)"/>
                <a:ea typeface="Calibri (MS)"/>
                <a:cs typeface="Calibri (MS)"/>
                <a:sym typeface="Calibri (MS)"/>
              </a:rPr>
              <a:t>ыв</a:t>
            </a:r>
            <a:r>
              <a:rPr lang="en-US" sz="3150" strike="noStrike" u="none">
                <a:solidFill>
                  <a:srgbClr val="000000"/>
                </a:solidFill>
                <a:latin typeface="Calibri (MS)"/>
                <a:ea typeface="Calibri (MS)"/>
                <a:cs typeface="Calibri (MS)"/>
                <a:sym typeface="Calibri (MS)"/>
              </a:rPr>
              <a:t>ок, </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повеству</a:t>
            </a:r>
            <a:r>
              <a:rPr lang="en-US" sz="3150" strike="noStrike" u="none">
                <a:solidFill>
                  <a:srgbClr val="000000"/>
                </a:solidFill>
                <a:latin typeface="Calibri (MS)"/>
                <a:ea typeface="Calibri (MS)"/>
                <a:cs typeface="Calibri (MS)"/>
                <a:sym typeface="Calibri (MS)"/>
              </a:rPr>
              <a:t>ющий]</a:t>
            </a:r>
            <a:r>
              <a:rPr lang="en-US" sz="3150" strike="noStrike" u="none">
                <a:solidFill>
                  <a:srgbClr val="000000"/>
                </a:solidFill>
                <a:latin typeface="Calibri (MS)"/>
                <a:ea typeface="Calibri (MS)"/>
                <a:cs typeface="Calibri (MS)"/>
                <a:sym typeface="Calibri (MS)"/>
              </a:rPr>
              <a:t> о с</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ерти </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ир</a:t>
            </a:r>
            <a:r>
              <a:rPr lang="en-US" sz="3150" strike="noStrike" u="none">
                <a:solidFill>
                  <a:srgbClr val="000000"/>
                </a:solidFill>
                <a:latin typeface="Calibri (MS)"/>
                <a:ea typeface="Calibri (MS)"/>
                <a:cs typeface="Calibri (MS)"/>
                <a:sym typeface="Calibri (MS)"/>
              </a:rPr>
              <a:t>ьям</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оседс</a:t>
            </a:r>
            <a:r>
              <a:rPr lang="en-US" sz="3150" strike="noStrike" u="none">
                <a:solidFill>
                  <a:srgbClr val="000000"/>
                </a:solidFill>
                <a:latin typeface="Calibri (MS)"/>
                <a:ea typeface="Calibri (MS)"/>
                <a:cs typeface="Calibri (MS)"/>
                <a:sym typeface="Calibri (MS)"/>
              </a:rPr>
              <a:t>твуе</a:t>
            </a:r>
            <a:r>
              <a:rPr lang="en-US" sz="3150" strike="noStrike" u="none">
                <a:solidFill>
                  <a:srgbClr val="000000"/>
                </a:solidFill>
                <a:latin typeface="Calibri (MS)"/>
                <a:ea typeface="Calibri (MS)"/>
                <a:cs typeface="Calibri (MS)"/>
                <a:sym typeface="Calibri (MS)"/>
              </a:rPr>
              <a:t>т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 отры</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ом</a:t>
            </a:r>
            <a:r>
              <a:rPr lang="en-US" sz="3150" strike="noStrike" u="none">
                <a:solidFill>
                  <a:srgbClr val="000000"/>
                </a:solidFill>
                <a:latin typeface="Calibri (MS)"/>
                <a:ea typeface="Calibri (MS)"/>
                <a:cs typeface="Calibri (MS)"/>
                <a:sym typeface="Calibri (MS)"/>
              </a:rPr>
              <a:t> о </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ра</a:t>
            </a:r>
            <a:r>
              <a:rPr lang="en-US" sz="3150" strike="noStrike" u="none">
                <a:solidFill>
                  <a:srgbClr val="000000"/>
                </a:solidFill>
                <a:latin typeface="Calibri (MS)"/>
                <a:ea typeface="Calibri (MS)"/>
                <a:cs typeface="Calibri (MS)"/>
                <a:sym typeface="Calibri (MS)"/>
              </a:rPr>
              <a:t>сн</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й</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орове</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Чтоб</a:t>
            </a:r>
            <a:r>
              <a:rPr lang="en-US" sz="3150" strike="noStrike" u="none">
                <a:solidFill>
                  <a:srgbClr val="000000"/>
                </a:solidFill>
                <a:latin typeface="Calibri (MS)"/>
                <a:ea typeface="Calibri (MS)"/>
                <a:cs typeface="Calibri (MS)"/>
                <a:sym typeface="Calibri (MS)"/>
              </a:rPr>
              <a:t>ы </a:t>
            </a:r>
            <a:r>
              <a:rPr lang="en-US" sz="3150" strike="noStrike" u="none">
                <a:solidFill>
                  <a:srgbClr val="000000"/>
                </a:solidFill>
                <a:latin typeface="Calibri (MS)"/>
                <a:ea typeface="Calibri (MS)"/>
                <a:cs typeface="Calibri (MS)"/>
                <a:sym typeface="Calibri (MS)"/>
              </a:rPr>
              <a:t>сообщ</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ть</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те</a:t>
            </a:r>
            <a:r>
              <a:rPr lang="en-US" sz="3150" strike="noStrike" u="none">
                <a:solidFill>
                  <a:srgbClr val="000000"/>
                </a:solidFill>
                <a:latin typeface="Calibri (MS)"/>
                <a:ea typeface="Calibri (MS)"/>
                <a:cs typeface="Calibri (MS)"/>
                <a:sym typeface="Calibri (MS)"/>
              </a:rPr>
              <a:t>бе</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же</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ы</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ку</a:t>
            </a:r>
            <a:r>
              <a:rPr lang="en-US" sz="3150" strike="noStrike" u="none">
                <a:solidFill>
                  <a:srgbClr val="000000"/>
                </a:solidFill>
                <a:latin typeface="Calibri (MS)"/>
                <a:ea typeface="Calibri (MS)"/>
                <a:cs typeface="Calibri (MS)"/>
                <a:sym typeface="Calibri (MS)"/>
              </a:rPr>
              <a:t>па</a:t>
            </a:r>
            <a:r>
              <a:rPr lang="en-US" sz="3150" strike="noStrike" u="none">
                <a:solidFill>
                  <a:srgbClr val="000000"/>
                </a:solidFill>
                <a:latin typeface="Calibri (MS)"/>
                <a:ea typeface="Calibri (MS)"/>
                <a:cs typeface="Calibri (MS)"/>
                <a:sym typeface="Calibri (MS)"/>
              </a:rPr>
              <a:t>ю</a:t>
            </a:r>
            <a:r>
              <a:rPr lang="en-US" sz="3150" strike="noStrike" u="none">
                <a:solidFill>
                  <a:srgbClr val="000000"/>
                </a:solidFill>
                <a:latin typeface="Calibri (MS)"/>
                <a:ea typeface="Calibri (MS)"/>
                <a:cs typeface="Calibri (MS)"/>
                <a:sym typeface="Calibri (MS)"/>
              </a:rPr>
              <a:t>т, т</a:t>
            </a:r>
            <a:r>
              <a:rPr lang="en-US" sz="3150" strike="noStrike" u="none">
                <a:solidFill>
                  <a:srgbClr val="000000"/>
                </a:solidFill>
                <a:latin typeface="Calibri (MS)"/>
                <a:ea typeface="Calibri (MS)"/>
                <a:cs typeface="Calibri (MS)"/>
                <a:sym typeface="Calibri (MS)"/>
              </a:rPr>
              <a:t>ак</a:t>
            </a:r>
            <a:r>
              <a:rPr lang="en-US" sz="3150" strike="noStrike" u="none">
                <a:solidFill>
                  <a:srgbClr val="000000"/>
                </a:solidFill>
                <a:latin typeface="Calibri (MS)"/>
                <a:ea typeface="Calibri (MS)"/>
                <a:cs typeface="Calibri (MS)"/>
                <a:sym typeface="Calibri (MS)"/>
              </a:rPr>
              <a:t> и</a:t>
            </a:r>
            <a:r>
              <a:rPr lang="en-US" sz="3150" strike="noStrike" u="none">
                <a:solidFill>
                  <a:srgbClr val="000000"/>
                </a:solidFill>
                <a:latin typeface="Calibri (MS)"/>
                <a:ea typeface="Calibri (MS)"/>
                <a:cs typeface="Calibri (MS)"/>
                <a:sym typeface="Calibri (MS)"/>
              </a:rPr>
              <a:t>скупа</a:t>
            </a:r>
            <a:r>
              <a:rPr lang="en-US" sz="3150" strike="noStrike" u="none">
                <a:solidFill>
                  <a:srgbClr val="000000"/>
                </a:solidFill>
                <a:latin typeface="Calibri (MS)"/>
                <a:ea typeface="Calibri (MS)"/>
                <a:cs typeface="Calibri (MS)"/>
                <a:sym typeface="Calibri (MS)"/>
              </a:rPr>
              <a:t>ет и </a:t>
            </a:r>
            <a:r>
              <a:rPr lang="en-US" sz="3150" strike="noStrike" u="none">
                <a:solidFill>
                  <a:srgbClr val="000000"/>
                </a:solidFill>
                <a:latin typeface="Calibri (MS)"/>
                <a:ea typeface="Calibri (MS)"/>
                <a:cs typeface="Calibri (MS)"/>
                <a:sym typeface="Calibri (MS)"/>
              </a:rPr>
              <a:t>см</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ть </a:t>
            </a:r>
            <a:r>
              <a:rPr lang="en-US" sz="3150" strike="noStrike" u="none">
                <a:solidFill>
                  <a:srgbClr val="000000"/>
                </a:solidFill>
                <a:latin typeface="Calibri (MS)"/>
                <a:ea typeface="Calibri (MS)"/>
                <a:cs typeface="Calibri (MS)"/>
                <a:sym typeface="Calibri (MS)"/>
              </a:rPr>
              <a:t>пр</a:t>
            </a:r>
            <a:r>
              <a:rPr lang="en-US" sz="3150" strike="noStrike" u="none">
                <a:solidFill>
                  <a:srgbClr val="000000"/>
                </a:solidFill>
                <a:latin typeface="Calibri (MS)"/>
                <a:ea typeface="Calibri (MS)"/>
                <a:cs typeface="Calibri (MS)"/>
                <a:sym typeface="Calibri (MS)"/>
              </a:rPr>
              <a:t>аве</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ик</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в Э</a:t>
            </a:r>
            <a:r>
              <a:rPr lang="en-US" sz="3150" strike="noStrike" u="none">
                <a:solidFill>
                  <a:srgbClr val="000000"/>
                </a:solidFill>
                <a:latin typeface="Calibri (MS)"/>
                <a:ea typeface="Calibri (MS)"/>
                <a:cs typeface="Calibri (MS)"/>
                <a:sym typeface="Calibri (MS)"/>
              </a:rPr>
              <a:t>д </a:t>
            </a:r>
            <a:r>
              <a:rPr lang="en-US" sz="3150" strike="noStrike" u="none">
                <a:solidFill>
                  <a:srgbClr val="000000"/>
                </a:solidFill>
                <a:latin typeface="Calibri (MS)"/>
                <a:ea typeface="Calibri (MS)"/>
                <a:cs typeface="Calibri (MS)"/>
                <a:sym typeface="Calibri (MS)"/>
              </a:rPr>
              <a:t>(Моэд</a:t>
            </a:r>
            <a:r>
              <a:rPr lang="en-US" sz="3150" strike="noStrike" u="none">
                <a:solidFill>
                  <a:srgbClr val="000000"/>
                </a:solidFill>
                <a:latin typeface="Calibri (MS)"/>
                <a:ea typeface="Calibri (MS)"/>
                <a:cs typeface="Calibri (MS)"/>
                <a:sym typeface="Calibri (MS)"/>
              </a:rPr>
              <a:t> ка</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28)</a:t>
            </a:r>
            <a:r>
              <a:rPr lang="en-US" sz="3150" strike="noStrike" u="none">
                <a:solidFill>
                  <a:srgbClr val="000000"/>
                </a:solidFill>
                <a:latin typeface="Calibri (MS)"/>
                <a:ea typeface="Calibri (MS)"/>
                <a:cs typeface="Calibri (MS)"/>
                <a:sym typeface="Calibri (MS)"/>
              </a:rPr>
              <a:t>.</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
        <p:nvSpPr>
          <p:cNvPr name="TextBox 4" id="4"/>
          <p:cNvSpPr txBox="true"/>
          <p:nvPr/>
        </p:nvSpPr>
        <p:spPr>
          <a:xfrm rot="0">
            <a:off x="15998119" y="8553367"/>
            <a:ext cx="79995" cy="361950"/>
          </a:xfrm>
          <a:prstGeom prst="rect">
            <a:avLst/>
          </a:prstGeom>
        </p:spPr>
        <p:txBody>
          <a:bodyPr anchor="t" rtlCol="false" tIns="0" lIns="0" bIns="0" rIns="0">
            <a:spAutoFit/>
          </a:bodyPr>
          <a:lstStyle/>
          <a:p>
            <a:pPr algn="ctr">
              <a:lnSpc>
                <a:spcPts val="2719"/>
              </a:lnSpc>
              <a:spcBef>
                <a:spcPct val="0"/>
              </a:spcBef>
            </a:pPr>
            <a:r>
              <a:rPr lang="en-US" b="true" sz="2266">
                <a:solidFill>
                  <a:srgbClr val="FFFFFF"/>
                </a:solidFill>
                <a:latin typeface="Arial Bold"/>
                <a:ea typeface="Arial Bold"/>
                <a:cs typeface="Arial Bold"/>
                <a:sym typeface="Arial Bold"/>
              </a:rPr>
              <a:t>,</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810469"/>
            <a:ext cx="13716000" cy="643093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Отсюда также понятно,</a:t>
            </a:r>
            <a:r>
              <a:rPr lang="en-US" sz="3150" strike="noStrike" u="none">
                <a:solidFill>
                  <a:srgbClr val="000000"/>
                </a:solidFill>
                <a:latin typeface="Calibri (MS)"/>
                <a:ea typeface="Calibri (MS)"/>
                <a:cs typeface="Calibri (MS)"/>
                <a:sym typeface="Calibri (MS)"/>
              </a:rPr>
              <a:t> почему в нашем случае смерть первосвященника приносит искупление греха убийцы. Однако Раши все ещё озадачен вопросом: какая особая связь между этим преступлением и смертью именно первосвященника (а не другого праведника)?</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Поэтому Раши объясняет: «поскольку первосвященнику следовало молиться, чтобы такое несчастье не случилось…», Иными словами, предотвращение подобных трагедий — это именно ответственность первосвященника — посредством его молитв. Поскольку первосвященник имеет косвенное отношение к этой трагедии, его смерть приносит искупление; она искупает его халатность и ошибку убийцы.</a:t>
            </a:r>
          </a:p>
          <a:p>
            <a:pPr algn="just" marL="0" indent="0" lvl="0">
              <a:lnSpc>
                <a:spcPts val="4592"/>
              </a:lnSpc>
              <a:spcBef>
                <a:spcPct val="0"/>
              </a:spcBef>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091633"/>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вот почему «Санедрин, казнящий</a:t>
            </a:r>
            <a:r>
              <a:rPr lang="en-US" sz="3150">
                <a:solidFill>
                  <a:srgbClr val="000000"/>
                </a:solidFill>
                <a:latin typeface="Calibri (MS)"/>
                <a:ea typeface="Calibri (MS)"/>
                <a:cs typeface="Calibri (MS)"/>
                <a:sym typeface="Calibri (MS)"/>
              </a:rPr>
              <a:t> хотя бы раз в семь лет, называется „кровожадным“».</a:t>
            </a:r>
          </a:p>
          <a:p>
            <a:pPr algn="just">
              <a:lnSpc>
                <a:spcPts val="4592"/>
              </a:lnSpc>
            </a:pPr>
            <a:r>
              <a:rPr lang="en-US" sz="3150">
                <a:solidFill>
                  <a:srgbClr val="000000"/>
                </a:solidFill>
                <a:latin typeface="Calibri (MS)"/>
                <a:ea typeface="Calibri (MS)"/>
                <a:cs typeface="Calibri (MS)"/>
                <a:sym typeface="Calibri (MS)"/>
              </a:rPr>
              <a:t>Казалось бы, если Санедрин действует в соответствии с законом Торы, почему его называют «кровожадным»?</a:t>
            </a:r>
          </a:p>
          <a:p>
            <a:pPr algn="just">
              <a:lnSpc>
                <a:spcPts val="4592"/>
              </a:lnSpc>
            </a:pPr>
            <a:r>
              <a:rPr lang="en-US" sz="3150">
                <a:solidFill>
                  <a:srgbClr val="000000"/>
                </a:solidFill>
                <a:latin typeface="Calibri (MS)"/>
                <a:ea typeface="Calibri (MS)"/>
                <a:cs typeface="Calibri (MS)"/>
                <a:sym typeface="Calibri (MS)"/>
              </a:rPr>
              <a:t>Суть в том, что если подобный случай мог произойти во времена существования Санедрина, то это говорит о том, что его члены страдали от некоего подобия того же изъяна. Поэтому к Санедрину и применима характеристика «кровожадный».</a:t>
            </a:r>
          </a:p>
          <a:p>
            <a:pPr algn="just">
              <a:lnSpc>
                <a:spcPts val="4592"/>
              </a:lnSpc>
            </a:pPr>
            <a:r>
              <a:rPr lang="en-US" sz="3150">
                <a:solidFill>
                  <a:srgbClr val="000000"/>
                </a:solidFill>
                <a:latin typeface="Calibri (MS)"/>
                <a:ea typeface="Calibri (MS)"/>
                <a:cs typeface="Calibri (MS)"/>
                <a:sym typeface="Calibri (MS)"/>
              </a:rPr>
              <a:t>Подобным образом комментаторы объясняют, что убивший неумышленно должен бежать в город-убежище и оставаться там «до смерти первосвященника… а после смерти первосвященника убийца может вернуться».</a:t>
            </a: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Торат Менахем, 5721:2, стр. 182</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7</a:t>
            </a:r>
          </a:p>
        </p:txBody>
      </p:sp>
      <p:sp>
        <p:nvSpPr>
          <p:cNvPr name="AutoShape 6" id="6"/>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89927" y="885825"/>
            <a:ext cx="13647806" cy="701196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Эта связь между </a:t>
            </a:r>
            <a:r>
              <a:rPr lang="en-US" sz="3150">
                <a:solidFill>
                  <a:srgbClr val="000000"/>
                </a:solidFill>
                <a:latin typeface="Calibri (MS)"/>
                <a:ea typeface="Calibri (MS)"/>
                <a:cs typeface="Calibri (MS)"/>
                <a:sym typeface="Calibri (MS)"/>
              </a:rPr>
              <a:t>непреднамеренным убийством </a:t>
            </a:r>
            <a:r>
              <a:rPr lang="en-US" sz="3150" strike="noStrike" u="none">
                <a:solidFill>
                  <a:srgbClr val="000000"/>
                </a:solidFill>
                <a:latin typeface="Calibri (MS)"/>
                <a:ea typeface="Calibri (MS)"/>
                <a:cs typeface="Calibri (MS)"/>
                <a:sym typeface="Calibri (MS)"/>
              </a:rPr>
              <a:t>и смертью первос</a:t>
            </a:r>
            <a:r>
              <a:rPr lang="en-US" sz="3150" strike="noStrike" u="none">
                <a:solidFill>
                  <a:srgbClr val="000000"/>
                </a:solidFill>
                <a:latin typeface="Calibri (MS)"/>
                <a:ea typeface="Calibri (MS)"/>
                <a:cs typeface="Calibri (MS)"/>
                <a:sym typeface="Calibri (MS)"/>
              </a:rPr>
              <a:t>вященн</a:t>
            </a:r>
            <a:r>
              <a:rPr lang="en-US" sz="3150" strike="noStrike" u="none">
                <a:solidFill>
                  <a:srgbClr val="000000"/>
                </a:solidFill>
                <a:latin typeface="Calibri (MS)"/>
                <a:ea typeface="Calibri (MS)"/>
                <a:cs typeface="Calibri (MS)"/>
                <a:sym typeface="Calibri (MS)"/>
              </a:rPr>
              <a:t>ика кажется абсурдной: ка</a:t>
            </a:r>
            <a:r>
              <a:rPr lang="en-US" sz="3150" strike="noStrike" u="none">
                <a:solidFill>
                  <a:srgbClr val="000000"/>
                </a:solidFill>
                <a:latin typeface="Calibri (MS)"/>
                <a:ea typeface="Calibri (MS)"/>
                <a:cs typeface="Calibri (MS)"/>
                <a:sym typeface="Calibri (MS)"/>
              </a:rPr>
              <a:t>кое отноше</a:t>
            </a:r>
            <a:r>
              <a:rPr lang="en-US" sz="3150" strike="noStrike" u="none">
                <a:solidFill>
                  <a:srgbClr val="000000"/>
                </a:solidFill>
                <a:latin typeface="Calibri (MS)"/>
                <a:ea typeface="Calibri (MS)"/>
                <a:cs typeface="Calibri (MS)"/>
                <a:sym typeface="Calibri (MS)"/>
              </a:rPr>
              <a:t>ние имеет смерт</a:t>
            </a:r>
            <a:r>
              <a:rPr lang="en-US" sz="3150" strike="noStrike" u="none">
                <a:solidFill>
                  <a:srgbClr val="000000"/>
                </a:solidFill>
                <a:latin typeface="Calibri (MS)"/>
                <a:ea typeface="Calibri (MS)"/>
                <a:cs typeface="Calibri (MS)"/>
                <a:sym typeface="Calibri (MS)"/>
              </a:rPr>
              <a:t>ь дух</a:t>
            </a:r>
            <a:r>
              <a:rPr lang="en-US" sz="3150" strike="noStrike" u="none">
                <a:solidFill>
                  <a:srgbClr val="000000"/>
                </a:solidFill>
                <a:latin typeface="Calibri (MS)"/>
                <a:ea typeface="Calibri (MS)"/>
                <a:cs typeface="Calibri (MS)"/>
                <a:sym typeface="Calibri (MS)"/>
              </a:rPr>
              <a:t>овного лица</a:t>
            </a:r>
            <a:r>
              <a:rPr lang="en-US" sz="3150" strike="noStrike" u="none">
                <a:solidFill>
                  <a:srgbClr val="000000"/>
                </a:solidFill>
                <a:latin typeface="Calibri (MS)"/>
                <a:ea typeface="Calibri (MS)"/>
                <a:cs typeface="Calibri (MS)"/>
                <a:sym typeface="Calibri (MS)"/>
              </a:rPr>
              <a:t> в Иеру</a:t>
            </a:r>
            <a:r>
              <a:rPr lang="en-US" sz="3150" strike="noStrike" u="none">
                <a:solidFill>
                  <a:srgbClr val="000000"/>
                </a:solidFill>
                <a:latin typeface="Calibri (MS)"/>
                <a:ea typeface="Calibri (MS)"/>
                <a:cs typeface="Calibri (MS)"/>
                <a:sym typeface="Calibri (MS)"/>
              </a:rPr>
              <a:t>салиме к освобож</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ению кого-то из и</a:t>
            </a:r>
            <a:r>
              <a:rPr lang="en-US" sz="3150" strike="noStrike" u="none">
                <a:solidFill>
                  <a:srgbClr val="000000"/>
                </a:solidFill>
                <a:latin typeface="Calibri (MS)"/>
                <a:ea typeface="Calibri (MS)"/>
                <a:cs typeface="Calibri (MS)"/>
                <a:sym typeface="Calibri (MS)"/>
              </a:rPr>
              <a:t>згнания?</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Глу</a:t>
            </a:r>
            <a:r>
              <a:rPr lang="en-US" sz="3150" strike="noStrike" u="none">
                <a:solidFill>
                  <a:srgbClr val="000000"/>
                </a:solidFill>
                <a:latin typeface="Calibri (MS)"/>
                <a:ea typeface="Calibri (MS)"/>
                <a:cs typeface="Calibri (MS)"/>
                <a:sym typeface="Calibri (MS)"/>
              </a:rPr>
              <a:t>б</a:t>
            </a:r>
            <a:r>
              <a:rPr lang="en-US" sz="3150" strike="noStrike" u="none">
                <a:solidFill>
                  <a:srgbClr val="000000"/>
                </a:solidFill>
                <a:latin typeface="Calibri (MS)"/>
                <a:ea typeface="Calibri (MS)"/>
                <a:cs typeface="Calibri (MS)"/>
                <a:sym typeface="Calibri (MS)"/>
              </a:rPr>
              <a:t>инный</a:t>
            </a:r>
            <a:r>
              <a:rPr lang="en-US" sz="3150" strike="noStrike" u="none">
                <a:solidFill>
                  <a:srgbClr val="000000"/>
                </a:solidFill>
                <a:latin typeface="Calibri (MS)"/>
                <a:ea typeface="Calibri (MS)"/>
                <a:cs typeface="Calibri (MS)"/>
                <a:sym typeface="Calibri (MS)"/>
              </a:rPr>
              <a:t> смысл сказ</a:t>
            </a:r>
            <a:r>
              <a:rPr lang="en-US" sz="3150" strike="noStrike" u="none">
                <a:solidFill>
                  <a:srgbClr val="000000"/>
                </a:solidFill>
                <a:latin typeface="Calibri (MS)"/>
                <a:ea typeface="Calibri (MS)"/>
                <a:cs typeface="Calibri (MS)"/>
                <a:sym typeface="Calibri (MS)"/>
              </a:rPr>
              <a:t>анног</a:t>
            </a:r>
            <a:r>
              <a:rPr lang="en-US" sz="3150" strike="noStrike" u="none">
                <a:solidFill>
                  <a:srgbClr val="000000"/>
                </a:solidFill>
                <a:latin typeface="Calibri (MS)"/>
                <a:ea typeface="Calibri (MS)"/>
                <a:cs typeface="Calibri (MS)"/>
                <a:sym typeface="Calibri (MS)"/>
              </a:rPr>
              <a:t>о таков: священ</a:t>
            </a:r>
            <a:r>
              <a:rPr lang="en-US" sz="3150" strike="noStrike" u="none">
                <a:solidFill>
                  <a:srgbClr val="000000"/>
                </a:solidFill>
                <a:latin typeface="Calibri (MS)"/>
                <a:ea typeface="Calibri (MS)"/>
                <a:cs typeface="Calibri (MS)"/>
                <a:sym typeface="Calibri (MS)"/>
              </a:rPr>
              <a:t>ники,</a:t>
            </a:r>
            <a:r>
              <a:rPr lang="en-US" sz="3150" strike="noStrike" u="none">
                <a:solidFill>
                  <a:srgbClr val="000000"/>
                </a:solidFill>
                <a:latin typeface="Calibri (MS)"/>
                <a:ea typeface="Calibri (MS)"/>
                <a:cs typeface="Calibri (MS)"/>
                <a:sym typeface="Calibri (MS)"/>
              </a:rPr>
              <a:t> во</a:t>
            </a:r>
            <a:r>
              <a:rPr lang="en-US" sz="3150" strike="noStrike" u="none">
                <a:solidFill>
                  <a:srgbClr val="000000"/>
                </a:solidFill>
                <a:latin typeface="Calibri (MS)"/>
                <a:ea typeface="Calibri (MS)"/>
                <a:cs typeface="Calibri (MS)"/>
                <a:sym typeface="Calibri (MS)"/>
              </a:rPr>
              <a:t> главе с</a:t>
            </a:r>
            <a:r>
              <a:rPr lang="en-US" sz="3150" strike="noStrike" u="none">
                <a:solidFill>
                  <a:srgbClr val="000000"/>
                </a:solidFill>
                <a:latin typeface="Calibri (MS)"/>
                <a:ea typeface="Calibri (MS)"/>
                <a:cs typeface="Calibri (MS)"/>
                <a:sym typeface="Calibri (MS)"/>
              </a:rPr>
              <a:t> пер</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осв</a:t>
            </a:r>
            <a:r>
              <a:rPr lang="en-US" sz="3150" strike="noStrike" u="none">
                <a:solidFill>
                  <a:srgbClr val="000000"/>
                </a:solidFill>
                <a:latin typeface="Calibri (MS)"/>
                <a:ea typeface="Calibri (MS)"/>
                <a:cs typeface="Calibri (MS)"/>
                <a:sym typeface="Calibri (MS)"/>
              </a:rPr>
              <a:t>ящ</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ни</a:t>
            </a:r>
            <a:r>
              <a:rPr lang="en-US" sz="3150" strike="noStrike" u="none">
                <a:solidFill>
                  <a:srgbClr val="000000"/>
                </a:solidFill>
                <a:latin typeface="Calibri (MS)"/>
                <a:ea typeface="Calibri (MS)"/>
                <a:cs typeface="Calibri (MS)"/>
                <a:sym typeface="Calibri (MS)"/>
              </a:rPr>
              <a:t>ко</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призваны быть духовно-нравственным ориентиром народа — «Будут учить они законам Твоим Яакова и Торе Твоей Израиль».</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Если, несмотря на их присутствие и влияние, такая трагедия произошла — даже непреднамеренно — это указывает на то, что в жизни первосвященника нечто требует искупления. И его смерть действительно приносит искупление и исправляет этот тонкий изъян, как сказано: «И будет снята вина твоя, и грех твой прощен». Поэтому убийца может после этого вернуться домой.</a:t>
            </a:r>
          </a:p>
          <a:p>
            <a:pPr algn="just" marL="0" indent="0" lvl="0">
              <a:lnSpc>
                <a:spcPts val="4592"/>
              </a:lnSpc>
              <a:spcBef>
                <a:spcPct val="0"/>
              </a:spcBef>
            </a:pP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9626339" y="1444391"/>
            <a:ext cx="295357" cy="463362"/>
            <a:chOff x="0" y="0"/>
            <a:chExt cx="77790" cy="122038"/>
          </a:xfrm>
        </p:grpSpPr>
        <p:sp>
          <p:nvSpPr>
            <p:cNvPr name="Freeform 5" id="5"/>
            <p:cNvSpPr/>
            <p:nvPr/>
          </p:nvSpPr>
          <p:spPr>
            <a:xfrm flipH="false" flipV="false" rot="0">
              <a:off x="0" y="0"/>
              <a:ext cx="77790" cy="122038"/>
            </a:xfrm>
            <a:custGeom>
              <a:avLst/>
              <a:gdLst/>
              <a:ahLst/>
              <a:cxnLst/>
              <a:rect r="r" b="b" t="t" l="l"/>
              <a:pathLst>
                <a:path h="122038" w="77790">
                  <a:moveTo>
                    <a:pt x="0" y="0"/>
                  </a:moveTo>
                  <a:lnTo>
                    <a:pt x="77790" y="0"/>
                  </a:lnTo>
                  <a:lnTo>
                    <a:pt x="77790" y="122038"/>
                  </a:lnTo>
                  <a:lnTo>
                    <a:pt x="0" y="122038"/>
                  </a:lnTo>
                  <a:close/>
                </a:path>
              </a:pathLst>
            </a:custGeom>
            <a:solidFill>
              <a:srgbClr val="FFFFFF"/>
            </a:solidFill>
          </p:spPr>
        </p:sp>
        <p:sp>
          <p:nvSpPr>
            <p:cNvPr name="TextBox 6" id="6"/>
            <p:cNvSpPr txBox="true"/>
            <p:nvPr/>
          </p:nvSpPr>
          <p:spPr>
            <a:xfrm>
              <a:off x="0" y="-19050"/>
              <a:ext cx="77790" cy="141088"/>
            </a:xfrm>
            <a:prstGeom prst="rect">
              <a:avLst/>
            </a:prstGeom>
          </p:spPr>
          <p:txBody>
            <a:bodyPr anchor="ctr" rtlCol="false" tIns="50800" lIns="50800" bIns="50800" rIns="50800"/>
            <a:lstStyle/>
            <a:p>
              <a:pPr algn="ctr">
                <a:lnSpc>
                  <a:spcPts val="2719"/>
                </a:lnSpc>
              </a:pPr>
            </a:p>
          </p:txBody>
        </p:sp>
      </p:grpSp>
      <p:sp>
        <p:nvSpPr>
          <p:cNvPr name="TextBox 7" id="7"/>
          <p:cNvSpPr txBox="true"/>
          <p:nvPr/>
        </p:nvSpPr>
        <p:spPr>
          <a:xfrm rot="0">
            <a:off x="9740795" y="1479128"/>
            <a:ext cx="199686" cy="523553"/>
          </a:xfrm>
          <a:prstGeom prst="rect">
            <a:avLst/>
          </a:prstGeom>
        </p:spPr>
        <p:txBody>
          <a:bodyPr anchor="t" rtlCol="false" tIns="0" lIns="0" bIns="0" rIns="0">
            <a:spAutoFit/>
          </a:bodyPr>
          <a:lstStyle/>
          <a:p>
            <a:pPr algn="ctr">
              <a:lnSpc>
                <a:spcPts val="3623"/>
              </a:lnSpc>
              <a:spcBef>
                <a:spcPct val="0"/>
              </a:spcBef>
            </a:pPr>
            <a:r>
              <a:rPr lang="en-US" sz="3019">
                <a:solidFill>
                  <a:srgbClr val="000000">
                    <a:alpha val="73725"/>
                  </a:srgbClr>
                </a:solidFill>
                <a:latin typeface="Calibri (MS)"/>
                <a:ea typeface="Calibri (MS)"/>
                <a:cs typeface="Calibri (MS)"/>
                <a:sym typeface="Calibri (MS)"/>
              </a:rPr>
              <a:t>п</a:t>
            </a:r>
          </a:p>
        </p:txBody>
      </p:sp>
      <p:sp>
        <p:nvSpPr>
          <p:cNvPr name="TextBox 8" id="8"/>
          <p:cNvSpPr txBox="true"/>
          <p:nvPr/>
        </p:nvSpPr>
        <p:spPr>
          <a:xfrm rot="0">
            <a:off x="1288110" y="4928895"/>
            <a:ext cx="6612837" cy="2781300"/>
          </a:xfrm>
          <a:prstGeom prst="rect">
            <a:avLst/>
          </a:prstGeom>
        </p:spPr>
        <p:txBody>
          <a:bodyPr anchor="t" rtlCol="false" tIns="0" lIns="0" bIns="0" rIns="0">
            <a:spAutoFit/>
          </a:bodyPr>
          <a:lstStyle/>
          <a:p>
            <a:pPr algn="l" marL="0" indent="0" lvl="0">
              <a:lnSpc>
                <a:spcPts val="3085"/>
              </a:lnSpc>
              <a:spcBef>
                <a:spcPct val="0"/>
              </a:spcBef>
            </a:pPr>
            <a:r>
              <a:rPr lang="en-US" b="true" sz="2571" strike="noStrike" u="none">
                <a:solidFill>
                  <a:srgbClr val="000000">
                    <a:alpha val="73725"/>
                  </a:srgbClr>
                </a:solidFill>
                <a:latin typeface="Calibri (MS) Bold"/>
                <a:ea typeface="Calibri (MS) Bold"/>
                <a:cs typeface="Calibri (MS) Bold"/>
                <a:sym typeface="Calibri (MS) Bold"/>
              </a:rPr>
              <a:t>Талмуд гласит, что Санедрин, казнящий человека раз в 7 лет, называется «кровожадным». Почему? Если в их поколении произошел грех, заслуживающий смерти, это обнажает, тончайший изъян в самом духовном руководстве.</a:t>
            </a:r>
          </a:p>
          <a:p>
            <a:pPr algn="l" marL="0" indent="0" lvl="0">
              <a:lnSpc>
                <a:spcPts val="3085"/>
              </a:lnSpc>
              <a:spcBef>
                <a:spcPct val="0"/>
              </a:spcBef>
            </a:pP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2252296"/>
            <a:ext cx="13716000" cy="643093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Отсюда важный урок</a:t>
            </a:r>
            <a:r>
              <a:rPr lang="en-US" sz="3150" strike="noStrike" u="none">
                <a:solidFill>
                  <a:srgbClr val="000000"/>
                </a:solidFill>
                <a:latin typeface="Calibri (MS)"/>
                <a:ea typeface="Calibri (MS)"/>
                <a:cs typeface="Calibri (MS)"/>
                <a:sym typeface="Calibri (MS)"/>
              </a:rPr>
              <a:t> о любви и единстве еврейского народа.</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Первосвященник воплощает собой высшую духовную ступень, а убивший неумышленно — низшую. Напомним, что убивший по злому умыслу приговаривается к смерти, а среди тех, кто избегает такого наказания, самую низкую ступень занимает только убивший неумышленно. Поэтому он — единственный грешник, наказанный изгнанием.</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 всё же Тора учит, что эти две крайности связаны одна с другой. Искупление непреднамеренного убийства связано с первосвященником потому, что его предназначение — любить еврейский народ, подобно Аарону-первосвященнику, который «любил создания». То есть любил даже тех, чьё единственное достоинство в том, что они созданы Б-гом.</a:t>
            </a:r>
          </a:p>
        </p:txBody>
      </p:sp>
      <p:sp>
        <p:nvSpPr>
          <p:cNvPr name="TextBox 6" id="6"/>
          <p:cNvSpPr txBox="true"/>
          <p:nvPr/>
        </p:nvSpPr>
        <p:spPr>
          <a:xfrm rot="0">
            <a:off x="3465643" y="1697648"/>
            <a:ext cx="13716000"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Все взаимосвязано</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6395330" y="3656009"/>
            <a:ext cx="186900" cy="200076"/>
            <a:chOff x="0" y="0"/>
            <a:chExt cx="49225" cy="52695"/>
          </a:xfrm>
        </p:grpSpPr>
        <p:sp>
          <p:nvSpPr>
            <p:cNvPr name="Freeform 5" id="5"/>
            <p:cNvSpPr/>
            <p:nvPr/>
          </p:nvSpPr>
          <p:spPr>
            <a:xfrm flipH="false" flipV="false" rot="0">
              <a:off x="0" y="0"/>
              <a:ext cx="49225" cy="52695"/>
            </a:xfrm>
            <a:custGeom>
              <a:avLst/>
              <a:gdLst/>
              <a:ahLst/>
              <a:cxnLst/>
              <a:rect r="r" b="b" t="t" l="l"/>
              <a:pathLst>
                <a:path h="52695" w="49225">
                  <a:moveTo>
                    <a:pt x="0" y="0"/>
                  </a:moveTo>
                  <a:lnTo>
                    <a:pt x="49225" y="0"/>
                  </a:lnTo>
                  <a:lnTo>
                    <a:pt x="49225" y="52695"/>
                  </a:lnTo>
                  <a:lnTo>
                    <a:pt x="0" y="52695"/>
                  </a:lnTo>
                  <a:close/>
                </a:path>
              </a:pathLst>
            </a:custGeom>
            <a:solidFill>
              <a:srgbClr val="2B3843"/>
            </a:solidFill>
          </p:spPr>
        </p:sp>
        <p:sp>
          <p:nvSpPr>
            <p:cNvPr name="TextBox 6" id="6"/>
            <p:cNvSpPr txBox="true"/>
            <p:nvPr/>
          </p:nvSpPr>
          <p:spPr>
            <a:xfrm>
              <a:off x="0" y="-9525"/>
              <a:ext cx="49225" cy="62220"/>
            </a:xfrm>
            <a:prstGeom prst="rect">
              <a:avLst/>
            </a:prstGeom>
          </p:spPr>
          <p:txBody>
            <a:bodyPr anchor="ctr" rtlCol="false" tIns="50800" lIns="50800" bIns="50800" rIns="50800"/>
            <a:lstStyle/>
            <a:p>
              <a:pPr algn="ctr">
                <a:lnSpc>
                  <a:spcPts val="2520"/>
                </a:lnSpc>
              </a:pPr>
            </a:p>
          </p:txBody>
        </p:sp>
      </p:grpSp>
      <p:sp>
        <p:nvSpPr>
          <p:cNvPr name="TextBox 7" id="7"/>
          <p:cNvSpPr txBox="true"/>
          <p:nvPr/>
        </p:nvSpPr>
        <p:spPr>
          <a:xfrm rot="0">
            <a:off x="9712103" y="1344316"/>
            <a:ext cx="2329532" cy="828675"/>
          </a:xfrm>
          <a:prstGeom prst="rect">
            <a:avLst/>
          </a:prstGeom>
        </p:spPr>
        <p:txBody>
          <a:bodyPr anchor="t" rtlCol="false" tIns="0" lIns="0" bIns="0" rIns="0">
            <a:spAutoFit/>
          </a:bodyPr>
          <a:lstStyle/>
          <a:p>
            <a:pPr algn="ctr">
              <a:lnSpc>
                <a:spcPts val="6388"/>
              </a:lnSpc>
              <a:spcBef>
                <a:spcPct val="0"/>
              </a:spcBef>
            </a:pPr>
            <a:r>
              <a:rPr lang="en-US" b="true" sz="5323">
                <a:solidFill>
                  <a:srgbClr val="FFFFFF"/>
                </a:solidFill>
                <a:latin typeface="Arimo Bold"/>
                <a:ea typeface="Arimo Bold"/>
                <a:cs typeface="Arimo Bold"/>
                <a:sym typeface="Arimo Bold"/>
              </a:rPr>
              <a:t>низкий</a:t>
            </a:r>
          </a:p>
        </p:txBody>
      </p:sp>
      <p:sp>
        <p:nvSpPr>
          <p:cNvPr name="TextBox 8" id="8"/>
          <p:cNvSpPr txBox="true"/>
          <p:nvPr/>
        </p:nvSpPr>
        <p:spPr>
          <a:xfrm rot="0">
            <a:off x="6425937" y="3574256"/>
            <a:ext cx="125685" cy="323850"/>
          </a:xfrm>
          <a:prstGeom prst="rect">
            <a:avLst/>
          </a:prstGeom>
        </p:spPr>
        <p:txBody>
          <a:bodyPr anchor="t" rtlCol="false" tIns="0" lIns="0" bIns="0" rIns="0">
            <a:spAutoFit/>
          </a:bodyPr>
          <a:lstStyle/>
          <a:p>
            <a:pPr algn="ctr">
              <a:lnSpc>
                <a:spcPts val="2520"/>
              </a:lnSpc>
              <a:spcBef>
                <a:spcPct val="0"/>
              </a:spcBef>
            </a:pPr>
            <a:r>
              <a:rPr lang="en-US" b="true" sz="2100">
                <a:solidFill>
                  <a:srgbClr val="FFFFFF">
                    <a:alpha val="85882"/>
                  </a:srgbClr>
                </a:solidFill>
                <a:latin typeface="Lora Bold"/>
                <a:ea typeface="Lora Bold"/>
                <a:cs typeface="Lora Bold"/>
                <a:sym typeface="Lora Bold"/>
              </a:rPr>
              <a:t>-</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
        <p:nvSpPr>
          <p:cNvPr name="TextBox 4" id="4"/>
          <p:cNvSpPr txBox="true"/>
          <p:nvPr/>
        </p:nvSpPr>
        <p:spPr>
          <a:xfrm rot="0">
            <a:off x="421350" y="6479895"/>
            <a:ext cx="7142502" cy="1924050"/>
          </a:xfrm>
          <a:prstGeom prst="rect">
            <a:avLst/>
          </a:prstGeom>
        </p:spPr>
        <p:txBody>
          <a:bodyPr anchor="t" rtlCol="false" tIns="0" lIns="0" bIns="0" rIns="0">
            <a:spAutoFit/>
          </a:bodyPr>
          <a:lstStyle/>
          <a:p>
            <a:pPr algn="ctr">
              <a:lnSpc>
                <a:spcPts val="3023"/>
              </a:lnSpc>
              <a:spcBef>
                <a:spcPct val="0"/>
              </a:spcBef>
            </a:pPr>
            <a:r>
              <a:rPr lang="en-US" sz="2519">
                <a:solidFill>
                  <a:srgbClr val="000000"/>
                </a:solidFill>
                <a:latin typeface="Arial"/>
                <a:ea typeface="Arial"/>
                <a:cs typeface="Arial"/>
                <a:sym typeface="Arial"/>
              </a:rPr>
              <a:t>Смерть первосвященника искупает его собственный, тончайший духовный изъян, и это автоматически очищает душу убившего неумышленно.</a:t>
            </a:r>
          </a:p>
          <a:p>
            <a:pPr algn="ctr">
              <a:lnSpc>
                <a:spcPts val="3023"/>
              </a:lnSpc>
              <a:spcBef>
                <a:spcPct val="0"/>
              </a:spcBef>
            </a:pPr>
          </a:p>
        </p:txBody>
      </p:sp>
      <p:sp>
        <p:nvSpPr>
          <p:cNvPr name="TextBox 5" id="5"/>
          <p:cNvSpPr txBox="true"/>
          <p:nvPr/>
        </p:nvSpPr>
        <p:spPr>
          <a:xfrm rot="0">
            <a:off x="2867045" y="659973"/>
            <a:ext cx="12553910" cy="1398800"/>
          </a:xfrm>
          <a:prstGeom prst="rect">
            <a:avLst/>
          </a:prstGeom>
        </p:spPr>
        <p:txBody>
          <a:bodyPr anchor="t" rtlCol="false" tIns="0" lIns="0" bIns="0" rIns="0">
            <a:spAutoFit/>
          </a:bodyPr>
          <a:lstStyle/>
          <a:p>
            <a:pPr algn="ctr">
              <a:lnSpc>
                <a:spcPts val="5489"/>
              </a:lnSpc>
              <a:spcBef>
                <a:spcPct val="0"/>
              </a:spcBef>
            </a:pPr>
            <a:r>
              <a:rPr lang="en-US" b="true" sz="4574">
                <a:solidFill>
                  <a:srgbClr val="000000"/>
                </a:solidFill>
                <a:latin typeface="Arial Bold"/>
                <a:ea typeface="Arial Bold"/>
                <a:cs typeface="Arial Bold"/>
                <a:sym typeface="Arial Bold"/>
              </a:rPr>
              <a:t>Любо</a:t>
            </a:r>
            <a:r>
              <a:rPr lang="en-US" b="true" sz="4574">
                <a:solidFill>
                  <a:srgbClr val="000000"/>
                </a:solidFill>
                <a:latin typeface="Arial Bold"/>
                <a:ea typeface="Arial Bold"/>
                <a:cs typeface="Arial Bold"/>
                <a:sym typeface="Arial Bold"/>
              </a:rPr>
              <a:t>вь к ближнему: абсолютное единство</a:t>
            </a:r>
          </a:p>
          <a:p>
            <a:pPr algn="ctr">
              <a:lnSpc>
                <a:spcPts val="5489"/>
              </a:lnSpc>
              <a:spcBef>
                <a:spcPct val="0"/>
              </a:spcBef>
            </a:pPr>
          </a:p>
        </p:txBody>
      </p:sp>
      <p:sp>
        <p:nvSpPr>
          <p:cNvPr name="TextBox 6" id="6"/>
          <p:cNvSpPr txBox="true"/>
          <p:nvPr/>
        </p:nvSpPr>
        <p:spPr>
          <a:xfrm rot="0">
            <a:off x="11002568" y="4747166"/>
            <a:ext cx="5724393" cy="1543050"/>
          </a:xfrm>
          <a:prstGeom prst="rect">
            <a:avLst/>
          </a:prstGeom>
        </p:spPr>
        <p:txBody>
          <a:bodyPr anchor="t" rtlCol="false" tIns="0" lIns="0" bIns="0" rIns="0">
            <a:spAutoFit/>
          </a:bodyPr>
          <a:lstStyle/>
          <a:p>
            <a:pPr algn="ctr" marL="0" indent="0" lvl="0">
              <a:lnSpc>
                <a:spcPts val="3023"/>
              </a:lnSpc>
              <a:spcBef>
                <a:spcPct val="0"/>
              </a:spcBef>
            </a:pPr>
            <a:r>
              <a:rPr lang="en-US" sz="2519" strike="noStrike" u="none">
                <a:solidFill>
                  <a:srgbClr val="000000"/>
                </a:solidFill>
                <a:latin typeface="Arial"/>
                <a:ea typeface="Arial"/>
                <a:cs typeface="Arial"/>
                <a:sym typeface="Arial"/>
              </a:rPr>
              <a:t>Его миссия не окончена, пока даже </a:t>
            </a:r>
            <a:r>
              <a:rPr lang="en-US" sz="2519" strike="noStrike" u="none">
                <a:solidFill>
                  <a:srgbClr val="000000"/>
                </a:solidFill>
                <a:latin typeface="Arial"/>
                <a:ea typeface="Arial"/>
                <a:cs typeface="Arial"/>
                <a:sym typeface="Arial"/>
              </a:rPr>
              <a:t>п</a:t>
            </a:r>
            <a:r>
              <a:rPr lang="en-US" sz="2519" strike="noStrike" u="none">
                <a:solidFill>
                  <a:srgbClr val="000000"/>
                </a:solidFill>
                <a:latin typeface="Arial"/>
                <a:ea typeface="Arial"/>
                <a:cs typeface="Arial"/>
                <a:sym typeface="Arial"/>
              </a:rPr>
              <a:t>а</a:t>
            </a:r>
            <a:r>
              <a:rPr lang="en-US" sz="2519" strike="noStrike" u="none">
                <a:solidFill>
                  <a:srgbClr val="000000"/>
                </a:solidFill>
                <a:latin typeface="Arial"/>
                <a:ea typeface="Arial"/>
                <a:cs typeface="Arial"/>
                <a:sym typeface="Arial"/>
              </a:rPr>
              <a:t>вший</a:t>
            </a:r>
            <a:r>
              <a:rPr lang="en-US" sz="2519" strike="noStrike" u="none">
                <a:solidFill>
                  <a:srgbClr val="000000"/>
                </a:solidFill>
                <a:latin typeface="Arial"/>
                <a:ea typeface="Arial"/>
                <a:cs typeface="Arial"/>
                <a:sym typeface="Arial"/>
              </a:rPr>
              <a:t> низко</a:t>
            </a:r>
            <a:r>
              <a:rPr lang="en-US" sz="2519" strike="noStrike" u="none">
                <a:solidFill>
                  <a:srgbClr val="000000"/>
                </a:solidFill>
                <a:latin typeface="Arial"/>
                <a:ea typeface="Arial"/>
                <a:cs typeface="Arial"/>
                <a:sym typeface="Arial"/>
              </a:rPr>
              <a:t> член общества не получит искупление.</a:t>
            </a:r>
          </a:p>
          <a:p>
            <a:pPr algn="ctr" marL="0" indent="0" lvl="0">
              <a:lnSpc>
                <a:spcPts val="3023"/>
              </a:lnSpc>
              <a:spcBef>
                <a:spcPct val="0"/>
              </a:spcBef>
            </a:pP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AutoShape 3" id="3"/>
          <p:cNvSpPr/>
          <p:nvPr/>
        </p:nvSpPr>
        <p:spPr>
          <a:xfrm flipV="true">
            <a:off x="3446593" y="1076304"/>
            <a:ext cx="1139598" cy="0"/>
          </a:xfrm>
          <a:prstGeom prst="line">
            <a:avLst/>
          </a:prstGeom>
          <a:ln cap="flat" w="76200">
            <a:solidFill>
              <a:srgbClr val="30BFBF"/>
            </a:solidFill>
            <a:prstDash val="solid"/>
            <a:headEnd type="none" len="sm" w="sm"/>
            <a:tailEnd type="none" len="sm" w="sm"/>
          </a:ln>
        </p:spPr>
      </p:sp>
      <p:sp>
        <p:nvSpPr>
          <p:cNvPr name="TextBox 4" id="4"/>
          <p:cNvSpPr txBox="true"/>
          <p:nvPr/>
        </p:nvSpPr>
        <p:spPr>
          <a:xfrm rot="0">
            <a:off x="3465643" y="1065259"/>
            <a:ext cx="13716000" cy="93360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Ч</a:t>
            </a:r>
            <a:r>
              <a:rPr lang="en-US" sz="3150">
                <a:solidFill>
                  <a:srgbClr val="000000"/>
                </a:solidFill>
                <a:latin typeface="Calibri (MS)"/>
                <a:ea typeface="Calibri (MS)"/>
                <a:cs typeface="Calibri (MS)"/>
                <a:sym typeface="Calibri (MS)"/>
              </a:rPr>
              <a:t>еловек, непреднамеренно убивший другог</a:t>
            </a:r>
            <a:r>
              <a:rPr lang="en-US" sz="3150">
                <a:solidFill>
                  <a:srgbClr val="000000"/>
                </a:solidFill>
                <a:latin typeface="Calibri (MS)"/>
                <a:ea typeface="Calibri (MS)"/>
                <a:cs typeface="Calibri (MS)"/>
                <a:sym typeface="Calibri (MS)"/>
              </a:rPr>
              <a:t>о, бежит в город-убежище, получая защиту от кровного мстителя. Срок пребывания в городе-убежище длится вплоть до смерти первосвященника.</a:t>
            </a:r>
          </a:p>
          <a:p>
            <a:pPr algn="just">
              <a:lnSpc>
                <a:spcPts val="4592"/>
              </a:lnSpc>
            </a:pPr>
            <a:r>
              <a:rPr lang="en-US" sz="3150">
                <a:solidFill>
                  <a:srgbClr val="000000"/>
                </a:solidFill>
                <a:latin typeface="Calibri (MS)"/>
                <a:ea typeface="Calibri (MS)"/>
                <a:cs typeface="Calibri (MS)"/>
                <a:sym typeface="Calibri (MS)"/>
              </a:rPr>
              <a:t>Ребе спрашивает:</a:t>
            </a:r>
          </a:p>
          <a:p>
            <a:pPr algn="l" marL="680085" indent="-340042" lvl="1">
              <a:lnSpc>
                <a:spcPts val="4592"/>
              </a:lnSpc>
              <a:buAutoNum type="arabicPeriod" startAt="1"/>
            </a:pPr>
            <a:r>
              <a:rPr lang="en-US" sz="3150">
                <a:solidFill>
                  <a:srgbClr val="000000"/>
                </a:solidFill>
                <a:latin typeface="Calibri (MS)"/>
                <a:ea typeface="Calibri (MS)"/>
                <a:cs typeface="Calibri (MS)"/>
                <a:sym typeface="Calibri (MS)"/>
              </a:rPr>
              <a:t>Казалось бы, цель городов-убежищ — защита от мстителя. Что меняется со смертью первосвященника?</a:t>
            </a:r>
          </a:p>
          <a:p>
            <a:pPr algn="l" marL="680085" indent="-340042" lvl="1">
              <a:lnSpc>
                <a:spcPts val="4592"/>
              </a:lnSpc>
              <a:buAutoNum type="arabicPeriod" startAt="1"/>
            </a:pPr>
            <a:r>
              <a:rPr lang="en-US" sz="3150">
                <a:solidFill>
                  <a:srgbClr val="000000"/>
                </a:solidFill>
                <a:latin typeface="Calibri (MS)"/>
                <a:ea typeface="Calibri (MS)"/>
                <a:cs typeface="Calibri (MS)"/>
                <a:sym typeface="Calibri (MS)"/>
              </a:rPr>
              <a:t>Естественно, гнев мстителя утихает со временем. Почему же наказание изгнанием может длиться многие годы — до смерти первосвященника?</a:t>
            </a:r>
          </a:p>
          <a:p>
            <a:pPr algn="l">
              <a:lnSpc>
                <a:spcPts val="4592"/>
              </a:lnSpc>
            </a:pPr>
            <a:r>
              <a:rPr lang="en-US" sz="3150">
                <a:solidFill>
                  <a:srgbClr val="000000"/>
                </a:solidFill>
                <a:latin typeface="Calibri (MS)"/>
                <a:ea typeface="Calibri (MS)"/>
                <a:cs typeface="Calibri (MS)"/>
                <a:sym typeface="Calibri (MS)"/>
              </a:rPr>
              <a:t>Объяснение:</a:t>
            </a:r>
          </a:p>
          <a:p>
            <a:pPr algn="l">
              <a:lnSpc>
                <a:spcPts val="4592"/>
              </a:lnSpc>
            </a:pPr>
            <a:r>
              <a:rPr lang="en-US" sz="3150">
                <a:solidFill>
                  <a:srgbClr val="000000"/>
                </a:solidFill>
                <a:latin typeface="Calibri (MS)"/>
                <a:ea typeface="Calibri (MS)"/>
                <a:cs typeface="Calibri (MS)"/>
                <a:sym typeface="Calibri (MS)"/>
              </a:rPr>
              <a:t>Ответ кроется в словах Раши: пребывание убийцы в городе-убежище — не только средство защиты от мстителя, но и форма наказания и искупления непреднамеренного убийства.</a:t>
            </a:r>
          </a:p>
          <a:p>
            <a:pPr algn="l">
              <a:lnSpc>
                <a:spcPts val="4592"/>
              </a:lnSpc>
            </a:pPr>
            <a:r>
              <a:rPr lang="en-US" sz="3150">
                <a:solidFill>
                  <a:srgbClr val="000000"/>
                </a:solidFill>
                <a:latin typeface="Calibri (MS)"/>
                <a:ea typeface="Calibri (MS)"/>
                <a:cs typeface="Calibri (MS)"/>
                <a:sym typeface="Calibri (MS)"/>
              </a:rPr>
              <a:t>Однако наказание заканчивается со смертью первосвященника, потому что «смерть праведников искупает». Поскольку первосвященник несёт частичную ответственность за убийство, именно его смерть искупает этот грех.</a:t>
            </a:r>
          </a:p>
          <a:p>
            <a:pPr algn="l">
              <a:lnSpc>
                <a:spcPts val="4592"/>
              </a:lnSpc>
            </a:pPr>
          </a:p>
        </p:txBody>
      </p:sp>
      <p:grpSp>
        <p:nvGrpSpPr>
          <p:cNvPr name="Group 5" id="5"/>
          <p:cNvGrpSpPr/>
          <p:nvPr/>
        </p:nvGrpSpPr>
        <p:grpSpPr>
          <a:xfrm rot="0">
            <a:off x="379543" y="738166"/>
            <a:ext cx="1751796" cy="3086100"/>
            <a:chOff x="0" y="0"/>
            <a:chExt cx="461378" cy="812800"/>
          </a:xfrm>
        </p:grpSpPr>
        <p:sp>
          <p:nvSpPr>
            <p:cNvPr name="Freeform 6" id="6"/>
            <p:cNvSpPr/>
            <p:nvPr/>
          </p:nvSpPr>
          <p:spPr>
            <a:xfrm flipH="false" flipV="false" rot="0">
              <a:off x="0" y="0"/>
              <a:ext cx="461378" cy="812800"/>
            </a:xfrm>
            <a:custGeom>
              <a:avLst/>
              <a:gdLst/>
              <a:ahLst/>
              <a:cxnLst/>
              <a:rect r="r" b="b" t="t" l="l"/>
              <a:pathLst>
                <a:path h="812800" w="461378">
                  <a:moveTo>
                    <a:pt x="0" y="0"/>
                  </a:moveTo>
                  <a:lnTo>
                    <a:pt x="461378" y="0"/>
                  </a:lnTo>
                  <a:lnTo>
                    <a:pt x="461378" y="812800"/>
                  </a:lnTo>
                  <a:lnTo>
                    <a:pt x="0" y="812800"/>
                  </a:lnTo>
                  <a:close/>
                </a:path>
              </a:pathLst>
            </a:custGeom>
            <a:solidFill>
              <a:srgbClr val="195E68"/>
            </a:solidFill>
          </p:spPr>
        </p:sp>
        <p:sp>
          <p:nvSpPr>
            <p:cNvPr name="TextBox 7" id="7"/>
            <p:cNvSpPr txBox="true"/>
            <p:nvPr/>
          </p:nvSpPr>
          <p:spPr>
            <a:xfrm>
              <a:off x="0" y="-9525"/>
              <a:ext cx="461378" cy="822325"/>
            </a:xfrm>
            <a:prstGeom prst="rect">
              <a:avLst/>
            </a:prstGeom>
          </p:spPr>
          <p:txBody>
            <a:bodyPr anchor="ctr" rtlCol="false" tIns="50800" lIns="50800" bIns="50800" rIns="50800"/>
            <a:lstStyle/>
            <a:p>
              <a:pPr algn="ctr">
                <a:lnSpc>
                  <a:spcPts val="2520"/>
                </a:lnSpc>
              </a:pPr>
            </a:p>
          </p:txBody>
        </p:sp>
      </p:grpSp>
      <p:sp>
        <p:nvSpPr>
          <p:cNvPr name="TextBox 8" id="8"/>
          <p:cNvSpPr txBox="true"/>
          <p:nvPr/>
        </p:nvSpPr>
        <p:spPr>
          <a:xfrm rot="0">
            <a:off x="3446593" y="438129"/>
            <a:ext cx="7608189"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КЛЮЧЕВЫЕ МОМЕНТЫ</a:t>
            </a:r>
          </a:p>
        </p:txBody>
      </p:sp>
      <p:grpSp>
        <p:nvGrpSpPr>
          <p:cNvPr name="Group 9" id="9"/>
          <p:cNvGrpSpPr/>
          <p:nvPr/>
        </p:nvGrpSpPr>
        <p:grpSpPr>
          <a:xfrm rot="0">
            <a:off x="822550" y="1016489"/>
            <a:ext cx="739416" cy="1231983"/>
            <a:chOff x="0" y="0"/>
            <a:chExt cx="985888" cy="1642643"/>
          </a:xfrm>
        </p:grpSpPr>
        <p:sp>
          <p:nvSpPr>
            <p:cNvPr name="Freeform 10" id="10"/>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AutoShape 3" id="3"/>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4" id="4"/>
          <p:cNvSpPr txBox="true"/>
          <p:nvPr/>
        </p:nvSpPr>
        <p:spPr>
          <a:xfrm rot="0">
            <a:off x="3465643" y="1627256"/>
            <a:ext cx="13716000" cy="1782737"/>
          </a:xfrm>
          <a:prstGeom prst="rect">
            <a:avLst/>
          </a:prstGeom>
        </p:spPr>
        <p:txBody>
          <a:bodyPr anchor="t" rtlCol="false" tIns="0" lIns="0" bIns="0" rIns="0">
            <a:spAutoFit/>
          </a:bodyPr>
          <a:lstStyle/>
          <a:p>
            <a:pPr algn="l">
              <a:lnSpc>
                <a:spcPts val="4592"/>
              </a:lnSpc>
            </a:pPr>
            <a:r>
              <a:rPr lang="en-US" sz="3150">
                <a:solidFill>
                  <a:srgbClr val="000000"/>
                </a:solidFill>
                <a:latin typeface="Calibri (MS)"/>
                <a:ea typeface="Calibri (MS)"/>
                <a:cs typeface="Calibri (MS)"/>
                <a:sym typeface="Calibri (MS)"/>
              </a:rPr>
              <a:t>Пе</a:t>
            </a:r>
            <a:r>
              <a:rPr lang="en-US" sz="3150">
                <a:solidFill>
                  <a:srgbClr val="000000"/>
                </a:solidFill>
                <a:latin typeface="Calibri (MS)"/>
                <a:ea typeface="Calibri (MS)"/>
                <a:cs typeface="Calibri (MS)"/>
                <a:sym typeface="Calibri (MS)"/>
              </a:rPr>
              <a:t>рвосвященник, самый возвышенный человек, и убивший неумышленно, духовно низший, всё же взаимозависимы. Это учит нас важности единства и взаимной ответственности за всех представи</a:t>
            </a:r>
            <a:r>
              <a:rPr lang="en-US" sz="3150">
                <a:solidFill>
                  <a:srgbClr val="000000"/>
                </a:solidFill>
                <a:latin typeface="Calibri (MS)"/>
                <a:ea typeface="Calibri (MS)"/>
                <a:cs typeface="Calibri (MS)"/>
                <a:sym typeface="Calibri (MS)"/>
              </a:rPr>
              <a:t>телей еврейского народа.</a:t>
            </a:r>
          </a:p>
        </p:txBody>
      </p:sp>
      <p:grpSp>
        <p:nvGrpSpPr>
          <p:cNvPr name="Group 5" id="5"/>
          <p:cNvGrpSpPr/>
          <p:nvPr/>
        </p:nvGrpSpPr>
        <p:grpSpPr>
          <a:xfrm rot="0">
            <a:off x="379543" y="738166"/>
            <a:ext cx="1751796" cy="3086100"/>
            <a:chOff x="0" y="0"/>
            <a:chExt cx="461378" cy="812800"/>
          </a:xfrm>
        </p:grpSpPr>
        <p:sp>
          <p:nvSpPr>
            <p:cNvPr name="Freeform 6" id="6"/>
            <p:cNvSpPr/>
            <p:nvPr/>
          </p:nvSpPr>
          <p:spPr>
            <a:xfrm flipH="false" flipV="false" rot="0">
              <a:off x="0" y="0"/>
              <a:ext cx="461378" cy="812800"/>
            </a:xfrm>
            <a:custGeom>
              <a:avLst/>
              <a:gdLst/>
              <a:ahLst/>
              <a:cxnLst/>
              <a:rect r="r" b="b" t="t" l="l"/>
              <a:pathLst>
                <a:path h="812800" w="461378">
                  <a:moveTo>
                    <a:pt x="0" y="0"/>
                  </a:moveTo>
                  <a:lnTo>
                    <a:pt x="461378" y="0"/>
                  </a:lnTo>
                  <a:lnTo>
                    <a:pt x="461378" y="812800"/>
                  </a:lnTo>
                  <a:lnTo>
                    <a:pt x="0" y="812800"/>
                  </a:lnTo>
                  <a:close/>
                </a:path>
              </a:pathLst>
            </a:custGeom>
            <a:solidFill>
              <a:srgbClr val="195E68"/>
            </a:solidFill>
          </p:spPr>
        </p:sp>
        <p:sp>
          <p:nvSpPr>
            <p:cNvPr name="TextBox 7" id="7"/>
            <p:cNvSpPr txBox="true"/>
            <p:nvPr/>
          </p:nvSpPr>
          <p:spPr>
            <a:xfrm>
              <a:off x="0" y="-9525"/>
              <a:ext cx="461378" cy="822325"/>
            </a:xfrm>
            <a:prstGeom prst="rect">
              <a:avLst/>
            </a:prstGeom>
          </p:spPr>
          <p:txBody>
            <a:bodyPr anchor="ctr" rtlCol="false" tIns="50800" lIns="50800" bIns="50800" rIns="50800"/>
            <a:lstStyle/>
            <a:p>
              <a:pPr algn="ctr">
                <a:lnSpc>
                  <a:spcPts val="2520"/>
                </a:lnSpc>
              </a:pPr>
            </a:p>
          </p:txBody>
        </p:sp>
      </p:grpSp>
      <p:sp>
        <p:nvSpPr>
          <p:cNvPr name="TextBox 8" id="8"/>
          <p:cNvSpPr txBox="true"/>
          <p:nvPr/>
        </p:nvSpPr>
        <p:spPr>
          <a:xfrm rot="0">
            <a:off x="3446593" y="1000125"/>
            <a:ext cx="7608189"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Вывод</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 r="0" b="-5"/>
            </a:stretch>
          </a:blipFill>
        </p:spPr>
      </p:sp>
      <p:grpSp>
        <p:nvGrpSpPr>
          <p:cNvPr name="Group 3" id="3"/>
          <p:cNvGrpSpPr/>
          <p:nvPr/>
        </p:nvGrpSpPr>
        <p:grpSpPr>
          <a:xfrm rot="0">
            <a:off x="10864215" y="5846479"/>
            <a:ext cx="6386170" cy="4286250"/>
            <a:chOff x="0" y="0"/>
            <a:chExt cx="1681954" cy="1128889"/>
          </a:xfrm>
        </p:grpSpPr>
        <p:sp>
          <p:nvSpPr>
            <p:cNvPr name="Freeform 4" id="4"/>
            <p:cNvSpPr/>
            <p:nvPr/>
          </p:nvSpPr>
          <p:spPr>
            <a:xfrm flipH="false" flipV="false" rot="0">
              <a:off x="0" y="0"/>
              <a:ext cx="1681954" cy="1128889"/>
            </a:xfrm>
            <a:custGeom>
              <a:avLst/>
              <a:gdLst/>
              <a:ahLst/>
              <a:cxnLst/>
              <a:rect r="r" b="b" t="t" l="l"/>
              <a:pathLst>
                <a:path h="1128889" w="1681954">
                  <a:moveTo>
                    <a:pt x="0" y="0"/>
                  </a:moveTo>
                  <a:lnTo>
                    <a:pt x="1681954" y="0"/>
                  </a:lnTo>
                  <a:lnTo>
                    <a:pt x="1681954" y="1128889"/>
                  </a:lnTo>
                  <a:lnTo>
                    <a:pt x="0" y="1128889"/>
                  </a:lnTo>
                  <a:close/>
                </a:path>
              </a:pathLst>
            </a:custGeom>
            <a:solidFill>
              <a:srgbClr val="195E68"/>
            </a:solidFill>
          </p:spPr>
        </p:sp>
        <p:sp>
          <p:nvSpPr>
            <p:cNvPr name="TextBox 5" id="5"/>
            <p:cNvSpPr txBox="true"/>
            <p:nvPr/>
          </p:nvSpPr>
          <p:spPr>
            <a:xfrm>
              <a:off x="0" y="-9525"/>
              <a:ext cx="1681954" cy="1138414"/>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699999">
            <a:off x="14191197" y="6684086"/>
            <a:ext cx="4419845" cy="4950908"/>
            <a:chOff x="0" y="0"/>
            <a:chExt cx="1164074" cy="1303943"/>
          </a:xfrm>
        </p:grpSpPr>
        <p:sp>
          <p:nvSpPr>
            <p:cNvPr name="Freeform 7" id="7"/>
            <p:cNvSpPr/>
            <p:nvPr/>
          </p:nvSpPr>
          <p:spPr>
            <a:xfrm flipH="false" flipV="false" rot="0">
              <a:off x="0" y="0"/>
              <a:ext cx="1164074" cy="1303943"/>
            </a:xfrm>
            <a:custGeom>
              <a:avLst/>
              <a:gdLst/>
              <a:ahLst/>
              <a:cxnLst/>
              <a:rect r="r" b="b" t="t" l="l"/>
              <a:pathLst>
                <a:path h="1303943" w="1164074">
                  <a:moveTo>
                    <a:pt x="0" y="0"/>
                  </a:moveTo>
                  <a:lnTo>
                    <a:pt x="1164074" y="0"/>
                  </a:lnTo>
                  <a:lnTo>
                    <a:pt x="1164074" y="1303943"/>
                  </a:lnTo>
                  <a:lnTo>
                    <a:pt x="0" y="1303943"/>
                  </a:lnTo>
                  <a:close/>
                </a:path>
              </a:pathLst>
            </a:custGeom>
            <a:solidFill>
              <a:srgbClr val="1A969B"/>
            </a:solidFill>
          </p:spPr>
        </p:sp>
        <p:sp>
          <p:nvSpPr>
            <p:cNvPr name="TextBox 8" id="8"/>
            <p:cNvSpPr txBox="true"/>
            <p:nvPr/>
          </p:nvSpPr>
          <p:spPr>
            <a:xfrm>
              <a:off x="0" y="-9525"/>
              <a:ext cx="1164074" cy="1313468"/>
            </a:xfrm>
            <a:prstGeom prst="rect">
              <a:avLst/>
            </a:prstGeom>
          </p:spPr>
          <p:txBody>
            <a:bodyPr anchor="ctr" rtlCol="false" tIns="50800" lIns="50800" bIns="50800" rIns="50800"/>
            <a:lstStyle/>
            <a:p>
              <a:pPr algn="ctr">
                <a:lnSpc>
                  <a:spcPts val="2520"/>
                </a:lnSpc>
              </a:pPr>
            </a:p>
          </p:txBody>
        </p:sp>
      </p:grpSp>
      <p:sp>
        <p:nvSpPr>
          <p:cNvPr name="Freeform 9" id="9" descr="תמונה שמכילה טקסט, גופן, צילום מסך, גרפיקה"/>
          <p:cNvSpPr/>
          <p:nvPr/>
        </p:nvSpPr>
        <p:spPr>
          <a:xfrm flipH="false" flipV="false" rot="0">
            <a:off x="10084527" y="7429948"/>
            <a:ext cx="7736338" cy="1763573"/>
          </a:xfrm>
          <a:custGeom>
            <a:avLst/>
            <a:gdLst/>
            <a:ahLst/>
            <a:cxnLst/>
            <a:rect r="r" b="b" t="t" l="l"/>
            <a:pathLst>
              <a:path h="1763573" w="7736338">
                <a:moveTo>
                  <a:pt x="0" y="0"/>
                </a:moveTo>
                <a:lnTo>
                  <a:pt x="7736338" y="0"/>
                </a:lnTo>
                <a:lnTo>
                  <a:pt x="7736338" y="1763572"/>
                </a:lnTo>
                <a:lnTo>
                  <a:pt x="0" y="1763572"/>
                </a:lnTo>
                <a:lnTo>
                  <a:pt x="0" y="0"/>
                </a:lnTo>
                <a:close/>
              </a:path>
            </a:pathLst>
          </a:custGeom>
          <a:blipFill>
            <a:blip r:embed="rId3"/>
            <a:stretch>
              <a:fillRect l="0" t="-55906" r="-12" b="0"/>
            </a:stretch>
          </a:blipFill>
        </p:spPr>
      </p:sp>
      <p:sp>
        <p:nvSpPr>
          <p:cNvPr name="Freeform 10" id="10" descr="תמונה שמכילה טקסט, גופן, צילום מסך, גרפיקה"/>
          <p:cNvSpPr/>
          <p:nvPr/>
        </p:nvSpPr>
        <p:spPr>
          <a:xfrm flipH="false" flipV="false" rot="0">
            <a:off x="15683732" y="6337821"/>
            <a:ext cx="2071030" cy="1092117"/>
          </a:xfrm>
          <a:custGeom>
            <a:avLst/>
            <a:gdLst/>
            <a:ahLst/>
            <a:cxnLst/>
            <a:rect r="r" b="b" t="t" l="l"/>
            <a:pathLst>
              <a:path h="1092117" w="2071030">
                <a:moveTo>
                  <a:pt x="0" y="0"/>
                </a:moveTo>
                <a:lnTo>
                  <a:pt x="2071030" y="0"/>
                </a:lnTo>
                <a:lnTo>
                  <a:pt x="2071030" y="1092117"/>
                </a:lnTo>
                <a:lnTo>
                  <a:pt x="0" y="1092117"/>
                </a:lnTo>
                <a:lnTo>
                  <a:pt x="0" y="0"/>
                </a:lnTo>
                <a:close/>
              </a:path>
            </a:pathLst>
          </a:custGeom>
          <a:blipFill>
            <a:blip r:embed="rId4"/>
            <a:stretch>
              <a:fillRect l="-273581" t="12753" r="-10" b="-164510"/>
            </a:stretch>
          </a:blipFill>
        </p:spPr>
      </p:sp>
      <p:grpSp>
        <p:nvGrpSpPr>
          <p:cNvPr name="Group 11" id="11"/>
          <p:cNvGrpSpPr/>
          <p:nvPr/>
        </p:nvGrpSpPr>
        <p:grpSpPr>
          <a:xfrm rot="0">
            <a:off x="1028700" y="857250"/>
            <a:ext cx="16493490" cy="3755924"/>
            <a:chOff x="0" y="0"/>
            <a:chExt cx="4343964" cy="989215"/>
          </a:xfrm>
        </p:grpSpPr>
        <p:sp>
          <p:nvSpPr>
            <p:cNvPr name="Freeform 12" id="12"/>
            <p:cNvSpPr/>
            <p:nvPr/>
          </p:nvSpPr>
          <p:spPr>
            <a:xfrm flipH="false" flipV="false" rot="0">
              <a:off x="0" y="0"/>
              <a:ext cx="4343964" cy="989215"/>
            </a:xfrm>
            <a:custGeom>
              <a:avLst/>
              <a:gdLst/>
              <a:ahLst/>
              <a:cxnLst/>
              <a:rect r="r" b="b" t="t" l="l"/>
              <a:pathLst>
                <a:path h="989215" w="4343964">
                  <a:moveTo>
                    <a:pt x="0" y="0"/>
                  </a:moveTo>
                  <a:lnTo>
                    <a:pt x="4343964" y="0"/>
                  </a:lnTo>
                  <a:lnTo>
                    <a:pt x="4343964" y="989215"/>
                  </a:lnTo>
                  <a:lnTo>
                    <a:pt x="0" y="989215"/>
                  </a:lnTo>
                  <a:close/>
                </a:path>
              </a:pathLst>
            </a:custGeom>
            <a:solidFill>
              <a:srgbClr val="195E68"/>
            </a:solidFill>
          </p:spPr>
        </p:sp>
        <p:sp>
          <p:nvSpPr>
            <p:cNvPr name="TextBox 13" id="13"/>
            <p:cNvSpPr txBox="true"/>
            <p:nvPr/>
          </p:nvSpPr>
          <p:spPr>
            <a:xfrm>
              <a:off x="0" y="-9525"/>
              <a:ext cx="4343964" cy="998740"/>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2444115" y="4955857"/>
            <a:ext cx="9408795" cy="691191"/>
          </a:xfrm>
          <a:prstGeom prst="rect">
            <a:avLst/>
          </a:prstGeom>
        </p:spPr>
        <p:txBody>
          <a:bodyPr anchor="t" rtlCol="false" tIns="0" lIns="0" bIns="0" rIns="0">
            <a:spAutoFit/>
          </a:bodyPr>
          <a:lstStyle/>
          <a:p>
            <a:pPr algn="l">
              <a:lnSpc>
                <a:spcPts val="7200"/>
              </a:lnSpc>
            </a:pPr>
            <a:r>
              <a:rPr lang="en-US" sz="6000">
                <a:solidFill>
                  <a:srgbClr val="30BFBF"/>
                </a:solidFill>
                <a:latin typeface="Arial"/>
                <a:ea typeface="Arial"/>
                <a:cs typeface="Arial"/>
                <a:sym typeface="Arial"/>
              </a:rPr>
              <a:t>В (день), (время), (место)</a:t>
            </a:r>
          </a:p>
        </p:txBody>
      </p:sp>
      <p:sp>
        <p:nvSpPr>
          <p:cNvPr name="TextBox 15" id="15"/>
          <p:cNvSpPr txBox="true"/>
          <p:nvPr/>
        </p:nvSpPr>
        <p:spPr>
          <a:xfrm rot="0">
            <a:off x="1272540" y="2017290"/>
            <a:ext cx="12442450" cy="1857375"/>
          </a:xfrm>
          <a:prstGeom prst="rect">
            <a:avLst/>
          </a:prstGeom>
        </p:spPr>
        <p:txBody>
          <a:bodyPr anchor="t" rtlCol="false" tIns="0" lIns="0" bIns="0" rIns="0">
            <a:spAutoFit/>
          </a:bodyPr>
          <a:lstStyle/>
          <a:p>
            <a:pPr algn="l">
              <a:lnSpc>
                <a:spcPts val="7200"/>
              </a:lnSpc>
            </a:pPr>
            <a:r>
              <a:rPr lang="en-US" sz="6000" b="true">
                <a:solidFill>
                  <a:srgbClr val="FFFFFF"/>
                </a:solidFill>
                <a:latin typeface="Arimo Bold"/>
                <a:ea typeface="Arimo Bold"/>
                <a:cs typeface="Arimo Bold"/>
                <a:sym typeface="Arimo Bold"/>
              </a:rPr>
              <a:t>С НЕТЕРПЕНИЕМ ЖДЕМ ВАС НА СЛЕДУЮЩЕЙ НЕДЕЛЕ!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DAHOQa3qK00</dc:identifier>
  <dcterms:modified xsi:type="dcterms:W3CDTF">2011-08-01T06:04:30Z</dcterms:modified>
  <cp:revision>1</cp:revision>
  <dc:title>מטות מסעי מצגת רוסית</dc:title>
</cp:coreProperties>
</file>