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</p:sldIdLst>
  <p:sldSz cx="18288000" cy="10287000"/>
  <p:notesSz cx="6858000" cy="9144000"/>
  <p:embeddedFontLst>
    <p:embeddedFont>
      <p:font typeface="Arial Bold" charset="1" panose="020B0704020202020204"/>
      <p:regular r:id="rId39"/>
    </p:embeddedFont>
    <p:embeddedFont>
      <p:font typeface="Arial" charset="1" panose="020B0604020202020204"/>
      <p:regular r:id="rId40"/>
    </p:embeddedFont>
    <p:embeddedFont>
      <p:font typeface="Lora" charset="1" panose="00000500000000000000"/>
      <p:regular r:id="rId41"/>
    </p:embeddedFont>
    <p:embeddedFont>
      <p:font typeface="Calibri (MS)" charset="1" panose="020F0502020204030204"/>
      <p:regular r:id="rId42"/>
    </p:embeddedFont>
    <p:embeddedFont>
      <p:font typeface="Calibri (MS) Bold" charset="1" panose="020F0702030404030204"/>
      <p:regular r:id="rId43"/>
    </p:embeddedFont>
    <p:embeddedFont>
      <p:font typeface="Tenor Sans" charset="1" panose="02000000000000000000"/>
      <p:regular r:id="rId44"/>
    </p:embeddedFont>
    <p:embeddedFont>
      <p:font typeface="Arial Italics" charset="1" panose="020B0604020202090204"/>
      <p:regular r:id="rId45"/>
    </p:embeddedFont>
    <p:embeddedFont>
      <p:font typeface="Calibri (MS) Italics" charset="1" panose="020F05020202040A0204"/>
      <p:regular r:id="rId46"/>
    </p:embeddedFont>
    <p:embeddedFont>
      <p:font typeface="Calibri (MS) Bold Italics" charset="1" panose="020F07020304040A0204"/>
      <p:regular r:id="rId47"/>
    </p:embeddedFont>
    <p:embeddedFont>
      <p:font typeface="Arimo Bold" charset="1" panose="020B0704020202020204"/>
      <p:regular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41" Target="fonts/font41.fntdata" Type="http://schemas.openxmlformats.org/officeDocument/2006/relationships/font"/><Relationship Id="rId42" Target="fonts/font42.fntdata" Type="http://schemas.openxmlformats.org/officeDocument/2006/relationships/font"/><Relationship Id="rId43" Target="fonts/font43.fntdata" Type="http://schemas.openxmlformats.org/officeDocument/2006/relationships/font"/><Relationship Id="rId44" Target="fonts/font44.fntdata" Type="http://schemas.openxmlformats.org/officeDocument/2006/relationships/font"/><Relationship Id="rId45" Target="fonts/font45.fntdata" Type="http://schemas.openxmlformats.org/officeDocument/2006/relationships/font"/><Relationship Id="rId46" Target="fonts/font46.fntdata" Type="http://schemas.openxmlformats.org/officeDocument/2006/relationships/font"/><Relationship Id="rId47" Target="fonts/font47.fntdata" Type="http://schemas.openxmlformats.org/officeDocument/2006/relationships/font"/><Relationship Id="rId48" Target="fonts/font48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12.pn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Relationship Id="rId3" Target="../media/image15.png" Type="http://schemas.openxmlformats.org/officeDocument/2006/relationships/image"/><Relationship Id="rId4" Target="../media/image1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9050" y="1905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4469342" y="8461019"/>
            <a:ext cx="2644197" cy="729024"/>
            <a:chOff x="0" y="0"/>
            <a:chExt cx="3525596" cy="9720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525647" cy="972058"/>
            </a:xfrm>
            <a:custGeom>
              <a:avLst/>
              <a:gdLst/>
              <a:ahLst/>
              <a:cxnLst/>
              <a:rect r="r" b="b" t="t" l="l"/>
              <a:pathLst>
                <a:path h="972058" w="3525647">
                  <a:moveTo>
                    <a:pt x="0" y="0"/>
                  </a:moveTo>
                  <a:lnTo>
                    <a:pt x="3525647" y="0"/>
                  </a:lnTo>
                  <a:lnTo>
                    <a:pt x="3525647" y="972058"/>
                  </a:lnTo>
                  <a:lnTo>
                    <a:pt x="0" y="972058"/>
                  </a:lnTo>
                  <a:close/>
                </a:path>
              </a:pathLst>
            </a:custGeom>
            <a:solidFill>
              <a:srgbClr val="1B969B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9698612" y="2399576"/>
            <a:ext cx="8589388" cy="7887424"/>
            <a:chOff x="0" y="0"/>
            <a:chExt cx="2262226" cy="207734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262226" cy="2077346"/>
            </a:xfrm>
            <a:custGeom>
              <a:avLst/>
              <a:gdLst/>
              <a:ahLst/>
              <a:cxnLst/>
              <a:rect r="r" b="b" t="t" l="l"/>
              <a:pathLst>
                <a:path h="2077346" w="2262226">
                  <a:moveTo>
                    <a:pt x="0" y="0"/>
                  </a:moveTo>
                  <a:lnTo>
                    <a:pt x="2262226" y="0"/>
                  </a:lnTo>
                  <a:lnTo>
                    <a:pt x="2262226" y="2077346"/>
                  </a:lnTo>
                  <a:lnTo>
                    <a:pt x="0" y="2077346"/>
                  </a:lnTo>
                  <a:close/>
                </a:path>
              </a:pathLst>
            </a:custGeom>
            <a:solidFill>
              <a:srgbClr val="E0F5F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9525"/>
              <a:ext cx="2262226" cy="20868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2700000">
            <a:off x="13737143" y="5349105"/>
            <a:ext cx="5696323" cy="5707346"/>
            <a:chOff x="0" y="0"/>
            <a:chExt cx="1500266" cy="150316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500266" cy="1503169"/>
            </a:xfrm>
            <a:custGeom>
              <a:avLst/>
              <a:gdLst/>
              <a:ahLst/>
              <a:cxnLst/>
              <a:rect r="r" b="b" t="t" l="l"/>
              <a:pathLst>
                <a:path h="1503169" w="1500266">
                  <a:moveTo>
                    <a:pt x="0" y="0"/>
                  </a:moveTo>
                  <a:lnTo>
                    <a:pt x="1500266" y="0"/>
                  </a:lnTo>
                  <a:lnTo>
                    <a:pt x="1500266" y="1503169"/>
                  </a:lnTo>
                  <a:lnTo>
                    <a:pt x="0" y="150316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9525"/>
              <a:ext cx="1500266" cy="15126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4372539" y="8492593"/>
            <a:ext cx="2838641" cy="697450"/>
            <a:chOff x="0" y="0"/>
            <a:chExt cx="747625" cy="18369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747625" cy="183691"/>
            </a:xfrm>
            <a:custGeom>
              <a:avLst/>
              <a:gdLst/>
              <a:ahLst/>
              <a:cxnLst/>
              <a:rect r="r" b="b" t="t" l="l"/>
              <a:pathLst>
                <a:path h="183691" w="747625">
                  <a:moveTo>
                    <a:pt x="0" y="0"/>
                  </a:moveTo>
                  <a:lnTo>
                    <a:pt x="747625" y="0"/>
                  </a:lnTo>
                  <a:lnTo>
                    <a:pt x="747625" y="183691"/>
                  </a:lnTo>
                  <a:lnTo>
                    <a:pt x="0" y="183691"/>
                  </a:lnTo>
                  <a:close/>
                </a:path>
              </a:pathLst>
            </a:custGeom>
            <a:solidFill>
              <a:srgbClr val="1A969B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9525"/>
              <a:ext cx="747625" cy="1932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14" id="14" descr="תמונה שמכילה טקסט, גופן, צילום מסך, גרפיקה"/>
          <p:cNvSpPr/>
          <p:nvPr/>
        </p:nvSpPr>
        <p:spPr>
          <a:xfrm flipH="false" flipV="false" rot="0">
            <a:off x="9573016" y="5356565"/>
            <a:ext cx="8305267" cy="3209039"/>
          </a:xfrm>
          <a:custGeom>
            <a:avLst/>
            <a:gdLst/>
            <a:ahLst/>
            <a:cxnLst/>
            <a:rect r="r" b="b" t="t" l="l"/>
            <a:pathLst>
              <a:path h="3209039" w="8305267">
                <a:moveTo>
                  <a:pt x="0" y="0"/>
                </a:moveTo>
                <a:lnTo>
                  <a:pt x="8305266" y="0"/>
                </a:lnTo>
                <a:lnTo>
                  <a:pt x="8305266" y="3209039"/>
                </a:lnTo>
                <a:lnTo>
                  <a:pt x="0" y="32090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65" t="0" r="-4365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713956" y="6086995"/>
            <a:ext cx="8984656" cy="657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b="true">
                <a:solidFill>
                  <a:srgbClr val="1B969B"/>
                </a:solidFill>
                <a:latin typeface="Arial Bold"/>
                <a:ea typeface="Arial Bold"/>
                <a:cs typeface="Arial Bold"/>
                <a:sym typeface="Arial Bold"/>
              </a:rPr>
              <a:t>Годовщина смерти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13956" y="6834270"/>
            <a:ext cx="7172554" cy="952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520"/>
              </a:lnSpc>
            </a:pPr>
            <a:r>
              <a:rPr lang="en-US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ИЗ ВСЕХ ПЕРСОНАЖЕЙ, ОТ АВРААМА ДО МОШЕ, ТОРА УПОМИНАЕТ ГОДОВЩИНУ УХОДА ИЗ ЖИЗНИ ЛИШЬ ОДНОГО ИЗ НИХ — ААРОНА. ПОЧЕМУ?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6862069" y="786879"/>
            <a:ext cx="491128" cy="2643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20"/>
              </a:lnSpc>
            </a:pPr>
            <a:r>
              <a:rPr lang="en-US" sz="135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B”H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614954" y="564920"/>
            <a:ext cx="8529046" cy="5118946"/>
            <a:chOff x="0" y="0"/>
            <a:chExt cx="7706170" cy="462507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7706106" cy="4625086"/>
            </a:xfrm>
            <a:custGeom>
              <a:avLst/>
              <a:gdLst/>
              <a:ahLst/>
              <a:cxnLst/>
              <a:rect r="r" b="b" t="t" l="l"/>
              <a:pathLst>
                <a:path h="4625086" w="7706106">
                  <a:moveTo>
                    <a:pt x="0" y="0"/>
                  </a:moveTo>
                  <a:lnTo>
                    <a:pt x="7706106" y="0"/>
                  </a:lnTo>
                  <a:lnTo>
                    <a:pt x="7706106" y="4625086"/>
                  </a:lnTo>
                  <a:lnTo>
                    <a:pt x="0" y="4625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30" b="0"/>
              </a:stretch>
            </a:blip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14463960" y="8658844"/>
            <a:ext cx="2655799" cy="323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2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Рош-ходеш ав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38017"/>
            <a:ext cx="18294651" cy="10210966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3981881" y="5609775"/>
            <a:ext cx="2001521" cy="266195"/>
            <a:chOff x="0" y="0"/>
            <a:chExt cx="527150" cy="7010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27150" cy="70109"/>
            </a:xfrm>
            <a:custGeom>
              <a:avLst/>
              <a:gdLst/>
              <a:ahLst/>
              <a:cxnLst/>
              <a:rect r="r" b="b" t="t" l="l"/>
              <a:pathLst>
                <a:path h="70109" w="527150">
                  <a:moveTo>
                    <a:pt x="0" y="0"/>
                  </a:moveTo>
                  <a:lnTo>
                    <a:pt x="527150" y="0"/>
                  </a:lnTo>
                  <a:lnTo>
                    <a:pt x="527150" y="70109"/>
                  </a:lnTo>
                  <a:lnTo>
                    <a:pt x="0" y="70109"/>
                  </a:lnTo>
                  <a:close/>
                </a:path>
              </a:pathLst>
            </a:custGeom>
            <a:solidFill>
              <a:srgbClr val="031E18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527150" cy="796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0036674" y="8239582"/>
            <a:ext cx="1270857" cy="254778"/>
            <a:chOff x="0" y="0"/>
            <a:chExt cx="334711" cy="67102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34711" cy="67102"/>
            </a:xfrm>
            <a:custGeom>
              <a:avLst/>
              <a:gdLst/>
              <a:ahLst/>
              <a:cxnLst/>
              <a:rect r="r" b="b" t="t" l="l"/>
              <a:pathLst>
                <a:path h="67102" w="334711">
                  <a:moveTo>
                    <a:pt x="0" y="0"/>
                  </a:moveTo>
                  <a:lnTo>
                    <a:pt x="334711" y="0"/>
                  </a:lnTo>
                  <a:lnTo>
                    <a:pt x="334711" y="67102"/>
                  </a:lnTo>
                  <a:lnTo>
                    <a:pt x="0" y="67102"/>
                  </a:lnTo>
                  <a:close/>
                </a:path>
              </a:pathLst>
            </a:custGeom>
            <a:solidFill>
              <a:srgbClr val="031E18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9525"/>
              <a:ext cx="334711" cy="766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028700" y="2322607"/>
            <a:ext cx="15288333" cy="13711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13"/>
              </a:lnSpc>
              <a:spcBef>
                <a:spcPct val="0"/>
              </a:spcBef>
            </a:pPr>
            <a:r>
              <a:rPr lang="en-US" sz="3011" i="true">
                <a:solidFill>
                  <a:srgbClr val="FFFFFF"/>
                </a:solidFill>
                <a:latin typeface="Arial Italics"/>
                <a:ea typeface="Arial Italics"/>
                <a:cs typeface="Arial Italics"/>
                <a:sym typeface="Arial Italics"/>
              </a:rPr>
              <a:t>Согласно «Авот де-рабби Натан», Аарон не просто любил мир он активно способствовал его установлению, выходя за рамки буквы закона.</a:t>
            </a:r>
          </a:p>
          <a:p>
            <a:pPr algn="l">
              <a:lnSpc>
                <a:spcPts val="3613"/>
              </a:lnSpc>
              <a:spcBef>
                <a:spcPct val="0"/>
              </a:spcBef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1901104" y="4323395"/>
            <a:ext cx="3128293" cy="1581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</a:p>
          <a:p>
            <a:pPr algn="ctr">
              <a:lnSpc>
                <a:spcPts val="2520"/>
              </a:lnSpc>
              <a:spcBef>
                <a:spcPct val="0"/>
              </a:spcBef>
            </a:pPr>
          </a:p>
          <a:p>
            <a:pPr algn="ctr">
              <a:lnSpc>
                <a:spcPts val="2520"/>
              </a:lnSpc>
              <a:spcBef>
                <a:spcPct val="0"/>
              </a:spcBef>
            </a:pPr>
          </a:p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Этап 3: «Преображение»</a:t>
            </a:r>
          </a:p>
          <a:p>
            <a:pPr algn="ctr">
              <a:lnSpc>
                <a:spcPts val="2520"/>
              </a:lnSpc>
              <a:spcBef>
                <a:spcPct val="0"/>
              </a:spcBef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3249814" y="5200650"/>
            <a:ext cx="2910185" cy="638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Этап 1: «Опережение» </a:t>
            </a:r>
          </a:p>
          <a:p>
            <a:pPr algn="ctr">
              <a:lnSpc>
                <a:spcPts val="2520"/>
              </a:lnSpc>
              <a:spcBef>
                <a:spcPct val="0"/>
              </a:spcBef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7682422" y="7858582"/>
            <a:ext cx="6205508" cy="638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Этап 2: «Внутренний конфликт»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10008099" y="8208610"/>
            <a:ext cx="2166268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40"/>
              </a:lnSpc>
              <a:spcBef>
                <a:spcPct val="0"/>
              </a:spcBef>
            </a:pPr>
            <a:r>
              <a:rPr lang="en-US" sz="1700">
                <a:solidFill>
                  <a:srgbClr val="FFFFFF">
                    <a:alpha val="78824"/>
                  </a:srgbClr>
                </a:solidFill>
                <a:latin typeface="Arial"/>
                <a:ea typeface="Arial"/>
                <a:cs typeface="Arial"/>
                <a:sym typeface="Arial"/>
              </a:rPr>
              <a:t>замыслив согрешить,</a:t>
            </a:r>
          </a:p>
          <a:p>
            <a:pPr algn="ctr">
              <a:lnSpc>
                <a:spcPts val="204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75415" y="419433"/>
            <a:ext cx="11233335" cy="2219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b="true">
                <a:solidFill>
                  <a:srgbClr val="1B969B"/>
                </a:solidFill>
                <a:latin typeface="Arial Bold"/>
                <a:ea typeface="Arial Bold"/>
                <a:cs typeface="Arial Bold"/>
                <a:sym typeface="Arial Bold"/>
              </a:rPr>
              <a:t>Б</a:t>
            </a:r>
            <a:r>
              <a:rPr lang="en-US" sz="7200" b="true">
                <a:solidFill>
                  <a:srgbClr val="1B969B"/>
                </a:solidFill>
                <a:latin typeface="Arial Bold"/>
                <a:ea typeface="Arial Bold"/>
                <a:cs typeface="Arial Bold"/>
                <a:sym typeface="Arial Bold"/>
              </a:rPr>
              <a:t>. «Будь учеником Аарона»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5928489" y="9356659"/>
            <a:ext cx="2016608" cy="555994"/>
            <a:chOff x="0" y="0"/>
            <a:chExt cx="3525596" cy="97203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525647" cy="972058"/>
            </a:xfrm>
            <a:custGeom>
              <a:avLst/>
              <a:gdLst/>
              <a:ahLst/>
              <a:cxnLst/>
              <a:rect r="r" b="b" t="t" l="l"/>
              <a:pathLst>
                <a:path h="972058" w="3525647">
                  <a:moveTo>
                    <a:pt x="0" y="0"/>
                  </a:moveTo>
                  <a:lnTo>
                    <a:pt x="3525647" y="0"/>
                  </a:lnTo>
                  <a:lnTo>
                    <a:pt x="3525647" y="972058"/>
                  </a:lnTo>
                  <a:lnTo>
                    <a:pt x="0" y="972058"/>
                  </a:lnTo>
                  <a:close/>
                </a:path>
              </a:pathLst>
            </a:custGeom>
            <a:solidFill>
              <a:srgbClr val="1B969B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2290073" y="4733874"/>
            <a:ext cx="6550732" cy="6015376"/>
            <a:chOff x="0" y="0"/>
            <a:chExt cx="2262226" cy="207734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262226" cy="2077346"/>
            </a:xfrm>
            <a:custGeom>
              <a:avLst/>
              <a:gdLst/>
              <a:ahLst/>
              <a:cxnLst/>
              <a:rect r="r" b="b" t="t" l="l"/>
              <a:pathLst>
                <a:path h="2077346" w="2262226">
                  <a:moveTo>
                    <a:pt x="0" y="0"/>
                  </a:moveTo>
                  <a:lnTo>
                    <a:pt x="2262226" y="0"/>
                  </a:lnTo>
                  <a:lnTo>
                    <a:pt x="2262226" y="2077346"/>
                  </a:lnTo>
                  <a:lnTo>
                    <a:pt x="0" y="2077346"/>
                  </a:lnTo>
                  <a:close/>
                </a:path>
              </a:pathLst>
            </a:custGeom>
            <a:solidFill>
              <a:srgbClr val="E0F5F6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9525"/>
              <a:ext cx="2262226" cy="20868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2700000">
            <a:off x="15370075" y="6983345"/>
            <a:ext cx="4344324" cy="4352731"/>
            <a:chOff x="0" y="0"/>
            <a:chExt cx="1500266" cy="150316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500266" cy="1503169"/>
            </a:xfrm>
            <a:custGeom>
              <a:avLst/>
              <a:gdLst/>
              <a:ahLst/>
              <a:cxnLst/>
              <a:rect r="r" b="b" t="t" l="l"/>
              <a:pathLst>
                <a:path h="1503169" w="1500266">
                  <a:moveTo>
                    <a:pt x="0" y="0"/>
                  </a:moveTo>
                  <a:lnTo>
                    <a:pt x="1500266" y="0"/>
                  </a:lnTo>
                  <a:lnTo>
                    <a:pt x="1500266" y="1503169"/>
                  </a:lnTo>
                  <a:lnTo>
                    <a:pt x="0" y="150316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9525"/>
              <a:ext cx="1500266" cy="15126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854662" y="9380739"/>
            <a:ext cx="2164901" cy="531913"/>
            <a:chOff x="0" y="0"/>
            <a:chExt cx="747625" cy="183691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747625" cy="183691"/>
            </a:xfrm>
            <a:custGeom>
              <a:avLst/>
              <a:gdLst/>
              <a:ahLst/>
              <a:cxnLst/>
              <a:rect r="r" b="b" t="t" l="l"/>
              <a:pathLst>
                <a:path h="183691" w="747625">
                  <a:moveTo>
                    <a:pt x="0" y="0"/>
                  </a:moveTo>
                  <a:lnTo>
                    <a:pt x="747625" y="0"/>
                  </a:lnTo>
                  <a:lnTo>
                    <a:pt x="747625" y="183691"/>
                  </a:lnTo>
                  <a:lnTo>
                    <a:pt x="0" y="183691"/>
                  </a:lnTo>
                  <a:close/>
                </a:path>
              </a:pathLst>
            </a:custGeom>
            <a:solidFill>
              <a:srgbClr val="1A969B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9525"/>
              <a:ext cx="747625" cy="1932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15" id="15" descr="תמונה שמכילה טקסט, גופן, צילום מסך, גרפיקה"/>
          <p:cNvSpPr/>
          <p:nvPr/>
        </p:nvSpPr>
        <p:spPr>
          <a:xfrm flipH="false" flipV="false" rot="0">
            <a:off x="12194286" y="6989034"/>
            <a:ext cx="6334046" cy="2447387"/>
          </a:xfrm>
          <a:custGeom>
            <a:avLst/>
            <a:gdLst/>
            <a:ahLst/>
            <a:cxnLst/>
            <a:rect r="r" b="b" t="t" l="l"/>
            <a:pathLst>
              <a:path h="2447387" w="6334046">
                <a:moveTo>
                  <a:pt x="0" y="0"/>
                </a:moveTo>
                <a:lnTo>
                  <a:pt x="6334046" y="0"/>
                </a:lnTo>
                <a:lnTo>
                  <a:pt x="6334046" y="2447387"/>
                </a:lnTo>
                <a:lnTo>
                  <a:pt x="0" y="24473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65" t="0" r="-4365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5905335" y="9495745"/>
            <a:ext cx="2025456" cy="2587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1"/>
              </a:lnSpc>
            </a:pPr>
            <a:r>
              <a:rPr lang="en-US" sz="160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Рош-ходеш ав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21732" y="2091633"/>
            <a:ext cx="13716000" cy="12017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Гилель говорит: «Будь из учеников Аарона, любящего мир и стремящегося к миру, любящего создания и приближающего их к Торе».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385957" y="1590675"/>
            <a:ext cx="11433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tru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Пиркей Авот, 1:12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385957" y="1000125"/>
            <a:ext cx="555668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Первоисточник 3</a:t>
            </a:r>
          </a:p>
        </p:txBody>
      </p:sp>
      <p:sp>
        <p:nvSpPr>
          <p:cNvPr name="AutoShape 6" id="6"/>
          <p:cNvSpPr/>
          <p:nvPr/>
        </p:nvSpPr>
        <p:spPr>
          <a:xfrm flipV="true">
            <a:off x="3421732" y="2110683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46593" y="1000125"/>
            <a:ext cx="1470393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Ребе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3446593" y="1638300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3446593" y="1779475"/>
            <a:ext cx="1390681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Почему так важно подражать его поведению?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446593" y="2260111"/>
            <a:ext cx="13837568" cy="64309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Требуется понять: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откуда такая не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обход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мос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ть начинат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ь со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слов «будь 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з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учени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ко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Аар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она»? Гл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авн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ое ведь — практи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ческое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указание «любящего ми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р».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Почему так важно отмечать, что Аарон 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ак с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еб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я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вёл?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Мишна даёт другие указани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я, таки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 к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ак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«сделай свое изучение Торы постоянным», без в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ведени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я в духе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«будь из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уче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иков Моше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,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который принял Тору на Синае и посвя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тил ей жи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зн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ь»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ил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любого другого образца для подражания, пол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нос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ью по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ятив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ш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го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с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б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я изуч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ению Торы.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Подобно этому, указание «будь гибким в суде» не приводится как пример чьего-либо поведения. Такие подробности более уместны в Талмуде или в комментариях к Мишне. Почему же Мишна в нашем случае вводит указание о миролюбии словами «будь из учеников Аарона»?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65643" y="1343025"/>
            <a:ext cx="13716000" cy="3525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Ещё один момент, требующий объяснения: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Почему тема миролюбия связана с трактатом Авот, который посвящен вопросам нравственности и благочестия? Ссоры напрямую запрещены Торой, как учат мудрецы: «Всякий, кто сохраняет распри, преступает запрет». Более того, «вся Тора была дана, чтобы установить мир в мире». Таким образом, мир не является особой разновидностью благочестия.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446593" y="962025"/>
            <a:ext cx="1390681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Мир — сверх нормы?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21732" y="2634558"/>
            <a:ext cx="13716000" cy="4687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Об этом Гилель-старец говорил: «Будь из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учеников Аарона, любящего мир и т. д., любящего создания и приближающего их к Торе». Использование слова «создания» по отношению к людям означает, что даже тех, кто далёк от Торы Г-спода и Его служения — и потому именуется просто «созданиями», ибо единственное их достоинство в том, что они сотворены Б-гом — даже их нужно притягивать узами любви. Ибо быть может, удастся приблизить их к Торе и служению Г-споду. А если и не удастся, то человек не останется без награды за заповедь о любви к ближнему.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385957" y="1590675"/>
            <a:ext cx="11433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tru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Тания, гл. 32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385957" y="1000125"/>
            <a:ext cx="555668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Первоисточник 4</a:t>
            </a:r>
          </a:p>
        </p:txBody>
      </p:sp>
      <p:sp>
        <p:nvSpPr>
          <p:cNvPr name="AutoShape 6" id="6"/>
          <p:cNvSpPr/>
          <p:nvPr/>
        </p:nvSpPr>
        <p:spPr>
          <a:xfrm flipV="true">
            <a:off x="3421732" y="2110683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7" id="7"/>
          <p:cNvSpPr txBox="true"/>
          <p:nvPr/>
        </p:nvSpPr>
        <p:spPr>
          <a:xfrm rot="0">
            <a:off x="3421732" y="2167833"/>
            <a:ext cx="8908434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Приведенная Таньей цитата из Мишны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46593" y="137777"/>
            <a:ext cx="1470393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Ребе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3446593" y="775952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3446593" y="917127"/>
            <a:ext cx="1390681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Интригующая цитата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446593" y="1397763"/>
            <a:ext cx="13837568" cy="3525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А. З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ачем Алтер Реб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 прив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одит слова «будь из учеников Аарона, любящего мир и т. д.»? Казалось бы,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бо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льшее значение 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ет фраза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—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«любящего созд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ния и приближающего 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х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к Торе», которая учит нас, что даже далёких от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Торы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ну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жно приближать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Зач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ем же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Алт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ер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еб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ц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уе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так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ж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сл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ва «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ю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б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ящег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р»?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Есл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 он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пу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стил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«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ящ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г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я к м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ир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у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»,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не след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ов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ив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д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ть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 слова «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лю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б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ящ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г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р»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446593" y="4952150"/>
            <a:ext cx="1390681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Гилель-старший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446593" y="5432786"/>
            <a:ext cx="13837568" cy="4687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Б) В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Мишне сказано: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«Г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лель го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ворит». Почему же в Танье добавлено «сказал Гилель-старец»? И нельзя сказать, что добавление «Гиле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ль-с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тарец» призвано исключить заблуждение, будто бы имеется в виду другой Гилель (поскольку есть несколько мудрецов с аналогичным именем). Ведь мы находим в Танье и другие имена танаев, которы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носили ра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зные люди, и 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ем не менее Алтер Ребе не пояс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ня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, к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ого им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енно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он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одразу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мевае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т! Тем более, что в это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нет необходимо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сти д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я 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ого, кто уже изучает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Тан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ь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ю,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—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он безусловно знает сам и не ошибётся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в эт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ом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!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38017"/>
            <a:ext cx="18294651" cy="10210966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2245635" y="7435014"/>
            <a:ext cx="4991057" cy="21129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37"/>
              </a:lnSpc>
              <a:spcBef>
                <a:spcPct val="0"/>
              </a:spcBef>
            </a:pPr>
            <a:r>
              <a:rPr lang="en-US" sz="2697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Символ: </a:t>
            </a:r>
            <a:r>
              <a:rPr lang="en-US" b="true" sz="2697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открытая дверь (Гилель принимает даже того, кто хочет стать первосвященником из гордыни).</a:t>
            </a:r>
          </a:p>
          <a:p>
            <a:pPr algn="ctr">
              <a:lnSpc>
                <a:spcPts val="3237"/>
              </a:lnSpc>
              <a:spcBef>
                <a:spcPct val="0"/>
              </a:spcBef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3311477" y="266700"/>
            <a:ext cx="14677418" cy="1514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999"/>
              </a:lnSpc>
              <a:spcBef>
                <a:spcPct val="0"/>
              </a:spcBef>
            </a:pPr>
            <a:r>
              <a:rPr lang="en-US" sz="4999" strike="noStrike" u="none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Две модели лидерства и воспитания</a:t>
            </a:r>
          </a:p>
          <a:p>
            <a:pPr algn="l" marL="0" indent="0" lvl="0">
              <a:lnSpc>
                <a:spcPts val="5999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78905" y="1257300"/>
            <a:ext cx="1841378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Иудаизм признает легитимными два пути, но для объединения народа требуется только один.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442849" y="4391025"/>
            <a:ext cx="6464900" cy="160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79"/>
              </a:lnSpc>
              <a:spcBef>
                <a:spcPct val="0"/>
              </a:spcBef>
            </a:pPr>
            <a:r>
              <a:rPr lang="en-US" sz="3399" i="true">
                <a:solidFill>
                  <a:srgbClr val="FFFFFF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Принцип:</a:t>
            </a:r>
            <a:r>
              <a:rPr lang="en-US" b="true" sz="3399" i="true">
                <a:solidFill>
                  <a:srgbClr val="FFFFFF"/>
                </a:solidFill>
                <a:latin typeface="Calibri (MS) Bold Italics"/>
                <a:ea typeface="Calibri (MS) Bold Italics"/>
                <a:cs typeface="Calibri (MS) Bold Italics"/>
                <a:sym typeface="Calibri (MS) Bold Italics"/>
              </a:rPr>
              <a:t> строгость, справедливость, буква закона</a:t>
            </a:r>
          </a:p>
          <a:p>
            <a:pPr algn="l">
              <a:lnSpc>
                <a:spcPts val="4079"/>
              </a:lnSpc>
              <a:spcBef>
                <a:spcPct val="0"/>
              </a:spcBef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1273033" y="5500008"/>
            <a:ext cx="6634717" cy="2352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sz="3000" i="true" strike="noStrike" u="none">
                <a:solidFill>
                  <a:srgbClr val="FFFFFF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Отношение к далеким:</a:t>
            </a:r>
          </a:p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i="true" strike="noStrike" u="none">
                <a:solidFill>
                  <a:srgbClr val="FFFFFF"/>
                </a:solidFill>
                <a:latin typeface="Calibri (MS) Bold Italics"/>
                <a:ea typeface="Calibri (MS) Bold Italics"/>
                <a:cs typeface="Calibri (MS) Bold Italics"/>
                <a:sym typeface="Calibri (MS) Bold Italics"/>
              </a:rPr>
              <a:t>н</a:t>
            </a:r>
            <a:r>
              <a:rPr lang="en-US" b="true" sz="3000" i="true" strike="noStrike" u="none">
                <a:solidFill>
                  <a:srgbClr val="FFFFFF"/>
                </a:solidFill>
                <a:latin typeface="Calibri (MS) Bold Italics"/>
                <a:ea typeface="Calibri (MS) Bold Italics"/>
                <a:cs typeface="Calibri (MS) Bold Italics"/>
                <a:sym typeface="Calibri (MS) Bold Italics"/>
              </a:rPr>
              <a:t>е взаимодействуют с нечестивцами. Человек должен сам доказать свою готовность.</a:t>
            </a:r>
          </a:p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1273033" y="7396914"/>
            <a:ext cx="5216323" cy="2352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sz="3000" i="true" strike="noStrike" u="none">
                <a:solidFill>
                  <a:srgbClr val="FFFFFF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Символ:</a:t>
            </a:r>
          </a:p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i="true" strike="noStrike" u="none">
                <a:solidFill>
                  <a:srgbClr val="FFFFFF"/>
                </a:solidFill>
                <a:latin typeface="Calibri (MS) Bold Italics"/>
                <a:ea typeface="Calibri (MS) Bold Italics"/>
                <a:cs typeface="Calibri (MS) Bold Italics"/>
                <a:sym typeface="Calibri (MS) Bold Italics"/>
              </a:rPr>
              <a:t>м</a:t>
            </a:r>
            <a:r>
              <a:rPr lang="en-US" b="true" sz="3000" i="true" strike="noStrike" u="none">
                <a:solidFill>
                  <a:srgbClr val="FFFFFF"/>
                </a:solidFill>
                <a:latin typeface="Calibri (MS) Bold Italics"/>
                <a:ea typeface="Calibri (MS) Bold Italics"/>
                <a:cs typeface="Calibri (MS) Bold Italics"/>
                <a:sym typeface="Calibri (MS) Bold Italics"/>
              </a:rPr>
              <a:t>ерная линейка строителя (Шамай отталкивает неискреннего кандидата).</a:t>
            </a:r>
          </a:p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10419806" y="4295775"/>
            <a:ext cx="6816886" cy="160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079"/>
              </a:lnSpc>
              <a:spcBef>
                <a:spcPct val="0"/>
              </a:spcBef>
            </a:pPr>
            <a:r>
              <a:rPr lang="en-US" sz="3399" i="true" strike="noStrike" u="none">
                <a:solidFill>
                  <a:srgbClr val="FFFFFF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Принцип: </a:t>
            </a:r>
            <a:r>
              <a:rPr lang="en-US" b="true" sz="3399" i="true" strike="noStrike" u="none">
                <a:solidFill>
                  <a:srgbClr val="FFFFFF"/>
                </a:solidFill>
                <a:latin typeface="Calibri (MS) Bold Italics"/>
                <a:ea typeface="Calibri (MS) Bold Italics"/>
                <a:cs typeface="Calibri (MS) Bold Italics"/>
                <a:sym typeface="Calibri (MS) Bold Italics"/>
              </a:rPr>
              <a:t>гибкость, снисхождение, дух закона.</a:t>
            </a:r>
          </a:p>
          <a:p>
            <a:pPr algn="l" marL="0" indent="0" lvl="0">
              <a:lnSpc>
                <a:spcPts val="4079"/>
              </a:lnSpc>
              <a:spcBef>
                <a:spcPct val="0"/>
              </a:spcBef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0414076" y="5534025"/>
            <a:ext cx="6660691" cy="1438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sz="3000" i="true" strike="noStrike" u="none">
                <a:solidFill>
                  <a:srgbClr val="FFFFFF"/>
                </a:solidFill>
                <a:latin typeface="Calibri (MS) Italics"/>
                <a:ea typeface="Calibri (MS) Italics"/>
                <a:cs typeface="Calibri (MS) Italics"/>
                <a:sym typeface="Calibri (MS) Italics"/>
              </a:rPr>
              <a:t>Отношение к далеким:</a:t>
            </a:r>
          </a:p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i="true" strike="noStrike" u="none">
                <a:solidFill>
                  <a:srgbClr val="FFFFFF"/>
                </a:solidFill>
                <a:latin typeface="Calibri (MS) Bold Italics"/>
                <a:ea typeface="Calibri (MS) Bold Italics"/>
                <a:cs typeface="Calibri (MS) Bold Italics"/>
                <a:sym typeface="Calibri (MS) Bold Italics"/>
              </a:rPr>
              <a:t>Идут навстречу первыми. </a:t>
            </a:r>
          </a:p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75415" y="419433"/>
            <a:ext cx="11233335" cy="2219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b="true">
                <a:solidFill>
                  <a:srgbClr val="1B969B"/>
                </a:solidFill>
                <a:latin typeface="Arial Bold"/>
                <a:ea typeface="Arial Bold"/>
                <a:cs typeface="Arial Bold"/>
                <a:sym typeface="Arial Bold"/>
              </a:rPr>
              <a:t>В</a:t>
            </a:r>
            <a:r>
              <a:rPr lang="en-US" sz="7200" b="true">
                <a:solidFill>
                  <a:srgbClr val="1B969B"/>
                </a:solidFill>
                <a:latin typeface="Arial Bold"/>
                <a:ea typeface="Arial Bold"/>
                <a:cs typeface="Arial Bold"/>
                <a:sym typeface="Arial Bold"/>
              </a:rPr>
              <a:t>. Уникальный мир Аарона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5928489" y="9356659"/>
            <a:ext cx="2016608" cy="555994"/>
            <a:chOff x="0" y="0"/>
            <a:chExt cx="3525596" cy="97203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525647" cy="972058"/>
            </a:xfrm>
            <a:custGeom>
              <a:avLst/>
              <a:gdLst/>
              <a:ahLst/>
              <a:cxnLst/>
              <a:rect r="r" b="b" t="t" l="l"/>
              <a:pathLst>
                <a:path h="972058" w="3525647">
                  <a:moveTo>
                    <a:pt x="0" y="0"/>
                  </a:moveTo>
                  <a:lnTo>
                    <a:pt x="3525647" y="0"/>
                  </a:lnTo>
                  <a:lnTo>
                    <a:pt x="3525647" y="972058"/>
                  </a:lnTo>
                  <a:lnTo>
                    <a:pt x="0" y="972058"/>
                  </a:lnTo>
                  <a:close/>
                </a:path>
              </a:pathLst>
            </a:custGeom>
            <a:solidFill>
              <a:srgbClr val="1B969B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2290073" y="4733874"/>
            <a:ext cx="6550732" cy="6015376"/>
            <a:chOff x="0" y="0"/>
            <a:chExt cx="2262226" cy="207734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262226" cy="2077346"/>
            </a:xfrm>
            <a:custGeom>
              <a:avLst/>
              <a:gdLst/>
              <a:ahLst/>
              <a:cxnLst/>
              <a:rect r="r" b="b" t="t" l="l"/>
              <a:pathLst>
                <a:path h="2077346" w="2262226">
                  <a:moveTo>
                    <a:pt x="0" y="0"/>
                  </a:moveTo>
                  <a:lnTo>
                    <a:pt x="2262226" y="0"/>
                  </a:lnTo>
                  <a:lnTo>
                    <a:pt x="2262226" y="2077346"/>
                  </a:lnTo>
                  <a:lnTo>
                    <a:pt x="0" y="2077346"/>
                  </a:lnTo>
                  <a:close/>
                </a:path>
              </a:pathLst>
            </a:custGeom>
            <a:solidFill>
              <a:srgbClr val="E0F5F6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9525"/>
              <a:ext cx="2262226" cy="20868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2700000">
            <a:off x="15370075" y="6983345"/>
            <a:ext cx="4344324" cy="4352731"/>
            <a:chOff x="0" y="0"/>
            <a:chExt cx="1500266" cy="150316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500266" cy="1503169"/>
            </a:xfrm>
            <a:custGeom>
              <a:avLst/>
              <a:gdLst/>
              <a:ahLst/>
              <a:cxnLst/>
              <a:rect r="r" b="b" t="t" l="l"/>
              <a:pathLst>
                <a:path h="1503169" w="1500266">
                  <a:moveTo>
                    <a:pt x="0" y="0"/>
                  </a:moveTo>
                  <a:lnTo>
                    <a:pt x="1500266" y="0"/>
                  </a:lnTo>
                  <a:lnTo>
                    <a:pt x="1500266" y="1503169"/>
                  </a:lnTo>
                  <a:lnTo>
                    <a:pt x="0" y="150316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9525"/>
              <a:ext cx="1500266" cy="15126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854662" y="9380739"/>
            <a:ext cx="2164901" cy="531913"/>
            <a:chOff x="0" y="0"/>
            <a:chExt cx="747625" cy="183691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747625" cy="183691"/>
            </a:xfrm>
            <a:custGeom>
              <a:avLst/>
              <a:gdLst/>
              <a:ahLst/>
              <a:cxnLst/>
              <a:rect r="r" b="b" t="t" l="l"/>
              <a:pathLst>
                <a:path h="183691" w="747625">
                  <a:moveTo>
                    <a:pt x="0" y="0"/>
                  </a:moveTo>
                  <a:lnTo>
                    <a:pt x="747625" y="0"/>
                  </a:lnTo>
                  <a:lnTo>
                    <a:pt x="747625" y="183691"/>
                  </a:lnTo>
                  <a:lnTo>
                    <a:pt x="0" y="183691"/>
                  </a:lnTo>
                  <a:close/>
                </a:path>
              </a:pathLst>
            </a:custGeom>
            <a:solidFill>
              <a:srgbClr val="1A969B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9525"/>
              <a:ext cx="747625" cy="1932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15" id="15" descr="תמונה שמכילה טקסט, גופן, צילום מסך, גרפיקה"/>
          <p:cNvSpPr/>
          <p:nvPr/>
        </p:nvSpPr>
        <p:spPr>
          <a:xfrm flipH="false" flipV="false" rot="0">
            <a:off x="12194286" y="6989034"/>
            <a:ext cx="6334046" cy="2447387"/>
          </a:xfrm>
          <a:custGeom>
            <a:avLst/>
            <a:gdLst/>
            <a:ahLst/>
            <a:cxnLst/>
            <a:rect r="r" b="b" t="t" l="l"/>
            <a:pathLst>
              <a:path h="2447387" w="6334046">
                <a:moveTo>
                  <a:pt x="0" y="0"/>
                </a:moveTo>
                <a:lnTo>
                  <a:pt x="6334046" y="0"/>
                </a:lnTo>
                <a:lnTo>
                  <a:pt x="6334046" y="2447387"/>
                </a:lnTo>
                <a:lnTo>
                  <a:pt x="0" y="24473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65" t="0" r="-4365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5905335" y="9495745"/>
            <a:ext cx="2025456" cy="2587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1"/>
              </a:lnSpc>
            </a:pPr>
            <a:r>
              <a:rPr lang="en-US" sz="160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Рош-ходеш ав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46593" y="1000125"/>
            <a:ext cx="1470393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Ребе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3446593" y="1638300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3446593" y="1779475"/>
            <a:ext cx="1390681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Даже нечестивых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446593" y="2260111"/>
            <a:ext cx="13837568" cy="4687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Когд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 говорится: «Будь из учеников Аарона, любящего мир», Мишна хо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ч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ет научить нас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не просто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«любить мир», а делать это как Аарон. Авот де-рабби Натан подробно описывает подход Ааро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на,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ассказ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ы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вая,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что он приближал даже нечестивцев, разговаривая с ними с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у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ыбк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ой. На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ледующ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ий д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нь, ко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г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да чел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овек хотел с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оверш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ить проступок, он ду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л: «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Ч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то скажет Аар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он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, ко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гда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узнает? Лучше мне в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ес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ти себя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достойно то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го, с кем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Аарон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разговаривает». Такое поведение Аарона — не заповедь Торы, а благочестие, и поэтому оно включено в трактат Авот.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75415" y="419433"/>
            <a:ext cx="10693585" cy="2219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b="true">
                <a:solidFill>
                  <a:srgbClr val="1B969B"/>
                </a:solidFill>
                <a:latin typeface="Arial Bold"/>
                <a:ea typeface="Arial Bold"/>
                <a:cs typeface="Arial Bold"/>
                <a:sym typeface="Arial Bold"/>
              </a:rPr>
              <a:t>А. Единственн</a:t>
            </a:r>
            <a:r>
              <a:rPr lang="en-US" sz="7200" b="true">
                <a:solidFill>
                  <a:srgbClr val="1B969B"/>
                </a:solidFill>
                <a:latin typeface="Arial Bold"/>
                <a:ea typeface="Arial Bold"/>
                <a:cs typeface="Arial Bold"/>
                <a:sym typeface="Arial Bold"/>
              </a:rPr>
              <a:t>ая годовщина в Торе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5928489" y="9356659"/>
            <a:ext cx="2016608" cy="555994"/>
            <a:chOff x="0" y="0"/>
            <a:chExt cx="3525596" cy="97203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525647" cy="972058"/>
            </a:xfrm>
            <a:custGeom>
              <a:avLst/>
              <a:gdLst/>
              <a:ahLst/>
              <a:cxnLst/>
              <a:rect r="r" b="b" t="t" l="l"/>
              <a:pathLst>
                <a:path h="972058" w="3525647">
                  <a:moveTo>
                    <a:pt x="0" y="0"/>
                  </a:moveTo>
                  <a:lnTo>
                    <a:pt x="3525647" y="0"/>
                  </a:lnTo>
                  <a:lnTo>
                    <a:pt x="3525647" y="972058"/>
                  </a:lnTo>
                  <a:lnTo>
                    <a:pt x="0" y="972058"/>
                  </a:lnTo>
                  <a:close/>
                </a:path>
              </a:pathLst>
            </a:custGeom>
            <a:solidFill>
              <a:srgbClr val="1B969B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2290073" y="4733874"/>
            <a:ext cx="6550732" cy="6015376"/>
            <a:chOff x="0" y="0"/>
            <a:chExt cx="2262226" cy="207734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262226" cy="2077346"/>
            </a:xfrm>
            <a:custGeom>
              <a:avLst/>
              <a:gdLst/>
              <a:ahLst/>
              <a:cxnLst/>
              <a:rect r="r" b="b" t="t" l="l"/>
              <a:pathLst>
                <a:path h="2077346" w="2262226">
                  <a:moveTo>
                    <a:pt x="0" y="0"/>
                  </a:moveTo>
                  <a:lnTo>
                    <a:pt x="2262226" y="0"/>
                  </a:lnTo>
                  <a:lnTo>
                    <a:pt x="2262226" y="2077346"/>
                  </a:lnTo>
                  <a:lnTo>
                    <a:pt x="0" y="2077346"/>
                  </a:lnTo>
                  <a:close/>
                </a:path>
              </a:pathLst>
            </a:custGeom>
            <a:solidFill>
              <a:srgbClr val="E0F5F6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9525"/>
              <a:ext cx="2262226" cy="20868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2700000">
            <a:off x="15370075" y="6983345"/>
            <a:ext cx="4344324" cy="4352731"/>
            <a:chOff x="0" y="0"/>
            <a:chExt cx="1500266" cy="150316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500266" cy="1503169"/>
            </a:xfrm>
            <a:custGeom>
              <a:avLst/>
              <a:gdLst/>
              <a:ahLst/>
              <a:cxnLst/>
              <a:rect r="r" b="b" t="t" l="l"/>
              <a:pathLst>
                <a:path h="1503169" w="1500266">
                  <a:moveTo>
                    <a:pt x="0" y="0"/>
                  </a:moveTo>
                  <a:lnTo>
                    <a:pt x="1500266" y="0"/>
                  </a:lnTo>
                  <a:lnTo>
                    <a:pt x="1500266" y="1503169"/>
                  </a:lnTo>
                  <a:lnTo>
                    <a:pt x="0" y="150316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9525"/>
              <a:ext cx="1500266" cy="15126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854662" y="9380739"/>
            <a:ext cx="2164901" cy="531913"/>
            <a:chOff x="0" y="0"/>
            <a:chExt cx="747625" cy="183691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747625" cy="183691"/>
            </a:xfrm>
            <a:custGeom>
              <a:avLst/>
              <a:gdLst/>
              <a:ahLst/>
              <a:cxnLst/>
              <a:rect r="r" b="b" t="t" l="l"/>
              <a:pathLst>
                <a:path h="183691" w="747625">
                  <a:moveTo>
                    <a:pt x="0" y="0"/>
                  </a:moveTo>
                  <a:lnTo>
                    <a:pt x="747625" y="0"/>
                  </a:lnTo>
                  <a:lnTo>
                    <a:pt x="747625" y="183691"/>
                  </a:lnTo>
                  <a:lnTo>
                    <a:pt x="0" y="183691"/>
                  </a:lnTo>
                  <a:close/>
                </a:path>
              </a:pathLst>
            </a:custGeom>
            <a:solidFill>
              <a:srgbClr val="1A969B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9525"/>
              <a:ext cx="747625" cy="1932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15" id="15" descr="תמונה שמכילה טקסט, גופן, צילום מסך, גרפיקה"/>
          <p:cNvSpPr/>
          <p:nvPr/>
        </p:nvSpPr>
        <p:spPr>
          <a:xfrm flipH="false" flipV="false" rot="0">
            <a:off x="12194286" y="6989034"/>
            <a:ext cx="6334046" cy="2447387"/>
          </a:xfrm>
          <a:custGeom>
            <a:avLst/>
            <a:gdLst/>
            <a:ahLst/>
            <a:cxnLst/>
            <a:rect r="r" b="b" t="t" l="l"/>
            <a:pathLst>
              <a:path h="2447387" w="6334046">
                <a:moveTo>
                  <a:pt x="0" y="0"/>
                </a:moveTo>
                <a:lnTo>
                  <a:pt x="6334046" y="0"/>
                </a:lnTo>
                <a:lnTo>
                  <a:pt x="6334046" y="2447387"/>
                </a:lnTo>
                <a:lnTo>
                  <a:pt x="0" y="24473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65" t="0" r="-4365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5905335" y="9495745"/>
            <a:ext cx="2025456" cy="2587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1"/>
              </a:lnSpc>
            </a:pPr>
            <a:r>
              <a:rPr lang="en-US" sz="160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Рош-ходеш ав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21732" y="2091633"/>
            <a:ext cx="13716000" cy="64309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Что значит любить мир?</a:t>
            </a:r>
          </a:p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Это значит стремиться к миру внутри народа Израиля, между каждым человеком, как это делал Аарон, как сказано: «Учение истины было на устах его, и кривды не нашлось на губах его. В мире и справедливости ходил он со Мной, и многих отвратил от провинности» (Малахи, 2:6).</a:t>
            </a:r>
          </a:p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Рабби Меир спрашивает: «Чему учит нас стих “многих отвратил от провинности”?»</a:t>
            </a:r>
          </a:p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Когда Аарон шёл по дороге и повстречал нечестивого человека, то приветствовал его. На следующий день тот человек захотел совершить грех. Он говорил себе: «Горе мне! Как подниму я глаза и посмотрю на Аарона? Стыдно мне, что приветствовал он меня. Так этот человек удерживал себя от греха».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385957" y="1590675"/>
            <a:ext cx="11433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tru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Авот де-рабби Натан, 12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385957" y="1000125"/>
            <a:ext cx="555668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Первоисточник 5</a:t>
            </a:r>
          </a:p>
        </p:txBody>
      </p:sp>
      <p:sp>
        <p:nvSpPr>
          <p:cNvPr name="AutoShape 6" id="6"/>
          <p:cNvSpPr/>
          <p:nvPr/>
        </p:nvSpPr>
        <p:spPr>
          <a:xfrm flipV="true">
            <a:off x="3421732" y="2110683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46593" y="412213"/>
            <a:ext cx="1470393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Ребе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3446593" y="1050388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3446593" y="1191563"/>
            <a:ext cx="1390681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Две школы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446593" y="1672200"/>
            <a:ext cx="13837568" cy="81740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 вот, что озн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ачает сказанное: «Гилель говорит: будь из учеников Аарона, любящего мир» и т. д. Мишна использует сло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«будь из учеников Аарона», а не просто «следуй путём Аарона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».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Суще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уют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две общие модели поведения — ученики Моше и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уч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ен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ики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Аар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У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че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ки Моше де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й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ствуют в соотве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ствии с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зак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оно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ры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, кото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рый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обя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зывает человека искать каждого еврея — даже нечестивого, — чтобы общаться с ним и спрашивать о его делах.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Поэтому у Моше не было связи со всеми евреями. Аарон же действовал согласно духу закона, приближая всех, даже нечестивых. Вот почему в стихе о кончине Аарона сказано: «И плакал весь дом Израиля», тогда как о кончине Моше сказано лишь: «И плакали сыны Израиля».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Вот почему Мишна говорит: «Будь из учеников Аарона». Есть два возможных пути поведения — путь Моше и путь Аарона. Мишна уточняет, что мы должны быть учениками Аарона.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65643" y="1343025"/>
            <a:ext cx="13716000" cy="29447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Такова и разница между Гилелем и Шамаем. Оба мудреца были учениками Шмайи и Автальона, но придерживались противоположных моделей поведения. Шамай был строг и требователен, поэтому когда нееврей пришёл к нему и попросил обратить его в иудаизм, чтобы сделаться первосвященником, он оттолкнул его. Гилель же, напротив, приблизил его.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446593" y="962025"/>
            <a:ext cx="1390681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Терпеливый Гилель 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38017"/>
            <a:ext cx="18294651" cy="10210966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522428" y="6172200"/>
            <a:ext cx="2541535" cy="1746765"/>
            <a:chOff x="0" y="0"/>
            <a:chExt cx="669375" cy="46005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69375" cy="460053"/>
            </a:xfrm>
            <a:custGeom>
              <a:avLst/>
              <a:gdLst/>
              <a:ahLst/>
              <a:cxnLst/>
              <a:rect r="r" b="b" t="t" l="l"/>
              <a:pathLst>
                <a:path h="460053" w="669375">
                  <a:moveTo>
                    <a:pt x="0" y="0"/>
                  </a:moveTo>
                  <a:lnTo>
                    <a:pt x="669375" y="0"/>
                  </a:lnTo>
                  <a:lnTo>
                    <a:pt x="669375" y="460053"/>
                  </a:lnTo>
                  <a:lnTo>
                    <a:pt x="0" y="460053"/>
                  </a:lnTo>
                  <a:close/>
                </a:path>
              </a:pathLst>
            </a:custGeom>
            <a:solidFill>
              <a:srgbClr val="093032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669375" cy="4981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0741098" y="7482960"/>
            <a:ext cx="2821177" cy="598763"/>
            <a:chOff x="0" y="0"/>
            <a:chExt cx="743026" cy="15769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743026" cy="157699"/>
            </a:xfrm>
            <a:custGeom>
              <a:avLst/>
              <a:gdLst/>
              <a:ahLst/>
              <a:cxnLst/>
              <a:rect r="r" b="b" t="t" l="l"/>
              <a:pathLst>
                <a:path h="157699" w="743026">
                  <a:moveTo>
                    <a:pt x="0" y="0"/>
                  </a:moveTo>
                  <a:lnTo>
                    <a:pt x="743026" y="0"/>
                  </a:lnTo>
                  <a:lnTo>
                    <a:pt x="743026" y="157699"/>
                  </a:lnTo>
                  <a:lnTo>
                    <a:pt x="0" y="157699"/>
                  </a:lnTo>
                  <a:close/>
                </a:path>
              </a:pathLst>
            </a:custGeom>
            <a:solidFill>
              <a:srgbClr val="083936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743026" cy="1957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9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10904573" y="7482960"/>
            <a:ext cx="6214565" cy="2209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79"/>
              </a:lnSpc>
              <a:spcBef>
                <a:spcPct val="0"/>
              </a:spcBef>
            </a:pPr>
            <a:r>
              <a:rPr lang="en-US" sz="2400" strike="noStrike" u="none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Почему люди названы просто «созданиями»?</a:t>
            </a:r>
          </a:p>
          <a:p>
            <a:pPr algn="l" marL="0" indent="0" lvl="0">
              <a:lnSpc>
                <a:spcPts val="2879"/>
              </a:lnSpc>
              <a:spcBef>
                <a:spcPct val="0"/>
              </a:spcBef>
            </a:pPr>
            <a:r>
              <a:rPr lang="en-US" sz="2400" strike="noStrike" u="none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Речь о тех, кто бесконечно далек от Торы. У них нет </a:t>
            </a:r>
            <a:r>
              <a:rPr lang="en-US" sz="2400" strike="noStrike" u="none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никаких </a:t>
            </a:r>
            <a:r>
              <a:rPr lang="en-US" sz="2400" strike="noStrike" u="none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иных </a:t>
            </a:r>
            <a:r>
              <a:rPr lang="en-US" sz="2400" strike="noStrike" u="none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духовных </a:t>
            </a:r>
            <a:r>
              <a:rPr lang="en-US" sz="2400" strike="noStrike" u="none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достоин</a:t>
            </a:r>
            <a:r>
              <a:rPr lang="en-US" sz="2400" strike="noStrike" u="none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с</a:t>
            </a:r>
            <a:r>
              <a:rPr lang="en-US" sz="2400" strike="noStrike" u="none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тв</a:t>
            </a:r>
            <a:r>
              <a:rPr lang="en-US" sz="2400" strike="noStrike" u="none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, кроме одного факта - их создал Б-г. Но даже их нужно окутать любовью.</a:t>
            </a:r>
          </a:p>
          <a:p>
            <a:pPr algn="l" marL="0" indent="0" lvl="0">
              <a:lnSpc>
                <a:spcPts val="2879"/>
              </a:lnSpc>
              <a:spcBef>
                <a:spcPct val="0"/>
              </a:spcBef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5646167" y="4355359"/>
            <a:ext cx="6995666" cy="762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79"/>
              </a:lnSpc>
              <a:spcBef>
                <a:spcPct val="0"/>
              </a:spcBef>
            </a:pPr>
            <a:r>
              <a:rPr lang="en-US" b="true" sz="2400" i="true">
                <a:solidFill>
                  <a:srgbClr val="FFFFFF">
                    <a:alpha val="69804"/>
                  </a:srgbClr>
                </a:solidFill>
                <a:latin typeface="Calibri (MS) Bold Italics"/>
                <a:ea typeface="Calibri (MS) Bold Italics"/>
                <a:cs typeface="Calibri (MS) Bold Italics"/>
                <a:sym typeface="Calibri (MS) Bold Italics"/>
              </a:rPr>
              <a:t>(Трактат Авот 1:12, анализ в гл. 32 книги «Тания»)</a:t>
            </a:r>
          </a:p>
          <a:p>
            <a:pPr algn="ctr">
              <a:lnSpc>
                <a:spcPts val="2879"/>
              </a:lnSpc>
              <a:spcBef>
                <a:spcPct val="0"/>
              </a:spcBef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1522428" y="6134100"/>
            <a:ext cx="5555701" cy="3295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Потому что любовь должна быть активной (в духе Аарона), выходящей за рамки базовых повелений.</a:t>
            </a:r>
          </a:p>
          <a:p>
            <a:pPr algn="l">
              <a:lnSpc>
                <a:spcPts val="2879"/>
              </a:lnSpc>
              <a:spcBef>
                <a:spcPct val="0"/>
              </a:spcBef>
            </a:pPr>
            <a:r>
              <a:rPr lang="en-US" sz="24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А уточнение «старец» относительно Аарона (т.е. он был «глазами общины») ставит точку в споре: именно его подход является руководством к действию, а не путь Шамая.</a:t>
            </a:r>
          </a:p>
          <a:p>
            <a:pPr algn="l">
              <a:lnSpc>
                <a:spcPts val="287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21732" y="2091633"/>
            <a:ext cx="13716000" cy="70119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Ещё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был случай с неевреем, который проходил мимо дома учения и услышал голос учителя, который говорил: «И вот одеяния, которые сделают: нагрудник и эфод…»</a:t>
            </a:r>
          </a:p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Нееврей спросил: «Эти [одеяния] — для кого они предназначены?» Ученики ответили: «Для первосвященника». Нееврей сказал себе: «Пойду и обращусь в иудаизм, чтобы назначили меня первосвященником.</a:t>
            </a:r>
          </a:p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Он пришёл к Шамаю и сказал: «Обрати меня в иудаизм с условием, что ты назначишь меня первосвященником». Шамай оттолкнул его мерной линейкой, что была в его руке.</a:t>
            </a:r>
          </a:p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Пришел он Гилелю. И сказал он ему: «Разве не так заведено в мире, что только знающий этикет назначается царём? Иди и изучи царский этикет через изучение Торы». Он пошёл и стал читать.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385957" y="1590675"/>
            <a:ext cx="11433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tru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Талмуд, Шаббат, 31а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385957" y="1000125"/>
            <a:ext cx="555668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Первоисточник 6</a:t>
            </a:r>
          </a:p>
        </p:txBody>
      </p:sp>
      <p:sp>
        <p:nvSpPr>
          <p:cNvPr name="AutoShape 6" id="6"/>
          <p:cNvSpPr/>
          <p:nvPr/>
        </p:nvSpPr>
        <p:spPr>
          <a:xfrm flipV="true">
            <a:off x="3421732" y="2110683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21732" y="885825"/>
            <a:ext cx="13716000" cy="70119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Дойдя до стиха «Чужак, который приблизится, будет умерщвлён» (Бемидбар, 1:51), он спросил Гилеля: «О ком говорит этот стих?» Гилель ответил: «В том числе о Давиде, царе Израиля». Прозелит рассудил: если [сыны] Израиля, которые названы детьми Б-га, и из любви к ним Он назвал их «сын Мой, первенец Мой, Израиль» (Шмот, 4:22), и тем не менее о них написано: «Чужак, который приблизится, будет умерщвлён», — то прозелит, пришедший лишь с посохом и сумой, тем более.</a:t>
            </a:r>
          </a:p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Он пришёл к Шамаю и сказал: «Разве я достоин быть первосвященником? Разве не написано в Торе: “Чужак, который приблизится, будет умерщвлён”».</a:t>
            </a:r>
          </a:p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Пришёл к Гилелю и сказал: «Терпеливый Гилель, да почиют благословения на твоей главе, ибо ты приблизил меня под крылья Шхины».</a:t>
            </a:r>
          </a:p>
          <a:p>
            <a:pPr algn="just">
              <a:lnSpc>
                <a:spcPts val="4592"/>
              </a:lnSpc>
            </a:pP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46593" y="1000125"/>
            <a:ext cx="1470393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Ребе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3446593" y="1638300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3446593" y="1562100"/>
            <a:ext cx="13837568" cy="5849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Гилель приним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ал всех, и ученики из его дома учения пост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упа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ли так же, как сказано: «Они были покладисты и терпеливы и цитирова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мнение ш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к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ол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ы Шамая прежде своего собственного». Вот почему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д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чёркива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ется,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чт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им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нн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 Гилель советовал нам быть учениками Аарона и стремиться к миру.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Мы видим из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э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той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ис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рии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, ка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ким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рпеливым и дружелюбным был Гилель даже с неевреем, который хотел обратиться в иудаизм, чтобы стать первосвященником.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Гилель привил этот образ поведения своим ученикам, и они тоже были скромны и терпеливы. Вот почему именно Гилель, который сам вёл себя как ученик Аарона, призывает всех нас быть учениками Аарона.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465643" y="7859687"/>
            <a:ext cx="13716000" cy="17827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На основании вышесказанного мы можем также объяснить, почему Алтер Ребе в Танье цитирует не только «люби создания и приближай их к Торе», но и начало Мишны — «будь из учеников Аарона, люби мир».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446593" y="7478687"/>
            <a:ext cx="1390681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Будьте учениками Аарона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65643" y="885825"/>
            <a:ext cx="13716000" cy="3525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Алтер Ребе не цитирует слова «стремись к миру», потому что они не относятся к разбираемому в Танье вопросу. Он цитирует слова «будь из учеников Аарона», который приближал даже нечестивых, потому что это подчёркивает, что тем более нужно приближать «создания» — людей, у которых нет иного достоинства, кроме того, что они сотворены Б-гом. Но они не нечестивы, и их безусловно нужно приближать к Торе.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465643" y="4725962"/>
            <a:ext cx="13716000" cy="4687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 в качестве введения к этому, Алтер Ребе пишет: «Гилель-старец сказал», потому что существует и альтернативная модель поведения Шамая, которая тоже основана на Торе. Человек может возразить: «Почему я должен следовать указанию Гилеля быть учеником Аарона?»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Для этого Алтер Ребе подчеркивает: «Гилель-старец сказал», ибо старейшины именуются «глаза общины». Это указывает нам, что мы должны следовать примеру именно Гилеля (хотя Шамай тоже иногда называется «старцем», эта характеристика чаще даётся Гилелю).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446593" y="4344962"/>
            <a:ext cx="1390681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Слушать старших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65643" y="885825"/>
            <a:ext cx="13716000" cy="41068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Практический урок отсюда — следует испытывать «любовь к созданиям и приближать их к Торе». Это означает работу со всеми евреями и побуждение их заниматься трёми сферами служения Б-гу: Тора, молитва и благотворительность. Это принесёт нам Избавление, как учат мудрецы: «Всякий, кто занимается Торой, добрыми делами и молится с общиной, — Я [Б-г] расцениваю это, как если бы он избавил Меня и Моих детей из среды народов мира».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38017"/>
            <a:ext cx="18294651" cy="10210966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0915972" y="7532063"/>
            <a:ext cx="5883760" cy="2209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79"/>
              </a:lnSpc>
              <a:spcBef>
                <a:spcPct val="0"/>
              </a:spcBef>
            </a:pPr>
            <a:r>
              <a:rPr lang="en-US" sz="2400" strike="noStrike" u="none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Чтобы устранить следствие (Изгнание), нужно устранить причину.</a:t>
            </a:r>
          </a:p>
          <a:p>
            <a:pPr algn="l" marL="0" indent="0" lvl="0">
              <a:lnSpc>
                <a:spcPts val="2879"/>
              </a:lnSpc>
              <a:spcBef>
                <a:spcPct val="0"/>
              </a:spcBef>
            </a:pPr>
            <a:r>
              <a:rPr lang="en-US" sz="2400" strike="noStrike" u="none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Противоядием служит метод Аарона беспричинная любовь к ближнему, независимо от его статуса и заслуг.</a:t>
            </a:r>
          </a:p>
          <a:p>
            <a:pPr algn="l" marL="0" indent="0" lvl="0">
              <a:lnSpc>
                <a:spcPts val="2879"/>
              </a:lnSpc>
              <a:spcBef>
                <a:spcPct val="0"/>
              </a:spcBef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2234211" y="485775"/>
            <a:ext cx="10703855" cy="1514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999"/>
              </a:lnSpc>
              <a:spcBef>
                <a:spcPct val="0"/>
              </a:spcBef>
            </a:pPr>
            <a:r>
              <a:rPr lang="en-US" sz="4999" strike="noStrike" u="none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Лекарство от болезни</a:t>
            </a:r>
          </a:p>
          <a:p>
            <a:pPr algn="l" marL="0" indent="0" lvl="0">
              <a:lnSpc>
                <a:spcPts val="5999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10962" y="1247775"/>
            <a:ext cx="13452749" cy="19993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985"/>
              </a:lnSpc>
              <a:spcBef>
                <a:spcPct val="0"/>
              </a:spcBef>
            </a:pPr>
            <a:r>
              <a:rPr lang="en-US" sz="3321" strike="noStrike" u="none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Уход Аарона (1 а</a:t>
            </a:r>
            <a:r>
              <a:rPr lang="en-US" sz="3321" strike="noStrike" u="none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ва) открывает девять дней самого глубокого траура, предшествующих Посту 9 ава дню разрушения Храма. В этом календаре скрыт четкий алгоритм исправления.</a:t>
            </a:r>
          </a:p>
          <a:p>
            <a:pPr algn="l" marL="0" indent="0" lvl="0">
              <a:lnSpc>
                <a:spcPts val="3985"/>
              </a:lnSpc>
              <a:spcBef>
                <a:spcPct val="0"/>
              </a:spcBef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1634356" y="7532063"/>
            <a:ext cx="5346615" cy="1847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79"/>
              </a:lnSpc>
              <a:spcBef>
                <a:spcPct val="0"/>
              </a:spcBef>
            </a:pPr>
            <a:r>
              <a:rPr lang="en-US" sz="2400" strike="noStrike" u="none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Разрушение Храма произошло из-за беспричинной ненависти внутри народа.</a:t>
            </a:r>
          </a:p>
          <a:p>
            <a:pPr algn="l" marL="0" indent="0" lvl="0">
              <a:lnSpc>
                <a:spcPts val="2879"/>
              </a:lnSpc>
              <a:spcBef>
                <a:spcPct val="0"/>
              </a:spcBef>
            </a:pPr>
            <a:r>
              <a:rPr lang="en-US" sz="2400" strike="noStrike" u="none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Это полная противоположность пути Аарона.</a:t>
            </a:r>
          </a:p>
          <a:p>
            <a:pPr algn="l" marL="0" indent="0" lvl="0">
              <a:lnSpc>
                <a:spcPts val="287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37831" y="2198713"/>
            <a:ext cx="13716000" cy="2363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 вз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ошел Аарон-священник на гору Ор по велению Г-спода, и умер там в сороковой год после исхода сынов Израиля из земли египетской, в пятый месяц, в первый день. И [было] Аарону сто двадцать три года, когда он умер на горе Ор.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402055" y="1590675"/>
            <a:ext cx="11433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tru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Бемидбар, 33:38-39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402055" y="1000125"/>
            <a:ext cx="555668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Первоисточник 1</a:t>
            </a:r>
          </a:p>
        </p:txBody>
      </p:sp>
      <p:sp>
        <p:nvSpPr>
          <p:cNvPr name="AutoShape 6" id="6"/>
          <p:cNvSpPr/>
          <p:nvPr/>
        </p:nvSpPr>
        <p:spPr>
          <a:xfrm flipV="true">
            <a:off x="3437831" y="2110683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AutoShape 3" id="3"/>
          <p:cNvSpPr/>
          <p:nvPr/>
        </p:nvSpPr>
        <p:spPr>
          <a:xfrm flipV="true">
            <a:off x="3446593" y="1076304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3465643" y="1065259"/>
            <a:ext cx="13716000" cy="81740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80085" indent="-340042" lvl="1">
              <a:lnSpc>
                <a:spcPts val="4592"/>
              </a:lnSpc>
              <a:buFont typeface="Arial"/>
              <a:buChar char="•"/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Тора, как правило, не упоминает годовщины ничьей кончины, за исключением ухода Аарона-первосвященника — в первый день ава. Причина в том, что Аарон был уникален тем, что всегда стремился к миру между людьми.</a:t>
            </a:r>
          </a:p>
          <a:p>
            <a:pPr algn="just" marL="680085" indent="-340042" lvl="1">
              <a:lnSpc>
                <a:spcPts val="4592"/>
              </a:lnSpc>
              <a:buFont typeface="Arial"/>
              <a:buChar char="•"/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Благодаря стремлению Аарона к миру его кончина затронула сердца всего народа, и, должно быть, в его годовщину они собирались вместе, чтобы оплакать его и подражать ему. Поэтому его годовщина имела большое значение для всего народа.</a:t>
            </a:r>
          </a:p>
          <a:p>
            <a:pPr algn="just" marL="680085" indent="-340042" lvl="1">
              <a:lnSpc>
                <a:spcPts val="4592"/>
              </a:lnSpc>
              <a:buFont typeface="Arial"/>
              <a:buChar char="•"/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Аарон также общался с нечестивцами и тем самым влиял на них, удерживая от греха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</a:p>
          <a:p>
            <a:pPr algn="l" marL="680085" indent="-340042" lvl="1">
              <a:lnSpc>
                <a:spcPts val="4592"/>
              </a:lnSpc>
              <a:buFont typeface="Arial"/>
              <a:buChar char="•"/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Это особое поведение — не обязанность, а «благочестие», и чтобы его перенять, нужно быть «учеником Аарона». Поэтому Мишна не ограничивается словами «люби мир», а говорит: «Будь учеником Аарона — люби мир».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379543" y="738166"/>
            <a:ext cx="1751796" cy="3086100"/>
            <a:chOff x="0" y="0"/>
            <a:chExt cx="461378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61378" cy="812800"/>
            </a:xfrm>
            <a:custGeom>
              <a:avLst/>
              <a:gdLst/>
              <a:ahLst/>
              <a:cxnLst/>
              <a:rect r="r" b="b" t="t" l="l"/>
              <a:pathLst>
                <a:path h="812800" w="461378">
                  <a:moveTo>
                    <a:pt x="0" y="0"/>
                  </a:moveTo>
                  <a:lnTo>
                    <a:pt x="461378" y="0"/>
                  </a:lnTo>
                  <a:lnTo>
                    <a:pt x="46137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95E68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0"/>
              <a:ext cx="461378" cy="8128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3446593" y="438129"/>
            <a:ext cx="7608189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КЛЮЧЕВЫЕ МОМЕНТЫ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822550" y="1016489"/>
            <a:ext cx="739416" cy="1231983"/>
            <a:chOff x="0" y="0"/>
            <a:chExt cx="985888" cy="164264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985901" cy="1642618"/>
            </a:xfrm>
            <a:custGeom>
              <a:avLst/>
              <a:gdLst/>
              <a:ahLst/>
              <a:cxnLst/>
              <a:rect r="r" b="b" t="t" l="l"/>
              <a:pathLst>
                <a:path h="1642618" w="985901">
                  <a:moveTo>
                    <a:pt x="0" y="0"/>
                  </a:moveTo>
                  <a:lnTo>
                    <a:pt x="985901" y="0"/>
                  </a:lnTo>
                  <a:lnTo>
                    <a:pt x="985901" y="1642618"/>
                  </a:lnTo>
                  <a:lnTo>
                    <a:pt x="0" y="16426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90600" t="-9482" r="-173678" b="-13333"/>
              </a:stretch>
            </a:blipFill>
          </p:spPr>
        </p:sp>
      </p:grp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AutoShape 3" id="3"/>
          <p:cNvSpPr/>
          <p:nvPr/>
        </p:nvSpPr>
        <p:spPr>
          <a:xfrm>
            <a:off x="3446593" y="3786145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3465643" y="3775100"/>
            <a:ext cx="13716000" cy="12017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Мы 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все должны подражать образу жизни Аарона: нести мир всем людям, гд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 бы они ни были.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379543" y="738166"/>
            <a:ext cx="1751796" cy="3086100"/>
            <a:chOff x="0" y="0"/>
            <a:chExt cx="461378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61378" cy="812800"/>
            </a:xfrm>
            <a:custGeom>
              <a:avLst/>
              <a:gdLst/>
              <a:ahLst/>
              <a:cxnLst/>
              <a:rect r="r" b="b" t="t" l="l"/>
              <a:pathLst>
                <a:path h="812800" w="461378">
                  <a:moveTo>
                    <a:pt x="0" y="0"/>
                  </a:moveTo>
                  <a:lnTo>
                    <a:pt x="461378" y="0"/>
                  </a:lnTo>
                  <a:lnTo>
                    <a:pt x="46137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95E68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0"/>
              <a:ext cx="461378" cy="8128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3446593" y="3147970"/>
            <a:ext cx="7608189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Вывод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446593" y="1117583"/>
            <a:ext cx="13735050" cy="17827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80085" indent="-340042" lvl="1">
              <a:lnSpc>
                <a:spcPts val="4592"/>
              </a:lnSpc>
              <a:spcBef>
                <a:spcPct val="0"/>
              </a:spcBef>
              <a:buFont typeface="Arial"/>
              <a:buChar char="•"/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Именно Гилель — автор этой мишны, потому что он сам поступал таким образом. Например, приблизил нееврея, который хотел обратиться в иудаизм, чтобы быть назначенным первосвященником…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38017"/>
            <a:ext cx="18294651" cy="10210966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032026" y="2048048"/>
            <a:ext cx="9823558" cy="25941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00"/>
              </a:lnSpc>
              <a:spcBef>
                <a:spcPct val="0"/>
              </a:spcBef>
            </a:pPr>
            <a:r>
              <a:rPr lang="en-US" sz="2834" strike="noStrike" u="none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Быть учеником Аарона сегодня означает не ждать, пока ближний с</a:t>
            </a:r>
            <a:r>
              <a:rPr lang="en-US" sz="2834" strike="noStrike" u="none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д</a:t>
            </a:r>
            <a:r>
              <a:rPr lang="en-US" sz="2834" strike="noStrike" u="none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елает</a:t>
            </a:r>
            <a:r>
              <a:rPr lang="en-US" sz="2834" strike="noStrike" u="none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 первый шаг к еврейству. Приближать людей к Торе значит тактично и с любовью привлекать каждого еврея к трем ценностям, на которых стоит мир:</a:t>
            </a:r>
          </a:p>
          <a:p>
            <a:pPr algn="l" marL="0" indent="0" lvl="0">
              <a:lnSpc>
                <a:spcPts val="340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" r="0" b="-5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864215" y="5846479"/>
            <a:ext cx="6386170" cy="4286250"/>
            <a:chOff x="0" y="0"/>
            <a:chExt cx="1681954" cy="112888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681954" cy="1128889"/>
            </a:xfrm>
            <a:custGeom>
              <a:avLst/>
              <a:gdLst/>
              <a:ahLst/>
              <a:cxnLst/>
              <a:rect r="r" b="b" t="t" l="l"/>
              <a:pathLst>
                <a:path h="1128889" w="1681954">
                  <a:moveTo>
                    <a:pt x="0" y="0"/>
                  </a:moveTo>
                  <a:lnTo>
                    <a:pt x="1681954" y="0"/>
                  </a:lnTo>
                  <a:lnTo>
                    <a:pt x="1681954" y="1128889"/>
                  </a:lnTo>
                  <a:lnTo>
                    <a:pt x="0" y="1128889"/>
                  </a:lnTo>
                  <a:close/>
                </a:path>
              </a:pathLst>
            </a:custGeom>
            <a:solidFill>
              <a:srgbClr val="195E68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0"/>
              <a:ext cx="1681954" cy="112888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2699999">
            <a:off x="14191197" y="6684086"/>
            <a:ext cx="4419845" cy="4950908"/>
            <a:chOff x="0" y="0"/>
            <a:chExt cx="1164074" cy="130394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164074" cy="1303943"/>
            </a:xfrm>
            <a:custGeom>
              <a:avLst/>
              <a:gdLst/>
              <a:ahLst/>
              <a:cxnLst/>
              <a:rect r="r" b="b" t="t" l="l"/>
              <a:pathLst>
                <a:path h="1303943" w="1164074">
                  <a:moveTo>
                    <a:pt x="0" y="0"/>
                  </a:moveTo>
                  <a:lnTo>
                    <a:pt x="1164074" y="0"/>
                  </a:lnTo>
                  <a:lnTo>
                    <a:pt x="1164074" y="1303943"/>
                  </a:lnTo>
                  <a:lnTo>
                    <a:pt x="0" y="1303943"/>
                  </a:lnTo>
                  <a:close/>
                </a:path>
              </a:pathLst>
            </a:custGeom>
            <a:solidFill>
              <a:srgbClr val="1A969B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0"/>
              <a:ext cx="1164074" cy="13039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9" id="9" descr="תמונה שמכילה טקסט, גופן, צילום מסך, גרפיקה"/>
          <p:cNvSpPr/>
          <p:nvPr/>
        </p:nvSpPr>
        <p:spPr>
          <a:xfrm flipH="false" flipV="false" rot="0">
            <a:off x="10084527" y="7429948"/>
            <a:ext cx="7736338" cy="1763573"/>
          </a:xfrm>
          <a:custGeom>
            <a:avLst/>
            <a:gdLst/>
            <a:ahLst/>
            <a:cxnLst/>
            <a:rect r="r" b="b" t="t" l="l"/>
            <a:pathLst>
              <a:path h="1763573" w="7736338">
                <a:moveTo>
                  <a:pt x="0" y="0"/>
                </a:moveTo>
                <a:lnTo>
                  <a:pt x="7736338" y="0"/>
                </a:lnTo>
                <a:lnTo>
                  <a:pt x="7736338" y="1763572"/>
                </a:lnTo>
                <a:lnTo>
                  <a:pt x="0" y="17635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5906" r="-12" b="0"/>
            </a:stretch>
          </a:blipFill>
        </p:spPr>
      </p:sp>
      <p:sp>
        <p:nvSpPr>
          <p:cNvPr name="Freeform 10" id="10" descr="תמונה שמכילה טקסט, גופן, צילום מסך, גרפיקה"/>
          <p:cNvSpPr/>
          <p:nvPr/>
        </p:nvSpPr>
        <p:spPr>
          <a:xfrm flipH="false" flipV="false" rot="0">
            <a:off x="15683732" y="6337821"/>
            <a:ext cx="2071030" cy="1092117"/>
          </a:xfrm>
          <a:custGeom>
            <a:avLst/>
            <a:gdLst/>
            <a:ahLst/>
            <a:cxnLst/>
            <a:rect r="r" b="b" t="t" l="l"/>
            <a:pathLst>
              <a:path h="1092117" w="2071030">
                <a:moveTo>
                  <a:pt x="0" y="0"/>
                </a:moveTo>
                <a:lnTo>
                  <a:pt x="2071030" y="0"/>
                </a:lnTo>
                <a:lnTo>
                  <a:pt x="2071030" y="1092117"/>
                </a:lnTo>
                <a:lnTo>
                  <a:pt x="0" y="10921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73581" t="12753" r="-10" b="-16451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1028700" y="857250"/>
            <a:ext cx="16493490" cy="3755924"/>
            <a:chOff x="0" y="0"/>
            <a:chExt cx="4343964" cy="98921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343964" cy="989215"/>
            </a:xfrm>
            <a:custGeom>
              <a:avLst/>
              <a:gdLst/>
              <a:ahLst/>
              <a:cxnLst/>
              <a:rect r="r" b="b" t="t" l="l"/>
              <a:pathLst>
                <a:path h="989215" w="4343964">
                  <a:moveTo>
                    <a:pt x="0" y="0"/>
                  </a:moveTo>
                  <a:lnTo>
                    <a:pt x="4343964" y="0"/>
                  </a:lnTo>
                  <a:lnTo>
                    <a:pt x="4343964" y="989215"/>
                  </a:lnTo>
                  <a:lnTo>
                    <a:pt x="0" y="989215"/>
                  </a:lnTo>
                  <a:close/>
                </a:path>
              </a:pathLst>
            </a:custGeom>
            <a:solidFill>
              <a:srgbClr val="195E68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0"/>
              <a:ext cx="4343964" cy="98921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2444115" y="4955857"/>
            <a:ext cx="9408795" cy="691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6000">
                <a:solidFill>
                  <a:srgbClr val="30BFBF"/>
                </a:solidFill>
                <a:latin typeface="Arial"/>
                <a:ea typeface="Arial"/>
                <a:cs typeface="Arial"/>
                <a:sym typeface="Arial"/>
              </a:rPr>
              <a:t>В (день), (время), (место)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72540" y="2017290"/>
            <a:ext cx="12442450" cy="1857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6000" b="true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С НЕТЕРПЕНИЕМ ЖДЕМ ВАС НА СЛЕДУЮЩЕЙ НЕДЕЛЕ!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46593" y="1000125"/>
            <a:ext cx="1470393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Ребе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3446593" y="1638300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3465643" y="2115013"/>
            <a:ext cx="13716000" cy="5849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У пятилетнего ребенка, изучающего Тору, обязательно возникнет вопрос: «Больше нигде в Торе мне не встречалась точная дата чьей-либо кончины. Ни дата кончины Авраама, ни Ицхака, ни Яакова, ни Ноаха и ни Адама, ни в частности брата и сестры Аарона, Моше и Мирьям. Почему же Тора указывает, когда из жизни ушел именно Аарон: “В сороковой год… в пятый месяц, в первый день”»?</a:t>
            </a:r>
          </a:p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На самом деле нам известны даты ухода из жизни двух персонажей: Моше — 7 адара, а Мирьям — 10 нисана. Но эти даты выводятся в Устной Торе путем особых вычислений. Однако дата кончины Аарона, напротив, прямо указана в Письменной Торе: «В пятый месяц, в первый день».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446593" y="1648288"/>
            <a:ext cx="13716000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Поч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ему Аарон?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65643" y="1428750"/>
            <a:ext cx="13716000" cy="29447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Наш пя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тилетний ученик уже знает об уходе Аарона из этого мира из главы Хукат, где сказано: «И увидела вся община, что скончался Аарон, и оплакивал Аарона тридцать дней весь дом Израиля». Раши объясняет: «И мужчины, и женщины [оплакивали его], потому что Аарон стремился к миру и восстанавливал любовь между спорящими и между мужем и женой».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446593" y="962025"/>
            <a:ext cx="13716000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Миротвор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ец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38017"/>
            <a:ext cx="18294651" cy="10210966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443569" y="476250"/>
            <a:ext cx="14731407" cy="762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99"/>
              </a:lnSpc>
              <a:spcBef>
                <a:spcPct val="0"/>
              </a:spcBef>
            </a:pPr>
            <a:r>
              <a:rPr lang="en-US" sz="4999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Скорбь мужчин vs. скорбь всего народа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443569" y="1438139"/>
            <a:ext cx="14062428" cy="14628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62"/>
              </a:lnSpc>
              <a:spcBef>
                <a:spcPct val="0"/>
              </a:spcBef>
            </a:pPr>
            <a:r>
              <a:rPr lang="en-US" sz="3219" strike="noStrike" u="none">
                <a:solidFill>
                  <a:srgbClr val="FFFFFF"/>
                </a:solidFill>
                <a:latin typeface="Tenor Sans"/>
                <a:ea typeface="Tenor Sans"/>
                <a:cs typeface="Tenor Sans"/>
                <a:sym typeface="Tenor Sans"/>
              </a:rPr>
              <a:t>Даты ухода Моше (7 адара) и Мирьям (10 нисана) мы узнаем лишь благодаря Устной Торе. Их уход оплакивали многие, но не все.</a:t>
            </a:r>
          </a:p>
          <a:p>
            <a:pPr algn="l" marL="0" indent="0" lvl="0">
              <a:lnSpc>
                <a:spcPts val="3862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10336267" y="7965412"/>
            <a:ext cx="7135913" cy="2066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83"/>
              </a:lnSpc>
              <a:spcBef>
                <a:spcPct val="0"/>
              </a:spcBef>
            </a:pPr>
            <a:r>
              <a:rPr lang="en-US" sz="273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Тр</a:t>
            </a:r>
            <a:r>
              <a:rPr lang="en-US" sz="273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аур по Аарону приобрел характер общенационального и был увековечен в ежегодных собраниях. Аарон не оставил равнодушным никого.</a:t>
            </a:r>
          </a:p>
          <a:p>
            <a:pPr algn="l">
              <a:lnSpc>
                <a:spcPts val="3283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08557" y="1590675"/>
            <a:ext cx="11433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tru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Авот де-рабби Натан, 12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408557" y="1000125"/>
            <a:ext cx="555668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Первоисточник 2</a:t>
            </a:r>
          </a:p>
        </p:txBody>
      </p:sp>
      <p:sp>
        <p:nvSpPr>
          <p:cNvPr name="AutoShape 5" id="5"/>
          <p:cNvSpPr/>
          <p:nvPr/>
        </p:nvSpPr>
        <p:spPr>
          <a:xfrm flipV="true">
            <a:off x="3444333" y="2110683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3444333" y="2091633"/>
            <a:ext cx="13716000" cy="41068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[Когда] двое ссорились, Аарон приходил и садился с одним из них:</a:t>
            </a:r>
          </a:p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«Сын мой, — говорил Аарон, — посмотри, ч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то говорит твой друг, его сердце терзается, он рвёт на себе одежду со следующими словами: «Горе мне, как подниму глаза я и посмотрю на друга своего. Стыдно мне, ибо обидел я его». Аарон сидел с ним до тех пор, пока не удалял всякую ненависть из его сердца.</a:t>
            </a:r>
          </a:p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Затем Аарон шёл к другому и говорил то же самое, пока и тот не освобождался от ненависти.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46593" y="208155"/>
            <a:ext cx="1470393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Ребе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3446593" y="846330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3465643" y="1312474"/>
            <a:ext cx="13716000" cy="87550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Это ун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икальная черта была присуща только Аарону — не Моше и Мирьям,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не Авр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у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, Ицхаку и Яаков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у.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(На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ротив, у Авраам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был сп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 с Нимродом, у Ицхак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— с Ишмаэлем, у Яакова — с Эсавом.) Мы также не находим подо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бной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че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ы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у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х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д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ам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Ед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нс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венны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й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,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кт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 в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ыд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еля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лся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«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мл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ени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ем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к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иру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стано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лени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люб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еж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ду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с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пор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я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щими»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с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ль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я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ко, — э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рон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Поскольку после кончины Аарона произошло нечто беспрецедентное, неудивительно, что Тора придаёт этому особое значение, указывая точную дату: «В пятый месяц, в первый день».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Можно пойти ещё дальше и предположить, что, поскольку Аарона оплакивал весь народ, логично, что когда наступила первая годовщина его смерти, все должны были собраться вместе, чтобы почтить его память и подумать о том, как лучше следовать его примеру. Должно быть, Тора указывает точную дату смерти Аарона, потому что это событие общенационального значения, которое отмечалось каждый год из поколения в поколение.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465643" y="903480"/>
            <a:ext cx="12521712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Уникальность поведения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84693" y="2298160"/>
            <a:ext cx="13716000" cy="75929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одход Аарона тесно связан с темой периода «Меж теснин» — трёх недель траура, посвящённых разрушению Храма.</a:t>
            </a:r>
          </a:p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Причиной разрушения Храма — и последующего Изгнания — стала беспричинная ненависть, которая поразила еврейский народ, что было абсолютно чуждо мировоззрению Аарона, несшему в массы любовь к ближнему.</a:t>
            </a:r>
          </a:p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Отсюда следует: в период трёх недель, и особенно в течение девяти дней между 1 ава — датой кончины Аарона — и постом 9 ава (большинство траурных обычаев, упомянутых в Шульхан Арухе, касаются только девяти дней, тогда как ограничения трех недель были включены в него Рамо позднее) мы должны с ещё большим усердием проявлять любовь к ближнему, включая «беспричинную любовь». Тем самым мы устраняем причину Изгнания, а значит — и само изгнание.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465643" y="115373"/>
            <a:ext cx="13716000" cy="17827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 то же время нет никаких указаний на то, что весь еврейский народ оплакивал кончину Моше и Мирьям. Таким образом, память об этих событиях не приобрела общенационального значения в последующие годы.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465643" y="1831435"/>
            <a:ext cx="13716000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Своевр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еменное послание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DAHO4c2-9ew</dc:identifier>
  <dcterms:modified xsi:type="dcterms:W3CDTF">2011-08-01T06:04:30Z</dcterms:modified>
  <cp:revision>1</cp:revision>
  <dc:title>דברים - ראש חודש אב מצגת רוסית</dc:title>
</cp:coreProperties>
</file>