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x="18288000" cy="10287000"/>
  <p:notesSz cx="6858000" cy="9144000"/>
  <p:embeddedFontLst>
    <p:embeddedFont>
      <p:font typeface="Arial Bold" charset="1" panose="020B0704020202020204"/>
      <p:regular r:id="rId39"/>
    </p:embeddedFont>
    <p:embeddedFont>
      <p:font typeface="Arial" charset="1" panose="020B0604020202020204"/>
      <p:regular r:id="rId40"/>
    </p:embeddedFont>
    <p:embeddedFont>
      <p:font typeface="Lora" charset="1" panose="00000500000000000000"/>
      <p:regular r:id="rId41"/>
    </p:embeddedFont>
    <p:embeddedFont>
      <p:font typeface="Calibri (MS)" charset="1" panose="020F0502020204030204"/>
      <p:regular r:id="rId42"/>
    </p:embeddedFont>
    <p:embeddedFont>
      <p:font typeface="Calibri (MS) Bold" charset="1" panose="020F0702030404030204"/>
      <p:regular r:id="rId43"/>
    </p:embeddedFont>
    <p:embeddedFont>
      <p:font typeface="Arial Bold Italics" charset="1" panose="020B0704020202090204"/>
      <p:regular r:id="rId44"/>
    </p:embeddedFont>
    <p:embeddedFont>
      <p:font typeface="Arial Italics" charset="1" panose="020B0604020202090204"/>
      <p:regular r:id="rId45"/>
    </p:embeddedFont>
    <p:embeddedFont>
      <p:font typeface="TT Interphases" charset="1" panose="02000503020000020004"/>
      <p:regular r:id="rId46"/>
    </p:embeddedFont>
    <p:embeddedFont>
      <p:font typeface="TT Interphases Bold" charset="1" panose="02000803060000020004"/>
      <p:regular r:id="rId47"/>
    </p:embeddedFont>
    <p:embeddedFont>
      <p:font typeface="TT Interphases Bold Italics" charset="1" panose="02000803000000090004"/>
      <p:regular r:id="rId48"/>
    </p:embeddedFont>
    <p:embeddedFont>
      <p:font typeface="Arimo Bold" charset="1" panose="020B0704020202020204"/>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1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9050" y="1905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grpSp>
        <p:nvGrpSpPr>
          <p:cNvPr name="Group 3" id="3"/>
          <p:cNvGrpSpPr/>
          <p:nvPr/>
        </p:nvGrpSpPr>
        <p:grpSpPr>
          <a:xfrm rot="0">
            <a:off x="14469342" y="8461019"/>
            <a:ext cx="2644197" cy="729024"/>
            <a:chOff x="0" y="0"/>
            <a:chExt cx="3525596" cy="972033"/>
          </a:xfrm>
        </p:grpSpPr>
        <p:sp>
          <p:nvSpPr>
            <p:cNvPr name="Freeform 4" id="4"/>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5" id="5"/>
          <p:cNvGrpSpPr/>
          <p:nvPr/>
        </p:nvGrpSpPr>
        <p:grpSpPr>
          <a:xfrm rot="0">
            <a:off x="9698612" y="2399576"/>
            <a:ext cx="8589388" cy="7887424"/>
            <a:chOff x="0" y="0"/>
            <a:chExt cx="2262226" cy="2077346"/>
          </a:xfrm>
        </p:grpSpPr>
        <p:sp>
          <p:nvSpPr>
            <p:cNvPr name="Freeform 6" id="6"/>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7" id="7"/>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8" id="8"/>
          <p:cNvGrpSpPr/>
          <p:nvPr/>
        </p:nvGrpSpPr>
        <p:grpSpPr>
          <a:xfrm rot="2700000">
            <a:off x="13737143" y="5349105"/>
            <a:ext cx="5696323" cy="5707346"/>
            <a:chOff x="0" y="0"/>
            <a:chExt cx="1500266" cy="1503169"/>
          </a:xfrm>
        </p:grpSpPr>
        <p:sp>
          <p:nvSpPr>
            <p:cNvPr name="Freeform 9" id="9"/>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0" id="10"/>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1" id="11"/>
          <p:cNvGrpSpPr/>
          <p:nvPr/>
        </p:nvGrpSpPr>
        <p:grpSpPr>
          <a:xfrm rot="0">
            <a:off x="14372539" y="8492593"/>
            <a:ext cx="2838641" cy="697450"/>
            <a:chOff x="0" y="0"/>
            <a:chExt cx="747625" cy="183691"/>
          </a:xfrm>
        </p:grpSpPr>
        <p:sp>
          <p:nvSpPr>
            <p:cNvPr name="Freeform 12" id="12"/>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3" id="13"/>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4" id="14" descr="תמונה שמכילה טקסט, גופן, צילום מסך, גרפיקה"/>
          <p:cNvSpPr/>
          <p:nvPr/>
        </p:nvSpPr>
        <p:spPr>
          <a:xfrm flipH="false" flipV="false" rot="0">
            <a:off x="9573016" y="5356565"/>
            <a:ext cx="8305267" cy="3209039"/>
          </a:xfrm>
          <a:custGeom>
            <a:avLst/>
            <a:gdLst/>
            <a:ahLst/>
            <a:cxnLst/>
            <a:rect r="r" b="b" t="t" l="l"/>
            <a:pathLst>
              <a:path h="3209039" w="8305267">
                <a:moveTo>
                  <a:pt x="0" y="0"/>
                </a:moveTo>
                <a:lnTo>
                  <a:pt x="8305266" y="0"/>
                </a:lnTo>
                <a:lnTo>
                  <a:pt x="8305266" y="3209039"/>
                </a:lnTo>
                <a:lnTo>
                  <a:pt x="0" y="3209039"/>
                </a:lnTo>
                <a:lnTo>
                  <a:pt x="0" y="0"/>
                </a:lnTo>
                <a:close/>
              </a:path>
            </a:pathLst>
          </a:custGeom>
          <a:blipFill>
            <a:blip r:embed="rId3"/>
            <a:stretch>
              <a:fillRect l="-4365" t="0" r="-4365" b="0"/>
            </a:stretch>
          </a:blipFill>
        </p:spPr>
      </p:sp>
      <p:sp>
        <p:nvSpPr>
          <p:cNvPr name="TextBox 15" id="15"/>
          <p:cNvSpPr txBox="true"/>
          <p:nvPr/>
        </p:nvSpPr>
        <p:spPr>
          <a:xfrm rot="0">
            <a:off x="713956" y="6086995"/>
            <a:ext cx="8984656" cy="1295400"/>
          </a:xfrm>
          <a:prstGeom prst="rect">
            <a:avLst/>
          </a:prstGeom>
        </p:spPr>
        <p:txBody>
          <a:bodyPr anchor="t" rtlCol="false" tIns="0" lIns="0" bIns="0" rIns="0">
            <a:spAutoFit/>
          </a:bodyPr>
          <a:lstStyle/>
          <a:p>
            <a:pPr algn="l">
              <a:lnSpc>
                <a:spcPts val="5040"/>
              </a:lnSpc>
            </a:pPr>
            <a:r>
              <a:rPr lang="en-US" sz="4200" b="true">
                <a:solidFill>
                  <a:srgbClr val="1B969B"/>
                </a:solidFill>
                <a:latin typeface="Arial Bold"/>
                <a:ea typeface="Arial Bold"/>
                <a:cs typeface="Arial Bold"/>
                <a:sym typeface="Arial Bold"/>
              </a:rPr>
              <a:t>Праздник любви или праздник единства?</a:t>
            </a:r>
          </a:p>
        </p:txBody>
      </p:sp>
      <p:sp>
        <p:nvSpPr>
          <p:cNvPr name="TextBox 16" id="16"/>
          <p:cNvSpPr txBox="true"/>
          <p:nvPr/>
        </p:nvSpPr>
        <p:spPr>
          <a:xfrm rot="0">
            <a:off x="713956" y="7540093"/>
            <a:ext cx="7172554" cy="638175"/>
          </a:xfrm>
          <a:prstGeom prst="rect">
            <a:avLst/>
          </a:prstGeom>
        </p:spPr>
        <p:txBody>
          <a:bodyPr anchor="t" rtlCol="false" tIns="0" lIns="0" bIns="0" rIns="0">
            <a:spAutoFit/>
          </a:bodyPr>
          <a:lstStyle/>
          <a:p>
            <a:pPr algn="just">
              <a:lnSpc>
                <a:spcPts val="2520"/>
              </a:lnSpc>
            </a:pPr>
            <a:r>
              <a:rPr lang="en-US" sz="2100">
                <a:solidFill>
                  <a:srgbClr val="000000"/>
                </a:solidFill>
                <a:latin typeface="Arial"/>
                <a:ea typeface="Arial"/>
                <a:cs typeface="Arial"/>
                <a:sym typeface="Arial"/>
              </a:rPr>
              <a:t>ОРИГИНАЛЬНЫЙ ВЗГЛЯД НА ИСТОРИЮ, СТОЯЩУЮ ЗА ЭТОЙ ОСОБОЙ ДАТОЙ.</a:t>
            </a:r>
          </a:p>
        </p:txBody>
      </p:sp>
      <p:sp>
        <p:nvSpPr>
          <p:cNvPr name="TextBox 17" id="17"/>
          <p:cNvSpPr txBox="true"/>
          <p:nvPr/>
        </p:nvSpPr>
        <p:spPr>
          <a:xfrm rot="0">
            <a:off x="16862069" y="786879"/>
            <a:ext cx="491128" cy="264376"/>
          </a:xfrm>
          <a:prstGeom prst="rect">
            <a:avLst/>
          </a:prstGeom>
        </p:spPr>
        <p:txBody>
          <a:bodyPr anchor="t" rtlCol="false" tIns="0" lIns="0" bIns="0" rIns="0">
            <a:spAutoFit/>
          </a:bodyPr>
          <a:lstStyle/>
          <a:p>
            <a:pPr algn="r">
              <a:lnSpc>
                <a:spcPts val="1620"/>
              </a:lnSpc>
            </a:pPr>
            <a:r>
              <a:rPr lang="en-US" sz="1350">
                <a:solidFill>
                  <a:srgbClr val="000000"/>
                </a:solidFill>
                <a:latin typeface="Lora"/>
                <a:ea typeface="Lora"/>
                <a:cs typeface="Lora"/>
                <a:sym typeface="Lora"/>
              </a:rPr>
              <a:t>B”H</a:t>
            </a:r>
          </a:p>
        </p:txBody>
      </p:sp>
      <p:grpSp>
        <p:nvGrpSpPr>
          <p:cNvPr name="Group 18" id="18"/>
          <p:cNvGrpSpPr/>
          <p:nvPr/>
        </p:nvGrpSpPr>
        <p:grpSpPr>
          <a:xfrm rot="0">
            <a:off x="614954" y="564920"/>
            <a:ext cx="8529046" cy="5118946"/>
            <a:chOff x="0" y="0"/>
            <a:chExt cx="7706170" cy="4625073"/>
          </a:xfrm>
        </p:grpSpPr>
        <p:sp>
          <p:nvSpPr>
            <p:cNvPr name="Freeform 19" id="19"/>
            <p:cNvSpPr/>
            <p:nvPr/>
          </p:nvSpPr>
          <p:spPr>
            <a:xfrm flipH="false" flipV="false" rot="0">
              <a:off x="0" y="0"/>
              <a:ext cx="7706106" cy="4625086"/>
            </a:xfrm>
            <a:custGeom>
              <a:avLst/>
              <a:gdLst/>
              <a:ahLst/>
              <a:cxnLst/>
              <a:rect r="r" b="b" t="t" l="l"/>
              <a:pathLst>
                <a:path h="4625086" w="7706106">
                  <a:moveTo>
                    <a:pt x="0" y="0"/>
                  </a:moveTo>
                  <a:lnTo>
                    <a:pt x="7706106" y="0"/>
                  </a:lnTo>
                  <a:lnTo>
                    <a:pt x="7706106" y="4625086"/>
                  </a:lnTo>
                  <a:lnTo>
                    <a:pt x="0" y="4625086"/>
                  </a:lnTo>
                  <a:lnTo>
                    <a:pt x="0" y="0"/>
                  </a:lnTo>
                  <a:close/>
                </a:path>
              </a:pathLst>
            </a:custGeom>
            <a:blipFill>
              <a:blip r:embed="rId4"/>
              <a:stretch>
                <a:fillRect l="0" t="0" r="0" b="0"/>
              </a:stretch>
            </a:blipFill>
          </p:spPr>
        </p:sp>
      </p:grpSp>
      <p:sp>
        <p:nvSpPr>
          <p:cNvPr name="TextBox 20" id="20"/>
          <p:cNvSpPr txBox="true"/>
          <p:nvPr/>
        </p:nvSpPr>
        <p:spPr>
          <a:xfrm rot="0">
            <a:off x="14463960" y="8658844"/>
            <a:ext cx="2655799" cy="323850"/>
          </a:xfrm>
          <a:prstGeom prst="rect">
            <a:avLst/>
          </a:prstGeom>
        </p:spPr>
        <p:txBody>
          <a:bodyPr anchor="t" rtlCol="false" tIns="0" lIns="0" bIns="0" rIns="0">
            <a:spAutoFit/>
          </a:bodyPr>
          <a:lstStyle/>
          <a:p>
            <a:pPr algn="ctr">
              <a:lnSpc>
                <a:spcPts val="2520"/>
              </a:lnSpc>
            </a:pPr>
            <a:r>
              <a:rPr lang="en-US" sz="2100">
                <a:solidFill>
                  <a:srgbClr val="FFFFFF"/>
                </a:solidFill>
                <a:latin typeface="Arial"/>
                <a:ea typeface="Arial"/>
                <a:cs typeface="Arial"/>
                <a:sym typeface="Arial"/>
              </a:rPr>
              <a:t>15-е ава</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575415" y="419433"/>
            <a:ext cx="11233335" cy="1123950"/>
          </a:xfrm>
          <a:prstGeom prst="rect">
            <a:avLst/>
          </a:prstGeom>
        </p:spPr>
        <p:txBody>
          <a:bodyPr anchor="t" rtlCol="false" tIns="0" lIns="0" bIns="0" rIns="0">
            <a:spAutoFit/>
          </a:bodyPr>
          <a:lstStyle/>
          <a:p>
            <a:pPr algn="l">
              <a:lnSpc>
                <a:spcPts val="8640"/>
              </a:lnSpc>
            </a:pPr>
            <a:r>
              <a:rPr lang="en-US" sz="7200" b="true">
                <a:solidFill>
                  <a:srgbClr val="1B969B"/>
                </a:solidFill>
                <a:latin typeface="Arial Bold"/>
                <a:ea typeface="Arial Bold"/>
                <a:cs typeface="Arial Bold"/>
                <a:sym typeface="Arial Bold"/>
              </a:rPr>
              <a:t>Б</a:t>
            </a:r>
            <a:r>
              <a:rPr lang="en-US" sz="7200" b="true">
                <a:solidFill>
                  <a:srgbClr val="1B969B"/>
                </a:solidFill>
                <a:latin typeface="Arial Bold"/>
                <a:ea typeface="Arial Bold"/>
                <a:cs typeface="Arial Bold"/>
                <a:sym typeface="Arial Bold"/>
              </a:rPr>
              <a:t>. Соединяя точки</a:t>
            </a:r>
          </a:p>
        </p:txBody>
      </p:sp>
      <p:grpSp>
        <p:nvGrpSpPr>
          <p:cNvPr name="Group 4" id="4"/>
          <p:cNvGrpSpPr/>
          <p:nvPr/>
        </p:nvGrpSpPr>
        <p:grpSpPr>
          <a:xfrm rot="0">
            <a:off x="15928489" y="9356659"/>
            <a:ext cx="2016608" cy="555994"/>
            <a:chOff x="0" y="0"/>
            <a:chExt cx="3525596" cy="972033"/>
          </a:xfrm>
        </p:grpSpPr>
        <p:sp>
          <p:nvSpPr>
            <p:cNvPr name="Freeform 5" id="5"/>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6" id="6"/>
          <p:cNvGrpSpPr/>
          <p:nvPr/>
        </p:nvGrpSpPr>
        <p:grpSpPr>
          <a:xfrm rot="0">
            <a:off x="12290073" y="4733874"/>
            <a:ext cx="6550732" cy="6015376"/>
            <a:chOff x="0" y="0"/>
            <a:chExt cx="2262226" cy="2077346"/>
          </a:xfrm>
        </p:grpSpPr>
        <p:sp>
          <p:nvSpPr>
            <p:cNvPr name="Freeform 7" id="7"/>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8" id="8"/>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2700000">
            <a:off x="15370075" y="6983345"/>
            <a:ext cx="4344324" cy="4352731"/>
            <a:chOff x="0" y="0"/>
            <a:chExt cx="1500266" cy="1503169"/>
          </a:xfrm>
        </p:grpSpPr>
        <p:sp>
          <p:nvSpPr>
            <p:cNvPr name="Freeform 10" id="10"/>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1" id="11"/>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2" id="12"/>
          <p:cNvGrpSpPr/>
          <p:nvPr/>
        </p:nvGrpSpPr>
        <p:grpSpPr>
          <a:xfrm rot="0">
            <a:off x="15854662" y="9380739"/>
            <a:ext cx="2164901" cy="531913"/>
            <a:chOff x="0" y="0"/>
            <a:chExt cx="747625" cy="183691"/>
          </a:xfrm>
        </p:grpSpPr>
        <p:sp>
          <p:nvSpPr>
            <p:cNvPr name="Freeform 13" id="13"/>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4" id="14"/>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5" id="15" descr="תמונה שמכילה טקסט, גופן, צילום מסך, גרפיקה"/>
          <p:cNvSpPr/>
          <p:nvPr/>
        </p:nvSpPr>
        <p:spPr>
          <a:xfrm flipH="false" flipV="false" rot="0">
            <a:off x="12194286" y="6989034"/>
            <a:ext cx="6334046" cy="2447387"/>
          </a:xfrm>
          <a:custGeom>
            <a:avLst/>
            <a:gdLst/>
            <a:ahLst/>
            <a:cxnLst/>
            <a:rect r="r" b="b" t="t" l="l"/>
            <a:pathLst>
              <a:path h="2447387" w="6334046">
                <a:moveTo>
                  <a:pt x="0" y="0"/>
                </a:moveTo>
                <a:lnTo>
                  <a:pt x="6334046" y="0"/>
                </a:lnTo>
                <a:lnTo>
                  <a:pt x="6334046" y="2447387"/>
                </a:lnTo>
                <a:lnTo>
                  <a:pt x="0" y="2447387"/>
                </a:lnTo>
                <a:lnTo>
                  <a:pt x="0" y="0"/>
                </a:lnTo>
                <a:close/>
              </a:path>
            </a:pathLst>
          </a:custGeom>
          <a:blipFill>
            <a:blip r:embed="rId3"/>
            <a:stretch>
              <a:fillRect l="-4365" t="0" r="-4365" b="0"/>
            </a:stretch>
          </a:blipFill>
        </p:spPr>
      </p:sp>
      <p:sp>
        <p:nvSpPr>
          <p:cNvPr name="TextBox 16" id="16"/>
          <p:cNvSpPr txBox="true"/>
          <p:nvPr/>
        </p:nvSpPr>
        <p:spPr>
          <a:xfrm rot="0">
            <a:off x="15905335" y="9495745"/>
            <a:ext cx="2025456" cy="258771"/>
          </a:xfrm>
          <a:prstGeom prst="rect">
            <a:avLst/>
          </a:prstGeom>
        </p:spPr>
        <p:txBody>
          <a:bodyPr anchor="t" rtlCol="false" tIns="0" lIns="0" bIns="0" rIns="0">
            <a:spAutoFit/>
          </a:bodyPr>
          <a:lstStyle/>
          <a:p>
            <a:pPr algn="ctr">
              <a:lnSpc>
                <a:spcPts val="1921"/>
              </a:lnSpc>
            </a:pPr>
            <a:r>
              <a:rPr lang="en-US" sz="1601">
                <a:solidFill>
                  <a:srgbClr val="FFFFFF"/>
                </a:solidFill>
                <a:latin typeface="Arial"/>
                <a:ea typeface="Arial"/>
                <a:cs typeface="Arial"/>
                <a:sym typeface="Arial"/>
              </a:rPr>
              <a:t>15-е ава</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85402"/>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823577"/>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964752"/>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Браки между коленами</a:t>
            </a:r>
          </a:p>
        </p:txBody>
      </p:sp>
      <p:sp>
        <p:nvSpPr>
          <p:cNvPr name="TextBox 6" id="6"/>
          <p:cNvSpPr txBox="true"/>
          <p:nvPr/>
        </p:nvSpPr>
        <p:spPr>
          <a:xfrm rot="0">
            <a:off x="3446593" y="1445388"/>
            <a:ext cx="13837568" cy="3525812"/>
          </a:xfrm>
          <a:prstGeom prst="rect">
            <a:avLst/>
          </a:prstGeom>
        </p:spPr>
        <p:txBody>
          <a:bodyPr anchor="t" rtlCol="false" tIns="0" lIns="0" bIns="0" rIns="0">
            <a:spAutoFit/>
          </a:bodyPr>
          <a:lstStyle/>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Связь между этими пятью причинами заключается в следующем: каждая из них связана с понятием единства и любви к ближнему.</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Относительно 15-го ава Талмуд говорит, что причина, по которой этот день стал праздничным, состоит в том, что «колена получили разрешение вступать в браки между собой» — что указывает на воссоединение, а также что между коленами нет никакого различия и разобщенности.</a:t>
            </a:r>
          </a:p>
        </p:txBody>
      </p:sp>
      <p:sp>
        <p:nvSpPr>
          <p:cNvPr name="TextBox 7" id="7"/>
          <p:cNvSpPr txBox="true"/>
          <p:nvPr/>
        </p:nvSpPr>
        <p:spPr>
          <a:xfrm rot="0">
            <a:off x="3446593" y="4904525"/>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Браки с коленом Биньямина</a:t>
            </a:r>
          </a:p>
        </p:txBody>
      </p:sp>
      <p:sp>
        <p:nvSpPr>
          <p:cNvPr name="TextBox 8" id="8"/>
          <p:cNvSpPr txBox="true"/>
          <p:nvPr/>
        </p:nvSpPr>
        <p:spPr>
          <a:xfrm rot="0">
            <a:off x="3446593" y="5385161"/>
            <a:ext cx="13837568" cy="4687862"/>
          </a:xfrm>
          <a:prstGeom prst="rect">
            <a:avLst/>
          </a:prstGeom>
        </p:spPr>
        <p:txBody>
          <a:bodyPr anchor="t" rtlCol="false" tIns="0" lIns="0" bIns="0" rIns="0">
            <a:spAutoFit/>
          </a:bodyPr>
          <a:lstStyle/>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Подобным образом, также отражает идею национального единения причина того, что это «день, когда колену Биньямина было дозволено [вновь] вступить в общину [Израиля]».</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Была причина для установления барьера между коленом Биньямина и остальными коленами. Но толкование стиха «Пусть никто из нас не отдает свою дочь за Биньямина» — «из нас, но не из наших детей», — вновь дало право колену Биньямина вступать в браки с остальным еврейским народом. Это и восстановило полное единство среди народа.</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885825"/>
            <a:ext cx="13837568" cy="8755037"/>
          </a:xfrm>
          <a:prstGeom prst="rect">
            <a:avLst/>
          </a:prstGeom>
        </p:spPr>
        <p:txBody>
          <a:bodyPr anchor="t" rtlCol="false" tIns="0" lIns="0" bIns="0" rIns="0">
            <a:spAutoFit/>
          </a:bodyPr>
          <a:lstStyle/>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Та же идея касается причины, почему в этот «день прекратились </a:t>
            </a:r>
            <a:r>
              <a:rPr lang="en-US" sz="3150" strike="noStrike" u="none">
                <a:solidFill>
                  <a:srgbClr val="000000"/>
                </a:solidFill>
                <a:latin typeface="Calibri (MS)"/>
                <a:ea typeface="Calibri (MS)"/>
                <a:cs typeface="Calibri (MS)"/>
                <a:sym typeface="Calibri (MS)"/>
              </a:rPr>
              <a:t>см</a:t>
            </a:r>
            <a:r>
              <a:rPr lang="en-US" sz="3150" strike="noStrike" u="none">
                <a:solidFill>
                  <a:srgbClr val="000000"/>
                </a:solidFill>
                <a:latin typeface="Calibri (MS)"/>
                <a:ea typeface="Calibri (MS)"/>
                <a:cs typeface="Calibri (MS)"/>
                <a:sym typeface="Calibri (MS)"/>
              </a:rPr>
              <a:t>ерти в пусты</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о это</a:t>
            </a:r>
            <a:r>
              <a:rPr lang="en-US" sz="3150" strike="noStrike" u="none">
                <a:solidFill>
                  <a:srgbClr val="000000"/>
                </a:solidFill>
                <a:latin typeface="Calibri (MS)"/>
                <a:ea typeface="Calibri (MS)"/>
                <a:cs typeface="Calibri (MS)"/>
                <a:sym typeface="Calibri (MS)"/>
              </a:rPr>
              <a:t>г</a:t>
            </a:r>
            <a:r>
              <a:rPr lang="en-US" sz="3150" strike="noStrike" u="none">
                <a:solidFill>
                  <a:srgbClr val="000000"/>
                </a:solidFill>
                <a:latin typeface="Calibri (MS)"/>
                <a:ea typeface="Calibri (MS)"/>
                <a:cs typeface="Calibri (MS)"/>
                <a:sym typeface="Calibri (MS)"/>
              </a:rPr>
              <a:t>о в народе име</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сь</a:t>
            </a:r>
            <a:r>
              <a:rPr lang="en-US" sz="3150" strike="noStrike" u="none">
                <a:solidFill>
                  <a:srgbClr val="000000"/>
                </a:solidFill>
                <a:latin typeface="Calibri (MS)"/>
                <a:ea typeface="Calibri (MS)"/>
                <a:cs typeface="Calibri (MS)"/>
                <a:sym typeface="Calibri (MS)"/>
              </a:rPr>
              <a:t> коре</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ны</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о</a:t>
            </a:r>
            <a:r>
              <a:rPr lang="en-US" sz="3150" strike="noStrike" u="none">
                <a:solidFill>
                  <a:srgbClr val="000000"/>
                </a:solidFill>
                <a:latin typeface="Calibri (MS)"/>
                <a:ea typeface="Calibri (MS)"/>
                <a:cs typeface="Calibri (MS)"/>
                <a:sym typeface="Calibri (MS)"/>
              </a:rPr>
              <a:t>тл</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ч</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 </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но</a:t>
            </a:r>
            <a:r>
              <a:rPr lang="en-US" sz="3150" strike="noStrike" u="none">
                <a:solidFill>
                  <a:srgbClr val="000000"/>
                </a:solidFill>
                <a:latin typeface="Calibri (MS)"/>
                <a:ea typeface="Calibri (MS)"/>
                <a:cs typeface="Calibri (MS)"/>
                <a:sym typeface="Calibri (MS)"/>
              </a:rPr>
              <a:t>й</a:t>
            </a:r>
            <a:r>
              <a:rPr lang="en-US" sz="3150" strike="noStrike" u="none">
                <a:solidFill>
                  <a:srgbClr val="000000"/>
                </a:solidFill>
                <a:latin typeface="Calibri (MS)"/>
                <a:ea typeface="Calibri (MS)"/>
                <a:cs typeface="Calibri (MS)"/>
                <a:sym typeface="Calibri (MS)"/>
              </a:rPr>
              <a:t> сто</a:t>
            </a:r>
            <a:r>
              <a:rPr lang="en-US" sz="3150" strike="noStrike" u="none">
                <a:solidFill>
                  <a:srgbClr val="000000"/>
                </a:solidFill>
                <a:latin typeface="Calibri (MS)"/>
                <a:ea typeface="Calibri (MS)"/>
                <a:cs typeface="Calibri (MS)"/>
                <a:sym typeface="Calibri (MS)"/>
              </a:rPr>
              <a:t>роны,</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по</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лен</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нания</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покол</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е </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ше,,</a:t>
            </a:r>
            <a:r>
              <a:rPr lang="en-US" sz="3150" strike="noStrike" u="none">
                <a:solidFill>
                  <a:srgbClr val="000000"/>
                </a:solidFill>
                <a:latin typeface="Calibri (MS)"/>
                <a:ea typeface="Calibri (MS)"/>
                <a:cs typeface="Calibri (MS)"/>
                <a:sym typeface="Calibri (MS)"/>
              </a:rPr>
              <a:t> несмот</a:t>
            </a:r>
            <a:r>
              <a:rPr lang="en-US" sz="3150" strike="noStrike" u="none">
                <a:solidFill>
                  <a:srgbClr val="000000"/>
                </a:solidFill>
                <a:latin typeface="Calibri (MS)"/>
                <a:ea typeface="Calibri (MS)"/>
                <a:cs typeface="Calibri (MS)"/>
                <a:sym typeface="Calibri (MS)"/>
              </a:rPr>
              <a:t>ря</a:t>
            </a:r>
            <a:r>
              <a:rPr lang="en-US" sz="3150" strike="noStrike" u="none">
                <a:solidFill>
                  <a:srgbClr val="000000"/>
                </a:solidFill>
                <a:latin typeface="Calibri (MS)"/>
                <a:ea typeface="Calibri (MS)"/>
                <a:cs typeface="Calibri (MS)"/>
                <a:sym typeface="Calibri (MS)"/>
              </a:rPr>
              <a:t> на </a:t>
            </a:r>
            <a:r>
              <a:rPr lang="en-US" sz="3150" strike="noStrike" u="none">
                <a:solidFill>
                  <a:srgbClr val="000000"/>
                </a:solidFill>
                <a:latin typeface="Calibri (MS)"/>
                <a:ea typeface="Calibri (MS)"/>
                <a:cs typeface="Calibri (MS)"/>
                <a:sym typeface="Calibri (MS)"/>
              </a:rPr>
              <a:t>св</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ё</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личи</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был</a:t>
            </a:r>
            <a:r>
              <a:rPr lang="en-US" sz="3150" strike="noStrike" u="none">
                <a:solidFill>
                  <a:srgbClr val="000000"/>
                </a:solidFill>
                <a:latin typeface="Calibri (MS)"/>
                <a:ea typeface="Calibri (MS)"/>
                <a:cs typeface="Calibri (MS)"/>
                <a:sym typeface="Calibri (MS)"/>
              </a:rPr>
              <a:t>о по</a:t>
            </a:r>
            <a:r>
              <a:rPr lang="en-US" sz="3150" strike="noStrike" u="none">
                <a:solidFill>
                  <a:srgbClr val="000000"/>
                </a:solidFill>
                <a:latin typeface="Calibri (MS)"/>
                <a:ea typeface="Calibri (MS)"/>
                <a:cs typeface="Calibri (MS)"/>
                <a:sym typeface="Calibri (MS)"/>
              </a:rPr>
              <a:t>ко</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ен</a:t>
            </a:r>
            <a:r>
              <a:rPr lang="en-US" sz="3150" strike="noStrike" u="none">
                <a:solidFill>
                  <a:srgbClr val="000000"/>
                </a:solidFill>
                <a:latin typeface="Calibri (MS)"/>
                <a:ea typeface="Calibri (MS)"/>
                <a:cs typeface="Calibri (MS)"/>
                <a:sym typeface="Calibri (MS)"/>
              </a:rPr>
              <a:t>ие</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пу</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тыни и </a:t>
            </a:r>
            <a:r>
              <a:rPr lang="en-US" sz="3150" strike="noStrike" u="none">
                <a:solidFill>
                  <a:srgbClr val="000000"/>
                </a:solidFill>
                <a:latin typeface="Calibri (MS)"/>
                <a:ea typeface="Calibri (MS)"/>
                <a:cs typeface="Calibri (MS)"/>
                <a:sym typeface="Calibri (MS)"/>
              </a:rPr>
              <a:t>не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гл</a:t>
            </a:r>
            <a:r>
              <a:rPr lang="en-US" sz="3150" strike="noStrike" u="none">
                <a:solidFill>
                  <a:srgbClr val="000000"/>
                </a:solidFill>
                <a:latin typeface="Calibri (MS)"/>
                <a:ea typeface="Calibri (MS)"/>
                <a:cs typeface="Calibri (MS)"/>
                <a:sym typeface="Calibri (MS)"/>
              </a:rPr>
              <a:t>о </a:t>
            </a:r>
            <a:r>
              <a:rPr lang="en-US" sz="3150" strike="noStrike" u="none">
                <a:solidFill>
                  <a:srgbClr val="000000"/>
                </a:solidFill>
                <a:latin typeface="Calibri (MS)"/>
                <a:ea typeface="Calibri (MS)"/>
                <a:cs typeface="Calibri (MS)"/>
                <a:sym typeface="Calibri (MS)"/>
              </a:rPr>
              <a:t>вой</a:t>
            </a:r>
            <a:r>
              <a:rPr lang="en-US" sz="3150" strike="noStrike" u="none">
                <a:solidFill>
                  <a:srgbClr val="000000"/>
                </a:solidFill>
                <a:latin typeface="Calibri (MS)"/>
                <a:ea typeface="Calibri (MS)"/>
                <a:cs typeface="Calibri (MS)"/>
                <a:sym typeface="Calibri (MS)"/>
              </a:rPr>
              <a:t>ти </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млю</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Из</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аил</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друг</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й</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сл</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дующее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ол</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ие,</a:t>
            </a:r>
            <a:r>
              <a:rPr lang="en-US" sz="3150" strike="noStrike" u="none">
                <a:solidFill>
                  <a:srgbClr val="000000"/>
                </a:solidFill>
                <a:latin typeface="Calibri (MS)"/>
                <a:ea typeface="Calibri (MS)"/>
                <a:cs typeface="Calibri (MS)"/>
                <a:sym typeface="Calibri (MS)"/>
              </a:rPr>
              <a:t> в</a:t>
            </a:r>
            <a:r>
              <a:rPr lang="en-US" sz="3150" strike="noStrike" u="none">
                <a:solidFill>
                  <a:srgbClr val="000000"/>
                </a:solidFill>
                <a:latin typeface="Calibri (MS)"/>
                <a:ea typeface="Calibri (MS)"/>
                <a:cs typeface="Calibri (MS)"/>
                <a:sym typeface="Calibri (MS)"/>
              </a:rPr>
              <a:t> Зе</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лю</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Из</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иля вошедшее.</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Это значит, что до того как «все ратные мужи умерли», сыны Израиля не могли быть на равных, потому что Сам Б-г провел различия между ними — одним было запрещено войти в Землю Израиля, а другим — сказано, что они войдут туда, «овладеют ею и поселятся в ней», и там будет «место, которое изберёт Г-сподь». Но когда умирать в пустыне перестали — и стало ясно, что приговор Свыше отменен, а оставшиеся будут жить и войдут в Землю Израиля — все как один стали «миролюбивы и готовы войти в Землю [Израиля]». О них сказано: «Живы вы все сегодня». Один Отец Небесный для всех, и люди стояли перед Ним вместе, ощущая истинное единство.</a:t>
            </a:r>
          </a:p>
        </p:txBody>
      </p:sp>
      <p:sp>
        <p:nvSpPr>
          <p:cNvPr name="TextBox 4" id="4"/>
          <p:cNvSpPr txBox="true"/>
          <p:nvPr/>
        </p:nvSpPr>
        <p:spPr>
          <a:xfrm rot="0">
            <a:off x="3446593" y="504825"/>
            <a:ext cx="11712691"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Прекращен</a:t>
            </a:r>
            <a:r>
              <a:rPr lang="en-US" b="true" sz="3000" strike="noStrike" u="none">
                <a:solidFill>
                  <a:srgbClr val="1A969B"/>
                </a:solidFill>
                <a:latin typeface="Calibri (MS) Bold"/>
                <a:ea typeface="Calibri (MS) Bold"/>
                <a:cs typeface="Calibri (MS) Bold"/>
                <a:sym typeface="Calibri (MS) Bold"/>
              </a:rPr>
              <a:t>и</a:t>
            </a:r>
            <a:r>
              <a:rPr lang="en-US" b="true" sz="3000" strike="noStrike" u="none">
                <a:solidFill>
                  <a:srgbClr val="1A969B"/>
                </a:solidFill>
                <a:latin typeface="Calibri (MS) Bold"/>
                <a:ea typeface="Calibri (MS) Bold"/>
                <a:cs typeface="Calibri (MS) Bold"/>
                <a:sym typeface="Calibri (MS) Bold"/>
              </a:rPr>
              <a:t>е</a:t>
            </a:r>
            <a:r>
              <a:rPr lang="en-US" b="true" sz="3000" strike="noStrike" u="none">
                <a:solidFill>
                  <a:srgbClr val="1A969B"/>
                </a:solidFill>
                <a:latin typeface="Calibri (MS) Bold"/>
                <a:ea typeface="Calibri (MS) Bold"/>
                <a:cs typeface="Calibri (MS) Bold"/>
                <a:sym typeface="Calibri (MS) Bold"/>
              </a:rPr>
              <a:t> </a:t>
            </a:r>
            <a:r>
              <a:rPr lang="en-US" b="true" sz="3000" strike="noStrike" u="none">
                <a:solidFill>
                  <a:srgbClr val="1A969B"/>
                </a:solidFill>
                <a:latin typeface="Calibri (MS) Bold"/>
                <a:ea typeface="Calibri (MS) Bold"/>
                <a:cs typeface="Calibri (MS) Bold"/>
                <a:sym typeface="Calibri (MS) Bold"/>
              </a:rPr>
              <a:t>сме</a:t>
            </a:r>
            <a:r>
              <a:rPr lang="en-US" b="true" sz="3000" strike="noStrike" u="none">
                <a:solidFill>
                  <a:srgbClr val="1A969B"/>
                </a:solidFill>
                <a:latin typeface="Calibri (MS) Bold"/>
                <a:ea typeface="Calibri (MS) Bold"/>
                <a:cs typeface="Calibri (MS) Bold"/>
                <a:sym typeface="Calibri (MS) Bold"/>
              </a:rPr>
              <a:t>р</a:t>
            </a:r>
            <a:r>
              <a:rPr lang="en-US" b="true" sz="3000" strike="noStrike" u="none">
                <a:solidFill>
                  <a:srgbClr val="1A969B"/>
                </a:solidFill>
                <a:latin typeface="Calibri (MS) Bold"/>
                <a:ea typeface="Calibri (MS) Bold"/>
                <a:cs typeface="Calibri (MS) Bold"/>
                <a:sym typeface="Calibri (MS) Bold"/>
              </a:rPr>
              <a:t>т</a:t>
            </a:r>
            <a:r>
              <a:rPr lang="en-US" b="true" sz="3000" strike="noStrike" u="none">
                <a:solidFill>
                  <a:srgbClr val="1A969B"/>
                </a:solidFill>
                <a:latin typeface="Calibri (MS) Bold"/>
                <a:ea typeface="Calibri (MS) Bold"/>
                <a:cs typeface="Calibri (MS) Bold"/>
                <a:sym typeface="Calibri (MS) Bold"/>
              </a:rPr>
              <a:t>ей </a:t>
            </a:r>
            <a:r>
              <a:rPr lang="en-US" b="true" sz="3000" strike="noStrike" u="none">
                <a:solidFill>
                  <a:srgbClr val="1A969B"/>
                </a:solidFill>
                <a:latin typeface="Calibri (MS) Bold"/>
                <a:ea typeface="Calibri (MS) Bold"/>
                <a:cs typeface="Calibri (MS) Bold"/>
                <a:sym typeface="Calibri (MS) Bold"/>
              </a:rPr>
              <a:t>в пу</a:t>
            </a:r>
            <a:r>
              <a:rPr lang="en-US" b="true" sz="3000" strike="noStrike" u="none">
                <a:solidFill>
                  <a:srgbClr val="1A969B"/>
                </a:solidFill>
                <a:latin typeface="Calibri (MS) Bold"/>
                <a:ea typeface="Calibri (MS) Bold"/>
                <a:cs typeface="Calibri (MS) Bold"/>
                <a:sym typeface="Calibri (MS) Bold"/>
              </a:rPr>
              <a:t>ст</a:t>
            </a:r>
            <a:r>
              <a:rPr lang="en-US" b="true" sz="3000" strike="noStrike" u="none">
                <a:solidFill>
                  <a:srgbClr val="1A969B"/>
                </a:solidFill>
                <a:latin typeface="Calibri (MS) Bold"/>
                <a:ea typeface="Calibri (MS) Bold"/>
                <a:cs typeface="Calibri (MS) Bold"/>
                <a:sym typeface="Calibri (MS) Bold"/>
              </a:rPr>
              <a:t>ыне</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885825"/>
            <a:ext cx="13837568" cy="5849912"/>
          </a:xfrm>
          <a:prstGeom prst="rect">
            <a:avLst/>
          </a:prstGeom>
        </p:spPr>
        <p:txBody>
          <a:bodyPr anchor="t" rtlCol="false" tIns="0" lIns="0" bIns="0" rIns="0">
            <a:spAutoFit/>
          </a:bodyPr>
          <a:lstStyle/>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Та же идея относится к причине, по которой «в этот день Ошеа бен Эла убрал заг</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аждения</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которые</a:t>
            </a:r>
            <a:r>
              <a:rPr lang="en-US" sz="3150" strike="noStrike" u="none">
                <a:solidFill>
                  <a:srgbClr val="000000"/>
                </a:solidFill>
                <a:latin typeface="Calibri (MS)"/>
                <a:ea typeface="Calibri (MS)"/>
                <a:cs typeface="Calibri (MS)"/>
                <a:sym typeface="Calibri (MS)"/>
              </a:rPr>
              <a:t> Й</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авам бен Неват поставил на дорогах, ч</a:t>
            </a:r>
            <a:r>
              <a:rPr lang="en-US" sz="3150" strike="noStrike" u="none">
                <a:solidFill>
                  <a:srgbClr val="000000"/>
                </a:solidFill>
                <a:latin typeface="Calibri (MS)"/>
                <a:ea typeface="Calibri (MS)"/>
                <a:cs typeface="Calibri (MS)"/>
                <a:sym typeface="Calibri (MS)"/>
              </a:rPr>
              <a:t>то</a:t>
            </a:r>
            <a:r>
              <a:rPr lang="en-US" sz="3150" strike="noStrike" u="none">
                <a:solidFill>
                  <a:srgbClr val="000000"/>
                </a:solidFill>
                <a:latin typeface="Calibri (MS)"/>
                <a:ea typeface="Calibri (MS)"/>
                <a:cs typeface="Calibri (MS)"/>
                <a:sym typeface="Calibri (MS)"/>
              </a:rPr>
              <a:t>бы не дать [сынам</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Израиля совершать п</a:t>
            </a:r>
            <a:r>
              <a:rPr lang="en-US" sz="3150" strike="noStrike" u="none">
                <a:solidFill>
                  <a:srgbClr val="000000"/>
                </a:solidFill>
                <a:latin typeface="Calibri (MS)"/>
                <a:ea typeface="Calibri (MS)"/>
                <a:cs typeface="Calibri (MS)"/>
                <a:sym typeface="Calibri (MS)"/>
              </a:rPr>
              <a:t>ал</a:t>
            </a:r>
            <a:r>
              <a:rPr lang="en-US" sz="3150" strike="noStrike" u="none">
                <a:solidFill>
                  <a:srgbClr val="000000"/>
                </a:solidFill>
                <a:latin typeface="Calibri (MS)"/>
                <a:ea typeface="Calibri (MS)"/>
                <a:cs typeface="Calibri (MS)"/>
                <a:sym typeface="Calibri (MS)"/>
              </a:rPr>
              <a:t>омни</a:t>
            </a:r>
            <a:r>
              <a:rPr lang="en-US" sz="3150" strike="noStrike" u="none">
                <a:solidFill>
                  <a:srgbClr val="000000"/>
                </a:solidFill>
                <a:latin typeface="Calibri (MS)"/>
                <a:ea typeface="Calibri (MS)"/>
                <a:cs typeface="Calibri (MS)"/>
                <a:sym typeface="Calibri (MS)"/>
              </a:rPr>
              <a:t>ч</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ство</a:t>
            </a:r>
            <a:r>
              <a:rPr lang="en-US" sz="3150" strike="noStrike" u="none">
                <a:solidFill>
                  <a:srgbClr val="000000"/>
                </a:solidFill>
                <a:latin typeface="Calibri (MS)"/>
                <a:ea typeface="Calibri (MS)"/>
                <a:cs typeface="Calibri (MS)"/>
                <a:sym typeface="Calibri (MS)"/>
              </a:rPr>
              <a:t> [в </a:t>
            </a:r>
            <a:r>
              <a:rPr lang="en-US" sz="3150" strike="noStrike" u="none">
                <a:solidFill>
                  <a:srgbClr val="000000"/>
                </a:solidFill>
                <a:latin typeface="Calibri (MS)"/>
                <a:ea typeface="Calibri (MS)"/>
                <a:cs typeface="Calibri (MS)"/>
                <a:sym typeface="Calibri (MS)"/>
              </a:rPr>
              <a:t>Х</a:t>
            </a:r>
            <a:r>
              <a:rPr lang="en-US" sz="3150" strike="noStrike" u="none">
                <a:solidFill>
                  <a:srgbClr val="000000"/>
                </a:solidFill>
                <a:latin typeface="Calibri (MS)"/>
                <a:ea typeface="Calibri (MS)"/>
                <a:cs typeface="Calibri (MS)"/>
                <a:sym typeface="Calibri (MS)"/>
              </a:rPr>
              <a:t>рам]».</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Расс</a:t>
            </a:r>
            <a:r>
              <a:rPr lang="en-US" sz="3150" strike="noStrike" u="none">
                <a:solidFill>
                  <a:srgbClr val="000000"/>
                </a:solidFill>
                <a:latin typeface="Calibri (MS)"/>
                <a:ea typeface="Calibri (MS)"/>
                <a:cs typeface="Calibri (MS)"/>
                <a:sym typeface="Calibri (MS)"/>
              </a:rPr>
              <a:t>та</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тражу, </a:t>
            </a:r>
            <a:r>
              <a:rPr lang="en-US" sz="3150" strike="noStrike" u="none">
                <a:solidFill>
                  <a:srgbClr val="000000"/>
                </a:solidFill>
                <a:latin typeface="Calibri (MS)"/>
                <a:ea typeface="Calibri (MS)"/>
                <a:cs typeface="Calibri (MS)"/>
                <a:sym typeface="Calibri (MS)"/>
              </a:rPr>
              <a:t>чт</a:t>
            </a:r>
            <a:r>
              <a:rPr lang="en-US" sz="3150" strike="noStrike" u="none">
                <a:solidFill>
                  <a:srgbClr val="000000"/>
                </a:solidFill>
                <a:latin typeface="Calibri (MS)"/>
                <a:ea typeface="Calibri (MS)"/>
                <a:cs typeface="Calibri (MS)"/>
                <a:sym typeface="Calibri (MS)"/>
              </a:rPr>
              <a:t>обы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ть</a:t>
            </a:r>
            <a:r>
              <a:rPr lang="en-US" sz="3150" strike="noStrike" u="none">
                <a:solidFill>
                  <a:srgbClr val="000000"/>
                </a:solidFill>
                <a:latin typeface="Calibri (MS)"/>
                <a:ea typeface="Calibri (MS)"/>
                <a:cs typeface="Calibri (MS)"/>
                <a:sym typeface="Calibri (MS)"/>
              </a:rPr>
              <a:t> пал</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мни</a:t>
            </a:r>
            <a:r>
              <a:rPr lang="en-US" sz="3150" strike="noStrike" u="none">
                <a:solidFill>
                  <a:srgbClr val="000000"/>
                </a:solidFill>
                <a:latin typeface="Calibri (MS)"/>
                <a:ea typeface="Calibri (MS)"/>
                <a:cs typeface="Calibri (MS)"/>
                <a:sym typeface="Calibri (MS)"/>
              </a:rPr>
              <a:t>ч</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тв</a:t>
            </a:r>
            <a:r>
              <a:rPr lang="en-US" sz="3150" strike="noStrike" u="none">
                <a:solidFill>
                  <a:srgbClr val="000000"/>
                </a:solidFill>
                <a:latin typeface="Calibri (MS)"/>
                <a:ea typeface="Calibri (MS)"/>
                <a:cs typeface="Calibri (MS)"/>
                <a:sym typeface="Calibri (MS)"/>
              </a:rPr>
              <a:t>у</a:t>
            </a:r>
            <a:r>
              <a:rPr lang="en-US" sz="3150" strike="noStrike" u="none">
                <a:solidFill>
                  <a:srgbClr val="000000"/>
                </a:solidFill>
                <a:latin typeface="Calibri (MS)"/>
                <a:ea typeface="Calibri (MS)"/>
                <a:cs typeface="Calibri (MS)"/>
                <a:sym typeface="Calibri (MS)"/>
              </a:rPr>
              <a:t> и ус</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ано</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ив </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ол</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ых</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ел</a:t>
            </a:r>
            <a:r>
              <a:rPr lang="en-US" sz="3150" strike="noStrike" u="none">
                <a:solidFill>
                  <a:srgbClr val="000000"/>
                </a:solidFill>
                <a:latin typeface="Calibri (MS)"/>
                <a:ea typeface="Calibri (MS)"/>
                <a:cs typeface="Calibri (MS)"/>
                <a:sym typeface="Calibri (MS)"/>
              </a:rPr>
              <a:t>ьцов</a:t>
            </a:r>
            <a:r>
              <a:rPr lang="en-US" sz="3150" strike="noStrike" u="none">
                <a:solidFill>
                  <a:srgbClr val="000000"/>
                </a:solidFill>
                <a:latin typeface="Calibri (MS)"/>
                <a:ea typeface="Calibri (MS)"/>
                <a:cs typeface="Calibri (MS)"/>
                <a:sym typeface="Calibri (MS)"/>
              </a:rPr>
              <a:t> в </a:t>
            </a:r>
            <a:r>
              <a:rPr lang="en-US" sz="3150" strike="noStrike" u="none">
                <a:solidFill>
                  <a:srgbClr val="000000"/>
                </a:solidFill>
                <a:latin typeface="Calibri (MS)"/>
                <a:ea typeface="Calibri (MS)"/>
                <a:cs typeface="Calibri (MS)"/>
                <a:sym typeface="Calibri (MS)"/>
              </a:rPr>
              <a:t>Да</a:t>
            </a:r>
            <a:r>
              <a:rPr lang="en-US" sz="3150" strike="noStrike" u="none">
                <a:solidFill>
                  <a:srgbClr val="000000"/>
                </a:solidFill>
                <a:latin typeface="Calibri (MS)"/>
                <a:ea typeface="Calibri (MS)"/>
                <a:cs typeface="Calibri (MS)"/>
                <a:sym typeface="Calibri (MS)"/>
              </a:rPr>
              <a:t>не и </a:t>
            </a:r>
            <a:r>
              <a:rPr lang="en-US" sz="3150" strike="noStrike" u="none">
                <a:solidFill>
                  <a:srgbClr val="000000"/>
                </a:solidFill>
                <a:latin typeface="Calibri (MS)"/>
                <a:ea typeface="Calibri (MS)"/>
                <a:cs typeface="Calibri (MS)"/>
                <a:sym typeface="Calibri (MS)"/>
              </a:rPr>
              <a:t>Б</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й</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-Эл</a:t>
            </a:r>
            <a:r>
              <a:rPr lang="en-US" sz="3150" strike="noStrike" u="none">
                <a:solidFill>
                  <a:srgbClr val="000000"/>
                </a:solidFill>
                <a:latin typeface="Calibri (MS)"/>
                <a:ea typeface="Calibri (MS)"/>
                <a:cs typeface="Calibri (MS)"/>
                <a:sym typeface="Calibri (MS)"/>
              </a:rPr>
              <a:t>е, </a:t>
            </a:r>
            <a:r>
              <a:rPr lang="en-US" sz="3150" strike="noStrike" u="none">
                <a:solidFill>
                  <a:srgbClr val="000000"/>
                </a:solidFill>
                <a:latin typeface="Calibri (MS)"/>
                <a:ea typeface="Calibri (MS)"/>
                <a:cs typeface="Calibri (MS)"/>
                <a:sym typeface="Calibri (MS)"/>
              </a:rPr>
              <a:t>Й</a:t>
            </a:r>
            <a:r>
              <a:rPr lang="en-US" sz="3150" strike="noStrike" u="none">
                <a:solidFill>
                  <a:srgbClr val="000000"/>
                </a:solidFill>
                <a:latin typeface="Calibri (MS)"/>
                <a:ea typeface="Calibri (MS)"/>
                <a:cs typeface="Calibri (MS)"/>
                <a:sym typeface="Calibri (MS)"/>
              </a:rPr>
              <a:t>ер</a:t>
            </a:r>
            <a:r>
              <a:rPr lang="en-US" sz="3150" strike="noStrike" u="none">
                <a:solidFill>
                  <a:srgbClr val="000000"/>
                </a:solidFill>
                <a:latin typeface="Calibri (MS)"/>
                <a:ea typeface="Calibri (MS)"/>
                <a:cs typeface="Calibri (MS)"/>
                <a:sym typeface="Calibri (MS)"/>
              </a:rPr>
              <a:t>ав</a:t>
            </a:r>
            <a:r>
              <a:rPr lang="en-US" sz="3150" strike="noStrike" u="none">
                <a:solidFill>
                  <a:srgbClr val="000000"/>
                </a:solidFill>
                <a:latin typeface="Calibri (MS)"/>
                <a:ea typeface="Calibri (MS)"/>
                <a:cs typeface="Calibri (MS)"/>
                <a:sym typeface="Calibri (MS)"/>
              </a:rPr>
              <a:t>ам вне</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 рас</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 в на</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оде</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И </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еи бы</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и вы</a:t>
            </a:r>
            <a:r>
              <a:rPr lang="en-US" sz="3150" strike="noStrike" u="none">
                <a:solidFill>
                  <a:srgbClr val="000000"/>
                </a:solidFill>
                <a:latin typeface="Calibri (MS)"/>
                <a:ea typeface="Calibri (MS)"/>
                <a:cs typeface="Calibri (MS)"/>
                <a:sym typeface="Calibri (MS)"/>
              </a:rPr>
              <a:t>нужд</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ны</a:t>
            </a:r>
            <a:r>
              <a:rPr lang="en-US" sz="3150" strike="noStrike" u="none">
                <a:solidFill>
                  <a:srgbClr val="000000"/>
                </a:solidFill>
                <a:latin typeface="Calibri (MS)"/>
                <a:ea typeface="Calibri (MS)"/>
                <a:cs typeface="Calibri (MS)"/>
                <a:sym typeface="Calibri (MS)"/>
              </a:rPr>
              <a:t> иска</a:t>
            </a:r>
            <a:r>
              <a:rPr lang="en-US" sz="3150" strike="noStrike" u="none">
                <a:solidFill>
                  <a:srgbClr val="000000"/>
                </a:solidFill>
                <a:latin typeface="Calibri (MS)"/>
                <a:ea typeface="Calibri (MS)"/>
                <a:cs typeface="Calibri (MS)"/>
                <a:sym typeface="Calibri (MS)"/>
              </a:rPr>
              <a:t>ть</a:t>
            </a:r>
            <a:r>
              <a:rPr lang="en-US" sz="3150" strike="noStrike" u="none">
                <a:solidFill>
                  <a:srgbClr val="000000"/>
                </a:solidFill>
                <a:latin typeface="Calibri (MS)"/>
                <a:ea typeface="Calibri (MS)"/>
                <a:cs typeface="Calibri (MS)"/>
                <a:sym typeface="Calibri (MS)"/>
              </a:rPr>
              <a:t> д</a:t>
            </a:r>
            <a:r>
              <a:rPr lang="en-US" sz="3150" strike="noStrike" u="none">
                <a:solidFill>
                  <a:srgbClr val="000000"/>
                </a:solidFill>
                <a:latin typeface="Calibri (MS)"/>
                <a:ea typeface="Calibri (MS)"/>
                <a:cs typeface="Calibri (MS)"/>
                <a:sym typeface="Calibri (MS)"/>
              </a:rPr>
              <a:t>руг</a:t>
            </a:r>
            <a:r>
              <a:rPr lang="en-US" sz="3150" strike="noStrike" u="none">
                <a:solidFill>
                  <a:srgbClr val="000000"/>
                </a:solidFill>
                <a:latin typeface="Calibri (MS)"/>
                <a:ea typeface="Calibri (MS)"/>
                <a:cs typeface="Calibri (MS)"/>
                <a:sym typeface="Calibri (MS)"/>
              </a:rPr>
              <a:t>ие </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ес</a:t>
            </a:r>
            <a:r>
              <a:rPr lang="en-US" sz="3150" strike="noStrike" u="none">
                <a:solidFill>
                  <a:srgbClr val="000000"/>
                </a:solidFill>
                <a:latin typeface="Calibri (MS)"/>
                <a:ea typeface="Calibri (MS)"/>
                <a:cs typeface="Calibri (MS)"/>
                <a:sym typeface="Calibri (MS)"/>
              </a:rPr>
              <a:t>та</a:t>
            </a:r>
            <a:r>
              <a:rPr lang="en-US" sz="3150" strike="noStrike" u="none">
                <a:solidFill>
                  <a:srgbClr val="000000"/>
                </a:solidFill>
                <a:latin typeface="Calibri (MS)"/>
                <a:ea typeface="Calibri (MS)"/>
                <a:cs typeface="Calibri (MS)"/>
                <a:sym typeface="Calibri (MS)"/>
              </a:rPr>
              <a:t> для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лоне</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Отсюда следует, что когда 15-го ава стражу сняли и открыли доступ для паломников, единство среди евреев было восстановлено: представители всех двенадцати колен Израиля устремились в одно и то же место — «место, которое изберёт Г-сподь».</a:t>
            </a:r>
          </a:p>
        </p:txBody>
      </p:sp>
      <p:sp>
        <p:nvSpPr>
          <p:cNvPr name="TextBox 4" id="4"/>
          <p:cNvSpPr txBox="true"/>
          <p:nvPr/>
        </p:nvSpPr>
        <p:spPr>
          <a:xfrm rot="0">
            <a:off x="3446593" y="504825"/>
            <a:ext cx="11712691"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Снятие загражден</a:t>
            </a:r>
            <a:r>
              <a:rPr lang="en-US" b="true" sz="3000" strike="noStrike" u="none">
                <a:solidFill>
                  <a:srgbClr val="1A969B"/>
                </a:solidFill>
                <a:latin typeface="Calibri (MS) Bold"/>
                <a:ea typeface="Calibri (MS) Bold"/>
                <a:cs typeface="Calibri (MS) Bold"/>
                <a:sym typeface="Calibri (MS) Bold"/>
              </a:rPr>
              <a:t>ий</a:t>
            </a:r>
          </a:p>
        </p:txBody>
      </p:sp>
      <p:sp>
        <p:nvSpPr>
          <p:cNvPr name="TextBox 5" id="5"/>
          <p:cNvSpPr txBox="true"/>
          <p:nvPr/>
        </p:nvSpPr>
        <p:spPr>
          <a:xfrm rot="0">
            <a:off x="3446593" y="7050062"/>
            <a:ext cx="13837568" cy="1201712"/>
          </a:xfrm>
          <a:prstGeom prst="rect">
            <a:avLst/>
          </a:prstGeom>
        </p:spPr>
        <p:txBody>
          <a:bodyPr anchor="t" rtlCol="false" tIns="0" lIns="0" bIns="0" rIns="0">
            <a:spAutoFit/>
          </a:bodyPr>
          <a:lstStyle/>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То же самое касается причины, согласно которой в этот «день убитых в Бейтаре похоронили».</a:t>
            </a:r>
          </a:p>
        </p:txBody>
      </p:sp>
      <p:sp>
        <p:nvSpPr>
          <p:cNvPr name="TextBox 6" id="6"/>
          <p:cNvSpPr txBox="true"/>
          <p:nvPr/>
        </p:nvSpPr>
        <p:spPr>
          <a:xfrm rot="0">
            <a:off x="3446593" y="6669062"/>
            <a:ext cx="11712691"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Погребение убитых в Бейтаре</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09295"/>
            <a:ext cx="13837568" cy="9917087"/>
          </a:xfrm>
          <a:prstGeom prst="rect">
            <a:avLst/>
          </a:prstGeom>
        </p:spPr>
        <p:txBody>
          <a:bodyPr anchor="t" rtlCol="false" tIns="0" lIns="0" bIns="0" rIns="0">
            <a:spAutoFit/>
          </a:bodyPr>
          <a:lstStyle/>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Талмуд говорит, что в тот день, когда убитых в Бейтаре наконец похоронили, мудрецы Явне установили благословение «“Благой и благодетельству</a:t>
            </a:r>
            <a:r>
              <a:rPr lang="en-US" sz="3150" strike="noStrike" u="none">
                <a:solidFill>
                  <a:srgbClr val="000000"/>
                </a:solidFill>
                <a:latin typeface="Calibri (MS)"/>
                <a:ea typeface="Calibri (MS)"/>
                <a:cs typeface="Calibri (MS)"/>
                <a:sym typeface="Calibri (MS)"/>
              </a:rPr>
              <a:t>ющ</a:t>
            </a:r>
            <a:r>
              <a:rPr lang="en-US" sz="3150" strike="noStrike" u="none">
                <a:solidFill>
                  <a:srgbClr val="000000"/>
                </a:solidFill>
                <a:latin typeface="Calibri (MS)"/>
                <a:ea typeface="Calibri (MS)"/>
                <a:cs typeface="Calibri (MS)"/>
                <a:sym typeface="Calibri (MS)"/>
              </a:rPr>
              <a:t>ий”. “Благой” — пото</a:t>
            </a:r>
            <a:r>
              <a:rPr lang="en-US" sz="3150" strike="noStrike" u="none">
                <a:solidFill>
                  <a:srgbClr val="000000"/>
                </a:solidFill>
                <a:latin typeface="Calibri (MS)"/>
                <a:ea typeface="Calibri (MS)"/>
                <a:cs typeface="Calibri (MS)"/>
                <a:sym typeface="Calibri (MS)"/>
              </a:rPr>
              <a:t>му</a:t>
            </a:r>
            <a:r>
              <a:rPr lang="en-US" sz="3150" strike="noStrike" u="none">
                <a:solidFill>
                  <a:srgbClr val="000000"/>
                </a:solidFill>
                <a:latin typeface="Calibri (MS)"/>
                <a:ea typeface="Calibri (MS)"/>
                <a:cs typeface="Calibri (MS)"/>
                <a:sym typeface="Calibri (MS)"/>
              </a:rPr>
              <a:t> что их тела не разложил</a:t>
            </a:r>
            <a:r>
              <a:rPr lang="en-US" sz="3150" strike="noStrike" u="none">
                <a:solidFill>
                  <a:srgbClr val="000000"/>
                </a:solidFill>
                <a:latin typeface="Calibri (MS)"/>
                <a:ea typeface="Calibri (MS)"/>
                <a:cs typeface="Calibri (MS)"/>
                <a:sym typeface="Calibri (MS)"/>
              </a:rPr>
              <a:t>ись;</a:t>
            </a:r>
            <a:r>
              <a:rPr lang="en-US" sz="3150" strike="noStrike" u="none">
                <a:solidFill>
                  <a:srgbClr val="000000"/>
                </a:solidFill>
                <a:latin typeface="Calibri (MS)"/>
                <a:ea typeface="Calibri (MS)"/>
                <a:cs typeface="Calibri (MS)"/>
                <a:sym typeface="Calibri (MS)"/>
              </a:rPr>
              <a:t> “благодете</a:t>
            </a:r>
            <a:r>
              <a:rPr lang="en-US" sz="3150" strike="noStrike" u="none">
                <a:solidFill>
                  <a:srgbClr val="000000"/>
                </a:solidFill>
                <a:latin typeface="Calibri (MS)"/>
                <a:ea typeface="Calibri (MS)"/>
                <a:cs typeface="Calibri (MS)"/>
                <a:sym typeface="Calibri (MS)"/>
              </a:rPr>
              <a:t>льст</a:t>
            </a:r>
            <a:r>
              <a:rPr lang="en-US" sz="3150" strike="noStrike" u="none">
                <a:solidFill>
                  <a:srgbClr val="000000"/>
                </a:solidFill>
                <a:latin typeface="Calibri (MS)"/>
                <a:ea typeface="Calibri (MS)"/>
                <a:cs typeface="Calibri (MS)"/>
                <a:sym typeface="Calibri (MS)"/>
              </a:rPr>
              <a:t>вующий” — потому что были пред</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ны земле».</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Э</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значи</a:t>
            </a:r>
            <a:r>
              <a:rPr lang="en-US" sz="3150" strike="noStrike" u="none">
                <a:solidFill>
                  <a:srgbClr val="000000"/>
                </a:solidFill>
                <a:latin typeface="Calibri (MS)"/>
                <a:ea typeface="Calibri (MS)"/>
                <a:cs typeface="Calibri (MS)"/>
                <a:sym typeface="Calibri (MS)"/>
              </a:rPr>
              <a:t>т, что 15-го ава </a:t>
            </a:r>
            <a:r>
              <a:rPr lang="en-US" sz="3150" strike="noStrike" u="none">
                <a:solidFill>
                  <a:srgbClr val="000000"/>
                </a:solidFill>
                <a:latin typeface="Calibri (MS)"/>
                <a:ea typeface="Calibri (MS)"/>
                <a:cs typeface="Calibri (MS)"/>
                <a:sym typeface="Calibri (MS)"/>
              </a:rPr>
              <a:t>един</a:t>
            </a:r>
            <a:r>
              <a:rPr lang="en-US" sz="3150" strike="noStrike" u="none">
                <a:solidFill>
                  <a:srgbClr val="000000"/>
                </a:solidFill>
                <a:latin typeface="Calibri (MS)"/>
                <a:ea typeface="Calibri (MS)"/>
                <a:cs typeface="Calibri (MS)"/>
                <a:sym typeface="Calibri (MS)"/>
              </a:rPr>
              <a:t>ст</a:t>
            </a:r>
            <a:r>
              <a:rPr lang="en-US" sz="3150" strike="noStrike" u="none">
                <a:solidFill>
                  <a:srgbClr val="000000"/>
                </a:solidFill>
                <a:latin typeface="Calibri (MS)"/>
                <a:ea typeface="Calibri (MS)"/>
                <a:cs typeface="Calibri (MS)"/>
                <a:sym typeface="Calibri (MS)"/>
              </a:rPr>
              <a:t>во</a:t>
            </a:r>
            <a:r>
              <a:rPr lang="en-US" sz="3150" strike="noStrike" u="none">
                <a:solidFill>
                  <a:srgbClr val="000000"/>
                </a:solidFill>
                <a:latin typeface="Calibri (MS)"/>
                <a:ea typeface="Calibri (MS)"/>
                <a:cs typeface="Calibri (MS)"/>
                <a:sym typeface="Calibri (MS)"/>
              </a:rPr>
              <a:t> и </a:t>
            </a:r>
            <a:r>
              <a:rPr lang="en-US" sz="3150" strike="noStrike" u="none">
                <a:solidFill>
                  <a:srgbClr val="000000"/>
                </a:solidFill>
                <a:latin typeface="Calibri (MS)"/>
                <a:ea typeface="Calibri (MS)"/>
                <a:cs typeface="Calibri (MS)"/>
                <a:sym typeface="Calibri (MS)"/>
              </a:rPr>
              <a:t>гармон</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иш</a:t>
            </a:r>
            <a:r>
              <a:rPr lang="en-US" sz="3150" strike="noStrike" u="none">
                <a:solidFill>
                  <a:srgbClr val="000000"/>
                </a:solidFill>
                <a:latin typeface="Calibri (MS)"/>
                <a:ea typeface="Calibri (MS)"/>
                <a:cs typeface="Calibri (MS)"/>
                <a:sym typeface="Calibri (MS)"/>
              </a:rPr>
              <a:t>ли </a:t>
            </a:r>
            <a:r>
              <a:rPr lang="en-US" sz="3150" strike="noStrike" u="none">
                <a:solidFill>
                  <a:srgbClr val="000000"/>
                </a:solidFill>
                <a:latin typeface="Calibri (MS)"/>
                <a:ea typeface="Calibri (MS)"/>
                <a:cs typeface="Calibri (MS)"/>
                <a:sym typeface="Calibri (MS)"/>
              </a:rPr>
              <a:t>не </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ьк</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к те</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в</a:t>
            </a:r>
            <a:r>
              <a:rPr lang="en-US" sz="3150" strike="noStrike" u="none">
                <a:solidFill>
                  <a:srgbClr val="000000"/>
                </a:solidFill>
                <a:latin typeface="Calibri (MS)"/>
                <a:ea typeface="Calibri (MS)"/>
                <a:cs typeface="Calibri (MS)"/>
                <a:sym typeface="Calibri (MS)"/>
              </a:rPr>
              <a:t> чь</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т</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ле пр</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у</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тв</a:t>
            </a:r>
            <a:r>
              <a:rPr lang="en-US" sz="3150" strike="noStrike" u="none">
                <a:solidFill>
                  <a:srgbClr val="000000"/>
                </a:solidFill>
                <a:latin typeface="Calibri (MS)"/>
                <a:ea typeface="Calibri (MS)"/>
                <a:cs typeface="Calibri (MS)"/>
                <a:sym typeface="Calibri (MS)"/>
              </a:rPr>
              <a:t>у</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 д</a:t>
            </a:r>
            <a:r>
              <a:rPr lang="en-US" sz="3150" strike="noStrike" u="none">
                <a:solidFill>
                  <a:srgbClr val="000000"/>
                </a:solidFill>
                <a:latin typeface="Calibri (MS)"/>
                <a:ea typeface="Calibri (MS)"/>
                <a:cs typeface="Calibri (MS)"/>
                <a:sym typeface="Calibri (MS)"/>
              </a:rPr>
              <a:t>уш</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о и среди те</a:t>
            </a:r>
            <a:r>
              <a:rPr lang="en-US" sz="3150" strike="noStrike" u="none">
                <a:solidFill>
                  <a:srgbClr val="000000"/>
                </a:solidFill>
                <a:latin typeface="Calibri (MS)"/>
                <a:ea typeface="Calibri (MS)"/>
                <a:cs typeface="Calibri (MS)"/>
                <a:sym typeface="Calibri (MS)"/>
              </a:rPr>
              <a:t>х,</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чья</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душа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ушла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на по</a:t>
            </a:r>
            <a:r>
              <a:rPr lang="en-US" sz="3150" strike="noStrike" u="none">
                <a:solidFill>
                  <a:srgbClr val="000000"/>
                </a:solidFill>
                <a:latin typeface="Calibri (MS)"/>
                <a:ea typeface="Calibri (MS)"/>
                <a:cs typeface="Calibri (MS)"/>
                <a:sym typeface="Calibri (MS)"/>
              </a:rPr>
              <a:t>ко</a:t>
            </a:r>
            <a:r>
              <a:rPr lang="en-US" sz="3150" strike="noStrike" u="none">
                <a:solidFill>
                  <a:srgbClr val="000000"/>
                </a:solidFill>
                <a:latin typeface="Calibri (MS)"/>
                <a:ea typeface="Calibri (MS)"/>
                <a:cs typeface="Calibri (MS)"/>
                <a:sym typeface="Calibri (MS)"/>
              </a:rPr>
              <a:t>й («уби</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ы</a:t>
            </a:r>
            <a:r>
              <a:rPr lang="en-US" sz="3150" strike="noStrike" u="none">
                <a:solidFill>
                  <a:srgbClr val="000000"/>
                </a:solidFill>
                <a:latin typeface="Calibri (MS)"/>
                <a:ea typeface="Calibri (MS)"/>
                <a:cs typeface="Calibri (MS)"/>
                <a:sym typeface="Calibri (MS)"/>
              </a:rPr>
              <a:t>е </a:t>
            </a:r>
            <a:r>
              <a:rPr lang="en-US" sz="3150" strike="noStrike" u="none">
                <a:solidFill>
                  <a:srgbClr val="000000"/>
                </a:solidFill>
                <a:latin typeface="Calibri (MS)"/>
                <a:ea typeface="Calibri (MS)"/>
                <a:cs typeface="Calibri (MS)"/>
                <a:sym typeface="Calibri (MS)"/>
              </a:rPr>
              <a:t>в Б</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й</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аре</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Возвращение в землю воссоединило их со всеми, кто восстанет при воскрешении мёртвых. Но чтобы быть в числе воскресших, как объясняет талмудический трактат Шаббат, требовалось прежде пройти через погребение в землю.</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Есть здесь и дополнительный контекст:</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Талмуд говорит, что судьба Бейтара была предрешена потому, что его жители не были солидарны с жителями Иерусалима. Когда Иерусалим облачился в скорбь и траур, Бейтар был пребывал в веселье и радости. Отсутствие сопереживания с их стороны и стало причиной того, что их не предавали погребению.</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sp>
        <p:nvSpPr>
          <p:cNvPr name="TextBox 4" id="4"/>
          <p:cNvSpPr txBox="true"/>
          <p:nvPr/>
        </p:nvSpPr>
        <p:spPr>
          <a:xfrm rot="0">
            <a:off x="1188499" y="2327934"/>
            <a:ext cx="5922342" cy="400050"/>
          </a:xfrm>
          <a:prstGeom prst="rect">
            <a:avLst/>
          </a:prstGeom>
        </p:spPr>
        <p:txBody>
          <a:bodyPr anchor="t" rtlCol="false" tIns="0" lIns="0" bIns="0" rIns="0">
            <a:spAutoFit/>
          </a:bodyPr>
          <a:lstStyle/>
          <a:p>
            <a:pPr algn="ctr">
              <a:lnSpc>
                <a:spcPts val="3000"/>
              </a:lnSpc>
              <a:spcBef>
                <a:spcPct val="0"/>
              </a:spcBef>
            </a:pPr>
            <a:r>
              <a:rPr lang="en-US" b="true" sz="2500">
                <a:solidFill>
                  <a:srgbClr val="FFFFFF"/>
                </a:solidFill>
                <a:latin typeface="Arial Bold"/>
                <a:ea typeface="Arial Bold"/>
                <a:cs typeface="Arial Bold"/>
                <a:sym typeface="Arial Bold"/>
              </a:rPr>
              <a:t>Воссоединение колен: </a:t>
            </a:r>
          </a:p>
        </p:txBody>
      </p:sp>
      <p:sp>
        <p:nvSpPr>
          <p:cNvPr name="TextBox 5" id="5"/>
          <p:cNvSpPr txBox="true"/>
          <p:nvPr/>
        </p:nvSpPr>
        <p:spPr>
          <a:xfrm rot="0">
            <a:off x="12365658" y="8329731"/>
            <a:ext cx="4893642" cy="1449617"/>
          </a:xfrm>
          <a:prstGeom prst="rect">
            <a:avLst/>
          </a:prstGeom>
        </p:spPr>
        <p:txBody>
          <a:bodyPr anchor="t" rtlCol="false" tIns="0" lIns="0" bIns="0" rIns="0">
            <a:spAutoFit/>
          </a:bodyPr>
          <a:lstStyle/>
          <a:p>
            <a:pPr algn="ctr">
              <a:lnSpc>
                <a:spcPts val="2834"/>
              </a:lnSpc>
            </a:pPr>
            <a:r>
              <a:rPr lang="en-US" sz="2362" b="true">
                <a:solidFill>
                  <a:srgbClr val="FFFFFF"/>
                </a:solidFill>
                <a:latin typeface="Arial Bold"/>
                <a:ea typeface="Arial Bold"/>
                <a:cs typeface="Arial Bold"/>
                <a:sym typeface="Arial Bold"/>
              </a:rPr>
              <a:t>Что общего между доставкой дров, древними сражениями и брачными запретами?</a:t>
            </a:r>
          </a:p>
          <a:p>
            <a:pPr algn="ctr">
              <a:lnSpc>
                <a:spcPts val="2834"/>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091633"/>
            <a:ext cx="13716000" cy="701196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Бейтар простоял</a:t>
            </a:r>
            <a:r>
              <a:rPr lang="en-US" sz="3150">
                <a:solidFill>
                  <a:srgbClr val="000000"/>
                </a:solidFill>
                <a:latin typeface="Calibri (MS)"/>
                <a:ea typeface="Calibri (MS)"/>
                <a:cs typeface="Calibri (MS)"/>
                <a:sym typeface="Calibri (MS)"/>
              </a:rPr>
              <a:t> пятьдесят два года после разрушения Храма — он не был разрушен вместе с Храмом. И почему же был [в итоге] разрушен? Потому что зажигали [в нём праздничные] светильники после разрушения Храма — Бейтар радовался падению Иерусалима.</a:t>
            </a:r>
          </a:p>
          <a:p>
            <a:pPr algn="just">
              <a:lnSpc>
                <a:spcPts val="4592"/>
              </a:lnSpc>
            </a:pPr>
            <a:r>
              <a:rPr lang="en-US" sz="3150">
                <a:solidFill>
                  <a:srgbClr val="000000"/>
                </a:solidFill>
                <a:latin typeface="Calibri (MS)"/>
                <a:ea typeface="Calibri (MS)"/>
                <a:cs typeface="Calibri (MS)"/>
                <a:sym typeface="Calibri (MS)"/>
              </a:rPr>
              <a:t>Почему [там] зажигали светильники? Потому что члены городского совета Иерусалима жили [в этом районе] в центре страны. Когда они видели кого-то, кто направлялся в Иерусалим, говорили ему: «Мы слышали, что ты хочешь стать правителем или сановником, и поэтому пришли помочь тебе с назначением».</a:t>
            </a:r>
          </a:p>
          <a:p>
            <a:pPr algn="just">
              <a:lnSpc>
                <a:spcPts val="4592"/>
              </a:lnSpc>
            </a:pPr>
            <a:r>
              <a:rPr lang="en-US" sz="3150">
                <a:solidFill>
                  <a:srgbClr val="000000"/>
                </a:solidFill>
                <a:latin typeface="Calibri (MS)"/>
                <a:ea typeface="Calibri (MS)"/>
                <a:cs typeface="Calibri (MS)"/>
                <a:sym typeface="Calibri (MS)"/>
              </a:rPr>
              <a:t>И [двигал] ими злой умысел — получить у него за это деньги.</a:t>
            </a:r>
          </a:p>
          <a:p>
            <a:pPr algn="just">
              <a:lnSpc>
                <a:spcPts val="4592"/>
              </a:lnSpc>
            </a:pPr>
            <a:r>
              <a:rPr lang="en-US" sz="3150">
                <a:solidFill>
                  <a:srgbClr val="000000"/>
                </a:solidFill>
                <a:latin typeface="Calibri (MS)"/>
                <a:ea typeface="Calibri (MS)"/>
                <a:cs typeface="Calibri (MS)"/>
                <a:sym typeface="Calibri (MS)"/>
              </a:rPr>
              <a:t>Если человек отвечал: «Нет у меня такого намерения», они говорили: «Мы слышали, что ты хочешь продать своё поле». </a:t>
            </a: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Иерусалимский Талмуд, Таанит, 4:5</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5</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543300" y="404688"/>
            <a:ext cx="13716000" cy="81740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Опять он отвечал: «Нет у меня такого намерения». Тогда один из них говорил другому: «Что тебе от него [нужно]? Напиши, а я подпишу». [Иными словами], давай подделаем купчую. Один писал, а другой подписывал.</a:t>
            </a:r>
          </a:p>
          <a:p>
            <a:pPr algn="just">
              <a:lnSpc>
                <a:spcPts val="4592"/>
              </a:lnSpc>
            </a:pPr>
            <a:r>
              <a:rPr lang="en-US" sz="3150">
                <a:solidFill>
                  <a:srgbClr val="000000"/>
                </a:solidFill>
                <a:latin typeface="Calibri (MS)"/>
                <a:ea typeface="Calibri (MS)"/>
                <a:cs typeface="Calibri (MS)"/>
                <a:sym typeface="Calibri (MS)"/>
              </a:rPr>
              <a:t>И отправляли [поддельный] документ чиновнику, ведающему полями, и говорили: «Не позволяй такому-то входить на его поле — он продал его мне».</a:t>
            </a:r>
          </a:p>
          <a:p>
            <a:pPr algn="just">
              <a:lnSpc>
                <a:spcPts val="4592"/>
              </a:lnSpc>
            </a:pPr>
            <a:r>
              <a:rPr lang="en-US" sz="3150">
                <a:solidFill>
                  <a:srgbClr val="000000"/>
                </a:solidFill>
                <a:latin typeface="Calibri (MS)"/>
                <a:ea typeface="Calibri (MS)"/>
                <a:cs typeface="Calibri (MS)"/>
                <a:sym typeface="Calibri (MS)"/>
              </a:rPr>
              <a:t>Узнав об этом, [пострадавший] в отчаянии восклицал: «Лучше бы я ногу сломал, чем поднимался в Иерусалим».</a:t>
            </a:r>
          </a:p>
          <a:p>
            <a:pPr algn="just">
              <a:lnSpc>
                <a:spcPts val="4592"/>
              </a:lnSpc>
            </a:pPr>
            <a:r>
              <a:rPr lang="en-US" sz="3150">
                <a:solidFill>
                  <a:srgbClr val="000000"/>
                </a:solidFill>
                <a:latin typeface="Calibri (MS)"/>
                <a:ea typeface="Calibri (MS)"/>
                <a:cs typeface="Calibri (MS)"/>
                <a:sym typeface="Calibri (MS)"/>
              </a:rPr>
              <a:t>В результате этой испорченности и горечи, которую она доставляла, жители Бейтара радовались разрушению Иерусалима. Но и они не избежали своего наказания, как сказано: «Радующийся чужому несчастью не останется безнаказанным».</a:t>
            </a:r>
          </a:p>
          <a:p>
            <a:pPr algn="just">
              <a:lnSpc>
                <a:spcPts val="4592"/>
              </a:lnSpc>
            </a:pPr>
            <a:r>
              <a:rPr lang="en-US" sz="3150">
                <a:solidFill>
                  <a:srgbClr val="000000"/>
                </a:solidFill>
                <a:latin typeface="Calibri (MS)"/>
                <a:ea typeface="Calibri (MS)"/>
                <a:cs typeface="Calibri (MS)"/>
                <a:sym typeface="Calibri (MS)"/>
              </a:rPr>
              <a:t>Всякий, кто радуется страданиям товарища, не будет избавлен от наказания — и потому Бейтар был разрушен.</a:t>
            </a:r>
          </a:p>
          <a:p>
            <a:pPr algn="just">
              <a:lnSpc>
                <a:spcPts val="4592"/>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238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876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959613"/>
            <a:ext cx="13837568" cy="8755037"/>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тсюда мы понимаем, что до тех пор; пока приговор был в силе и наказание не было отменено, единства в народе не было. Одни относились к категории «всякий, кто скорбит о Иерусалиме, удостоится видеть его радость», а другие вовсе не скорбели о Иерусали</a:t>
            </a:r>
            <a:r>
              <a:rPr lang="en-US" sz="3150" strike="noStrike" u="none">
                <a:solidFill>
                  <a:srgbClr val="000000"/>
                </a:solidFill>
                <a:latin typeface="Calibri (MS)"/>
                <a:ea typeface="Calibri (MS)"/>
                <a:cs typeface="Calibri (MS)"/>
                <a:sym typeface="Calibri (MS)"/>
              </a:rPr>
              <a:t>ме</a:t>
            </a:r>
            <a:r>
              <a:rPr lang="en-US" sz="3150" strike="noStrike" u="none">
                <a:solidFill>
                  <a:srgbClr val="000000"/>
                </a:solidFill>
                <a:latin typeface="Calibri (MS)"/>
                <a:ea typeface="Calibri (MS)"/>
                <a:cs typeface="Calibri (MS)"/>
                <a:sym typeface="Calibri (MS)"/>
              </a:rPr>
              <a:t> — и даже вели себя </a:t>
            </a:r>
            <a:r>
              <a:rPr lang="en-US" sz="3150" strike="noStrike" u="none">
                <a:solidFill>
                  <a:srgbClr val="000000"/>
                </a:solidFill>
                <a:latin typeface="Calibri (MS)"/>
                <a:ea typeface="Calibri (MS)"/>
                <a:cs typeface="Calibri (MS)"/>
                <a:sym typeface="Calibri (MS)"/>
              </a:rPr>
              <a:t>пр</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о противоположно.</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Но когда настало 15-е ава, когда «убитые в Бейтаре были преданы земле», все поняли, что их духовное наказание было отменено.</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Тот факт, что приговор был отменён в физическом мире, означал, что он уже был отменён в духовном. В результате единство в еврейском народе было восстановлено даже с теми евреями, которые ранее не придерживались траура по Иерусалиму.</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После того как люди получили своё наказание, применяется принцип: «И будет унижен брат твой пред глазами твоими». Мудрецы объясняют: раз он пострадал, он снова считается твоим братом. К такому человеку заповедь «Люби ближнего твоего, как самого себя» применяется в полной мере — подлинная братская любовь, как определяет Тора.</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sp>
        <p:nvSpPr>
          <p:cNvPr name="TextBox 4" id="4"/>
          <p:cNvSpPr txBox="true"/>
          <p:nvPr/>
        </p:nvSpPr>
        <p:spPr>
          <a:xfrm rot="0">
            <a:off x="9495216" y="4752211"/>
            <a:ext cx="8486188" cy="4933950"/>
          </a:xfrm>
          <a:prstGeom prst="rect">
            <a:avLst/>
          </a:prstGeom>
        </p:spPr>
        <p:txBody>
          <a:bodyPr anchor="t" rtlCol="false" tIns="0" lIns="0" bIns="0" rIns="0">
            <a:spAutoFit/>
          </a:bodyPr>
          <a:lstStyle/>
          <a:p>
            <a:pPr algn="ctr">
              <a:lnSpc>
                <a:spcPts val="3236"/>
              </a:lnSpc>
              <a:spcBef>
                <a:spcPct val="0"/>
              </a:spcBef>
            </a:pPr>
            <a:r>
              <a:rPr lang="en-US" b="true" sz="2697" i="true">
                <a:solidFill>
                  <a:srgbClr val="000000"/>
                </a:solidFill>
                <a:latin typeface="Arial Bold Italics"/>
                <a:ea typeface="Arial Bold Italics"/>
                <a:cs typeface="Arial Bold Italics"/>
                <a:sym typeface="Arial Bold Italics"/>
              </a:rPr>
              <a:t>Раскол:</a:t>
            </a:r>
            <a:r>
              <a:rPr lang="en-US" sz="2697" i="true">
                <a:solidFill>
                  <a:srgbClr val="000000"/>
                </a:solidFill>
                <a:latin typeface="Arial Italics"/>
                <a:ea typeface="Arial Italics"/>
                <a:cs typeface="Arial Italics"/>
                <a:sym typeface="Arial Italics"/>
              </a:rPr>
              <a:t> жители Бейтара радовались разрушению Иерусалима (беспричинная ненависть) и были наказаны запретом на погребение.</a:t>
            </a:r>
          </a:p>
          <a:p>
            <a:pPr algn="ctr">
              <a:lnSpc>
                <a:spcPts val="3236"/>
              </a:lnSpc>
              <a:spcBef>
                <a:spcPct val="0"/>
              </a:spcBef>
            </a:pPr>
          </a:p>
          <a:p>
            <a:pPr algn="ctr">
              <a:lnSpc>
                <a:spcPts val="3236"/>
              </a:lnSpc>
              <a:spcBef>
                <a:spcPct val="0"/>
              </a:spcBef>
            </a:pPr>
            <a:r>
              <a:rPr lang="en-US" b="true" sz="2697" i="true">
                <a:solidFill>
                  <a:srgbClr val="000000"/>
                </a:solidFill>
                <a:latin typeface="Arial Bold Italics"/>
                <a:ea typeface="Arial Bold Italics"/>
                <a:cs typeface="Arial Bold Italics"/>
                <a:sym typeface="Arial Bold Italics"/>
              </a:rPr>
              <a:t>Воссоединение: разрешения</a:t>
            </a:r>
            <a:r>
              <a:rPr lang="en-US" sz="2697" i="true">
                <a:solidFill>
                  <a:srgbClr val="000000"/>
                </a:solidFill>
                <a:latin typeface="Arial Italics"/>
                <a:ea typeface="Arial Italics"/>
                <a:cs typeface="Arial Italics"/>
                <a:sym typeface="Arial Italics"/>
              </a:rPr>
              <a:t> на захоронение означало прощение Небес. Они упокоились с землей (право на воскрешение). Мудрецы установили благословение «Благой и благодетельствующий». Урок: после наказания оступившийся снова твой брат («И будет унижен брат твой пред глазами твоими»).</a:t>
            </a:r>
          </a:p>
          <a:p>
            <a:pPr algn="ctr">
              <a:lnSpc>
                <a:spcPts val="3236"/>
              </a:lnSpc>
              <a:spcBef>
                <a:spcPct val="0"/>
              </a:spcBef>
            </a:pPr>
          </a:p>
        </p:txBody>
      </p:sp>
      <p:sp>
        <p:nvSpPr>
          <p:cNvPr name="TextBox 5" id="5"/>
          <p:cNvSpPr txBox="true"/>
          <p:nvPr/>
        </p:nvSpPr>
        <p:spPr>
          <a:xfrm rot="0">
            <a:off x="1413525" y="3838634"/>
            <a:ext cx="6441844" cy="1200150"/>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TT Interphases"/>
                <a:ea typeface="TT Interphases"/>
                <a:cs typeface="TT Interphases"/>
                <a:sym typeface="TT Interphases"/>
              </a:rPr>
              <a:t>Поколение пустыни</a:t>
            </a:r>
          </a:p>
          <a:p>
            <a:pPr algn="ctr">
              <a:lnSpc>
                <a:spcPts val="4799"/>
              </a:lnSpc>
              <a:spcBef>
                <a:spcPct val="0"/>
              </a:spcBef>
            </a:pPr>
          </a:p>
        </p:txBody>
      </p:sp>
      <p:sp>
        <p:nvSpPr>
          <p:cNvPr name="TextBox 6" id="6"/>
          <p:cNvSpPr txBox="true"/>
          <p:nvPr/>
        </p:nvSpPr>
        <p:spPr>
          <a:xfrm rot="0">
            <a:off x="10517388" y="3838634"/>
            <a:ext cx="6441844" cy="1200150"/>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TT Interphases"/>
                <a:ea typeface="TT Interphases"/>
                <a:cs typeface="TT Interphases"/>
                <a:sym typeface="TT Interphases"/>
              </a:rPr>
              <a:t>Уб</a:t>
            </a:r>
            <a:r>
              <a:rPr lang="en-US" sz="3999">
                <a:solidFill>
                  <a:srgbClr val="000000"/>
                </a:solidFill>
                <a:latin typeface="TT Interphases"/>
                <a:ea typeface="TT Interphases"/>
                <a:cs typeface="TT Interphases"/>
                <a:sym typeface="TT Interphases"/>
              </a:rPr>
              <a:t>итые в Бейтаре</a:t>
            </a:r>
          </a:p>
          <a:p>
            <a:pPr algn="ctr">
              <a:lnSpc>
                <a:spcPts val="4799"/>
              </a:lnSpc>
              <a:spcBef>
                <a:spcPct val="0"/>
              </a:spcBef>
            </a:pPr>
          </a:p>
        </p:txBody>
      </p:sp>
      <p:sp>
        <p:nvSpPr>
          <p:cNvPr name="TextBox 7" id="7"/>
          <p:cNvSpPr txBox="true"/>
          <p:nvPr/>
        </p:nvSpPr>
        <p:spPr>
          <a:xfrm rot="0">
            <a:off x="391353" y="4752211"/>
            <a:ext cx="8486188" cy="3295650"/>
          </a:xfrm>
          <a:prstGeom prst="rect">
            <a:avLst/>
          </a:prstGeom>
        </p:spPr>
        <p:txBody>
          <a:bodyPr anchor="t" rtlCol="false" tIns="0" lIns="0" bIns="0" rIns="0">
            <a:spAutoFit/>
          </a:bodyPr>
          <a:lstStyle/>
          <a:p>
            <a:pPr algn="ctr" marL="0" indent="0" lvl="0">
              <a:lnSpc>
                <a:spcPts val="3240"/>
              </a:lnSpc>
              <a:spcBef>
                <a:spcPct val="0"/>
              </a:spcBef>
            </a:pPr>
            <a:r>
              <a:rPr lang="en-US" b="true" sz="2700" i="true" strike="noStrike" u="none">
                <a:solidFill>
                  <a:srgbClr val="000000"/>
                </a:solidFill>
                <a:latin typeface="Arial Bold Italics"/>
                <a:ea typeface="Arial Bold Italics"/>
                <a:cs typeface="Arial Bold Italics"/>
                <a:sym typeface="Arial Bold Italics"/>
              </a:rPr>
              <a:t>Раскол: </a:t>
            </a:r>
            <a:r>
              <a:rPr lang="en-US" sz="2700" i="true" strike="noStrike" u="none">
                <a:solidFill>
                  <a:srgbClr val="000000"/>
                </a:solidFill>
                <a:latin typeface="Arial Italics"/>
                <a:ea typeface="Arial Italics"/>
                <a:cs typeface="Arial Italics"/>
                <a:sym typeface="Arial Italics"/>
              </a:rPr>
              <a:t>народ был разделен на тех, кому суждено умереть в песках, и тех, кто войдет в Землю Израиля.</a:t>
            </a:r>
          </a:p>
          <a:p>
            <a:pPr algn="ctr" marL="0" indent="0" lvl="0">
              <a:lnSpc>
                <a:spcPts val="3240"/>
              </a:lnSpc>
              <a:spcBef>
                <a:spcPct val="0"/>
              </a:spcBef>
            </a:pPr>
          </a:p>
          <a:p>
            <a:pPr algn="ctr" marL="0" indent="0" lvl="0">
              <a:lnSpc>
                <a:spcPts val="3240"/>
              </a:lnSpc>
              <a:spcBef>
                <a:spcPct val="0"/>
              </a:spcBef>
            </a:pPr>
            <a:r>
              <a:rPr lang="en-US" b="true" sz="2700" i="true" strike="noStrike" u="none">
                <a:solidFill>
                  <a:srgbClr val="000000"/>
                </a:solidFill>
                <a:latin typeface="Arial Bold Italics"/>
                <a:ea typeface="Arial Bold Italics"/>
                <a:cs typeface="Arial Bold Italics"/>
                <a:sym typeface="Arial Bold Italics"/>
              </a:rPr>
              <a:t>Воссоединение:</a:t>
            </a:r>
            <a:r>
              <a:rPr lang="en-US" sz="2700" i="true" strike="noStrike" u="none">
                <a:solidFill>
                  <a:srgbClr val="000000"/>
                </a:solidFill>
                <a:latin typeface="Arial Italics"/>
                <a:ea typeface="Arial Italics"/>
                <a:cs typeface="Arial Italics"/>
                <a:sym typeface="Arial Italics"/>
              </a:rPr>
              <a:t> 15 ава стало ясно, что</a:t>
            </a:r>
          </a:p>
          <a:p>
            <a:pPr algn="ctr" marL="0" indent="0" lvl="0">
              <a:lnSpc>
                <a:spcPts val="3240"/>
              </a:lnSpc>
              <a:spcBef>
                <a:spcPct val="0"/>
              </a:spcBef>
            </a:pPr>
            <a:r>
              <a:rPr lang="en-US" sz="2700" i="true" strike="noStrike" u="none">
                <a:solidFill>
                  <a:srgbClr val="000000"/>
                </a:solidFill>
                <a:latin typeface="Arial Italics"/>
                <a:ea typeface="Arial Italics"/>
                <a:cs typeface="Arial Italics"/>
                <a:sym typeface="Arial Italics"/>
              </a:rPr>
              <a:t>указ отменен. Все выжившие были у</a:t>
            </a:r>
            <a:r>
              <a:rPr lang="en-US" sz="2700" i="true" strike="noStrike" u="none">
                <a:solidFill>
                  <a:srgbClr val="000000"/>
                </a:solidFill>
                <a:latin typeface="Arial Italics"/>
                <a:ea typeface="Arial Italics"/>
                <a:cs typeface="Arial Italics"/>
                <a:sym typeface="Arial Italics"/>
              </a:rPr>
              <a:t>равн</a:t>
            </a:r>
            <a:r>
              <a:rPr lang="en-US" sz="2700" i="true" strike="noStrike" u="none">
                <a:solidFill>
                  <a:srgbClr val="000000"/>
                </a:solidFill>
                <a:latin typeface="Arial Italics"/>
                <a:ea typeface="Arial Italics"/>
                <a:cs typeface="Arial Italics"/>
                <a:sym typeface="Arial Italics"/>
              </a:rPr>
              <a:t>ены</a:t>
            </a:r>
            <a:r>
              <a:rPr lang="en-US" sz="2700" i="true" strike="noStrike" u="none">
                <a:solidFill>
                  <a:srgbClr val="000000"/>
                </a:solidFill>
                <a:latin typeface="Arial Italics"/>
                <a:ea typeface="Arial Italics"/>
                <a:cs typeface="Arial Italics"/>
                <a:sym typeface="Arial Italics"/>
              </a:rPr>
              <a:t> в статусе: «Живы вы все сегодня». Один Отец Небесный, один народ.</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575415" y="419433"/>
            <a:ext cx="10693585" cy="2219325"/>
          </a:xfrm>
          <a:prstGeom prst="rect">
            <a:avLst/>
          </a:prstGeom>
        </p:spPr>
        <p:txBody>
          <a:bodyPr anchor="t" rtlCol="false" tIns="0" lIns="0" bIns="0" rIns="0">
            <a:spAutoFit/>
          </a:bodyPr>
          <a:lstStyle/>
          <a:p>
            <a:pPr algn="l">
              <a:lnSpc>
                <a:spcPts val="8640"/>
              </a:lnSpc>
            </a:pPr>
            <a:r>
              <a:rPr lang="en-US" sz="7200" b="true">
                <a:solidFill>
                  <a:srgbClr val="1B969B"/>
                </a:solidFill>
                <a:latin typeface="Arial Bold"/>
                <a:ea typeface="Arial Bold"/>
                <a:cs typeface="Arial Bold"/>
                <a:sym typeface="Arial Bold"/>
              </a:rPr>
              <a:t>А. Праздник, не имеющий ан</a:t>
            </a:r>
            <a:r>
              <a:rPr lang="en-US" sz="7200" b="true">
                <a:solidFill>
                  <a:srgbClr val="1B969B"/>
                </a:solidFill>
                <a:latin typeface="Arial Bold"/>
                <a:ea typeface="Arial Bold"/>
                <a:cs typeface="Arial Bold"/>
                <a:sym typeface="Arial Bold"/>
              </a:rPr>
              <a:t>алогов</a:t>
            </a:r>
          </a:p>
        </p:txBody>
      </p:sp>
      <p:grpSp>
        <p:nvGrpSpPr>
          <p:cNvPr name="Group 4" id="4"/>
          <p:cNvGrpSpPr/>
          <p:nvPr/>
        </p:nvGrpSpPr>
        <p:grpSpPr>
          <a:xfrm rot="0">
            <a:off x="15928489" y="9356659"/>
            <a:ext cx="2016608" cy="555994"/>
            <a:chOff x="0" y="0"/>
            <a:chExt cx="3525596" cy="972033"/>
          </a:xfrm>
        </p:grpSpPr>
        <p:sp>
          <p:nvSpPr>
            <p:cNvPr name="Freeform 5" id="5"/>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6" id="6"/>
          <p:cNvGrpSpPr/>
          <p:nvPr/>
        </p:nvGrpSpPr>
        <p:grpSpPr>
          <a:xfrm rot="0">
            <a:off x="12290073" y="4733874"/>
            <a:ext cx="6550732" cy="6015376"/>
            <a:chOff x="0" y="0"/>
            <a:chExt cx="2262226" cy="2077346"/>
          </a:xfrm>
        </p:grpSpPr>
        <p:sp>
          <p:nvSpPr>
            <p:cNvPr name="Freeform 7" id="7"/>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8" id="8"/>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2700000">
            <a:off x="15370075" y="6983345"/>
            <a:ext cx="4344324" cy="4352731"/>
            <a:chOff x="0" y="0"/>
            <a:chExt cx="1500266" cy="1503169"/>
          </a:xfrm>
        </p:grpSpPr>
        <p:sp>
          <p:nvSpPr>
            <p:cNvPr name="Freeform 10" id="10"/>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1" id="11"/>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2" id="12"/>
          <p:cNvGrpSpPr/>
          <p:nvPr/>
        </p:nvGrpSpPr>
        <p:grpSpPr>
          <a:xfrm rot="0">
            <a:off x="15854662" y="9380739"/>
            <a:ext cx="2164901" cy="531913"/>
            <a:chOff x="0" y="0"/>
            <a:chExt cx="747625" cy="183691"/>
          </a:xfrm>
        </p:grpSpPr>
        <p:sp>
          <p:nvSpPr>
            <p:cNvPr name="Freeform 13" id="13"/>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4" id="14"/>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5" id="15" descr="תמונה שמכילה טקסט, גופן, צילום מסך, גרפיקה"/>
          <p:cNvSpPr/>
          <p:nvPr/>
        </p:nvSpPr>
        <p:spPr>
          <a:xfrm flipH="false" flipV="false" rot="0">
            <a:off x="12194286" y="6989034"/>
            <a:ext cx="6334046" cy="2447387"/>
          </a:xfrm>
          <a:custGeom>
            <a:avLst/>
            <a:gdLst/>
            <a:ahLst/>
            <a:cxnLst/>
            <a:rect r="r" b="b" t="t" l="l"/>
            <a:pathLst>
              <a:path h="2447387" w="6334046">
                <a:moveTo>
                  <a:pt x="0" y="0"/>
                </a:moveTo>
                <a:lnTo>
                  <a:pt x="6334046" y="0"/>
                </a:lnTo>
                <a:lnTo>
                  <a:pt x="6334046" y="2447387"/>
                </a:lnTo>
                <a:lnTo>
                  <a:pt x="0" y="2447387"/>
                </a:lnTo>
                <a:lnTo>
                  <a:pt x="0" y="0"/>
                </a:lnTo>
                <a:close/>
              </a:path>
            </a:pathLst>
          </a:custGeom>
          <a:blipFill>
            <a:blip r:embed="rId3"/>
            <a:stretch>
              <a:fillRect l="-4365" t="0" r="-4365" b="0"/>
            </a:stretch>
          </a:blipFill>
        </p:spPr>
      </p:sp>
      <p:sp>
        <p:nvSpPr>
          <p:cNvPr name="TextBox 16" id="16"/>
          <p:cNvSpPr txBox="true"/>
          <p:nvPr/>
        </p:nvSpPr>
        <p:spPr>
          <a:xfrm rot="0">
            <a:off x="15905335" y="9495745"/>
            <a:ext cx="2025456" cy="258771"/>
          </a:xfrm>
          <a:prstGeom prst="rect">
            <a:avLst/>
          </a:prstGeom>
        </p:spPr>
        <p:txBody>
          <a:bodyPr anchor="t" rtlCol="false" tIns="0" lIns="0" bIns="0" rIns="0">
            <a:spAutoFit/>
          </a:bodyPr>
          <a:lstStyle/>
          <a:p>
            <a:pPr algn="ctr">
              <a:lnSpc>
                <a:spcPts val="1921"/>
              </a:lnSpc>
            </a:pPr>
            <a:r>
              <a:rPr lang="en-US" sz="1601">
                <a:solidFill>
                  <a:srgbClr val="FFFFFF"/>
                </a:solidFill>
                <a:latin typeface="Arial"/>
                <a:ea typeface="Arial"/>
                <a:cs typeface="Arial"/>
                <a:sym typeface="Arial"/>
              </a:rPr>
              <a:t>15-е ава</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634558"/>
            <a:ext cx="13716000" cy="29447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Все, кому присужд</a:t>
            </a:r>
            <a:r>
              <a:rPr lang="en-US" sz="3150">
                <a:solidFill>
                  <a:srgbClr val="000000"/>
                </a:solidFill>
                <a:latin typeface="Calibri (MS)"/>
                <a:ea typeface="Calibri (MS)"/>
                <a:cs typeface="Calibri (MS)"/>
                <a:sym typeface="Calibri (MS)"/>
              </a:rPr>
              <a:t>ен карет (отсечению души) и телесное наказание, освобождаются от карета, как сказано: «И будет унижен брат твой пред глазами твоими» (Дварим, 25:3). Это означает: раз он получил телесные наказания, снова стал как твой брат, грех его прощён и он больше не отсечён от еврейского народа; таковы слова рабби Хананьи бен Гамлиэля.</a:t>
            </a: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Макот, 23а</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6</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
        <p:nvSpPr>
          <p:cNvPr name="TextBox 7" id="7"/>
          <p:cNvSpPr txBox="true"/>
          <p:nvPr/>
        </p:nvSpPr>
        <p:spPr>
          <a:xfrm rot="0">
            <a:off x="3421732" y="2167833"/>
            <a:ext cx="8908434"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История приношения дров</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21732"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21732" y="1721613"/>
            <a:ext cx="13837568" cy="468786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Пр</a:t>
            </a:r>
            <a:r>
              <a:rPr lang="en-US" sz="3150" strike="noStrike" u="none">
                <a:solidFill>
                  <a:srgbClr val="000000"/>
                </a:solidFill>
                <a:latin typeface="Calibri (MS)"/>
                <a:ea typeface="Calibri (MS)"/>
                <a:cs typeface="Calibri (MS)"/>
                <a:sym typeface="Calibri (MS)"/>
              </a:rPr>
              <a:t>ичина, по которой готовили дрова в отведенной для этого Палате дров, заключалась в том, чтобы люди могли приносить свои жертвы в срок, без каких-либо препятствий или задержек. Иными словами, даже если кому-то нужно было принести жертву в то время, когда уже нельзя было нарубить свежих дров, или если приносящий жертву не мог обеспечить дрова — из-за нехватки денег, времени или по иной причине — в Палате уже были наготове дрова для жертвенника, и жертву можно было принести в срок. Таким образом, заготовка дров для жертвенника была связана с понятием благотворительности.</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148783"/>
            <a:ext cx="13716000" cy="410683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История</a:t>
            </a:r>
            <a:r>
              <a:rPr lang="en-US" sz="3150">
                <a:solidFill>
                  <a:srgbClr val="000000"/>
                </a:solidFill>
                <a:latin typeface="Calibri (MS)"/>
                <a:ea typeface="Calibri (MS)"/>
                <a:cs typeface="Calibri (MS)"/>
                <a:sym typeface="Calibri (MS)"/>
              </a:rPr>
              <a:t> такова: когда изгнанники времен Второго Храма вернулись, не нашли в Палате достаточно дров для жертвенника. Тогда некоторые семьи добровольно пожертвовали дрова из своих [запасов] для жертвенника.</a:t>
            </a:r>
          </a:p>
          <a:p>
            <a:pPr algn="just">
              <a:lnSpc>
                <a:spcPts val="4592"/>
              </a:lnSpc>
            </a:pPr>
            <a:r>
              <a:rPr lang="en-US" sz="3150">
                <a:solidFill>
                  <a:srgbClr val="000000"/>
                </a:solidFill>
                <a:latin typeface="Calibri (MS)"/>
                <a:ea typeface="Calibri (MS)"/>
                <a:cs typeface="Calibri (MS)"/>
                <a:sym typeface="Calibri (MS)"/>
              </a:rPr>
              <a:t>Поэтому пророки среди них установили: даже если предназначенная для этого храмовая Палата полна дров, эти жертвователи продолжат приносить свои пожертвования в назначенные дни.</a:t>
            </a:r>
          </a:p>
          <a:p>
            <a:pPr algn="just">
              <a:lnSpc>
                <a:spcPts val="4592"/>
              </a:lnSpc>
            </a:pP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Таанит, 28а</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7</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278863"/>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917038"/>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950938"/>
            <a:ext cx="13837568" cy="933606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Вн</a:t>
            </a:r>
            <a:r>
              <a:rPr lang="en-US" sz="3150" strike="noStrike" u="none">
                <a:solidFill>
                  <a:srgbClr val="000000"/>
                </a:solidFill>
                <a:latin typeface="Calibri (MS)"/>
                <a:ea typeface="Calibri (MS)"/>
                <a:cs typeface="Calibri (MS)"/>
                <a:sym typeface="Calibri (MS)"/>
              </a:rPr>
              <a:t>ачале одна семья пожертвовала дрова для жертвенника. Когда эти дрова закон</a:t>
            </a:r>
            <a:r>
              <a:rPr lang="en-US" sz="3150" strike="noStrike" u="none">
                <a:solidFill>
                  <a:srgbClr val="000000"/>
                </a:solidFill>
                <a:latin typeface="Calibri (MS)"/>
                <a:ea typeface="Calibri (MS)"/>
                <a:cs typeface="Calibri (MS)"/>
                <a:sym typeface="Calibri (MS)"/>
              </a:rPr>
              <a:t>чились,</a:t>
            </a:r>
            <a:r>
              <a:rPr lang="en-US" sz="3150" strike="noStrike" u="none">
                <a:solidFill>
                  <a:srgbClr val="000000"/>
                </a:solidFill>
                <a:latin typeface="Calibri (MS)"/>
                <a:ea typeface="Calibri (MS)"/>
                <a:cs typeface="Calibri (MS)"/>
                <a:sym typeface="Calibri (MS)"/>
              </a:rPr>
              <a:t> дру</a:t>
            </a:r>
            <a:r>
              <a:rPr lang="en-US" sz="3150" strike="noStrike" u="none">
                <a:solidFill>
                  <a:srgbClr val="000000"/>
                </a:solidFill>
                <a:latin typeface="Calibri (MS)"/>
                <a:ea typeface="Calibri (MS)"/>
                <a:cs typeface="Calibri (MS)"/>
                <a:sym typeface="Calibri (MS)"/>
              </a:rPr>
              <a:t>г</a:t>
            </a:r>
            <a:r>
              <a:rPr lang="en-US" sz="3150" strike="noStrike" u="none">
                <a:solidFill>
                  <a:srgbClr val="000000"/>
                </a:solidFill>
                <a:latin typeface="Calibri (MS)"/>
                <a:ea typeface="Calibri (MS)"/>
                <a:cs typeface="Calibri (MS)"/>
                <a:sym typeface="Calibri (MS)"/>
              </a:rPr>
              <a:t>ая сем</a:t>
            </a:r>
            <a:r>
              <a:rPr lang="en-US" sz="3150" strike="noStrike" u="none">
                <a:solidFill>
                  <a:srgbClr val="000000"/>
                </a:solidFill>
                <a:latin typeface="Calibri (MS)"/>
                <a:ea typeface="Calibri (MS)"/>
                <a:cs typeface="Calibri (MS)"/>
                <a:sym typeface="Calibri (MS)"/>
              </a:rPr>
              <a:t>ья</a:t>
            </a:r>
            <a:r>
              <a:rPr lang="en-US" sz="3150" strike="noStrike" u="none">
                <a:solidFill>
                  <a:srgbClr val="000000"/>
                </a:solidFill>
                <a:latin typeface="Calibri (MS)"/>
                <a:ea typeface="Calibri (MS)"/>
                <a:cs typeface="Calibri (MS)"/>
                <a:sym typeface="Calibri (MS)"/>
              </a:rPr>
              <a:t> выступи</a:t>
            </a:r>
            <a:r>
              <a:rPr lang="en-US" sz="3150" strike="noStrike" u="none">
                <a:solidFill>
                  <a:srgbClr val="000000"/>
                </a:solidFill>
                <a:latin typeface="Calibri (MS)"/>
                <a:ea typeface="Calibri (MS)"/>
                <a:cs typeface="Calibri (MS)"/>
                <a:sym typeface="Calibri (MS)"/>
              </a:rPr>
              <a:t>ла</a:t>
            </a:r>
            <a:r>
              <a:rPr lang="en-US" sz="3150" strike="noStrike" u="none">
                <a:solidFill>
                  <a:srgbClr val="000000"/>
                </a:solidFill>
                <a:latin typeface="Calibri (MS)"/>
                <a:ea typeface="Calibri (MS)"/>
                <a:cs typeface="Calibri (MS)"/>
                <a:sym typeface="Calibri (MS)"/>
              </a:rPr>
              <a:t> и пожертвовала ещё, и так далее.</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Поэтому пророки среди них ус</a:t>
            </a:r>
            <a:r>
              <a:rPr lang="en-US" sz="3150" strike="noStrike" u="none">
                <a:solidFill>
                  <a:srgbClr val="000000"/>
                </a:solidFill>
                <a:latin typeface="Calibri (MS)"/>
                <a:ea typeface="Calibri (MS)"/>
                <a:cs typeface="Calibri (MS)"/>
                <a:sym typeface="Calibri (MS)"/>
              </a:rPr>
              <a:t>та</a:t>
            </a:r>
            <a:r>
              <a:rPr lang="en-US" sz="3150" strike="noStrike" u="none">
                <a:solidFill>
                  <a:srgbClr val="000000"/>
                </a:solidFill>
                <a:latin typeface="Calibri (MS)"/>
                <a:ea typeface="Calibri (MS)"/>
                <a:cs typeface="Calibri (MS)"/>
                <a:sym typeface="Calibri (MS)"/>
              </a:rPr>
              <a:t>но</a:t>
            </a:r>
            <a:r>
              <a:rPr lang="en-US" sz="3150" strike="noStrike" u="none">
                <a:solidFill>
                  <a:srgbClr val="000000"/>
                </a:solidFill>
                <a:latin typeface="Calibri (MS)"/>
                <a:ea typeface="Calibri (MS)"/>
                <a:cs typeface="Calibri (MS)"/>
                <a:sym typeface="Calibri (MS)"/>
              </a:rPr>
              <a:t>вили</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вил</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аж</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если</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ециальна</a:t>
            </a:r>
            <a:r>
              <a:rPr lang="en-US" sz="3150" strike="noStrike" u="none">
                <a:solidFill>
                  <a:srgbClr val="000000"/>
                </a:solidFill>
                <a:latin typeface="Calibri (MS)"/>
                <a:ea typeface="Calibri (MS)"/>
                <a:cs typeface="Calibri (MS)"/>
                <a:sym typeface="Calibri (MS)"/>
              </a:rPr>
              <a:t>я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ат</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 полн</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ров</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эт</a:t>
            </a:r>
            <a:r>
              <a:rPr lang="en-US" sz="3150" strike="noStrike" u="none">
                <a:solidFill>
                  <a:srgbClr val="000000"/>
                </a:solidFill>
                <a:latin typeface="Calibri (MS)"/>
                <a:ea typeface="Calibri (MS)"/>
                <a:cs typeface="Calibri (MS)"/>
                <a:sym typeface="Calibri (MS)"/>
              </a:rPr>
              <a:t>и с</a:t>
            </a:r>
            <a:r>
              <a:rPr lang="en-US" sz="3150" strike="noStrike" u="none">
                <a:solidFill>
                  <a:srgbClr val="000000"/>
                </a:solidFill>
                <a:latin typeface="Calibri (MS)"/>
                <a:ea typeface="Calibri (MS)"/>
                <a:cs typeface="Calibri (MS)"/>
                <a:sym typeface="Calibri (MS)"/>
              </a:rPr>
              <a:t>емь</a:t>
            </a:r>
            <a:r>
              <a:rPr lang="en-US" sz="3150" strike="noStrike" u="none">
                <a:solidFill>
                  <a:srgbClr val="000000"/>
                </a:solidFill>
                <a:latin typeface="Calibri (MS)"/>
                <a:ea typeface="Calibri (MS)"/>
                <a:cs typeface="Calibri (MS)"/>
                <a:sym typeface="Calibri (MS)"/>
              </a:rPr>
              <a:t>и </a:t>
            </a:r>
            <a:r>
              <a:rPr lang="en-US" sz="3150" strike="noStrike" u="none">
                <a:solidFill>
                  <a:srgbClr val="000000"/>
                </a:solidFill>
                <a:latin typeface="Calibri (MS)"/>
                <a:ea typeface="Calibri (MS)"/>
                <a:cs typeface="Calibri (MS)"/>
                <a:sym typeface="Calibri (MS)"/>
              </a:rPr>
              <a:t>до</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жны п</a:t>
            </a:r>
            <a:r>
              <a:rPr lang="en-US" sz="3150" strike="noStrike" u="none">
                <a:solidFill>
                  <a:srgbClr val="000000"/>
                </a:solidFill>
                <a:latin typeface="Calibri (MS)"/>
                <a:ea typeface="Calibri (MS)"/>
                <a:cs typeface="Calibri (MS)"/>
                <a:sym typeface="Calibri (MS)"/>
              </a:rPr>
              <a:t>родо</a:t>
            </a:r>
            <a:r>
              <a:rPr lang="en-US" sz="3150" strike="noStrike" u="none">
                <a:solidFill>
                  <a:srgbClr val="000000"/>
                </a:solidFill>
                <a:latin typeface="Calibri (MS)"/>
                <a:ea typeface="Calibri (MS)"/>
                <a:cs typeface="Calibri (MS)"/>
                <a:sym typeface="Calibri (MS)"/>
              </a:rPr>
              <a:t>лжать</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ино</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ь</a:t>
            </a:r>
            <a:r>
              <a:rPr lang="en-US" sz="3150" strike="noStrike" u="none">
                <a:solidFill>
                  <a:srgbClr val="000000"/>
                </a:solidFill>
                <a:latin typeface="Calibri (MS)"/>
                <a:ea typeface="Calibri (MS)"/>
                <a:cs typeface="Calibri (MS)"/>
                <a:sym typeface="Calibri (MS)"/>
              </a:rPr>
              <a:t> с</a:t>
            </a:r>
            <a:r>
              <a:rPr lang="en-US" sz="3150" strike="noStrike" u="none">
                <a:solidFill>
                  <a:srgbClr val="000000"/>
                </a:solidFill>
                <a:latin typeface="Calibri (MS)"/>
                <a:ea typeface="Calibri (MS)"/>
                <a:cs typeface="Calibri (MS)"/>
                <a:sym typeface="Calibri (MS)"/>
              </a:rPr>
              <a:t>во</a:t>
            </a:r>
            <a:r>
              <a:rPr lang="en-US" sz="3150" strike="noStrike" u="none">
                <a:solidFill>
                  <a:srgbClr val="000000"/>
                </a:solidFill>
                <a:latin typeface="Calibri (MS)"/>
                <a:ea typeface="Calibri (MS)"/>
                <a:cs typeface="Calibri (MS)"/>
                <a:sym typeface="Calibri (MS)"/>
              </a:rPr>
              <a:t>и по</a:t>
            </a:r>
            <a:r>
              <a:rPr lang="en-US" sz="3150" strike="noStrike" u="none">
                <a:solidFill>
                  <a:srgbClr val="000000"/>
                </a:solidFill>
                <a:latin typeface="Calibri (MS)"/>
                <a:ea typeface="Calibri (MS)"/>
                <a:cs typeface="Calibri (MS)"/>
                <a:sym typeface="Calibri (MS)"/>
              </a:rPr>
              <a:t>ж</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ртвования</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скольку</a:t>
            </a:r>
            <a:r>
              <a:rPr lang="en-US" sz="3150" strike="noStrike" u="none">
                <a:solidFill>
                  <a:srgbClr val="000000"/>
                </a:solidFill>
                <a:latin typeface="Calibri (MS)"/>
                <a:ea typeface="Calibri (MS)"/>
                <a:cs typeface="Calibri (MS)"/>
                <a:sym typeface="Calibri (MS)"/>
              </a:rPr>
              <a:t> они и</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ачал</a:t>
            </a:r>
            <a:r>
              <a:rPr lang="en-US" sz="3150" strike="noStrike" u="none">
                <a:solidFill>
                  <a:srgbClr val="000000"/>
                </a:solidFill>
                <a:latin typeface="Calibri (MS)"/>
                <a:ea typeface="Calibri (MS)"/>
                <a:cs typeface="Calibri (MS)"/>
                <a:sym typeface="Calibri (MS)"/>
              </a:rPr>
              <a:t>ь</a:t>
            </a:r>
            <a:r>
              <a:rPr lang="en-US" sz="3150" strike="noStrike" u="none">
                <a:solidFill>
                  <a:srgbClr val="000000"/>
                </a:solidFill>
                <a:latin typeface="Calibri (MS)"/>
                <a:ea typeface="Calibri (MS)"/>
                <a:cs typeface="Calibri (MS)"/>
                <a:sym typeface="Calibri (MS)"/>
              </a:rPr>
              <a:t>но</a:t>
            </a:r>
            <a:r>
              <a:rPr lang="en-US" sz="3150" strike="noStrike" u="none">
                <a:solidFill>
                  <a:srgbClr val="000000"/>
                </a:solidFill>
                <a:latin typeface="Calibri (MS)"/>
                <a:ea typeface="Calibri (MS)"/>
                <a:cs typeface="Calibri (MS)"/>
                <a:sym typeface="Calibri (MS)"/>
              </a:rPr>
              <a:t> пож</a:t>
            </a:r>
            <a:r>
              <a:rPr lang="en-US" sz="3150" strike="noStrike" u="none">
                <a:solidFill>
                  <a:srgbClr val="000000"/>
                </a:solidFill>
                <a:latin typeface="Calibri (MS)"/>
                <a:ea typeface="Calibri (MS)"/>
                <a:cs typeface="Calibri (MS)"/>
                <a:sym typeface="Calibri (MS)"/>
              </a:rPr>
              <a:t>ерт</a:t>
            </a:r>
            <a:r>
              <a:rPr lang="en-US" sz="3150" strike="noStrike" u="none">
                <a:solidFill>
                  <a:srgbClr val="000000"/>
                </a:solidFill>
                <a:latin typeface="Calibri (MS)"/>
                <a:ea typeface="Calibri (MS)"/>
                <a:cs typeface="Calibri (MS)"/>
                <a:sym typeface="Calibri (MS)"/>
              </a:rPr>
              <a:t>во</a:t>
            </a:r>
            <a:r>
              <a:rPr lang="en-US" sz="3150" strike="noStrike" u="none">
                <a:solidFill>
                  <a:srgbClr val="000000"/>
                </a:solidFill>
                <a:latin typeface="Calibri (MS)"/>
                <a:ea typeface="Calibri (MS)"/>
                <a:cs typeface="Calibri (MS)"/>
                <a:sym typeface="Calibri (MS)"/>
              </a:rPr>
              <a:t>вал</a:t>
            </a:r>
            <a:r>
              <a:rPr lang="en-US" sz="3150" strike="noStrike" u="none">
                <a:solidFill>
                  <a:srgbClr val="000000"/>
                </a:solidFill>
                <a:latin typeface="Calibri (MS)"/>
                <a:ea typeface="Calibri (MS)"/>
                <a:cs typeface="Calibri (MS)"/>
                <a:sym typeface="Calibri (MS)"/>
              </a:rPr>
              <a:t>и </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ро</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а в</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вр</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мя, ко</a:t>
            </a:r>
            <a:r>
              <a:rPr lang="en-US" sz="3150" strike="noStrike" u="none">
                <a:solidFill>
                  <a:srgbClr val="000000"/>
                </a:solidFill>
                <a:latin typeface="Calibri (MS)"/>
                <a:ea typeface="Calibri (MS)"/>
                <a:cs typeface="Calibri (MS)"/>
                <a:sym typeface="Calibri (MS)"/>
              </a:rPr>
              <a:t>г</a:t>
            </a:r>
            <a:r>
              <a:rPr lang="en-US" sz="3150" strike="noStrike" u="none">
                <a:solidFill>
                  <a:srgbClr val="000000"/>
                </a:solidFill>
                <a:latin typeface="Calibri (MS)"/>
                <a:ea typeface="Calibri (MS)"/>
                <a:cs typeface="Calibri (MS)"/>
                <a:sym typeface="Calibri (MS)"/>
              </a:rPr>
              <a:t>да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па</a:t>
            </a:r>
            <a:r>
              <a:rPr lang="en-US" sz="3150" strike="noStrike" u="none">
                <a:solidFill>
                  <a:srgbClr val="000000"/>
                </a:solidFill>
                <a:latin typeface="Calibri (MS)"/>
                <a:ea typeface="Calibri (MS)"/>
                <a:cs typeface="Calibri (MS)"/>
                <a:sym typeface="Calibri (MS)"/>
              </a:rPr>
              <a:t>лате </a:t>
            </a:r>
            <a:r>
              <a:rPr lang="en-US" sz="3150" strike="noStrike" u="none">
                <a:solidFill>
                  <a:srgbClr val="000000"/>
                </a:solidFill>
                <a:latin typeface="Calibri (MS)"/>
                <a:ea typeface="Calibri (MS)"/>
                <a:cs typeface="Calibri (MS)"/>
                <a:sym typeface="Calibri (MS)"/>
              </a:rPr>
              <a:t>не</a:t>
            </a:r>
            <a:r>
              <a:rPr lang="en-US" sz="3150" strike="noStrike" u="none">
                <a:solidFill>
                  <a:srgbClr val="000000"/>
                </a:solidFill>
                <a:latin typeface="Calibri (MS)"/>
                <a:ea typeface="Calibri (MS)"/>
                <a:cs typeface="Calibri (MS)"/>
                <a:sym typeface="Calibri (MS)"/>
              </a:rPr>
              <a:t> бы</a:t>
            </a:r>
            <a:r>
              <a:rPr lang="en-US" sz="3150" strike="noStrike" u="none">
                <a:solidFill>
                  <a:srgbClr val="000000"/>
                </a:solidFill>
                <a:latin typeface="Calibri (MS)"/>
                <a:ea typeface="Calibri (MS)"/>
                <a:cs typeface="Calibri (MS)"/>
                <a:sym typeface="Calibri (MS)"/>
              </a:rPr>
              <a:t>ло</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ров</a:t>
            </a:r>
            <a:r>
              <a:rPr lang="en-US" sz="3150" strike="noStrike" u="none">
                <a:solidFill>
                  <a:srgbClr val="000000"/>
                </a:solidFill>
                <a:latin typeface="Calibri (MS)"/>
                <a:ea typeface="Calibri (MS)"/>
                <a:cs typeface="Calibri (MS)"/>
                <a:sym typeface="Calibri (MS)"/>
              </a:rPr>
              <a:t>. И</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эт</a:t>
            </a:r>
            <a:r>
              <a:rPr lang="en-US" sz="3150" strike="noStrike" u="none">
                <a:solidFill>
                  <a:srgbClr val="000000"/>
                </a:solidFill>
                <a:latin typeface="Calibri (MS)"/>
                <a:ea typeface="Calibri (MS)"/>
                <a:cs typeface="Calibri (MS)"/>
                <a:sym typeface="Calibri (MS)"/>
              </a:rPr>
              <a:t>от</a:t>
            </a:r>
            <a:r>
              <a:rPr lang="en-US" sz="3150" strike="noStrike" u="none">
                <a:solidFill>
                  <a:srgbClr val="000000"/>
                </a:solidFill>
                <a:latin typeface="Calibri (MS)"/>
                <a:ea typeface="Calibri (MS)"/>
                <a:cs typeface="Calibri (MS)"/>
                <a:sym typeface="Calibri (MS)"/>
              </a:rPr>
              <a:t> д</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нь</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бы</a:t>
            </a:r>
            <a:r>
              <a:rPr lang="en-US" sz="3150" strike="noStrike" u="none">
                <a:solidFill>
                  <a:srgbClr val="000000"/>
                </a:solidFill>
                <a:latin typeface="Calibri (MS)"/>
                <a:ea typeface="Calibri (MS)"/>
                <a:cs typeface="Calibri (MS)"/>
                <a:sym typeface="Calibri (MS)"/>
              </a:rPr>
              <a:t>л </a:t>
            </a:r>
            <a:r>
              <a:rPr lang="en-US" sz="3150" strike="noStrike" u="none">
                <a:solidFill>
                  <a:srgbClr val="000000"/>
                </a:solidFill>
                <a:latin typeface="Calibri (MS)"/>
                <a:ea typeface="Calibri (MS)"/>
                <a:cs typeface="Calibri (MS)"/>
                <a:sym typeface="Calibri (MS)"/>
              </a:rPr>
              <a:t>закреп</a:t>
            </a:r>
            <a:r>
              <a:rPr lang="en-US" sz="3150" strike="noStrike" u="none">
                <a:solidFill>
                  <a:srgbClr val="000000"/>
                </a:solidFill>
                <a:latin typeface="Calibri (MS)"/>
                <a:ea typeface="Calibri (MS)"/>
                <a:cs typeface="Calibri (MS)"/>
                <a:sym typeface="Calibri (MS)"/>
              </a:rPr>
              <a:t>л</a:t>
            </a:r>
            <a:r>
              <a:rPr lang="en-US" sz="3150" strike="noStrike" u="none">
                <a:solidFill>
                  <a:srgbClr val="000000"/>
                </a:solidFill>
                <a:latin typeface="Calibri (MS)"/>
                <a:ea typeface="Calibri (MS)"/>
                <a:cs typeface="Calibri (MS)"/>
                <a:sym typeface="Calibri (MS)"/>
              </a:rPr>
              <a:t>ён к</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к их </a:t>
            </a:r>
            <a:r>
              <a:rPr lang="en-US" sz="3150" strike="noStrike" u="none">
                <a:solidFill>
                  <a:srgbClr val="000000"/>
                </a:solidFill>
                <a:latin typeface="Calibri (MS)"/>
                <a:ea typeface="Calibri (MS)"/>
                <a:cs typeface="Calibri (MS)"/>
                <a:sym typeface="Calibri (MS)"/>
              </a:rPr>
              <a:t>осо</a:t>
            </a:r>
            <a:r>
              <a:rPr lang="en-US" sz="3150" strike="noStrike" u="none">
                <a:solidFill>
                  <a:srgbClr val="000000"/>
                </a:solidFill>
                <a:latin typeface="Calibri (MS)"/>
                <a:ea typeface="Calibri (MS)"/>
                <a:cs typeface="Calibri (MS)"/>
                <a:sym typeface="Calibri (MS)"/>
              </a:rPr>
              <a:t>бый празд</a:t>
            </a:r>
            <a:r>
              <a:rPr lang="en-US" sz="3150" strike="noStrike" u="none">
                <a:solidFill>
                  <a:srgbClr val="000000"/>
                </a:solidFill>
                <a:latin typeface="Calibri (MS)"/>
                <a:ea typeface="Calibri (MS)"/>
                <a:cs typeface="Calibri (MS)"/>
                <a:sym typeface="Calibri (MS)"/>
              </a:rPr>
              <a:t>ни</a:t>
            </a:r>
            <a:r>
              <a:rPr lang="en-US" sz="3150" strike="noStrike" u="none">
                <a:solidFill>
                  <a:srgbClr val="000000"/>
                </a:solidFill>
                <a:latin typeface="Calibri (MS)"/>
                <a:ea typeface="Calibri (MS)"/>
                <a:cs typeface="Calibri (MS)"/>
                <a:sym typeface="Calibri (MS)"/>
              </a:rPr>
              <a:t>к на вс</a:t>
            </a:r>
            <a:r>
              <a:rPr lang="en-US" sz="3150" strike="noStrike" u="none">
                <a:solidFill>
                  <a:srgbClr val="000000"/>
                </a:solidFill>
                <a:latin typeface="Calibri (MS)"/>
                <a:ea typeface="Calibri (MS)"/>
                <a:cs typeface="Calibri (MS)"/>
                <a:sym typeface="Calibri (MS)"/>
              </a:rPr>
              <a:t>е </a:t>
            </a:r>
            <a:r>
              <a:rPr lang="en-US" sz="3150" strike="noStrike" u="none">
                <a:solidFill>
                  <a:srgbClr val="000000"/>
                </a:solidFill>
                <a:latin typeface="Calibri (MS)"/>
                <a:ea typeface="Calibri (MS)"/>
                <a:cs typeface="Calibri (MS)"/>
                <a:sym typeface="Calibri (MS)"/>
              </a:rPr>
              <a:t>г</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ды</a:t>
            </a:r>
            <a:r>
              <a:rPr lang="en-US" sz="3150" strike="noStrike" u="none">
                <a:solidFill>
                  <a:srgbClr val="000000"/>
                </a:solidFill>
                <a:latin typeface="Calibri (MS)"/>
                <a:ea typeface="Calibri (MS)"/>
                <a:cs typeface="Calibri (MS)"/>
                <a:sym typeface="Calibri (MS)"/>
              </a:rPr>
              <a:t>.</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Есть здесь и дополнительный контекст.</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Было большое отличие между теми, кто жертвовал дрова до 15-го ава, и теми, кто жертвовал дрова после 15-го ава.</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Те семьи, которые жертвовали дрова для разведения костра на жертвеннике до 15-го ава, действительно выполнили важную заповедь. Но даже если бы они не принесли такого дара в пользу Храма, приносящий жертву мог бы пойти в лес и нарубить дров для костра. Напротив, те семьи, которые жертвовали дрова после 15-го ава, — польза от этого была намного больше,</a:t>
            </a:r>
          </a:p>
          <a:p>
            <a:pPr algn="just" marL="0" indent="0" lvl="0">
              <a:lnSpc>
                <a:spcPts val="4592"/>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65643" y="503263"/>
            <a:ext cx="13716000" cy="933606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потому что к тому времени уже нельзя было пойти в лес и нарубить дров для жертвенника — поскольку сила солнца ослабевала.</a:t>
            </a:r>
          </a:p>
          <a:p>
            <a:pPr algn="just">
              <a:lnSpc>
                <a:spcPts val="4592"/>
              </a:lnSpc>
            </a:pPr>
            <a:r>
              <a:rPr lang="en-US" sz="3150">
                <a:solidFill>
                  <a:srgbClr val="000000"/>
                </a:solidFill>
                <a:latin typeface="Calibri (MS)"/>
                <a:ea typeface="Calibri (MS)"/>
                <a:cs typeface="Calibri (MS)"/>
                <a:sym typeface="Calibri (MS)"/>
              </a:rPr>
              <a:t>Это показывает, что принесение дров в Храм в то время было «великой заповедью» — бо́льшей, чем в любой другой момент года.</a:t>
            </a:r>
          </a:p>
          <a:p>
            <a:pPr algn="just">
              <a:lnSpc>
                <a:spcPts val="4592"/>
              </a:lnSpc>
            </a:pPr>
            <a:r>
              <a:rPr lang="en-US" sz="3150">
                <a:solidFill>
                  <a:srgbClr val="000000"/>
                </a:solidFill>
                <a:latin typeface="Calibri (MS)"/>
                <a:ea typeface="Calibri (MS)"/>
                <a:cs typeface="Calibri (MS)"/>
                <a:sym typeface="Calibri (MS)"/>
              </a:rPr>
              <a:t>Ещё один момент.</a:t>
            </a:r>
          </a:p>
          <a:p>
            <a:pPr algn="just" marL="0" indent="0" lvl="0">
              <a:lnSpc>
                <a:spcPts val="4592"/>
              </a:lnSpc>
              <a:spcBef>
                <a:spcPct val="0"/>
              </a:spcBef>
            </a:pPr>
            <a:r>
              <a:rPr lang="en-US" sz="3150">
                <a:solidFill>
                  <a:srgbClr val="000000"/>
                </a:solidFill>
                <a:latin typeface="Calibri (MS)"/>
                <a:ea typeface="Calibri (MS)"/>
                <a:cs typeface="Calibri (MS)"/>
                <a:sym typeface="Calibri (MS)"/>
              </a:rPr>
              <a:t>Согласно расписанию принесения дров, было несколько семей, приносивших своё приношение после 15-го ава. Мишна перечисляет такие даты, как 20-е ава и позднее.</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Все эти приношения обладают особым достоинством, потому что к тому времени дрова уже не были доступны.</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Однако приношение 15-го ава имеет уникальное отличие: оно было связано со всеми евреями.</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Мишна говорит, что «всякий, кто не знал своей принадлежности к колену (или к семье)» — и потому не знал, с кем приносить в Храм дрова, — должен был присоединиться к Зату из колена Йеуды, который приносил дрова 15-го ава.</a:t>
            </a:r>
          </a:p>
          <a:p>
            <a:pPr algn="just" marL="0" indent="0" lvl="0">
              <a:lnSpc>
                <a:spcPts val="4592"/>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091633"/>
            <a:ext cx="13716000" cy="178273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В</a:t>
            </a:r>
            <a:r>
              <a:rPr lang="en-US" sz="3150">
                <a:solidFill>
                  <a:srgbClr val="000000"/>
                </a:solidFill>
                <a:latin typeface="Calibri (MS)"/>
                <a:ea typeface="Calibri (MS)"/>
                <a:cs typeface="Calibri (MS)"/>
                <a:sym typeface="Calibri (MS)"/>
              </a:rPr>
              <a:t> пятнадцатый день — потомки Зату, потомки Йеуды, а с ними праздновали священники, левиты и всякий, кто ошибся [в отношении] своего колена и не знает, к какому колену принадлежит.</a:t>
            </a: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Таанит, 26а</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8</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1672200"/>
            <a:ext cx="13837568" cy="120171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тсюда понятно, что принесение дров 15-го ава имеет отношение ко всем евреям.</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grpSp>
        <p:nvGrpSpPr>
          <p:cNvPr name="Group 4" id="4"/>
          <p:cNvGrpSpPr/>
          <p:nvPr/>
        </p:nvGrpSpPr>
        <p:grpSpPr>
          <a:xfrm rot="0">
            <a:off x="12584006" y="7456118"/>
            <a:ext cx="4303679" cy="628393"/>
            <a:chOff x="0" y="0"/>
            <a:chExt cx="1133479" cy="165503"/>
          </a:xfrm>
        </p:grpSpPr>
        <p:sp>
          <p:nvSpPr>
            <p:cNvPr name="Freeform 5" id="5"/>
            <p:cNvSpPr/>
            <p:nvPr/>
          </p:nvSpPr>
          <p:spPr>
            <a:xfrm flipH="false" flipV="false" rot="0">
              <a:off x="0" y="0"/>
              <a:ext cx="1133479" cy="165503"/>
            </a:xfrm>
            <a:custGeom>
              <a:avLst/>
              <a:gdLst/>
              <a:ahLst/>
              <a:cxnLst/>
              <a:rect r="r" b="b" t="t" l="l"/>
              <a:pathLst>
                <a:path h="165503" w="1133479">
                  <a:moveTo>
                    <a:pt x="0" y="0"/>
                  </a:moveTo>
                  <a:lnTo>
                    <a:pt x="1133479" y="0"/>
                  </a:lnTo>
                  <a:lnTo>
                    <a:pt x="1133479" y="165503"/>
                  </a:lnTo>
                  <a:lnTo>
                    <a:pt x="0" y="165503"/>
                  </a:lnTo>
                  <a:close/>
                </a:path>
              </a:pathLst>
            </a:custGeom>
            <a:solidFill>
              <a:srgbClr val="FFFFFF"/>
            </a:solidFill>
          </p:spPr>
        </p:sp>
        <p:sp>
          <p:nvSpPr>
            <p:cNvPr name="TextBox 6" id="6"/>
            <p:cNvSpPr txBox="true"/>
            <p:nvPr/>
          </p:nvSpPr>
          <p:spPr>
            <a:xfrm>
              <a:off x="0" y="-9525"/>
              <a:ext cx="1133479" cy="175028"/>
            </a:xfrm>
            <a:prstGeom prst="rect">
              <a:avLst/>
            </a:prstGeom>
          </p:spPr>
          <p:txBody>
            <a:bodyPr anchor="ctr" rtlCol="false" tIns="50800" lIns="50800" bIns="50800" rIns="50800"/>
            <a:lstStyle/>
            <a:p>
              <a:pPr algn="ctr">
                <a:lnSpc>
                  <a:spcPts val="3194"/>
                </a:lnSpc>
              </a:pPr>
            </a:p>
          </p:txBody>
        </p:sp>
      </p:grpSp>
      <p:sp>
        <p:nvSpPr>
          <p:cNvPr name="TextBox 7" id="7"/>
          <p:cNvSpPr txBox="true"/>
          <p:nvPr/>
        </p:nvSpPr>
        <p:spPr>
          <a:xfrm rot="0">
            <a:off x="12584006" y="7517902"/>
            <a:ext cx="4756566" cy="476250"/>
          </a:xfrm>
          <a:prstGeom prst="rect">
            <a:avLst/>
          </a:prstGeom>
        </p:spPr>
        <p:txBody>
          <a:bodyPr anchor="t" rtlCol="false" tIns="0" lIns="0" bIns="0" rIns="0">
            <a:spAutoFit/>
          </a:bodyPr>
          <a:lstStyle/>
          <a:p>
            <a:pPr algn="l">
              <a:lnSpc>
                <a:spcPts val="3840"/>
              </a:lnSpc>
              <a:spcBef>
                <a:spcPct val="0"/>
              </a:spcBef>
            </a:pPr>
            <a:r>
              <a:rPr lang="en-US" b="true" sz="3200">
                <a:solidFill>
                  <a:srgbClr val="000000"/>
                </a:solidFill>
                <a:latin typeface="TT Interphases Bold"/>
                <a:ea typeface="TT Interphases Bold"/>
                <a:cs typeface="TT Interphases Bold"/>
                <a:sym typeface="TT Interphases Bold"/>
              </a:rPr>
              <a:t>предназначенный</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65643" y="910912"/>
            <a:ext cx="13716000" cy="875503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Исходя из того, что идеей праздника 15-го ава является народное единство, антипод (исправление и устранение) беспричинной ненависти, которая привела к разрушению, — понятно, почему сформировался такой образ праздника и веселья, при котором «дочери Иерусалима выходили и танцевали в виноградниках», Несмотря на различия между собой — во внешности, происхождении или положении, как подробно описано в барайте — девушки принимали участие в общем хороводе, доброжелательно и сплоченно.</a:t>
            </a:r>
          </a:p>
          <a:p>
            <a:pPr algn="just">
              <a:lnSpc>
                <a:spcPts val="4592"/>
              </a:lnSpc>
            </a:pPr>
            <a:r>
              <a:rPr lang="en-US" sz="3150">
                <a:solidFill>
                  <a:srgbClr val="000000"/>
                </a:solidFill>
                <a:latin typeface="Calibri (MS)"/>
                <a:ea typeface="Calibri (MS)"/>
                <a:cs typeface="Calibri (MS)"/>
                <a:sym typeface="Calibri (MS)"/>
              </a:rPr>
              <a:t>Более того, когда они танцевали, все были в одолженных белых одеяниях — «чтобы не смущать тех, у кого нет своих».</a:t>
            </a:r>
          </a:p>
          <a:p>
            <a:pPr algn="just">
              <a:lnSpc>
                <a:spcPts val="4592"/>
              </a:lnSpc>
            </a:pPr>
            <a:r>
              <a:rPr lang="en-US" sz="3150">
                <a:solidFill>
                  <a:srgbClr val="000000"/>
                </a:solidFill>
                <a:latin typeface="Calibri (MS)"/>
                <a:ea typeface="Calibri (MS)"/>
                <a:cs typeface="Calibri (MS)"/>
                <a:sym typeface="Calibri (MS)"/>
              </a:rPr>
              <a:t>Как далее подробно говорит Талмуд, дочь царя заимствовала у дочери первосвященника, дочь первосвященника — у дочери заместителя, и так далее. Этот обычай сильнее и полнее всего выражал идею мира и единства:</a:t>
            </a:r>
          </a:p>
          <a:p>
            <a:pPr algn="just">
              <a:lnSpc>
                <a:spcPts val="4592"/>
              </a:lnSpc>
            </a:pPr>
            <a:r>
              <a:rPr lang="en-US" sz="3150">
                <a:solidFill>
                  <a:srgbClr val="000000"/>
                </a:solidFill>
                <a:latin typeface="Calibri (MS)"/>
                <a:ea typeface="Calibri (MS)"/>
                <a:cs typeface="Calibri (MS)"/>
                <a:sym typeface="Calibri (MS)"/>
              </a:rPr>
              <a:t>Даже та, что принадлежала к более знатной семье, смиряя себя перед той, что была менее знатна, просила у неё помощи и с благодарностью ее принимала.</a:t>
            </a:r>
          </a:p>
          <a:p>
            <a:pPr algn="just" marL="0" indent="0" lvl="0">
              <a:lnSpc>
                <a:spcPts val="4592"/>
              </a:lnSpc>
              <a:spcBef>
                <a:spcPct val="0"/>
              </a:spcBef>
            </a:pPr>
          </a:p>
        </p:txBody>
      </p:sp>
      <p:sp>
        <p:nvSpPr>
          <p:cNvPr name="TextBox 4" id="4"/>
          <p:cNvSpPr txBox="true"/>
          <p:nvPr/>
        </p:nvSpPr>
        <p:spPr>
          <a:xfrm rot="0">
            <a:off x="3446593" y="529912"/>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Как праздновать?</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sp>
        <p:nvSpPr>
          <p:cNvPr name="TextBox 4" id="4"/>
          <p:cNvSpPr txBox="true"/>
          <p:nvPr/>
        </p:nvSpPr>
        <p:spPr>
          <a:xfrm rot="0">
            <a:off x="1028700" y="8030484"/>
            <a:ext cx="16230600" cy="2047875"/>
          </a:xfrm>
          <a:prstGeom prst="rect">
            <a:avLst/>
          </a:prstGeom>
        </p:spPr>
        <p:txBody>
          <a:bodyPr anchor="t" rtlCol="false" tIns="0" lIns="0" bIns="0" rIns="0">
            <a:spAutoFit/>
          </a:bodyPr>
          <a:lstStyle/>
          <a:p>
            <a:pPr algn="ctr">
              <a:lnSpc>
                <a:spcPts val="3263"/>
              </a:lnSpc>
              <a:spcBef>
                <a:spcPct val="0"/>
              </a:spcBef>
            </a:pPr>
            <a:r>
              <a:rPr lang="en-US" sz="2719">
                <a:solidFill>
                  <a:srgbClr val="000000"/>
                </a:solidFill>
                <a:latin typeface="TT Interphases"/>
                <a:ea typeface="TT Interphases"/>
                <a:cs typeface="TT Interphases"/>
                <a:sym typeface="TT Interphases"/>
              </a:rPr>
              <a:t>Девушки танцевали в одолженных белых одеждах. Дочь царя одалживала у дочери первосвященника, а та - у  стоящей ниже по статусу. Почему? «Чтобы не смущать тех, у кого нет своих». Высшие по статусу добровольно склонялись перед низшими, превращая социальную пирамиду в идеальный круг равенства, где нет ни богатых, ни бедных, ни родовитых, ни безродных.</a:t>
            </a:r>
          </a:p>
          <a:p>
            <a:pPr algn="ctr">
              <a:lnSpc>
                <a:spcPts val="3263"/>
              </a:lnSpc>
              <a:spcBef>
                <a:spcPct val="0"/>
              </a:spcBef>
            </a:pPr>
          </a:p>
        </p:txBody>
      </p:sp>
      <p:sp>
        <p:nvSpPr>
          <p:cNvPr name="TextBox 5" id="5"/>
          <p:cNvSpPr txBox="true"/>
          <p:nvPr/>
        </p:nvSpPr>
        <p:spPr>
          <a:xfrm rot="0">
            <a:off x="-14793" y="690562"/>
            <a:ext cx="18302793" cy="1352550"/>
          </a:xfrm>
          <a:prstGeom prst="rect">
            <a:avLst/>
          </a:prstGeom>
        </p:spPr>
        <p:txBody>
          <a:bodyPr anchor="t" rtlCol="false" tIns="0" lIns="0" bIns="0" rIns="0">
            <a:spAutoFit/>
          </a:bodyPr>
          <a:lstStyle/>
          <a:p>
            <a:pPr algn="ctr">
              <a:lnSpc>
                <a:spcPts val="5399"/>
              </a:lnSpc>
              <a:spcBef>
                <a:spcPct val="0"/>
              </a:spcBef>
            </a:pPr>
            <a:r>
              <a:rPr lang="en-US" b="true" sz="4499" i="true">
                <a:solidFill>
                  <a:srgbClr val="000000"/>
                </a:solidFill>
                <a:latin typeface="TT Interphases Bold Italics"/>
                <a:ea typeface="TT Interphases Bold Italics"/>
                <a:cs typeface="TT Interphases Bold Italics"/>
                <a:sym typeface="TT Interphases Bold Italics"/>
              </a:rPr>
              <a:t>«Круг равенства (почему девушки одалживали платья?)</a:t>
            </a:r>
          </a:p>
          <a:p>
            <a:pPr algn="ctr">
              <a:lnSpc>
                <a:spcPts val="5399"/>
              </a:lnSpc>
              <a:spcBef>
                <a:spcPct val="0"/>
              </a:spcBef>
            </a:pPr>
          </a:p>
        </p:txBody>
      </p:sp>
      <p:sp>
        <p:nvSpPr>
          <p:cNvPr name="TextBox 6" id="6"/>
          <p:cNvSpPr txBox="true"/>
          <p:nvPr/>
        </p:nvSpPr>
        <p:spPr>
          <a:xfrm rot="0">
            <a:off x="11796250" y="2232388"/>
            <a:ext cx="3308747" cy="1285875"/>
          </a:xfrm>
          <a:prstGeom prst="rect">
            <a:avLst/>
          </a:prstGeom>
        </p:spPr>
        <p:txBody>
          <a:bodyPr anchor="t" rtlCol="false" tIns="0" lIns="0" bIns="0" rIns="0">
            <a:spAutoFit/>
          </a:bodyPr>
          <a:lstStyle/>
          <a:p>
            <a:pPr algn="ctr">
              <a:lnSpc>
                <a:spcPts val="4799"/>
              </a:lnSpc>
              <a:spcBef>
                <a:spcPct val="0"/>
              </a:spcBef>
            </a:pPr>
            <a:r>
              <a:rPr lang="en-US" b="true" sz="3999">
                <a:solidFill>
                  <a:srgbClr val="000000"/>
                </a:solidFill>
                <a:latin typeface="Calibri (MS) Bold"/>
                <a:ea typeface="Calibri (MS) Bold"/>
                <a:cs typeface="Calibri (MS) Bold"/>
                <a:sym typeface="Calibri (MS) Bold"/>
              </a:rPr>
              <a:t>Круг равенства</a:t>
            </a:r>
          </a:p>
          <a:p>
            <a:pPr algn="ctr">
              <a:lnSpc>
                <a:spcPts val="4799"/>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37831" y="2853468"/>
            <a:ext cx="13716000" cy="58499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Сказал раббан</a:t>
            </a:r>
            <a:r>
              <a:rPr lang="en-US" sz="3150">
                <a:solidFill>
                  <a:srgbClr val="000000"/>
                </a:solidFill>
                <a:latin typeface="Calibri (MS)"/>
                <a:ea typeface="Calibri (MS)"/>
                <a:cs typeface="Calibri (MS)"/>
                <a:sym typeface="Calibri (MS)"/>
              </a:rPr>
              <a:t> Шимон бен Гамлиэль: «Не было [столь] радостных дней для Израиля, как 15-е ава и Йом Кипур, ибо в эти дни дочери Иерусалима выходили в белых заимствованных одеждах — чтобы не смущать тех, у кого нет своих; все одеяния требовали окунания».</a:t>
            </a:r>
          </a:p>
          <a:p>
            <a:pPr algn="just">
              <a:lnSpc>
                <a:spcPts val="4592"/>
              </a:lnSpc>
            </a:pPr>
            <a:r>
              <a:rPr lang="en-US" sz="3150">
                <a:solidFill>
                  <a:srgbClr val="000000"/>
                </a:solidFill>
                <a:latin typeface="Calibri (MS)"/>
                <a:ea typeface="Calibri (MS)"/>
                <a:cs typeface="Calibri (MS)"/>
                <a:sym typeface="Calibri (MS)"/>
              </a:rPr>
              <a:t>Дочери Иерусалима выходили и танцевали в виноградниках. И что они говорили? «Юноша, подними глаза свои и посмотри, кого ты выбираешь. Не обращай внимания на красу, обращай внимание на семью, ибо сказано: “Обманчива прелесть и тщетна красота; жена, боящаяся Г-спода, — она прославится” (Мишлей, 31:30), и далее сказано: “Дайте ей от плода рук её, и да прославят её у ворот дела её” (Мишлей, 31:31)».</a:t>
            </a:r>
          </a:p>
        </p:txBody>
      </p:sp>
      <p:sp>
        <p:nvSpPr>
          <p:cNvPr name="TextBox 4" id="4"/>
          <p:cNvSpPr txBox="true"/>
          <p:nvPr/>
        </p:nvSpPr>
        <p:spPr>
          <a:xfrm rot="0">
            <a:off x="3402055"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Таанит, 26б</a:t>
            </a:r>
          </a:p>
        </p:txBody>
      </p:sp>
      <p:sp>
        <p:nvSpPr>
          <p:cNvPr name="TextBox 5" id="5"/>
          <p:cNvSpPr txBox="true"/>
          <p:nvPr/>
        </p:nvSpPr>
        <p:spPr>
          <a:xfrm rot="0">
            <a:off x="3402055"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1</a:t>
            </a:r>
          </a:p>
        </p:txBody>
      </p:sp>
      <p:sp>
        <p:nvSpPr>
          <p:cNvPr name="AutoShape 6" id="6"/>
          <p:cNvSpPr/>
          <p:nvPr/>
        </p:nvSpPr>
        <p:spPr>
          <a:xfrm flipV="true">
            <a:off x="3437831" y="2110683"/>
            <a:ext cx="1139598" cy="0"/>
          </a:xfrm>
          <a:prstGeom prst="line">
            <a:avLst/>
          </a:prstGeom>
          <a:ln cap="flat" w="76200">
            <a:solidFill>
              <a:srgbClr val="30BFBF"/>
            </a:solidFill>
            <a:prstDash val="solid"/>
            <a:headEnd type="none" len="sm" w="sm"/>
            <a:tailEnd type="none" len="sm" w="sm"/>
          </a:ln>
        </p:spPr>
      </p:sp>
      <p:sp>
        <p:nvSpPr>
          <p:cNvPr name="TextBox 7" id="7"/>
          <p:cNvSpPr txBox="true"/>
          <p:nvPr/>
        </p:nvSpPr>
        <p:spPr>
          <a:xfrm rot="0">
            <a:off x="3417975" y="2348726"/>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strike="noStrike" u="none">
                <a:solidFill>
                  <a:srgbClr val="1A969B"/>
                </a:solidFill>
                <a:latin typeface="Calibri (MS) Bold"/>
                <a:ea typeface="Calibri (MS) Bold"/>
                <a:cs typeface="Calibri (MS) Bold"/>
                <a:sym typeface="Calibri (MS) Bold"/>
              </a:rPr>
              <a:t>Девушки, танцующие в полях</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AutoShape 3" id="3"/>
          <p:cNvSpPr/>
          <p:nvPr/>
        </p:nvSpPr>
        <p:spPr>
          <a:xfrm flipV="true">
            <a:off x="3446593" y="785791"/>
            <a:ext cx="1139598" cy="0"/>
          </a:xfrm>
          <a:prstGeom prst="line">
            <a:avLst/>
          </a:prstGeom>
          <a:ln cap="flat" w="76200">
            <a:solidFill>
              <a:srgbClr val="30BFBF"/>
            </a:solidFill>
            <a:prstDash val="solid"/>
            <a:headEnd type="none" len="sm" w="sm"/>
            <a:tailEnd type="none" len="sm" w="sm"/>
          </a:ln>
        </p:spPr>
      </p:sp>
      <p:sp>
        <p:nvSpPr>
          <p:cNvPr name="TextBox 4" id="4"/>
          <p:cNvSpPr txBox="true"/>
          <p:nvPr/>
        </p:nvSpPr>
        <p:spPr>
          <a:xfrm rot="0">
            <a:off x="3465643" y="774747"/>
            <a:ext cx="14438976" cy="9336062"/>
          </a:xfrm>
          <a:prstGeom prst="rect">
            <a:avLst/>
          </a:prstGeom>
        </p:spPr>
        <p:txBody>
          <a:bodyPr anchor="t" rtlCol="false" tIns="0" lIns="0" bIns="0" rIns="0">
            <a:spAutoFit/>
          </a:bodyPr>
          <a:lstStyle/>
          <a:p>
            <a:pPr algn="just" marL="680085" indent="-340042" lvl="1">
              <a:lnSpc>
                <a:spcPts val="4592"/>
              </a:lnSpc>
              <a:buFont typeface="Arial"/>
              <a:buChar char="•"/>
            </a:pPr>
            <a:r>
              <a:rPr lang="en-US" sz="3150">
                <a:solidFill>
                  <a:srgbClr val="000000"/>
                </a:solidFill>
                <a:latin typeface="Calibri (MS)"/>
                <a:ea typeface="Calibri (MS)"/>
                <a:cs typeface="Calibri (MS)"/>
                <a:sym typeface="Calibri (MS)"/>
              </a:rPr>
              <a:t>15-е ава (наряду с Йом Кипуром), согласно Талмуду, является одним из величайших дней для еврейского народа. Талмуд перечисляет шесть уникальных событий, произошедших в этот день.</a:t>
            </a:r>
          </a:p>
          <a:p>
            <a:pPr algn="just" marL="680085" indent="-340042" lvl="1">
              <a:lnSpc>
                <a:spcPts val="4592"/>
              </a:lnSpc>
              <a:buFont typeface="Arial"/>
              <a:buChar char="•"/>
            </a:pPr>
            <a:r>
              <a:rPr lang="en-US" sz="3150">
                <a:solidFill>
                  <a:srgbClr val="000000"/>
                </a:solidFill>
                <a:latin typeface="Calibri (MS)"/>
                <a:ea typeface="Calibri (MS)"/>
                <a:cs typeface="Calibri (MS)"/>
                <a:sym typeface="Calibri (MS)"/>
              </a:rPr>
              <a:t>Любавичский Ребе следующим образом объясняет, что общая нить, связывающая все эти события, — единство:</a:t>
            </a:r>
          </a:p>
          <a:p>
            <a:pPr algn="just" marL="680085" indent="-340042" lvl="1">
              <a:lnSpc>
                <a:spcPts val="4592"/>
              </a:lnSpc>
              <a:buFont typeface="Arial"/>
              <a:buChar char="•"/>
            </a:pPr>
            <a:r>
              <a:rPr lang="en-US" b="true" sz="3150">
                <a:solidFill>
                  <a:srgbClr val="000000"/>
                </a:solidFill>
                <a:latin typeface="Calibri (MS) Bold"/>
                <a:ea typeface="Calibri (MS) Bold"/>
                <a:cs typeface="Calibri (MS) Bold"/>
                <a:sym typeface="Calibri (MS) Bold"/>
              </a:rPr>
              <a:t>1. Снятие ограничений на браки между коленами, включая воссоединение с коленом Биньямина, символизирует устранение барьеров и объединение всех частей народа.</a:t>
            </a:r>
          </a:p>
          <a:p>
            <a:pPr algn="l" marL="680085" indent="-340042" lvl="1">
              <a:lnSpc>
                <a:spcPts val="4592"/>
              </a:lnSpc>
              <a:buFont typeface="Arial"/>
              <a:buChar char="•"/>
            </a:pPr>
            <a:r>
              <a:rPr lang="en-US" b="true" sz="3150">
                <a:solidFill>
                  <a:srgbClr val="000000"/>
                </a:solidFill>
                <a:latin typeface="Calibri (MS) Bold"/>
                <a:ea typeface="Calibri (MS) Bold"/>
                <a:cs typeface="Calibri (MS) Bold"/>
                <a:sym typeface="Calibri (MS) Bold"/>
              </a:rPr>
              <a:t>2. Отмена смертного приговора поколению пустыни создала связь между старшим поколением, вышедшим из Египта, и новым, входящим в Землю Израиля — мост между прошлым и будущим.</a:t>
            </a:r>
          </a:p>
          <a:p>
            <a:pPr algn="l" marL="680085" indent="-340042" lvl="1">
              <a:lnSpc>
                <a:spcPts val="4592"/>
              </a:lnSpc>
              <a:buFont typeface="Arial"/>
              <a:buChar char="•"/>
            </a:pPr>
            <a:r>
              <a:rPr lang="en-US" b="true" sz="3150">
                <a:solidFill>
                  <a:srgbClr val="000000"/>
                </a:solidFill>
                <a:latin typeface="Calibri (MS) Bold"/>
                <a:ea typeface="Calibri (MS) Bold"/>
                <a:cs typeface="Calibri (MS) Bold"/>
                <a:sym typeface="Calibri (MS) Bold"/>
              </a:rPr>
              <a:t>3. Погребение убитых в Бейтаре:</a:t>
            </a:r>
          </a:p>
          <a:p>
            <a:pPr algn="l" marL="1360170" indent="-453390" lvl="2">
              <a:lnSpc>
                <a:spcPts val="4592"/>
              </a:lnSpc>
              <a:buFont typeface="Arial"/>
              <a:buChar char="⚬"/>
            </a:pPr>
            <a:r>
              <a:rPr lang="en-US" sz="3150">
                <a:solidFill>
                  <a:srgbClr val="000000"/>
                </a:solidFill>
                <a:latin typeface="Calibri (MS)"/>
                <a:ea typeface="Calibri (MS)"/>
                <a:cs typeface="Calibri (MS)"/>
                <a:sym typeface="Calibri (MS)"/>
              </a:rPr>
              <a:t>Наделило их правом воскреснуть, поскольку оно зависит от погребения в земле.</a:t>
            </a:r>
          </a:p>
          <a:p>
            <a:pPr algn="l" marL="1360170" indent="-453390" lvl="2">
              <a:lnSpc>
                <a:spcPts val="4592"/>
              </a:lnSpc>
              <a:buFont typeface="Arial"/>
              <a:buChar char="⚬"/>
            </a:pPr>
            <a:r>
              <a:rPr lang="en-US" sz="3150">
                <a:solidFill>
                  <a:srgbClr val="000000"/>
                </a:solidFill>
                <a:latin typeface="Calibri (MS)"/>
                <a:ea typeface="Calibri (MS)"/>
                <a:cs typeface="Calibri (MS)"/>
                <a:sym typeface="Calibri (MS)"/>
              </a:rPr>
              <a:t>Их гибель была наказанием за радость по поводу падения Иерусалима, а погребение знаменовало собой прощение и воссоединение с народом.</a:t>
            </a:r>
          </a:p>
        </p:txBody>
      </p:sp>
      <p:grpSp>
        <p:nvGrpSpPr>
          <p:cNvPr name="Group 5" id="5"/>
          <p:cNvGrpSpPr/>
          <p:nvPr/>
        </p:nvGrpSpPr>
        <p:grpSpPr>
          <a:xfrm rot="0">
            <a:off x="379543" y="738166"/>
            <a:ext cx="1751796" cy="3086100"/>
            <a:chOff x="0" y="0"/>
            <a:chExt cx="461378" cy="812800"/>
          </a:xfrm>
        </p:grpSpPr>
        <p:sp>
          <p:nvSpPr>
            <p:cNvPr name="Freeform 6" id="6"/>
            <p:cNvSpPr/>
            <p:nvPr/>
          </p:nvSpPr>
          <p:spPr>
            <a:xfrm flipH="false" flipV="false" rot="0">
              <a:off x="0" y="0"/>
              <a:ext cx="461378" cy="812800"/>
            </a:xfrm>
            <a:custGeom>
              <a:avLst/>
              <a:gdLst/>
              <a:ahLst/>
              <a:cxnLst/>
              <a:rect r="r" b="b" t="t" l="l"/>
              <a:pathLst>
                <a:path h="812800" w="461378">
                  <a:moveTo>
                    <a:pt x="0" y="0"/>
                  </a:moveTo>
                  <a:lnTo>
                    <a:pt x="461378" y="0"/>
                  </a:lnTo>
                  <a:lnTo>
                    <a:pt x="461378" y="812800"/>
                  </a:lnTo>
                  <a:lnTo>
                    <a:pt x="0" y="812800"/>
                  </a:lnTo>
                  <a:close/>
                </a:path>
              </a:pathLst>
            </a:custGeom>
            <a:solidFill>
              <a:srgbClr val="195E68"/>
            </a:solidFill>
          </p:spPr>
        </p:sp>
        <p:sp>
          <p:nvSpPr>
            <p:cNvPr name="TextBox 7" id="7"/>
            <p:cNvSpPr txBox="true"/>
            <p:nvPr/>
          </p:nvSpPr>
          <p:spPr>
            <a:xfrm>
              <a:off x="0" y="-9525"/>
              <a:ext cx="461378" cy="822325"/>
            </a:xfrm>
            <a:prstGeom prst="rect">
              <a:avLst/>
            </a:prstGeom>
          </p:spPr>
          <p:txBody>
            <a:bodyPr anchor="ctr" rtlCol="false" tIns="50800" lIns="50800" bIns="50800" rIns="50800"/>
            <a:lstStyle/>
            <a:p>
              <a:pPr algn="ctr">
                <a:lnSpc>
                  <a:spcPts val="2520"/>
                </a:lnSpc>
              </a:pPr>
            </a:p>
          </p:txBody>
        </p:sp>
      </p:grpSp>
      <p:sp>
        <p:nvSpPr>
          <p:cNvPr name="TextBox 8" id="8"/>
          <p:cNvSpPr txBox="true"/>
          <p:nvPr/>
        </p:nvSpPr>
        <p:spPr>
          <a:xfrm rot="0">
            <a:off x="3446593" y="147616"/>
            <a:ext cx="7608189"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КЛЮЧЕВЫЕ МОМЕНТЫ</a:t>
            </a:r>
          </a:p>
        </p:txBody>
      </p:sp>
      <p:grpSp>
        <p:nvGrpSpPr>
          <p:cNvPr name="Group 9" id="9"/>
          <p:cNvGrpSpPr/>
          <p:nvPr/>
        </p:nvGrpSpPr>
        <p:grpSpPr>
          <a:xfrm rot="0">
            <a:off x="822550" y="1016489"/>
            <a:ext cx="739416" cy="1231983"/>
            <a:chOff x="0" y="0"/>
            <a:chExt cx="985888" cy="1642643"/>
          </a:xfrm>
        </p:grpSpPr>
        <p:sp>
          <p:nvSpPr>
            <p:cNvPr name="Freeform 10" id="10"/>
            <p:cNvSpPr/>
            <p:nvPr/>
          </p:nvSpPr>
          <p:spPr>
            <a:xfrm flipH="false" flipV="false" rot="0">
              <a:off x="0" y="0"/>
              <a:ext cx="985901" cy="1642618"/>
            </a:xfrm>
            <a:custGeom>
              <a:avLst/>
              <a:gdLst/>
              <a:ahLst/>
              <a:cxnLst/>
              <a:rect r="r" b="b" t="t" l="l"/>
              <a:pathLst>
                <a:path h="1642618" w="985901">
                  <a:moveTo>
                    <a:pt x="0" y="0"/>
                  </a:moveTo>
                  <a:lnTo>
                    <a:pt x="985901" y="0"/>
                  </a:lnTo>
                  <a:lnTo>
                    <a:pt x="985901" y="1642618"/>
                  </a:lnTo>
                  <a:lnTo>
                    <a:pt x="0" y="1642618"/>
                  </a:lnTo>
                  <a:lnTo>
                    <a:pt x="0" y="0"/>
                  </a:lnTo>
                  <a:close/>
                </a:path>
              </a:pathLst>
            </a:custGeom>
            <a:blipFill>
              <a:blip r:embed="rId3"/>
              <a:stretch>
                <a:fillRect l="-90600" t="-9482" r="-173678" b="-13333"/>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AutoShape 3" id="3"/>
          <p:cNvSpPr/>
          <p:nvPr/>
        </p:nvSpPr>
        <p:spPr>
          <a:xfrm>
            <a:off x="3446593" y="6739697"/>
            <a:ext cx="1139598" cy="0"/>
          </a:xfrm>
          <a:prstGeom prst="line">
            <a:avLst/>
          </a:prstGeom>
          <a:ln cap="flat" w="76200">
            <a:solidFill>
              <a:srgbClr val="30BFBF"/>
            </a:solidFill>
            <a:prstDash val="solid"/>
            <a:headEnd type="none" len="sm" w="sm"/>
            <a:tailEnd type="none" len="sm" w="sm"/>
          </a:ln>
        </p:spPr>
      </p:sp>
      <p:sp>
        <p:nvSpPr>
          <p:cNvPr name="TextBox 4" id="4"/>
          <p:cNvSpPr txBox="true"/>
          <p:nvPr/>
        </p:nvSpPr>
        <p:spPr>
          <a:xfrm rot="0">
            <a:off x="3465643" y="6728653"/>
            <a:ext cx="13716000" cy="2944787"/>
          </a:xfrm>
          <a:prstGeom prst="rect">
            <a:avLst/>
          </a:prstGeom>
        </p:spPr>
        <p:txBody>
          <a:bodyPr anchor="t" rtlCol="false" tIns="0" lIns="0" bIns="0" rIns="0">
            <a:spAutoFit/>
          </a:bodyPr>
          <a:lstStyle/>
          <a:p>
            <a:pPr algn="l">
              <a:lnSpc>
                <a:spcPts val="4592"/>
              </a:lnSpc>
            </a:pPr>
            <a:r>
              <a:rPr lang="en-US" sz="3150">
                <a:solidFill>
                  <a:srgbClr val="000000"/>
                </a:solidFill>
                <a:latin typeface="Calibri (MS)"/>
                <a:ea typeface="Calibri (MS)"/>
                <a:cs typeface="Calibri (MS)"/>
                <a:sym typeface="Calibri (MS)"/>
              </a:rPr>
              <a:t>Праздник 15-е а</a:t>
            </a:r>
            <a:r>
              <a:rPr lang="en-US" sz="3150">
                <a:solidFill>
                  <a:srgbClr val="000000"/>
                </a:solidFill>
                <a:latin typeface="Calibri (MS)"/>
                <a:ea typeface="Calibri (MS)"/>
                <a:cs typeface="Calibri (MS)"/>
                <a:sym typeface="Calibri (MS)"/>
              </a:rPr>
              <a:t>ва учит нас ценности единства среди всех евреев. Даже когда мы расходимся во взглядах, статусе или образе жизни, мы следует сосредоточиться на том, что нас объединяет. Мы должны искать общий язык с теми, кто думает иначе, устранять барьеры и укреплять связь и любовь</a:t>
            </a:r>
            <a:r>
              <a:rPr lang="en-US" sz="3150">
                <a:solidFill>
                  <a:srgbClr val="000000"/>
                </a:solidFill>
                <a:latin typeface="Calibri (MS)"/>
                <a:ea typeface="Calibri (MS)"/>
                <a:cs typeface="Calibri (MS)"/>
                <a:sym typeface="Calibri (MS)"/>
              </a:rPr>
              <a:t> между всеми частями еврейского народа.</a:t>
            </a:r>
          </a:p>
        </p:txBody>
      </p:sp>
      <p:grpSp>
        <p:nvGrpSpPr>
          <p:cNvPr name="Group 5" id="5"/>
          <p:cNvGrpSpPr/>
          <p:nvPr/>
        </p:nvGrpSpPr>
        <p:grpSpPr>
          <a:xfrm rot="0">
            <a:off x="379543" y="738166"/>
            <a:ext cx="1751796" cy="3086100"/>
            <a:chOff x="0" y="0"/>
            <a:chExt cx="461378" cy="812800"/>
          </a:xfrm>
        </p:grpSpPr>
        <p:sp>
          <p:nvSpPr>
            <p:cNvPr name="Freeform 6" id="6"/>
            <p:cNvSpPr/>
            <p:nvPr/>
          </p:nvSpPr>
          <p:spPr>
            <a:xfrm flipH="false" flipV="false" rot="0">
              <a:off x="0" y="0"/>
              <a:ext cx="461378" cy="812800"/>
            </a:xfrm>
            <a:custGeom>
              <a:avLst/>
              <a:gdLst/>
              <a:ahLst/>
              <a:cxnLst/>
              <a:rect r="r" b="b" t="t" l="l"/>
              <a:pathLst>
                <a:path h="812800" w="461378">
                  <a:moveTo>
                    <a:pt x="0" y="0"/>
                  </a:moveTo>
                  <a:lnTo>
                    <a:pt x="461378" y="0"/>
                  </a:lnTo>
                  <a:lnTo>
                    <a:pt x="461378" y="812800"/>
                  </a:lnTo>
                  <a:lnTo>
                    <a:pt x="0" y="812800"/>
                  </a:lnTo>
                  <a:close/>
                </a:path>
              </a:pathLst>
            </a:custGeom>
            <a:solidFill>
              <a:srgbClr val="195E68"/>
            </a:solidFill>
          </p:spPr>
        </p:sp>
        <p:sp>
          <p:nvSpPr>
            <p:cNvPr name="TextBox 7" id="7"/>
            <p:cNvSpPr txBox="true"/>
            <p:nvPr/>
          </p:nvSpPr>
          <p:spPr>
            <a:xfrm>
              <a:off x="0" y="-9525"/>
              <a:ext cx="461378" cy="822325"/>
            </a:xfrm>
            <a:prstGeom prst="rect">
              <a:avLst/>
            </a:prstGeom>
          </p:spPr>
          <p:txBody>
            <a:bodyPr anchor="ctr" rtlCol="false" tIns="50800" lIns="50800" bIns="50800" rIns="50800"/>
            <a:lstStyle/>
            <a:p>
              <a:pPr algn="ctr">
                <a:lnSpc>
                  <a:spcPts val="2520"/>
                </a:lnSpc>
              </a:pPr>
            </a:p>
          </p:txBody>
        </p:sp>
      </p:grpSp>
      <p:sp>
        <p:nvSpPr>
          <p:cNvPr name="TextBox 8" id="8"/>
          <p:cNvSpPr txBox="true"/>
          <p:nvPr/>
        </p:nvSpPr>
        <p:spPr>
          <a:xfrm rot="0">
            <a:off x="3446593" y="6101522"/>
            <a:ext cx="7608189"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Вывод</a:t>
            </a:r>
          </a:p>
        </p:txBody>
      </p:sp>
      <p:sp>
        <p:nvSpPr>
          <p:cNvPr name="TextBox 9" id="9"/>
          <p:cNvSpPr txBox="true"/>
          <p:nvPr/>
        </p:nvSpPr>
        <p:spPr>
          <a:xfrm rot="0">
            <a:off x="3465643" y="280185"/>
            <a:ext cx="13735050" cy="5849912"/>
          </a:xfrm>
          <a:prstGeom prst="rect">
            <a:avLst/>
          </a:prstGeom>
        </p:spPr>
        <p:txBody>
          <a:bodyPr anchor="t" rtlCol="false" tIns="0" lIns="0" bIns="0" rIns="0">
            <a:spAutoFit/>
          </a:bodyPr>
          <a:lstStyle/>
          <a:p>
            <a:pPr algn="l">
              <a:lnSpc>
                <a:spcPts val="4592"/>
              </a:lnSpc>
            </a:pPr>
            <a:r>
              <a:rPr lang="en-US" b="true" sz="3150">
                <a:solidFill>
                  <a:srgbClr val="000000"/>
                </a:solidFill>
                <a:latin typeface="Calibri (MS) Bold"/>
                <a:ea typeface="Calibri (MS) Bold"/>
                <a:cs typeface="Calibri (MS) Bold"/>
                <a:sym typeface="Calibri (MS) Bold"/>
              </a:rPr>
              <a:t>4. Жертвовани</a:t>
            </a:r>
            <a:r>
              <a:rPr lang="en-US" b="true" sz="3150" strike="noStrike" u="none">
                <a:solidFill>
                  <a:srgbClr val="000000"/>
                </a:solidFill>
                <a:latin typeface="Calibri (MS) Bold"/>
                <a:ea typeface="Calibri (MS) Bold"/>
                <a:cs typeface="Calibri (MS) Bold"/>
                <a:sym typeface="Calibri (MS) Bold"/>
              </a:rPr>
              <a:t>е дров для жерт</a:t>
            </a:r>
            <a:r>
              <a:rPr lang="en-US" b="true" sz="3150" strike="noStrike" u="none">
                <a:solidFill>
                  <a:srgbClr val="000000"/>
                </a:solidFill>
                <a:latin typeface="Calibri (MS) Bold"/>
                <a:ea typeface="Calibri (MS) Bold"/>
                <a:cs typeface="Calibri (MS) Bold"/>
                <a:sym typeface="Calibri (MS) Bold"/>
              </a:rPr>
              <a:t>венник</a:t>
            </a:r>
            <a:r>
              <a:rPr lang="en-US" b="true" sz="3150" strike="noStrike" u="none">
                <a:solidFill>
                  <a:srgbClr val="000000"/>
                </a:solidFill>
                <a:latin typeface="Calibri (MS) Bold"/>
                <a:ea typeface="Calibri (MS) Bold"/>
                <a:cs typeface="Calibri (MS) Bold"/>
                <a:sym typeface="Calibri (MS) Bold"/>
              </a:rPr>
              <a:t>а</a:t>
            </a:r>
            <a:r>
              <a:rPr lang="en-US" b="true" sz="3150" strike="noStrike" u="none">
                <a:solidFill>
                  <a:srgbClr val="000000"/>
                </a:solidFill>
                <a:latin typeface="Calibri (MS) Bold"/>
                <a:ea typeface="Calibri (MS) Bold"/>
                <a:cs typeface="Calibri (MS) Bold"/>
                <a:sym typeface="Calibri (MS) Bold"/>
              </a:rPr>
              <a:t>:</a:t>
            </a:r>
          </a:p>
          <a:p>
            <a:pPr algn="l" marL="680085" indent="-340042" lvl="1">
              <a:lnSpc>
                <a:spcPts val="4592"/>
              </a:lnSpc>
              <a:buFont typeface="Arial"/>
              <a:buChar char="•"/>
            </a:pP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мь</a:t>
            </a:r>
            <a:r>
              <a:rPr lang="en-US" sz="3150" strike="noStrike" u="none">
                <a:solidFill>
                  <a:srgbClr val="000000"/>
                </a:solidFill>
                <a:latin typeface="Calibri (MS)"/>
                <a:ea typeface="Calibri (MS)"/>
                <a:cs typeface="Calibri (MS)"/>
                <a:sym typeface="Calibri (MS)"/>
              </a:rPr>
              <a:t>и же</a:t>
            </a:r>
            <a:r>
              <a:rPr lang="en-US" sz="3150" strike="noStrike" u="none">
                <a:solidFill>
                  <a:srgbClr val="000000"/>
                </a:solidFill>
                <a:latin typeface="Calibri (MS)"/>
                <a:ea typeface="Calibri (MS)"/>
                <a:cs typeface="Calibri (MS)"/>
                <a:sym typeface="Calibri (MS)"/>
              </a:rPr>
              <a:t>ртвовал</a:t>
            </a:r>
            <a:r>
              <a:rPr lang="en-US" sz="3150" strike="noStrike" u="none">
                <a:solidFill>
                  <a:srgbClr val="000000"/>
                </a:solidFill>
                <a:latin typeface="Calibri (MS)"/>
                <a:ea typeface="Calibri (MS)"/>
                <a:cs typeface="Calibri (MS)"/>
                <a:sym typeface="Calibri (MS)"/>
              </a:rPr>
              <a:t>и </a:t>
            </a:r>
            <a:r>
              <a:rPr lang="en-US" sz="3150" strike="noStrike" u="none">
                <a:solidFill>
                  <a:srgbClr val="000000"/>
                </a:solidFill>
                <a:latin typeface="Calibri (MS)"/>
                <a:ea typeface="Calibri (MS)"/>
                <a:cs typeface="Calibri (MS)"/>
                <a:sym typeface="Calibri (MS)"/>
              </a:rPr>
              <a:t>др</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 чтобы</a:t>
            </a:r>
            <a:r>
              <a:rPr lang="en-US" sz="3150" strike="noStrike" u="none">
                <a:solidFill>
                  <a:srgbClr val="000000"/>
                </a:solidFill>
                <a:latin typeface="Calibri (MS)"/>
                <a:ea typeface="Calibri (MS)"/>
                <a:cs typeface="Calibri (MS)"/>
                <a:sym typeface="Calibri (MS)"/>
              </a:rPr>
              <a:t> даже </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е, </a:t>
            </a:r>
            <a:r>
              <a:rPr lang="en-US" sz="3150" strike="noStrike" u="none">
                <a:solidFill>
                  <a:srgbClr val="000000"/>
                </a:solidFill>
                <a:latin typeface="Calibri (MS)"/>
                <a:ea typeface="Calibri (MS)"/>
                <a:cs typeface="Calibri (MS)"/>
                <a:sym typeface="Calibri (MS)"/>
              </a:rPr>
              <a:t>у ког</a:t>
            </a:r>
            <a:r>
              <a:rPr lang="en-US" sz="3150" strike="noStrike" u="none">
                <a:solidFill>
                  <a:srgbClr val="000000"/>
                </a:solidFill>
                <a:latin typeface="Calibri (MS)"/>
                <a:ea typeface="Calibri (MS)"/>
                <a:cs typeface="Calibri (MS)"/>
                <a:sym typeface="Calibri (MS)"/>
              </a:rPr>
              <a:t>о </a:t>
            </a:r>
            <a:r>
              <a:rPr lang="en-US" sz="3150" strike="noStrike" u="none">
                <a:solidFill>
                  <a:srgbClr val="000000"/>
                </a:solidFill>
                <a:latin typeface="Calibri (MS)"/>
                <a:ea typeface="Calibri (MS)"/>
                <a:cs typeface="Calibri (MS)"/>
                <a:sym typeface="Calibri (MS)"/>
              </a:rPr>
              <a:t>не было</a:t>
            </a:r>
            <a:r>
              <a:rPr lang="en-US" sz="3150" strike="noStrike" u="none">
                <a:solidFill>
                  <a:srgbClr val="000000"/>
                </a:solidFill>
                <a:latin typeface="Calibri (MS)"/>
                <a:ea typeface="Calibri (MS)"/>
                <a:cs typeface="Calibri (MS)"/>
                <a:sym typeface="Calibri (MS)"/>
              </a:rPr>
              <a:t> сре</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ств</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могли </a:t>
            </a:r>
            <a:r>
              <a:rPr lang="en-US" sz="3150" strike="noStrike" u="none">
                <a:solidFill>
                  <a:srgbClr val="000000"/>
                </a:solidFill>
                <a:latin typeface="Calibri (MS)"/>
                <a:ea typeface="Calibri (MS)"/>
                <a:cs typeface="Calibri (MS)"/>
                <a:sym typeface="Calibri (MS)"/>
              </a:rPr>
              <a:t>участв</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ат</a:t>
            </a:r>
            <a:r>
              <a:rPr lang="en-US" sz="3150" strike="noStrike" u="none">
                <a:solidFill>
                  <a:srgbClr val="000000"/>
                </a:solidFill>
                <a:latin typeface="Calibri (MS)"/>
                <a:ea typeface="Calibri (MS)"/>
                <a:cs typeface="Calibri (MS)"/>
                <a:sym typeface="Calibri (MS)"/>
              </a:rPr>
              <a:t>ь </a:t>
            </a:r>
            <a:r>
              <a:rPr lang="en-US" sz="3150" strike="noStrike" u="none">
                <a:solidFill>
                  <a:srgbClr val="000000"/>
                </a:solidFill>
                <a:latin typeface="Calibri (MS)"/>
                <a:ea typeface="Calibri (MS)"/>
                <a:cs typeface="Calibri (MS)"/>
                <a:sym typeface="Calibri (MS)"/>
              </a:rPr>
              <a:t>в </a:t>
            </a:r>
            <a:r>
              <a:rPr lang="en-US" sz="3150" strike="noStrike" u="none">
                <a:solidFill>
                  <a:srgbClr val="000000"/>
                </a:solidFill>
                <a:latin typeface="Calibri (MS)"/>
                <a:ea typeface="Calibri (MS)"/>
                <a:cs typeface="Calibri (MS)"/>
                <a:sym typeface="Calibri (MS)"/>
              </a:rPr>
              <a:t>х</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ам</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во</a:t>
            </a:r>
            <a:r>
              <a:rPr lang="en-US" sz="3150" strike="noStrike" u="none">
                <a:solidFill>
                  <a:srgbClr val="000000"/>
                </a:solidFill>
                <a:latin typeface="Calibri (MS)"/>
                <a:ea typeface="Calibri (MS)"/>
                <a:cs typeface="Calibri (MS)"/>
                <a:sym typeface="Calibri (MS)"/>
              </a:rPr>
              <a:t>м </a:t>
            </a:r>
            <a:r>
              <a:rPr lang="en-US" sz="3150" strike="noStrike" u="none">
                <a:solidFill>
                  <a:srgbClr val="000000"/>
                </a:solidFill>
                <a:latin typeface="Calibri (MS)"/>
                <a:ea typeface="Calibri (MS)"/>
                <a:cs typeface="Calibri (MS)"/>
                <a:sym typeface="Calibri (MS)"/>
              </a:rPr>
              <a:t>сл</a:t>
            </a:r>
            <a:r>
              <a:rPr lang="en-US" sz="3150" strike="noStrike" u="none">
                <a:solidFill>
                  <a:srgbClr val="000000"/>
                </a:solidFill>
                <a:latin typeface="Calibri (MS)"/>
                <a:ea typeface="Calibri (MS)"/>
                <a:cs typeface="Calibri (MS)"/>
                <a:sym typeface="Calibri (MS)"/>
              </a:rPr>
              <a:t>уж</a:t>
            </a:r>
            <a:r>
              <a:rPr lang="en-US" sz="3150" strike="noStrike" u="none">
                <a:solidFill>
                  <a:srgbClr val="000000"/>
                </a:solidFill>
                <a:latin typeface="Calibri (MS)"/>
                <a:ea typeface="Calibri (MS)"/>
                <a:cs typeface="Calibri (MS)"/>
                <a:sym typeface="Calibri (MS)"/>
              </a:rPr>
              <a:t>ени</a:t>
            </a:r>
            <a:r>
              <a:rPr lang="en-US" sz="3150" strike="noStrike" u="none">
                <a:solidFill>
                  <a:srgbClr val="000000"/>
                </a:solidFill>
                <a:latin typeface="Calibri (MS)"/>
                <a:ea typeface="Calibri (MS)"/>
                <a:cs typeface="Calibri (MS)"/>
                <a:sym typeface="Calibri (MS)"/>
              </a:rPr>
              <a:t>и. </a:t>
            </a:r>
            <a:r>
              <a:rPr lang="en-US" sz="3150" strike="noStrike" u="none">
                <a:solidFill>
                  <a:srgbClr val="000000"/>
                </a:solidFill>
                <a:latin typeface="Calibri (MS)"/>
                <a:ea typeface="Calibri (MS)"/>
                <a:cs typeface="Calibri (MS)"/>
                <a:sym typeface="Calibri (MS)"/>
              </a:rPr>
              <a:t>Э</a:t>
            </a:r>
            <a:r>
              <a:rPr lang="en-US" sz="3150" strike="noStrike" u="none">
                <a:solidFill>
                  <a:srgbClr val="000000"/>
                </a:solidFill>
                <a:latin typeface="Calibri (MS)"/>
                <a:ea typeface="Calibri (MS)"/>
                <a:cs typeface="Calibri (MS)"/>
                <a:sym typeface="Calibri (MS)"/>
              </a:rPr>
              <a:t>та зап</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ве</a:t>
            </a:r>
            <a:r>
              <a:rPr lang="en-US" sz="3150" strike="noStrike" u="none">
                <a:solidFill>
                  <a:srgbClr val="000000"/>
                </a:solidFill>
                <a:latin typeface="Calibri (MS)"/>
                <a:ea typeface="Calibri (MS)"/>
                <a:cs typeface="Calibri (MS)"/>
                <a:sym typeface="Calibri (MS)"/>
              </a:rPr>
              <a:t>дь</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отраж</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т на</a:t>
            </a:r>
            <a:r>
              <a:rPr lang="en-US" sz="3150" strike="noStrike" u="none">
                <a:solidFill>
                  <a:srgbClr val="000000"/>
                </a:solidFill>
                <a:latin typeface="Calibri (MS)"/>
                <a:ea typeface="Calibri (MS)"/>
                <a:cs typeface="Calibri (MS)"/>
                <a:sym typeface="Calibri (MS)"/>
              </a:rPr>
              <a:t>ци</a:t>
            </a:r>
            <a:r>
              <a:rPr lang="en-US" sz="3150" strike="noStrike" u="none">
                <a:solidFill>
                  <a:srgbClr val="000000"/>
                </a:solidFill>
                <a:latin typeface="Calibri (MS)"/>
                <a:ea typeface="Calibri (MS)"/>
                <a:cs typeface="Calibri (MS)"/>
                <a:sym typeface="Calibri (MS)"/>
              </a:rPr>
              <a:t>она</a:t>
            </a:r>
            <a:r>
              <a:rPr lang="en-US" sz="3150" strike="noStrike" u="none">
                <a:solidFill>
                  <a:srgbClr val="000000"/>
                </a:solidFill>
                <a:latin typeface="Calibri (MS)"/>
                <a:ea typeface="Calibri (MS)"/>
                <a:cs typeface="Calibri (MS)"/>
                <a:sym typeface="Calibri (MS)"/>
              </a:rPr>
              <a:t>льное</a:t>
            </a:r>
            <a:r>
              <a:rPr lang="en-US" sz="3150" strike="noStrike" u="none">
                <a:solidFill>
                  <a:srgbClr val="000000"/>
                </a:solidFill>
                <a:latin typeface="Calibri (MS)"/>
                <a:ea typeface="Calibri (MS)"/>
                <a:cs typeface="Calibri (MS)"/>
                <a:sym typeface="Calibri (MS)"/>
              </a:rPr>
              <a:t> еди</a:t>
            </a:r>
            <a:r>
              <a:rPr lang="en-US" sz="3150" strike="noStrike" u="none">
                <a:solidFill>
                  <a:srgbClr val="000000"/>
                </a:solidFill>
                <a:latin typeface="Calibri (MS)"/>
                <a:ea typeface="Calibri (MS)"/>
                <a:cs typeface="Calibri (MS)"/>
                <a:sym typeface="Calibri (MS)"/>
              </a:rPr>
              <a:t>нс</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во.</a:t>
            </a:r>
          </a:p>
          <a:p>
            <a:pPr algn="l" marL="680085" indent="-340042" lvl="1">
              <a:lnSpc>
                <a:spcPts val="4592"/>
              </a:lnSpc>
              <a:spcBef>
                <a:spcPct val="0"/>
              </a:spcBef>
              <a:buFont typeface="Arial"/>
              <a:buChar char="•"/>
            </a:pPr>
            <a:r>
              <a:rPr lang="en-US" sz="3150" strike="noStrike" u="none">
                <a:solidFill>
                  <a:srgbClr val="000000"/>
                </a:solidFill>
                <a:latin typeface="Calibri (MS)"/>
                <a:ea typeface="Calibri (MS)"/>
                <a:cs typeface="Calibri (MS)"/>
                <a:sym typeface="Calibri (MS)"/>
              </a:rPr>
              <a:t>15-г</a:t>
            </a:r>
            <a:r>
              <a:rPr lang="en-US" sz="3150" strike="noStrike" u="none">
                <a:solidFill>
                  <a:srgbClr val="000000"/>
                </a:solidFill>
                <a:latin typeface="Calibri (MS)"/>
                <a:ea typeface="Calibri (MS)"/>
                <a:cs typeface="Calibri (MS)"/>
                <a:sym typeface="Calibri (MS)"/>
              </a:rPr>
              <a:t>о </a:t>
            </a:r>
            <a:r>
              <a:rPr lang="en-US" sz="3150" strike="noStrike" u="none">
                <a:solidFill>
                  <a:srgbClr val="000000"/>
                </a:solidFill>
                <a:latin typeface="Calibri (MS)"/>
                <a:ea typeface="Calibri (MS)"/>
                <a:cs typeface="Calibri (MS)"/>
                <a:sym typeface="Calibri (MS)"/>
              </a:rPr>
              <a:t>ме</a:t>
            </a:r>
            <a:r>
              <a:rPr lang="en-US" sz="3150" strike="noStrike" u="none">
                <a:solidFill>
                  <a:srgbClr val="000000"/>
                </a:solidFill>
                <a:latin typeface="Calibri (MS)"/>
                <a:ea typeface="Calibri (MS)"/>
                <a:cs typeface="Calibri (MS)"/>
                <a:sym typeface="Calibri (MS)"/>
              </a:rPr>
              <a:t>сяца ав</a:t>
            </a:r>
            <a:r>
              <a:rPr lang="en-US" sz="3150" strike="noStrike" u="none">
                <a:solidFill>
                  <a:srgbClr val="000000"/>
                </a:solidFill>
                <a:latin typeface="Calibri (MS)"/>
                <a:ea typeface="Calibri (MS)"/>
                <a:cs typeface="Calibri (MS)"/>
                <a:sym typeface="Calibri (MS)"/>
              </a:rPr>
              <a:t> д</a:t>
            </a:r>
            <a:r>
              <a:rPr lang="en-US" sz="3150" strike="noStrike" u="none">
                <a:solidFill>
                  <a:srgbClr val="000000"/>
                </a:solidFill>
                <a:latin typeface="Calibri (MS)"/>
                <a:ea typeface="Calibri (MS)"/>
                <a:cs typeface="Calibri (MS)"/>
                <a:sym typeface="Calibri (MS)"/>
              </a:rPr>
              <a:t>аже </a:t>
            </a:r>
            <a:r>
              <a:rPr lang="en-US" sz="3150" strike="noStrike" u="none">
                <a:solidFill>
                  <a:srgbClr val="000000"/>
                </a:solidFill>
                <a:latin typeface="Calibri (MS)"/>
                <a:ea typeface="Calibri (MS)"/>
                <a:cs typeface="Calibri (MS)"/>
                <a:sym typeface="Calibri (MS)"/>
              </a:rPr>
              <a:t>те</a:t>
            </a:r>
            <a:r>
              <a:rPr lang="en-US" sz="3150" strike="noStrike" u="none">
                <a:solidFill>
                  <a:srgbClr val="000000"/>
                </a:solidFill>
                <a:latin typeface="Calibri (MS)"/>
                <a:ea typeface="Calibri (MS)"/>
                <a:cs typeface="Calibri (MS)"/>
                <a:sym typeface="Calibri (MS)"/>
              </a:rPr>
              <a:t>, кто н</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был у</a:t>
            </a:r>
            <a:r>
              <a:rPr lang="en-US" sz="3150" strike="noStrike" u="none">
                <a:solidFill>
                  <a:srgbClr val="000000"/>
                </a:solidFill>
                <a:latin typeface="Calibri (MS)"/>
                <a:ea typeface="Calibri (MS)"/>
                <a:cs typeface="Calibri (MS)"/>
                <a:sym typeface="Calibri (MS)"/>
              </a:rPr>
              <a:t>верен в с</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оей </a:t>
            </a:r>
            <a:r>
              <a:rPr lang="en-US" sz="3150" strike="noStrike" u="none">
                <a:solidFill>
                  <a:srgbClr val="000000"/>
                </a:solidFill>
                <a:latin typeface="Calibri (MS)"/>
                <a:ea typeface="Calibri (MS)"/>
                <a:cs typeface="Calibri (MS)"/>
                <a:sym typeface="Calibri (MS)"/>
              </a:rPr>
              <a:t>род</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сл</a:t>
            </a:r>
            <a:r>
              <a:rPr lang="en-US" sz="3150" strike="noStrike" u="none">
                <a:solidFill>
                  <a:srgbClr val="000000"/>
                </a:solidFill>
                <a:latin typeface="Calibri (MS)"/>
                <a:ea typeface="Calibri (MS)"/>
                <a:cs typeface="Calibri (MS)"/>
                <a:sym typeface="Calibri (MS)"/>
              </a:rPr>
              <a:t>ов</a:t>
            </a:r>
            <a:r>
              <a:rPr lang="en-US" sz="3150" strike="noStrike" u="none">
                <a:solidFill>
                  <a:srgbClr val="000000"/>
                </a:solidFill>
                <a:latin typeface="Calibri (MS)"/>
                <a:ea typeface="Calibri (MS)"/>
                <a:cs typeface="Calibri (MS)"/>
                <a:sym typeface="Calibri (MS)"/>
              </a:rPr>
              <a:t>ной</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могл</a:t>
            </a:r>
            <a:r>
              <a:rPr lang="en-US" sz="3150" strike="noStrike" u="none">
                <a:solidFill>
                  <a:srgbClr val="000000"/>
                </a:solidFill>
                <a:latin typeface="Calibri (MS)"/>
                <a:ea typeface="Calibri (MS)"/>
                <a:cs typeface="Calibri (MS)"/>
                <a:sym typeface="Calibri (MS)"/>
              </a:rPr>
              <a:t>и при</a:t>
            </a:r>
            <a:r>
              <a:rPr lang="en-US" sz="3150" strike="noStrike" u="none">
                <a:solidFill>
                  <a:srgbClr val="000000"/>
                </a:solidFill>
                <a:latin typeface="Calibri (MS)"/>
                <a:ea typeface="Calibri (MS)"/>
                <a:cs typeface="Calibri (MS)"/>
                <a:sym typeface="Calibri (MS)"/>
              </a:rPr>
              <a:t>нес</a:t>
            </a:r>
            <a:r>
              <a:rPr lang="en-US" sz="3150" strike="noStrike" u="none">
                <a:solidFill>
                  <a:srgbClr val="000000"/>
                </a:solidFill>
                <a:latin typeface="Calibri (MS)"/>
                <a:ea typeface="Calibri (MS)"/>
                <a:cs typeface="Calibri (MS)"/>
                <a:sym typeface="Calibri (MS)"/>
              </a:rPr>
              <a:t>ти по</a:t>
            </a:r>
            <a:r>
              <a:rPr lang="en-US" sz="3150" strike="noStrike" u="none">
                <a:solidFill>
                  <a:srgbClr val="000000"/>
                </a:solidFill>
                <a:latin typeface="Calibri (MS)"/>
                <a:ea typeface="Calibri (MS)"/>
                <a:cs typeface="Calibri (MS)"/>
                <a:sym typeface="Calibri (MS)"/>
              </a:rPr>
              <a:t>дн</a:t>
            </a:r>
            <a:r>
              <a:rPr lang="en-US" sz="3150" strike="noStrike" u="none">
                <a:solidFill>
                  <a:srgbClr val="000000"/>
                </a:solidFill>
                <a:latin typeface="Calibri (MS)"/>
                <a:ea typeface="Calibri (MS)"/>
                <a:cs typeface="Calibri (MS)"/>
                <a:sym typeface="Calibri (MS)"/>
              </a:rPr>
              <a:t>ошение</a:t>
            </a:r>
            <a:r>
              <a:rPr lang="en-US" sz="3150" strike="noStrike" u="none">
                <a:solidFill>
                  <a:srgbClr val="000000"/>
                </a:solidFill>
                <a:latin typeface="Calibri (MS)"/>
                <a:ea typeface="Calibri (MS)"/>
                <a:cs typeface="Calibri (MS)"/>
                <a:sym typeface="Calibri (MS)"/>
              </a:rPr>
              <a:t> из</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дере</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сим</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ол</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зир</a:t>
            </a:r>
            <a:r>
              <a:rPr lang="en-US" sz="3150" strike="noStrike" u="none">
                <a:solidFill>
                  <a:srgbClr val="000000"/>
                </a:solidFill>
                <a:latin typeface="Calibri (MS)"/>
                <a:ea typeface="Calibri (MS)"/>
                <a:cs typeface="Calibri (MS)"/>
                <a:sym typeface="Calibri (MS)"/>
              </a:rPr>
              <a:t>у</a:t>
            </a:r>
            <a:r>
              <a:rPr lang="en-US" sz="3150" strike="noStrike" u="none">
                <a:solidFill>
                  <a:srgbClr val="000000"/>
                </a:solidFill>
                <a:latin typeface="Calibri (MS)"/>
                <a:ea typeface="Calibri (MS)"/>
                <a:cs typeface="Calibri (MS)"/>
                <a:sym typeface="Calibri (MS)"/>
              </a:rPr>
              <a:t>ющее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общее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уча</a:t>
            </a:r>
            <a:r>
              <a:rPr lang="en-US" sz="3150" strike="noStrike" u="none">
                <a:solidFill>
                  <a:srgbClr val="000000"/>
                </a:solidFill>
                <a:latin typeface="Calibri (MS)"/>
                <a:ea typeface="Calibri (MS)"/>
                <a:cs typeface="Calibri (MS)"/>
                <a:sym typeface="Calibri (MS)"/>
              </a:rPr>
              <a:t>сти</a:t>
            </a:r>
            <a:r>
              <a:rPr lang="en-US" sz="3150" strike="noStrike" u="none">
                <a:solidFill>
                  <a:srgbClr val="000000"/>
                </a:solidFill>
                <a:latin typeface="Calibri (MS)"/>
                <a:ea typeface="Calibri (MS)"/>
                <a:cs typeface="Calibri (MS)"/>
                <a:sym typeface="Calibri (MS)"/>
              </a:rPr>
              <a:t>е и</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вс</a:t>
            </a:r>
            <a:r>
              <a:rPr lang="en-US" sz="3150" strike="noStrike" u="none">
                <a:solidFill>
                  <a:srgbClr val="000000"/>
                </a:solidFill>
                <a:latin typeface="Calibri (MS)"/>
                <a:ea typeface="Calibri (MS)"/>
                <a:cs typeface="Calibri (MS)"/>
                <a:sym typeface="Calibri (MS)"/>
              </a:rPr>
              <a:t>ео</a:t>
            </a:r>
            <a:r>
              <a:rPr lang="en-US" sz="3150" strike="noStrike" u="none">
                <a:solidFill>
                  <a:srgbClr val="000000"/>
                </a:solidFill>
                <a:latin typeface="Calibri (MS)"/>
                <a:ea typeface="Calibri (MS)"/>
                <a:cs typeface="Calibri (MS)"/>
                <a:sym typeface="Calibri (MS)"/>
              </a:rPr>
              <a:t>бщее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ед</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ени</a:t>
            </a:r>
            <a:r>
              <a:rPr lang="en-US" sz="3150" strike="noStrike" u="none">
                <a:solidFill>
                  <a:srgbClr val="000000"/>
                </a:solidFill>
                <a:latin typeface="Calibri (MS)"/>
                <a:ea typeface="Calibri (MS)"/>
                <a:cs typeface="Calibri (MS)"/>
                <a:sym typeface="Calibri (MS)"/>
              </a:rPr>
              <a:t>е.</a:t>
            </a:r>
          </a:p>
          <a:p>
            <a:pPr algn="l" marL="680085" indent="-340042" lvl="1">
              <a:lnSpc>
                <a:spcPts val="4592"/>
              </a:lnSpc>
              <a:spcBef>
                <a:spcPct val="0"/>
              </a:spcBef>
              <a:buFont typeface="Arial"/>
              <a:buChar char="•"/>
            </a:pPr>
            <a:r>
              <a:rPr lang="en-US" sz="3150" strike="noStrike" u="none">
                <a:solidFill>
                  <a:srgbClr val="000000"/>
                </a:solidFill>
                <a:latin typeface="Calibri (MS)"/>
                <a:ea typeface="Calibri (MS)"/>
                <a:cs typeface="Calibri (MS)"/>
                <a:sym typeface="Calibri (MS)"/>
              </a:rPr>
              <a:t>5</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чери</a:t>
            </a:r>
            <a:r>
              <a:rPr lang="en-US" sz="3150" strike="noStrike" u="none">
                <a:solidFill>
                  <a:srgbClr val="000000"/>
                </a:solidFill>
                <a:latin typeface="Calibri (MS)"/>
                <a:ea typeface="Calibri (MS)"/>
                <a:cs typeface="Calibri (MS)"/>
                <a:sym typeface="Calibri (MS)"/>
              </a:rPr>
              <a:t> Иерусалима </a:t>
            </a:r>
            <a:r>
              <a:rPr lang="en-US" sz="3150" strike="noStrike" u="none">
                <a:solidFill>
                  <a:srgbClr val="000000"/>
                </a:solidFill>
                <a:latin typeface="Calibri (MS)"/>
                <a:ea typeface="Calibri (MS)"/>
                <a:cs typeface="Calibri (MS)"/>
                <a:sym typeface="Calibri (MS)"/>
              </a:rPr>
              <a:t>танц</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вали в заимствованных </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динаковых</a:t>
            </a:r>
            <a:r>
              <a:rPr lang="en-US" sz="3150" strike="noStrike" u="none">
                <a:solidFill>
                  <a:srgbClr val="000000"/>
                </a:solidFill>
                <a:latin typeface="Calibri (MS)"/>
                <a:ea typeface="Calibri (MS)"/>
                <a:cs typeface="Calibri (MS)"/>
                <a:sym typeface="Calibri (MS)"/>
              </a:rPr>
              <a:t> одеж</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ах и в</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бщем</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круге, б</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 разделения </a:t>
            </a:r>
            <a:r>
              <a:rPr lang="en-US" sz="3150" strike="noStrike" u="none">
                <a:solidFill>
                  <a:srgbClr val="000000"/>
                </a:solidFill>
                <a:latin typeface="Calibri (MS)"/>
                <a:ea typeface="Calibri (MS)"/>
                <a:cs typeface="Calibri (MS)"/>
                <a:sym typeface="Calibri (MS)"/>
              </a:rPr>
              <a:t>на со</a:t>
            </a:r>
            <a:r>
              <a:rPr lang="en-US" sz="3150" strike="noStrike" u="none">
                <a:solidFill>
                  <a:srgbClr val="000000"/>
                </a:solidFill>
                <a:latin typeface="Calibri (MS)"/>
                <a:ea typeface="Calibri (MS)"/>
                <a:cs typeface="Calibri (MS)"/>
                <a:sym typeface="Calibri (MS)"/>
              </a:rPr>
              <a:t>сло</a:t>
            </a:r>
            <a:r>
              <a:rPr lang="en-US" sz="3150" strike="noStrike" u="none">
                <a:solidFill>
                  <a:srgbClr val="000000"/>
                </a:solidFill>
                <a:latin typeface="Calibri (MS)"/>
                <a:ea typeface="Calibri (MS)"/>
                <a:cs typeface="Calibri (MS)"/>
                <a:sym typeface="Calibri (MS)"/>
              </a:rPr>
              <a:t>вия и </a:t>
            </a:r>
            <a:r>
              <a:rPr lang="en-US" sz="3150" strike="noStrike" u="none">
                <a:solidFill>
                  <a:srgbClr val="000000"/>
                </a:solidFill>
                <a:latin typeface="Calibri (MS)"/>
                <a:ea typeface="Calibri (MS)"/>
                <a:cs typeface="Calibri (MS)"/>
                <a:sym typeface="Calibri (MS)"/>
              </a:rPr>
              <a:t>вн</a:t>
            </a:r>
            <a:r>
              <a:rPr lang="en-US" sz="3150" strike="noStrike" u="none">
                <a:solidFill>
                  <a:srgbClr val="000000"/>
                </a:solidFill>
                <a:latin typeface="Calibri (MS)"/>
                <a:ea typeface="Calibri (MS)"/>
                <a:cs typeface="Calibri (MS)"/>
                <a:sym typeface="Calibri (MS)"/>
              </a:rPr>
              <a:t>ешние</a:t>
            </a:r>
            <a:r>
              <a:rPr lang="en-US" sz="3150" strike="noStrike" u="none">
                <a:solidFill>
                  <a:srgbClr val="000000"/>
                </a:solidFill>
                <a:latin typeface="Calibri (MS)"/>
                <a:ea typeface="Calibri (MS)"/>
                <a:cs typeface="Calibri (MS)"/>
                <a:sym typeface="Calibri (MS)"/>
              </a:rPr>
              <a:t> отличи</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 — </a:t>
            </a:r>
            <a:r>
              <a:rPr lang="en-US" sz="3150" strike="noStrike" u="none">
                <a:solidFill>
                  <a:srgbClr val="000000"/>
                </a:solidFill>
                <a:latin typeface="Calibri (MS)"/>
                <a:ea typeface="Calibri (MS)"/>
                <a:cs typeface="Calibri (MS)"/>
                <a:sym typeface="Calibri (MS)"/>
              </a:rPr>
              <a:t>вы</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жая равенство, в</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лючённос</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ь </a:t>
            </a:r>
            <a:r>
              <a:rPr lang="en-US" sz="3150" strike="noStrike" u="none">
                <a:solidFill>
                  <a:srgbClr val="000000"/>
                </a:solidFill>
                <a:latin typeface="Calibri (MS)"/>
                <a:ea typeface="Calibri (MS)"/>
                <a:cs typeface="Calibri (MS)"/>
                <a:sym typeface="Calibri (MS)"/>
              </a:rPr>
              <a:t>и е</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нство</a:t>
            </a:r>
            <a:r>
              <a:rPr lang="en-US" sz="3150" strike="noStrike" u="none">
                <a:solidFill>
                  <a:srgbClr val="000000"/>
                </a:solidFill>
                <a:latin typeface="Calibri (MS)"/>
                <a:ea typeface="Calibri (MS)"/>
                <a:cs typeface="Calibri (MS)"/>
                <a:sym typeface="Calibri (MS)"/>
              </a:rPr>
              <a:t>.</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sp>
        <p:nvSpPr>
          <p:cNvPr name="TextBox 4" id="4"/>
          <p:cNvSpPr txBox="true"/>
          <p:nvPr/>
        </p:nvSpPr>
        <p:spPr>
          <a:xfrm rot="0">
            <a:off x="1307770" y="7343775"/>
            <a:ext cx="10869785" cy="2257425"/>
          </a:xfrm>
          <a:prstGeom prst="rect">
            <a:avLst/>
          </a:prstGeom>
        </p:spPr>
        <p:txBody>
          <a:bodyPr anchor="t" rtlCol="false" tIns="0" lIns="0" bIns="0" rIns="0">
            <a:spAutoFit/>
          </a:bodyPr>
          <a:lstStyle/>
          <a:p>
            <a:pPr algn="l" marL="0" indent="0" lvl="0">
              <a:lnSpc>
                <a:spcPts val="4319"/>
              </a:lnSpc>
              <a:spcBef>
                <a:spcPct val="0"/>
              </a:spcBef>
            </a:pPr>
            <a:r>
              <a:rPr lang="en-US" b="true" sz="3599" strike="noStrike" u="none">
                <a:solidFill>
                  <a:srgbClr val="000000"/>
                </a:solidFill>
                <a:latin typeface="Calibri (MS) Bold"/>
                <a:ea typeface="Calibri (MS) Bold"/>
                <a:cs typeface="Calibri (MS) Bold"/>
                <a:sym typeface="Calibri (MS) Bold"/>
              </a:rPr>
              <a:t>Настоящая любовь к ближнему начинается там, где заканчиваются наши различия, и мы объединяемся в единое целое.</a:t>
            </a:r>
          </a:p>
          <a:p>
            <a:pPr algn="l" marL="0" indent="0" lvl="0">
              <a:lnSpc>
                <a:spcPts val="4319"/>
              </a:lnSpc>
              <a:spcBef>
                <a:spcPct val="0"/>
              </a:spcBef>
            </a:pPr>
          </a:p>
        </p:txBody>
      </p:sp>
      <p:sp>
        <p:nvSpPr>
          <p:cNvPr name="TextBox 5" id="5"/>
          <p:cNvSpPr txBox="true"/>
          <p:nvPr/>
        </p:nvSpPr>
        <p:spPr>
          <a:xfrm rot="0">
            <a:off x="1307770" y="2223693"/>
            <a:ext cx="10869785" cy="3886200"/>
          </a:xfrm>
          <a:prstGeom prst="rect">
            <a:avLst/>
          </a:prstGeom>
        </p:spPr>
        <p:txBody>
          <a:bodyPr anchor="t" rtlCol="false" tIns="0" lIns="0" bIns="0" rIns="0">
            <a:spAutoFit/>
          </a:bodyPr>
          <a:lstStyle/>
          <a:p>
            <a:pPr algn="l">
              <a:lnSpc>
                <a:spcPts val="4319"/>
              </a:lnSpc>
              <a:spcBef>
                <a:spcPct val="0"/>
              </a:spcBef>
            </a:pPr>
            <a:r>
              <a:rPr lang="en-US" sz="3599">
                <a:solidFill>
                  <a:srgbClr val="000000"/>
                </a:solidFill>
                <a:latin typeface="Calibri (MS)"/>
                <a:ea typeface="Calibri (MS)"/>
                <a:cs typeface="Calibri (MS)"/>
                <a:sym typeface="Calibri (MS)"/>
              </a:rPr>
              <a:t>Девятое ава — день разрушения, вызванного беспричинной ненавистью и социальным расколом.</a:t>
            </a:r>
          </a:p>
          <a:p>
            <a:pPr algn="l">
              <a:lnSpc>
                <a:spcPts val="4319"/>
              </a:lnSpc>
              <a:spcBef>
                <a:spcPct val="0"/>
              </a:spcBef>
            </a:pPr>
          </a:p>
          <a:p>
            <a:pPr algn="l">
              <a:lnSpc>
                <a:spcPts val="4319"/>
              </a:lnSpc>
              <a:spcBef>
                <a:spcPct val="0"/>
              </a:spcBef>
            </a:pPr>
            <a:r>
              <a:rPr lang="en-US" sz="3599">
                <a:solidFill>
                  <a:srgbClr val="000000"/>
                </a:solidFill>
                <a:latin typeface="Calibri (MS)"/>
                <a:ea typeface="Calibri (MS)"/>
                <a:cs typeface="Calibri (MS)"/>
                <a:sym typeface="Calibri (MS)"/>
              </a:rPr>
              <a:t>Пятнадцатое ава его историческое противоядие. Это не просто «праздник любви». Это торжество стирания границ, преодоления статуса и безусловного единства всех частей еврейского народа.</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 r="0" b="-5"/>
            </a:stretch>
          </a:blipFill>
        </p:spPr>
      </p:sp>
      <p:grpSp>
        <p:nvGrpSpPr>
          <p:cNvPr name="Group 3" id="3"/>
          <p:cNvGrpSpPr/>
          <p:nvPr/>
        </p:nvGrpSpPr>
        <p:grpSpPr>
          <a:xfrm rot="0">
            <a:off x="10864215" y="5846479"/>
            <a:ext cx="6386170" cy="4286250"/>
            <a:chOff x="0" y="0"/>
            <a:chExt cx="1681954" cy="1128889"/>
          </a:xfrm>
        </p:grpSpPr>
        <p:sp>
          <p:nvSpPr>
            <p:cNvPr name="Freeform 4" id="4"/>
            <p:cNvSpPr/>
            <p:nvPr/>
          </p:nvSpPr>
          <p:spPr>
            <a:xfrm flipH="false" flipV="false" rot="0">
              <a:off x="0" y="0"/>
              <a:ext cx="1681954" cy="1128889"/>
            </a:xfrm>
            <a:custGeom>
              <a:avLst/>
              <a:gdLst/>
              <a:ahLst/>
              <a:cxnLst/>
              <a:rect r="r" b="b" t="t" l="l"/>
              <a:pathLst>
                <a:path h="1128889" w="1681954">
                  <a:moveTo>
                    <a:pt x="0" y="0"/>
                  </a:moveTo>
                  <a:lnTo>
                    <a:pt x="1681954" y="0"/>
                  </a:lnTo>
                  <a:lnTo>
                    <a:pt x="1681954" y="1128889"/>
                  </a:lnTo>
                  <a:lnTo>
                    <a:pt x="0" y="1128889"/>
                  </a:lnTo>
                  <a:close/>
                </a:path>
              </a:pathLst>
            </a:custGeom>
            <a:solidFill>
              <a:srgbClr val="195E68"/>
            </a:solidFill>
          </p:spPr>
        </p:sp>
        <p:sp>
          <p:nvSpPr>
            <p:cNvPr name="TextBox 5" id="5"/>
            <p:cNvSpPr txBox="true"/>
            <p:nvPr/>
          </p:nvSpPr>
          <p:spPr>
            <a:xfrm>
              <a:off x="0" y="-9525"/>
              <a:ext cx="1681954" cy="1138414"/>
            </a:xfrm>
            <a:prstGeom prst="rect">
              <a:avLst/>
            </a:prstGeom>
          </p:spPr>
          <p:txBody>
            <a:bodyPr anchor="ctr" rtlCol="false" tIns="50800" lIns="50800" bIns="50800" rIns="50800"/>
            <a:lstStyle/>
            <a:p>
              <a:pPr algn="ctr">
                <a:lnSpc>
                  <a:spcPts val="2520"/>
                </a:lnSpc>
              </a:pPr>
            </a:p>
          </p:txBody>
        </p:sp>
      </p:grpSp>
      <p:grpSp>
        <p:nvGrpSpPr>
          <p:cNvPr name="Group 6" id="6"/>
          <p:cNvGrpSpPr/>
          <p:nvPr/>
        </p:nvGrpSpPr>
        <p:grpSpPr>
          <a:xfrm rot="2699999">
            <a:off x="14191197" y="6684086"/>
            <a:ext cx="4419845" cy="4950908"/>
            <a:chOff x="0" y="0"/>
            <a:chExt cx="1164074" cy="1303943"/>
          </a:xfrm>
        </p:grpSpPr>
        <p:sp>
          <p:nvSpPr>
            <p:cNvPr name="Freeform 7" id="7"/>
            <p:cNvSpPr/>
            <p:nvPr/>
          </p:nvSpPr>
          <p:spPr>
            <a:xfrm flipH="false" flipV="false" rot="0">
              <a:off x="0" y="0"/>
              <a:ext cx="1164074" cy="1303943"/>
            </a:xfrm>
            <a:custGeom>
              <a:avLst/>
              <a:gdLst/>
              <a:ahLst/>
              <a:cxnLst/>
              <a:rect r="r" b="b" t="t" l="l"/>
              <a:pathLst>
                <a:path h="1303943" w="1164074">
                  <a:moveTo>
                    <a:pt x="0" y="0"/>
                  </a:moveTo>
                  <a:lnTo>
                    <a:pt x="1164074" y="0"/>
                  </a:lnTo>
                  <a:lnTo>
                    <a:pt x="1164074" y="1303943"/>
                  </a:lnTo>
                  <a:lnTo>
                    <a:pt x="0" y="1303943"/>
                  </a:lnTo>
                  <a:close/>
                </a:path>
              </a:pathLst>
            </a:custGeom>
            <a:solidFill>
              <a:srgbClr val="1A969B"/>
            </a:solidFill>
          </p:spPr>
        </p:sp>
        <p:sp>
          <p:nvSpPr>
            <p:cNvPr name="TextBox 8" id="8"/>
            <p:cNvSpPr txBox="true"/>
            <p:nvPr/>
          </p:nvSpPr>
          <p:spPr>
            <a:xfrm>
              <a:off x="0" y="-9525"/>
              <a:ext cx="1164074" cy="1313468"/>
            </a:xfrm>
            <a:prstGeom prst="rect">
              <a:avLst/>
            </a:prstGeom>
          </p:spPr>
          <p:txBody>
            <a:bodyPr anchor="ctr" rtlCol="false" tIns="50800" lIns="50800" bIns="50800" rIns="50800"/>
            <a:lstStyle/>
            <a:p>
              <a:pPr algn="ctr">
                <a:lnSpc>
                  <a:spcPts val="2520"/>
                </a:lnSpc>
              </a:pPr>
            </a:p>
          </p:txBody>
        </p:sp>
      </p:grpSp>
      <p:sp>
        <p:nvSpPr>
          <p:cNvPr name="Freeform 9" id="9" descr="תמונה שמכילה טקסט, גופן, צילום מסך, גרפיקה"/>
          <p:cNvSpPr/>
          <p:nvPr/>
        </p:nvSpPr>
        <p:spPr>
          <a:xfrm flipH="false" flipV="false" rot="0">
            <a:off x="10084527" y="7429948"/>
            <a:ext cx="7736338" cy="1763573"/>
          </a:xfrm>
          <a:custGeom>
            <a:avLst/>
            <a:gdLst/>
            <a:ahLst/>
            <a:cxnLst/>
            <a:rect r="r" b="b" t="t" l="l"/>
            <a:pathLst>
              <a:path h="1763573" w="7736338">
                <a:moveTo>
                  <a:pt x="0" y="0"/>
                </a:moveTo>
                <a:lnTo>
                  <a:pt x="7736338" y="0"/>
                </a:lnTo>
                <a:lnTo>
                  <a:pt x="7736338" y="1763572"/>
                </a:lnTo>
                <a:lnTo>
                  <a:pt x="0" y="1763572"/>
                </a:lnTo>
                <a:lnTo>
                  <a:pt x="0" y="0"/>
                </a:lnTo>
                <a:close/>
              </a:path>
            </a:pathLst>
          </a:custGeom>
          <a:blipFill>
            <a:blip r:embed="rId3"/>
            <a:stretch>
              <a:fillRect l="0" t="-55906" r="-12" b="0"/>
            </a:stretch>
          </a:blipFill>
        </p:spPr>
      </p:sp>
      <p:sp>
        <p:nvSpPr>
          <p:cNvPr name="Freeform 10" id="10" descr="תמונה שמכילה טקסט, גופן, צילום מסך, גרפיקה"/>
          <p:cNvSpPr/>
          <p:nvPr/>
        </p:nvSpPr>
        <p:spPr>
          <a:xfrm flipH="false" flipV="false" rot="0">
            <a:off x="15683732" y="6337821"/>
            <a:ext cx="2071030" cy="1092117"/>
          </a:xfrm>
          <a:custGeom>
            <a:avLst/>
            <a:gdLst/>
            <a:ahLst/>
            <a:cxnLst/>
            <a:rect r="r" b="b" t="t" l="l"/>
            <a:pathLst>
              <a:path h="1092117" w="2071030">
                <a:moveTo>
                  <a:pt x="0" y="0"/>
                </a:moveTo>
                <a:lnTo>
                  <a:pt x="2071030" y="0"/>
                </a:lnTo>
                <a:lnTo>
                  <a:pt x="2071030" y="1092117"/>
                </a:lnTo>
                <a:lnTo>
                  <a:pt x="0" y="1092117"/>
                </a:lnTo>
                <a:lnTo>
                  <a:pt x="0" y="0"/>
                </a:lnTo>
                <a:close/>
              </a:path>
            </a:pathLst>
          </a:custGeom>
          <a:blipFill>
            <a:blip r:embed="rId4"/>
            <a:stretch>
              <a:fillRect l="-273581" t="12753" r="-10" b="-164510"/>
            </a:stretch>
          </a:blipFill>
        </p:spPr>
      </p:sp>
      <p:grpSp>
        <p:nvGrpSpPr>
          <p:cNvPr name="Group 11" id="11"/>
          <p:cNvGrpSpPr/>
          <p:nvPr/>
        </p:nvGrpSpPr>
        <p:grpSpPr>
          <a:xfrm rot="0">
            <a:off x="1028700" y="857250"/>
            <a:ext cx="16493490" cy="3755924"/>
            <a:chOff x="0" y="0"/>
            <a:chExt cx="4343964" cy="989215"/>
          </a:xfrm>
        </p:grpSpPr>
        <p:sp>
          <p:nvSpPr>
            <p:cNvPr name="Freeform 12" id="12"/>
            <p:cNvSpPr/>
            <p:nvPr/>
          </p:nvSpPr>
          <p:spPr>
            <a:xfrm flipH="false" flipV="false" rot="0">
              <a:off x="0" y="0"/>
              <a:ext cx="4343964" cy="989215"/>
            </a:xfrm>
            <a:custGeom>
              <a:avLst/>
              <a:gdLst/>
              <a:ahLst/>
              <a:cxnLst/>
              <a:rect r="r" b="b" t="t" l="l"/>
              <a:pathLst>
                <a:path h="989215" w="4343964">
                  <a:moveTo>
                    <a:pt x="0" y="0"/>
                  </a:moveTo>
                  <a:lnTo>
                    <a:pt x="4343964" y="0"/>
                  </a:lnTo>
                  <a:lnTo>
                    <a:pt x="4343964" y="989215"/>
                  </a:lnTo>
                  <a:lnTo>
                    <a:pt x="0" y="989215"/>
                  </a:lnTo>
                  <a:close/>
                </a:path>
              </a:pathLst>
            </a:custGeom>
            <a:solidFill>
              <a:srgbClr val="195E68"/>
            </a:solidFill>
          </p:spPr>
        </p:sp>
        <p:sp>
          <p:nvSpPr>
            <p:cNvPr name="TextBox 13" id="13"/>
            <p:cNvSpPr txBox="true"/>
            <p:nvPr/>
          </p:nvSpPr>
          <p:spPr>
            <a:xfrm>
              <a:off x="0" y="-9525"/>
              <a:ext cx="4343964" cy="998740"/>
            </a:xfrm>
            <a:prstGeom prst="rect">
              <a:avLst/>
            </a:prstGeom>
          </p:spPr>
          <p:txBody>
            <a:bodyPr anchor="ctr" rtlCol="false" tIns="50800" lIns="50800" bIns="50800" rIns="50800"/>
            <a:lstStyle/>
            <a:p>
              <a:pPr algn="ctr">
                <a:lnSpc>
                  <a:spcPts val="2520"/>
                </a:lnSpc>
              </a:pPr>
            </a:p>
          </p:txBody>
        </p:sp>
      </p:grpSp>
      <p:sp>
        <p:nvSpPr>
          <p:cNvPr name="TextBox 14" id="14"/>
          <p:cNvSpPr txBox="true"/>
          <p:nvPr/>
        </p:nvSpPr>
        <p:spPr>
          <a:xfrm rot="0">
            <a:off x="2444115" y="4955857"/>
            <a:ext cx="9408795" cy="691191"/>
          </a:xfrm>
          <a:prstGeom prst="rect">
            <a:avLst/>
          </a:prstGeom>
        </p:spPr>
        <p:txBody>
          <a:bodyPr anchor="t" rtlCol="false" tIns="0" lIns="0" bIns="0" rIns="0">
            <a:spAutoFit/>
          </a:bodyPr>
          <a:lstStyle/>
          <a:p>
            <a:pPr algn="l">
              <a:lnSpc>
                <a:spcPts val="7200"/>
              </a:lnSpc>
            </a:pPr>
            <a:r>
              <a:rPr lang="en-US" sz="6000">
                <a:solidFill>
                  <a:srgbClr val="30BFBF"/>
                </a:solidFill>
                <a:latin typeface="Arial"/>
                <a:ea typeface="Arial"/>
                <a:cs typeface="Arial"/>
                <a:sym typeface="Arial"/>
              </a:rPr>
              <a:t>В (день), (время), (место)</a:t>
            </a:r>
          </a:p>
        </p:txBody>
      </p:sp>
      <p:sp>
        <p:nvSpPr>
          <p:cNvPr name="TextBox 15" id="15"/>
          <p:cNvSpPr txBox="true"/>
          <p:nvPr/>
        </p:nvSpPr>
        <p:spPr>
          <a:xfrm rot="0">
            <a:off x="1272540" y="2017290"/>
            <a:ext cx="12442450" cy="1857375"/>
          </a:xfrm>
          <a:prstGeom prst="rect">
            <a:avLst/>
          </a:prstGeom>
        </p:spPr>
        <p:txBody>
          <a:bodyPr anchor="t" rtlCol="false" tIns="0" lIns="0" bIns="0" rIns="0">
            <a:spAutoFit/>
          </a:bodyPr>
          <a:lstStyle/>
          <a:p>
            <a:pPr algn="l">
              <a:lnSpc>
                <a:spcPts val="7200"/>
              </a:lnSpc>
            </a:pPr>
            <a:r>
              <a:rPr lang="en-US" sz="6000" b="true">
                <a:solidFill>
                  <a:srgbClr val="FFFFFF"/>
                </a:solidFill>
                <a:latin typeface="Arimo Bold"/>
                <a:ea typeface="Arimo Bold"/>
                <a:cs typeface="Arimo Bold"/>
                <a:sym typeface="Arimo Bold"/>
              </a:rPr>
              <a:t>С НЕТЕРПЕНИЕМ ЖДЕМ ВАС НА СЛЕДУЮЩЕЙ НЕДЕЛЕ!</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Таанит, 31а</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2</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701196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Учили мудрецы: «Дочь царя одалживает белые одежды у дочери первосвященника; дочь первосвященника — у дочери замест</a:t>
            </a:r>
            <a:r>
              <a:rPr lang="en-US" sz="3150">
                <a:solidFill>
                  <a:srgbClr val="000000"/>
                </a:solidFill>
                <a:latin typeface="Calibri (MS)"/>
                <a:ea typeface="Calibri (MS)"/>
                <a:cs typeface="Calibri (MS)"/>
                <a:sym typeface="Calibri (MS)"/>
              </a:rPr>
              <a:t>ителя первосвященника; дочь заместителя — у дочери [священника], помазанного для войны; дочь помазанного для войны — у дочери рядового священника; и все евреи заимствуют друг у друга. Почему все заимствовали одежды друг у друга? Чтобы не смущать тех, тех, у кого нет своих».</a:t>
            </a:r>
          </a:p>
          <a:p>
            <a:pPr algn="just">
              <a:lnSpc>
                <a:spcPts val="4592"/>
              </a:lnSpc>
            </a:pPr>
            <a:r>
              <a:rPr lang="en-US" sz="3150">
                <a:solidFill>
                  <a:srgbClr val="000000"/>
                </a:solidFill>
                <a:latin typeface="Calibri (MS)"/>
                <a:ea typeface="Calibri (MS)"/>
                <a:cs typeface="Calibri (MS)"/>
                <a:sym typeface="Calibri (MS)"/>
              </a:rPr>
              <a:t>Учили мудрецы: «Что говорили самые красивые среди них? “Обращайте внимание на красоту, ведь жена нужна лишь ради красоты”. Что говорили самые знатные из них? “Обращайте внимание на семью, ведь жена нужна прежде всего ради детей”. Что говорили самые некрасивые из них? “Возьмите свое приобретение во имя Небес, лишь бы украсили нас золотыми [украшениями после свадьбы]”».</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Коль Бо, гл. 62</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3</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236376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И пусть тебя это не удивляет, ибо следует</a:t>
            </a:r>
            <a:r>
              <a:rPr lang="en-US" sz="3150">
                <a:solidFill>
                  <a:srgbClr val="000000"/>
                </a:solidFill>
                <a:latin typeface="Calibri (MS)"/>
                <a:ea typeface="Calibri (MS)"/>
                <a:cs typeface="Calibri (MS)"/>
                <a:sym typeface="Calibri (MS)"/>
              </a:rPr>
              <a:t> знать, что всякий, кто мог позволить себе выдать свою дочь замуж, не посылал её туда… Этот обычай был [предназначался] для женщин, чьи отцы не имели средств выдать их замуж. И если бы не этот обычай, они оставались бы незамужними, пока не поседеют.</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37831" y="2853468"/>
            <a:ext cx="13716000" cy="35258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Сказал раббан</a:t>
            </a:r>
            <a:r>
              <a:rPr lang="en-US" sz="3150">
                <a:solidFill>
                  <a:srgbClr val="000000"/>
                </a:solidFill>
                <a:latin typeface="Calibri (MS)"/>
                <a:ea typeface="Calibri (MS)"/>
                <a:cs typeface="Calibri (MS)"/>
                <a:sym typeface="Calibri (MS)"/>
              </a:rPr>
              <a:t> Шимон бен Гамлиэль: «Не было [столь] радостных дней для Израиля, как 15-е ава и Йом Кипур». Понятно, [почему] Йом Кипур — потому что [дает] прощение и помилование, и это день, когда были дарованы последние [вторые] скрижали.</a:t>
            </a:r>
          </a:p>
          <a:p>
            <a:pPr algn="just">
              <a:lnSpc>
                <a:spcPts val="4592"/>
              </a:lnSpc>
            </a:pPr>
            <a:r>
              <a:rPr lang="en-US" sz="3150">
                <a:solidFill>
                  <a:srgbClr val="000000"/>
                </a:solidFill>
                <a:latin typeface="Calibri (MS)"/>
                <a:ea typeface="Calibri (MS)"/>
                <a:cs typeface="Calibri (MS)"/>
                <a:sym typeface="Calibri (MS)"/>
              </a:rPr>
              <a:t>Но что представляет собой 15-е ава?</a:t>
            </a:r>
          </a:p>
          <a:p>
            <a:pPr algn="just">
              <a:lnSpc>
                <a:spcPts val="4592"/>
              </a:lnSpc>
            </a:pPr>
          </a:p>
        </p:txBody>
      </p:sp>
      <p:sp>
        <p:nvSpPr>
          <p:cNvPr name="TextBox 4" id="4"/>
          <p:cNvSpPr txBox="true"/>
          <p:nvPr/>
        </p:nvSpPr>
        <p:spPr>
          <a:xfrm rot="0">
            <a:off x="3402055"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Таанит, 31а</a:t>
            </a:r>
          </a:p>
        </p:txBody>
      </p:sp>
      <p:sp>
        <p:nvSpPr>
          <p:cNvPr name="TextBox 5" id="5"/>
          <p:cNvSpPr txBox="true"/>
          <p:nvPr/>
        </p:nvSpPr>
        <p:spPr>
          <a:xfrm rot="0">
            <a:off x="3402055"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4</a:t>
            </a:r>
          </a:p>
        </p:txBody>
      </p:sp>
      <p:sp>
        <p:nvSpPr>
          <p:cNvPr name="AutoShape 6" id="6"/>
          <p:cNvSpPr/>
          <p:nvPr/>
        </p:nvSpPr>
        <p:spPr>
          <a:xfrm flipV="true">
            <a:off x="3437831" y="2110683"/>
            <a:ext cx="1139598" cy="0"/>
          </a:xfrm>
          <a:prstGeom prst="line">
            <a:avLst/>
          </a:prstGeom>
          <a:ln cap="flat" w="76200">
            <a:solidFill>
              <a:srgbClr val="30BFBF"/>
            </a:solidFill>
            <a:prstDash val="solid"/>
            <a:headEnd type="none" len="sm" w="sm"/>
            <a:tailEnd type="none" len="sm" w="sm"/>
          </a:ln>
        </p:spPr>
      </p:sp>
      <p:sp>
        <p:nvSpPr>
          <p:cNvPr name="TextBox 7" id="7"/>
          <p:cNvSpPr txBox="true"/>
          <p:nvPr/>
        </p:nvSpPr>
        <p:spPr>
          <a:xfrm rot="0">
            <a:off x="3417975" y="2348726"/>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15-</a:t>
            </a:r>
            <a:r>
              <a:rPr lang="en-US" b="true" sz="3000" strike="noStrike" u="none">
                <a:solidFill>
                  <a:srgbClr val="1A969B"/>
                </a:solidFill>
                <a:latin typeface="Calibri (MS) Bold"/>
                <a:ea typeface="Calibri (MS) Bold"/>
                <a:cs typeface="Calibri (MS) Bold"/>
                <a:sym typeface="Calibri (MS) Bold"/>
              </a:rPr>
              <a:t>е ав</a:t>
            </a:r>
            <a:r>
              <a:rPr lang="en-US" b="true" sz="3000" strike="noStrike" u="none">
                <a:solidFill>
                  <a:srgbClr val="1A969B"/>
                </a:solidFill>
                <a:latin typeface="Calibri (MS) Bold"/>
                <a:ea typeface="Calibri (MS) Bold"/>
                <a:cs typeface="Calibri (MS) Bold"/>
                <a:sym typeface="Calibri (MS) Bold"/>
              </a:rPr>
              <a:t>а</a:t>
            </a:r>
          </a:p>
        </p:txBody>
      </p:sp>
      <p:sp>
        <p:nvSpPr>
          <p:cNvPr name="TextBox 8" id="8"/>
          <p:cNvSpPr txBox="true"/>
          <p:nvPr/>
        </p:nvSpPr>
        <p:spPr>
          <a:xfrm rot="0">
            <a:off x="3457687" y="6241685"/>
            <a:ext cx="13716000" cy="35258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Рав Йеуда от</a:t>
            </a:r>
            <a:r>
              <a:rPr lang="en-US" sz="3150">
                <a:solidFill>
                  <a:srgbClr val="000000"/>
                </a:solidFill>
                <a:latin typeface="Calibri (MS)"/>
                <a:ea typeface="Calibri (MS)"/>
                <a:cs typeface="Calibri (MS)"/>
                <a:sym typeface="Calibri (MS)"/>
              </a:rPr>
              <a:t> имени Шмуэля сказал: «В этот день колена получили разрешение вступать в браки между собой».</a:t>
            </a:r>
          </a:p>
          <a:p>
            <a:pPr algn="just">
              <a:lnSpc>
                <a:spcPts val="4592"/>
              </a:lnSpc>
            </a:pPr>
            <a:r>
              <a:rPr lang="en-US" sz="3150">
                <a:solidFill>
                  <a:srgbClr val="000000"/>
                </a:solidFill>
                <a:latin typeface="Calibri (MS)"/>
                <a:ea typeface="Calibri (MS)"/>
                <a:cs typeface="Calibri (MS)"/>
                <a:sym typeface="Calibri (MS)"/>
              </a:rPr>
              <a:t>[На чем основано такое] толкование? [Сказано]: «Вот что повелел Г-сподь [относительно] дочерей Цлофхада». [Отсюда вывели], что это относилось только к тому поколению.</a:t>
            </a:r>
          </a:p>
          <a:p>
            <a:pPr algn="just">
              <a:lnSpc>
                <a:spcPts val="4592"/>
              </a:lnSpc>
            </a:pPr>
          </a:p>
        </p:txBody>
      </p:sp>
      <p:sp>
        <p:nvSpPr>
          <p:cNvPr name="TextBox 9" id="9"/>
          <p:cNvSpPr txBox="true"/>
          <p:nvPr/>
        </p:nvSpPr>
        <p:spPr>
          <a:xfrm rot="0">
            <a:off x="3437831" y="5736943"/>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Браки м</a:t>
            </a:r>
            <a:r>
              <a:rPr lang="en-US" b="true" sz="3000" strike="noStrike" u="none">
                <a:solidFill>
                  <a:srgbClr val="1A969B"/>
                </a:solidFill>
                <a:latin typeface="Calibri (MS) Bold"/>
                <a:ea typeface="Calibri (MS) Bold"/>
                <a:cs typeface="Calibri (MS) Bold"/>
                <a:sym typeface="Calibri (MS) Bold"/>
              </a:rPr>
              <a:t>ежду коленами ра</a:t>
            </a:r>
            <a:r>
              <a:rPr lang="en-US" b="true" sz="3000" strike="noStrike" u="none">
                <a:solidFill>
                  <a:srgbClr val="1A969B"/>
                </a:solidFill>
                <a:latin typeface="Calibri (MS) Bold"/>
                <a:ea typeface="Calibri (MS) Bold"/>
                <a:cs typeface="Calibri (MS) Bold"/>
                <a:sym typeface="Calibri (MS) Bold"/>
              </a:rPr>
              <a:t>зрешены</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37831" y="6581157"/>
            <a:ext cx="13716000" cy="12017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Раба</a:t>
            </a:r>
            <a:r>
              <a:rPr lang="en-US" sz="3150">
                <a:solidFill>
                  <a:srgbClr val="000000"/>
                </a:solidFill>
                <a:latin typeface="Calibri (MS)"/>
                <a:ea typeface="Calibri (MS)"/>
                <a:cs typeface="Calibri (MS)"/>
                <a:sym typeface="Calibri (MS)"/>
              </a:rPr>
              <a:t> бар бар Хана от имени рабби Йоханана сказал: «В этот день прекратились смерти в пустыне».</a:t>
            </a:r>
          </a:p>
        </p:txBody>
      </p:sp>
      <p:sp>
        <p:nvSpPr>
          <p:cNvPr name="TextBox 4" id="4"/>
          <p:cNvSpPr txBox="true"/>
          <p:nvPr/>
        </p:nvSpPr>
        <p:spPr>
          <a:xfrm rot="0">
            <a:off x="3417975" y="6076414"/>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Прекращение смерт</a:t>
            </a:r>
            <a:r>
              <a:rPr lang="en-US" b="true" sz="3000" strike="noStrike" u="none">
                <a:solidFill>
                  <a:srgbClr val="1A969B"/>
                </a:solidFill>
                <a:latin typeface="Calibri (MS) Bold"/>
                <a:ea typeface="Calibri (MS) Bold"/>
                <a:cs typeface="Calibri (MS) Bold"/>
                <a:sym typeface="Calibri (MS) Bold"/>
              </a:rPr>
              <a:t>ей в пустыне</a:t>
            </a:r>
          </a:p>
        </p:txBody>
      </p:sp>
      <p:sp>
        <p:nvSpPr>
          <p:cNvPr name="TextBox 5" id="5"/>
          <p:cNvSpPr txBox="true"/>
          <p:nvPr/>
        </p:nvSpPr>
        <p:spPr>
          <a:xfrm rot="0">
            <a:off x="3457687" y="1466768"/>
            <a:ext cx="13716000" cy="468786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Сказал</a:t>
            </a:r>
            <a:r>
              <a:rPr lang="en-US" sz="3150">
                <a:solidFill>
                  <a:srgbClr val="000000"/>
                </a:solidFill>
                <a:latin typeface="Calibri (MS)"/>
                <a:ea typeface="Calibri (MS)"/>
                <a:cs typeface="Calibri (MS)"/>
                <a:sym typeface="Calibri (MS)"/>
              </a:rPr>
              <a:t> рав Йосеф от имени рава Нахмана: «Это был день, когда колену Биньямина вновь было дозволено войти в общину Израиля (то есть вступать в браки с другими коленами), как сказано: “И поклялись сыны Израиля в Мицпе, сказав: никто из нас не отдаст своей дочери Биньямину в жёны». (Книга Судей, 21:1)</a:t>
            </a:r>
          </a:p>
          <a:p>
            <a:pPr algn="just">
              <a:lnSpc>
                <a:spcPts val="4592"/>
              </a:lnSpc>
            </a:pPr>
            <a:r>
              <a:rPr lang="en-US" sz="3150">
                <a:solidFill>
                  <a:srgbClr val="000000"/>
                </a:solidFill>
                <a:latin typeface="Calibri (MS)"/>
                <a:ea typeface="Calibri (MS)"/>
                <a:cs typeface="Calibri (MS)"/>
                <a:sym typeface="Calibri (MS)"/>
              </a:rPr>
              <a:t>Что же они истолковали? Сказал Рав: «”Из нас”, но не “из наших детей”». То есть клятва обязывала только тех, кто её произнёс, но не распространялась на их потомков.</a:t>
            </a:r>
          </a:p>
        </p:txBody>
      </p:sp>
      <p:sp>
        <p:nvSpPr>
          <p:cNvPr name="TextBox 6" id="6"/>
          <p:cNvSpPr txBox="true"/>
          <p:nvPr/>
        </p:nvSpPr>
        <p:spPr>
          <a:xfrm rot="0">
            <a:off x="3437831" y="962025"/>
            <a:ext cx="13441268"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Колено Биниамина получило разрешение во</a:t>
            </a:r>
            <a:r>
              <a:rPr lang="en-US" b="true" sz="3000" strike="noStrike" u="none">
                <a:solidFill>
                  <a:srgbClr val="1A969B"/>
                </a:solidFill>
                <a:latin typeface="Calibri (MS) Bold"/>
                <a:ea typeface="Calibri (MS) Bold"/>
                <a:cs typeface="Calibri (MS) Bold"/>
                <a:sym typeface="Calibri (MS) Bold"/>
              </a:rPr>
              <a:t>йти в общину Израиля</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37831" y="6753883"/>
            <a:ext cx="13716000" cy="29447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Раба</a:t>
            </a:r>
            <a:r>
              <a:rPr lang="en-US" sz="3150">
                <a:solidFill>
                  <a:srgbClr val="000000"/>
                </a:solidFill>
                <a:latin typeface="Calibri (MS)"/>
                <a:ea typeface="Calibri (MS)"/>
                <a:cs typeface="Calibri (MS)"/>
                <a:sym typeface="Calibri (MS)"/>
              </a:rPr>
              <a:t> и рав Йосеф сказали: «Это день, когда прекратили колоть дрова для костра жертвенника. Ибо учили в барайте: “Рабби Элиэзер Великий говорит: “С 15-го ава и далее ослабевала сила солнца, и не рубили дрова для костра, потому что они не просыхали””». Сказал рав Менашья: «И называли этот день “День разлома топора”».</a:t>
            </a:r>
          </a:p>
        </p:txBody>
      </p:sp>
      <p:sp>
        <p:nvSpPr>
          <p:cNvPr name="TextBox 4" id="4"/>
          <p:cNvSpPr txBox="true"/>
          <p:nvPr/>
        </p:nvSpPr>
        <p:spPr>
          <a:xfrm rot="0">
            <a:off x="3417975" y="6249140"/>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Заготовка дров для жертвенника была заверш</a:t>
            </a:r>
            <a:r>
              <a:rPr lang="en-US" b="true" sz="3000" strike="noStrike" u="none">
                <a:solidFill>
                  <a:srgbClr val="1A969B"/>
                </a:solidFill>
                <a:latin typeface="Calibri (MS) Bold"/>
                <a:ea typeface="Calibri (MS) Bold"/>
                <a:cs typeface="Calibri (MS) Bold"/>
                <a:sym typeface="Calibri (MS) Bold"/>
              </a:rPr>
              <a:t>ена</a:t>
            </a:r>
          </a:p>
        </p:txBody>
      </p:sp>
      <p:sp>
        <p:nvSpPr>
          <p:cNvPr name="TextBox 5" id="5"/>
          <p:cNvSpPr txBox="true"/>
          <p:nvPr/>
        </p:nvSpPr>
        <p:spPr>
          <a:xfrm rot="0">
            <a:off x="3417975" y="1026398"/>
            <a:ext cx="13716000" cy="178273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У</a:t>
            </a:r>
            <a:r>
              <a:rPr lang="en-US" sz="3150">
                <a:solidFill>
                  <a:srgbClr val="000000"/>
                </a:solidFill>
                <a:latin typeface="Calibri (MS)"/>
                <a:ea typeface="Calibri (MS)"/>
                <a:cs typeface="Calibri (MS)"/>
                <a:sym typeface="Calibri (MS)"/>
              </a:rPr>
              <a:t>ла сказал: «В этот день Ошеа бен Эла убрал заграждения, которые Йеравам бен Неват поставил на дорогах, чтобы не дать [сынам] Израиля совершать паломничество [в Храм], сказав: “Кто хочет, пусть поднимается”».</a:t>
            </a:r>
          </a:p>
        </p:txBody>
      </p:sp>
      <p:sp>
        <p:nvSpPr>
          <p:cNvPr name="TextBox 6" id="6"/>
          <p:cNvSpPr txBox="true"/>
          <p:nvPr/>
        </p:nvSpPr>
        <p:spPr>
          <a:xfrm rot="0">
            <a:off x="3398119" y="521655"/>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Загра</a:t>
            </a:r>
            <a:r>
              <a:rPr lang="en-US" b="true" sz="3000" strike="noStrike" u="none">
                <a:solidFill>
                  <a:srgbClr val="1A969B"/>
                </a:solidFill>
                <a:latin typeface="Calibri (MS) Bold"/>
                <a:ea typeface="Calibri (MS) Bold"/>
                <a:cs typeface="Calibri (MS) Bold"/>
                <a:sym typeface="Calibri (MS) Bold"/>
              </a:rPr>
              <a:t>ждения на пути в Иерусалим были сн</a:t>
            </a:r>
            <a:r>
              <a:rPr lang="en-US" b="true" sz="3000" strike="noStrike" u="none">
                <a:solidFill>
                  <a:srgbClr val="1A969B"/>
                </a:solidFill>
                <a:latin typeface="Calibri (MS) Bold"/>
                <a:ea typeface="Calibri (MS) Bold"/>
                <a:cs typeface="Calibri (MS) Bold"/>
                <a:sym typeface="Calibri (MS) Bold"/>
              </a:rPr>
              <a:t>ят</a:t>
            </a:r>
            <a:r>
              <a:rPr lang="en-US" b="true" sz="3000" strike="noStrike" u="none">
                <a:solidFill>
                  <a:srgbClr val="1A969B"/>
                </a:solidFill>
                <a:latin typeface="Calibri (MS) Bold"/>
                <a:ea typeface="Calibri (MS) Bold"/>
                <a:cs typeface="Calibri (MS) Bold"/>
                <a:sym typeface="Calibri (MS) Bold"/>
              </a:rPr>
              <a:t>ы</a:t>
            </a:r>
          </a:p>
        </p:txBody>
      </p:sp>
      <p:sp>
        <p:nvSpPr>
          <p:cNvPr name="TextBox 7" id="7"/>
          <p:cNvSpPr txBox="true"/>
          <p:nvPr/>
        </p:nvSpPr>
        <p:spPr>
          <a:xfrm rot="0">
            <a:off x="3437831" y="3247203"/>
            <a:ext cx="13716000" cy="29447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Рав Матн</a:t>
            </a:r>
            <a:r>
              <a:rPr lang="en-US" sz="3150">
                <a:solidFill>
                  <a:srgbClr val="000000"/>
                </a:solidFill>
                <a:latin typeface="Calibri (MS)"/>
                <a:ea typeface="Calibri (MS)"/>
                <a:cs typeface="Calibri (MS)"/>
                <a:sym typeface="Calibri (MS)"/>
              </a:rPr>
              <a:t>а сказал: «В этот день убитых в Бейтаре похоронили». И [еще] сказал Рав Матна: «В тот день, когда убитые в Бейтаре были преданы земле, мудрецы Явне установили благословение “Благой и благодетельствующий”. “Благой” — потому что их тела не разложились; “благодетельствующий” — потому что были преданы земле».</a:t>
            </a:r>
          </a:p>
        </p:txBody>
      </p:sp>
      <p:sp>
        <p:nvSpPr>
          <p:cNvPr name="TextBox 8" id="8"/>
          <p:cNvSpPr txBox="true"/>
          <p:nvPr/>
        </p:nvSpPr>
        <p:spPr>
          <a:xfrm rot="0">
            <a:off x="3417975" y="2742460"/>
            <a:ext cx="11433000"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Уб</a:t>
            </a:r>
            <a:r>
              <a:rPr lang="en-US" b="true" sz="3000" strike="noStrike" u="none">
                <a:solidFill>
                  <a:srgbClr val="1A969B"/>
                </a:solidFill>
                <a:latin typeface="Calibri (MS) Bold"/>
                <a:ea typeface="Calibri (MS) Bold"/>
                <a:cs typeface="Calibri (MS) Bold"/>
                <a:sym typeface="Calibri (MS) Bold"/>
              </a:rPr>
              <a:t>итые в Бейтаре были захоронены</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sp>
        <p:nvSpPr>
          <p:cNvPr name="TextBox 4" id="4"/>
          <p:cNvSpPr txBox="true"/>
          <p:nvPr/>
        </p:nvSpPr>
        <p:spPr>
          <a:xfrm rot="0">
            <a:off x="16206034" y="9164082"/>
            <a:ext cx="100645" cy="452899"/>
          </a:xfrm>
          <a:prstGeom prst="rect">
            <a:avLst/>
          </a:prstGeom>
        </p:spPr>
        <p:txBody>
          <a:bodyPr anchor="t" rtlCol="false" tIns="0" lIns="0" bIns="0" rIns="0">
            <a:spAutoFit/>
          </a:bodyPr>
          <a:lstStyle/>
          <a:p>
            <a:pPr algn="ctr">
              <a:lnSpc>
                <a:spcPts val="3422"/>
              </a:lnSpc>
              <a:spcBef>
                <a:spcPct val="0"/>
              </a:spcBef>
            </a:pPr>
            <a:r>
              <a:rPr lang="en-US" sz="2852">
                <a:solidFill>
                  <a:srgbClr val="D1CFC4">
                    <a:alpha val="88627"/>
                  </a:srgbClr>
                </a:solidFill>
                <a:latin typeface="Arial"/>
                <a:ea typeface="Arial"/>
                <a:cs typeface="Arial"/>
                <a:sym typeface="Arial"/>
              </a:rPr>
              <a:t>,</a:t>
            </a:r>
          </a:p>
        </p:txBody>
      </p:sp>
      <p:sp>
        <p:nvSpPr>
          <p:cNvPr name="TextBox 5" id="5"/>
          <p:cNvSpPr txBox="true"/>
          <p:nvPr/>
        </p:nvSpPr>
        <p:spPr>
          <a:xfrm rot="0">
            <a:off x="1336838" y="459650"/>
            <a:ext cx="12141968" cy="790575"/>
          </a:xfrm>
          <a:prstGeom prst="rect">
            <a:avLst/>
          </a:prstGeom>
        </p:spPr>
        <p:txBody>
          <a:bodyPr anchor="t" rtlCol="false" tIns="0" lIns="0" bIns="0" rIns="0">
            <a:spAutoFit/>
          </a:bodyPr>
          <a:lstStyle/>
          <a:p>
            <a:pPr algn="l">
              <a:lnSpc>
                <a:spcPts val="6000"/>
              </a:lnSpc>
              <a:spcBef>
                <a:spcPct val="0"/>
              </a:spcBef>
            </a:pPr>
            <a:r>
              <a:rPr lang="en-US" b="true" sz="5000" i="true">
                <a:solidFill>
                  <a:srgbClr val="D1CFC4"/>
                </a:solidFill>
                <a:latin typeface="Arial Bold Italics"/>
                <a:ea typeface="Arial Bold Italics"/>
                <a:cs typeface="Arial Bold Italics"/>
                <a:sym typeface="Arial Bold Italics"/>
              </a:rPr>
              <a:t>Феноменальная радость</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DAHP9aaW4SU</dc:identifier>
  <dcterms:modified xsi:type="dcterms:W3CDTF">2011-08-01T06:04:30Z</dcterms:modified>
  <cp:revision>1</cp:revision>
  <dc:title>15 באב מצגת רוסית</dc:title>
</cp:coreProperties>
</file>