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18288000" cy="10287000"/>
  <p:notesSz cx="6858000" cy="9144000"/>
  <p:embeddedFontLst>
    <p:embeddedFont>
      <p:font typeface="Arial Bold" charset="1" panose="020B0704020202020204"/>
      <p:regular r:id="rId41"/>
    </p:embeddedFont>
    <p:embeddedFont>
      <p:font typeface="Arial" charset="1" panose="020B0604020202020204"/>
      <p:regular r:id="rId42"/>
    </p:embeddedFont>
    <p:embeddedFont>
      <p:font typeface="Lora" charset="1" panose="00000500000000000000"/>
      <p:regular r:id="rId43"/>
    </p:embeddedFont>
    <p:embeddedFont>
      <p:font typeface="Calibri (MS)" charset="1" panose="020F0502020204030204"/>
      <p:regular r:id="rId44"/>
    </p:embeddedFont>
    <p:embeddedFont>
      <p:font typeface="Calibri (MS) Bold" charset="1" panose="020F0702030404030204"/>
      <p:regular r:id="rId45"/>
    </p:embeddedFont>
    <p:embeddedFont>
      <p:font typeface="Arsenica Antiqua Bold" charset="1" panose="00000800000000000000"/>
      <p:regular r:id="rId46"/>
    </p:embeddedFont>
    <p:embeddedFont>
      <p:font typeface="Arimo Bold" charset="1" panose="020B0704020202020204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050" y="1905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469342" y="8461019"/>
            <a:ext cx="2644197" cy="729024"/>
            <a:chOff x="0" y="0"/>
            <a:chExt cx="3525596" cy="972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8612" y="2399576"/>
            <a:ext cx="8589388" cy="7887424"/>
            <a:chOff x="0" y="0"/>
            <a:chExt cx="2262226" cy="2077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2700000">
            <a:off x="13737143" y="5349105"/>
            <a:ext cx="5696323" cy="5707346"/>
            <a:chOff x="0" y="0"/>
            <a:chExt cx="1500266" cy="1503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72539" y="8492593"/>
            <a:ext cx="2838641" cy="697450"/>
            <a:chOff x="0" y="0"/>
            <a:chExt cx="747625" cy="1836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 descr="תמונה שמכילה טקסט, גופן, צילום מסך, גרפיקה"/>
          <p:cNvSpPr/>
          <p:nvPr/>
        </p:nvSpPr>
        <p:spPr>
          <a:xfrm flipH="false" flipV="false" rot="0">
            <a:off x="9573016" y="5356565"/>
            <a:ext cx="8305267" cy="3209039"/>
          </a:xfrm>
          <a:custGeom>
            <a:avLst/>
            <a:gdLst/>
            <a:ahLst/>
            <a:cxnLst/>
            <a:rect r="r" b="b" t="t" l="l"/>
            <a:pathLst>
              <a:path h="3209039" w="8305267">
                <a:moveTo>
                  <a:pt x="0" y="0"/>
                </a:moveTo>
                <a:lnTo>
                  <a:pt x="8305266" y="0"/>
                </a:lnTo>
                <a:lnTo>
                  <a:pt x="8305266" y="3209039"/>
                </a:lnTo>
                <a:lnTo>
                  <a:pt x="0" y="3209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3956" y="6086995"/>
            <a:ext cx="8984656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Что смешного в разрушении?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956" y="6951559"/>
            <a:ext cx="7172554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ОПТИМИСТИЧНЫЙ ВЗГЛЯД НА ПРЕОДОЛЕНИЕ БОЛИ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862069" y="786879"/>
            <a:ext cx="491128" cy="26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614954" y="564920"/>
            <a:ext cx="8548096" cy="5130389"/>
            <a:chOff x="0" y="0"/>
            <a:chExt cx="7415009" cy="445033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415022" cy="4450334"/>
            </a:xfrm>
            <a:custGeom>
              <a:avLst/>
              <a:gdLst/>
              <a:ahLst/>
              <a:cxnLst/>
              <a:rect r="r" b="b" t="t" l="l"/>
              <a:pathLst>
                <a:path h="4450334" w="7415022">
                  <a:moveTo>
                    <a:pt x="0" y="0"/>
                  </a:moveTo>
                  <a:lnTo>
                    <a:pt x="7415022" y="0"/>
                  </a:lnTo>
                  <a:lnTo>
                    <a:pt x="7415022" y="4450334"/>
                  </a:lnTo>
                  <a:lnTo>
                    <a:pt x="0" y="4450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4463960" y="8658844"/>
            <a:ext cx="2655799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КОРАХ - 3 тамуза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856858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А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Лиса в Святая Святых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Шлах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258401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Однажды Раббан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Гамлиэль, рабби Элазар бен Азарья, рабби Йеошуа и рабби Акива отправились в путь. Когда они пришли в Иерусалим и достигли горы Скопус, разорвали свои одежды [в знак траура].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они пришли на Храмовую гору, увидели лису, выходящую из Святая Святых. Начали они плакать, а рабби Акива рассмеялся. Спросили его: «Почему ты смеёшься?» Ответил он им: «А почему вы плачете?» Сказали ему: «Место, о котором написано: „Чужак, приблизившийся к нему, будет умерщвлён“, — теперь бродят по нему лисы; как же нам не плакать?»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[Рабби Акива] ответил им: «Смеюсь я из-за того, написано: „И возьму себе свидетелей верных: Урию-священника и Зхарью, сына Йеверхеяу“. Какая связь между Урией и Зхарьей? Урия жил во времена Первого Храма, а Зхарья — во времена Второго!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Макот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24б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1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885825"/>
            <a:ext cx="13716000" cy="526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Однако, Писание поставило в зависимость исполнение пророчества Зхарьи от исполнения пророчества Урии. Урия сказал: „Посему из-за вас Сион как поле будет вспахан“, а Зхарья сказал: „Ещё будут сидеть старцы и старухи на улицах Иерусалима“».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Пока пророчество Урии не сбылось, боялся я, что не сбудется пророчество Зхарьи. Теперь же, когда пророчество Урии сбылось, несомненно сбудется и пророчество Зхарьи!»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Ответили ему следующими словами «Акива, ты утешил нас! Акива, ты утешил нас!»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237323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875498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026378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Почему они плакали, увидев лису?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1435953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След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ует понять: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А. Почему мудрецы заплакали, а рабби Акива рассмеялся, лишь достигнув Храмовой горы и увидев лису, выходящую из Святая Святых? Почему они не плакали раньше, на горе Скопус, на которой разорвали одежды от горя по разрушению — скорби, затрагивающей самую глубину души? Почему они не плакали уже тогда?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65643" y="4923665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Неужели рабби Акива не понимал?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65643" y="5333240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Б. Что имеет в вид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рабби Акива, спрашивая: «Почему вы плачете?» Задумайтесь: ранее, когда они прибыли на гору Скопус, сам рабби Акива разорвал на себе одежды в знак траура по разрушенному Иерусалиму. А теперь, когда они пришли на Храмовую гору и видят лису, выходящую из Святая Святых, взирая на весь масштаб храмовых разрушений, ещё более катастрофических, чем городские разрушения, — рабби Акива стоит в разорванных одеждах (знак скорби, антипод радости) и обращается к товарищам с вопросом: «Почему вы плачете?!» Разве такое возможно?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5269323"/>
            <a:ext cx="620111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3399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видят разрушения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928746" y="5269323"/>
            <a:ext cx="6330554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3399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в</a:t>
            </a:r>
            <a:r>
              <a:rPr lang="en-US" sz="3399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идит семена будущего Избавления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Б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Глубинный смысл слёз и смеха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КОРАХ - 3 тамуза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Лисы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Причина,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 которой мудрецы не плакали, прибыв на гору Скопус, и даже на Храмовую гору — пока не увидели лису — объясняется следующим образом.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Слёзы, как правило, являются естественной реакцией на трагические события, произошедшие неожиданно. В данном же случае, хотя, увидев трагедию, которая постигла Иерусалим, они разорвали свои одежды, разрушения для них новостью или неожиданностью не стали.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Кроме того, они были исполнены абсолютной веры в то, что достойны Избавления и что оно тут же наступит — как позднее об этом писал Рамбам: «Я буду ждать его каждый день, когда бы он (Машиах) ни пришёл». Как обещает Тора: когда еврейский народ совершит раскаяние — тотчас будет избавлен. Избавление может наступить мгновенно, ибо даже один искренний помысел о раскаянии уже делает человека абсолютно праведным.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Выполн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ив даже одну заповедь, можно склонить чашу весов судьбы — свою 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его ми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 —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сторону оправдания и 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рине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сти спасение себе и всему миру.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Мудрецы также знали, что разрушение затронуло лишь физический Храм. А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утренний, духовный Храм, находящийся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сер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дце каждого еврея, остался незатронутым. «Святая Святых» — сама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еврейс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 ид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енти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ости — безусловно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це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ла и невредима. Для еврейского народа ду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овное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первичн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о, а физическое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орично.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Поэт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ому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ло ясно, что целостно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внутреннего, духовного Храма в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конечно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итог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 приведёт к вос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стан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овлению и восста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ю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Храма физического.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 ког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они увидели «лису, выходящую из Святая Святых» — заплакали. Это зрелище выходило за рамки их естественных представлений о разрушениях. Даже после утраты Храма не было само собой разумеющимся, чтобы лисы бродили по нему — тем более по Святая Святых, самому священному для евреев месту.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93657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Этот яркий образ показал, насколько глубокими и сокрушительными являются катастрофа и Изгнание на самом деле. Отразил гораздо более серьёзные и тяжелые симптомы духовного падения еврейского народа. Это и довело их до слёз.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81794" y="4968235"/>
            <a:ext cx="3968924" cy="1559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59"/>
              </a:lnSpc>
              <a:spcBef>
                <a:spcPct val="0"/>
              </a:spcBef>
            </a:pPr>
            <a:r>
              <a:rPr lang="en-US" sz="2049" strike="noStrike" u="none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Слёзы пролились потому, что лиса проникла в се</a:t>
            </a:r>
            <a:r>
              <a:rPr lang="en-US" sz="2049" strike="noStrike" u="none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р</a:t>
            </a:r>
            <a:r>
              <a:rPr lang="en-US" sz="2049" strike="noStrike" u="none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дцевину</a:t>
            </a:r>
            <a:r>
              <a:rPr lang="en-US" sz="2049" strike="noStrike" u="none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 - признак того, что духовная идентичность дала трещину.</a:t>
            </a:r>
          </a:p>
          <a:p>
            <a:pPr algn="ctr" marL="0" indent="0" lvl="0">
              <a:lnSpc>
                <a:spcPts val="245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3211970" y="7208504"/>
            <a:ext cx="3702146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59"/>
              </a:lnSpc>
              <a:spcBef>
                <a:spcPct val="0"/>
              </a:spcBef>
            </a:pPr>
            <a:r>
              <a:rPr lang="en-US" sz="2049" strike="noStrike" u="none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Сверхъестественная связь с Б-гом (выше разума и логики). Внутреннее С</a:t>
            </a:r>
            <a:r>
              <a:rPr lang="en-US" sz="2049" strike="noStrike" u="none">
                <a:solidFill>
                  <a:srgbClr val="FFFFFF">
                    <a:alpha val="77647"/>
                  </a:srgbClr>
                </a:solidFill>
                <a:latin typeface="Arial"/>
                <a:ea typeface="Arial"/>
                <a:cs typeface="Arial"/>
                <a:sym typeface="Arial"/>
              </a:rPr>
              <a:t>вятилище в сердце каждого еврея.</a:t>
            </a:r>
          </a:p>
          <a:p>
            <a:pPr algn="ctr" marL="0" indent="0" lvl="0">
              <a:lnSpc>
                <a:spcPts val="24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504369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очему именно лиса? Да, так оно и было на самом деле — но зачем Тор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рассказывает нам, что именно лиса вышла из Святая Святых? В самом этом факте скрыт важный урок.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Талмуд говорит, что лиса — самое хитрое из всех животных. Она не человек — не обладает даром речи — но среди животных считается самой умной.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Тора — это мудрость Б-га. Изучая Тору — «учение для человека (адам)» — мы становимся «подобными (эдамэ) Всевышнему», тем самым заслуживая звания «человек» (адам). Уникальное отличие человека в его интеллектуальных способностях.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Б-г создал дублирующий отрицательный образ для каждого положительного явления.  Антипод этой мудрости воплощен в животном мире в лисе. Лиса известна не своим стремлением к физическим удовольствиям вроде еды или питья, а своей хитростью и проворностью. Поэтому она считается «умнейшим из животных».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Хитрая лис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504369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о, что в делах мирских присутствует мудрость и хитрость — не повод расстраиваться. Ведь «благословит тебя Г-сподь, Б-г, твой во всём, что ты будешь делать», да и «не полагаются на чудо». Человек обязан кормить жену и детей, давать цдаку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жива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 уч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реждени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 Тор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образова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этого тр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тся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вать.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Б-г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ми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образо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бат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ыва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мож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й, пр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лагая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уси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ия,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которы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Б-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лека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пита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 даёт нам заработок, который однако необходимо привязать к естественным усилиям. Для этого и нужна мудрость. Но где содержится мудрость? В «животном». Когда наступает время заниматься работой, как предписывает Тора, тогда человек должен использовать хитрость лисы.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Естественная среда обитания лисы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504369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Мудрецы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увидели, что лиса проникла в Святая Святых. Иными словами, внесла хитрость в то самое место, где «не было в Ковчеге ничего, кроме двух ка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менных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Скр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й» —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самой Тор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чело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еку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сит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ё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ты в повседнев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ные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дела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или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порой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 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еры.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ся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нести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их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ё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Свят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Свя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 —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ру.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ак 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щё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её? Она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а!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Притчах сказано: «И буду я Ему… забавой». Это означает, что Тора воспринимается Б-гом как сокровище. Как же тогда сотворённое существо может её постичь?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нам по силам лишь, когда мы «сначала произнесём благословение на Тору». Мы должны сначала попросить Б-га: «Дай нам разумение» в благословении Аават олам. И лишь тогда мы можем изучать и усваивать Тору.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Осквернение Святая Святых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93657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Умнейшее из животных проникает в Святая Святых, используя его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свя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тость для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удовлетво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рения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воих жи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тных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жел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а не жел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аний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ех, кто должен наз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ваться «Человеком» в полном смысле этого слова.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что-то затронуло столь глубоко саму сердцевину еврейской души — «они заплакали». Ибо это уже осквернение самого священного места: Святая Святых.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чём это выражается?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5033906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идея становится понятной благодаря истории, приведенной в талм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еском трактате Брахот о лисе. Он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объяс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ношение евре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народа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нию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реме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65643" y="4491562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Естественная среда обитания лисы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354890" y="1273944"/>
            <a:ext cx="13578220" cy="188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Лиса - самое умное из животных. Как и человеческий интеллект, присущая ей хитрость имеет свои строгие границы.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611921"/>
            <a:ext cx="7212738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b="true" sz="3999">
                <a:solidFill>
                  <a:srgbClr val="CEA9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Хитрость лисы в мире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789121" y="2611921"/>
            <a:ext cx="7212738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b="true" sz="3999">
                <a:solidFill>
                  <a:srgbClr val="CEA9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Хитрость лисы в Святилище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258401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Уч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или мудрецы: однажды злодейская [Римская] империя издала указ, запрещающий еврейскому народу заниматься Торой. Папос бен Йеуда пришёл и нашёл рабби Акиву, который созывал собрания и занимался Торой публично. Папос сказал ему: «Акива, разве ты не боишься империи?»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 Акива ответил ему: «Расскажу тебе притчу. Чему это можно уподобить? Лисе, шедшей по берегу реки увидевшей собрание рыб, мечущихся с места на место.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Лиса спросила их: «От чего вы бежите?»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Ответили они ей: «Мы бежим от сетей, которые бросают на нас люди».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Она сказала: «Не желаете ли вы выйти на сушу, и мы будем жить вместе, как жили мои предки с вашими предками?»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Брахот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61б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2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885825"/>
            <a:ext cx="13716000" cy="5268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Рыбы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ответили: «Ты та, которую называют умнейшей из животных?! Ты не умна — ты глупа! Если мы боимся в воде, нашей естественной среде, которая даёт нам жизнь, то в среде, которая несёт нам смерть, — тем более [будем бояться]».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«Так и мы, сидя и занимаясь сейчас Торой, о которой написано: “Ибо она — жизнь твоя и долголетие твое” (Дварим, 30:20), — если перестанем заниматься ею — тем более [должны бояться! Вне рамок Торы — попадем в среду, несущую нам смерть].</a:t>
            </a:r>
          </a:p>
          <a:p>
            <a:pPr algn="just">
              <a:lnSpc>
                <a:spcPts val="4592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627256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са знает и понимает, что естественная среда обитания рыб — вода. Однако её аргумент состоит в том, что когда рыбы постоянно мечутся туда-сюда, убегая от сетей и ловушек, не находя покоя даже в воде — проблема в самой воде. Поэтому лиса предлагает рыбам выйти из воды и жить на суше, где они смогут обитать в мире, как она сама.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притча призвана объяснить: еврейский народ — который сравнивается с рыбами — безусловно должен быть погружён в Тору — которая сравнивается с водой.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 когда евреи пребывают в Изгнании, под иноземной властью, в состоянии постоянного давления и тревог за пропитание — «мечутся с места на место» — лиса утверждает, что виной тому является их выбор оставаться в мире Торы — в воде. Если бы они только покинули шатры Торы, — так рассуждает лиса, — можно было бы жить в мире и покое, как она. На первый взгляд, это звучит логично. Ведь разве сама Тора не заповедует: «Берегите души ваши»?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93657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Рыбы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ответили лисе: «Ты та, которую называют умнейшим из животных?! Ты не умна — ты глупа». Потому что «вода» — наше занятие Торой — это источник нашей жизни — «жизнь твоя и долголетие тв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ое».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Это 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асается не только вопросов духовности и святости. Даже наша материальная, повс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жизн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подд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ержи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ся че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рез изучение 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ры.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Без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 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вре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 не может обрести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истинны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мир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благополучие.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Любые веяния, приходящие к еврею из духовно нечистого исто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чник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временны и неизбежн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прекр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ятся.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оль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— наш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жизнь,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олж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испособить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ебя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— из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чать её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жить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её ука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ниям.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мы 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мся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йным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дом для принятия наш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ой 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нной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илы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омн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енно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йдём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избеж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суро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вых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указ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рудно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тей.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504369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иса использует Тору — Святая Святых — в целях, противостоящих самой Торе. Она утверждает, что погружение в Тору — «воду» — является причиной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 Из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поэт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инуть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тёр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«ког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ц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]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уви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ели ли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су,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вых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дящую из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ятых,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зап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До тех пор, пока они верили и знали, что «Святая Святых» внутреннего Храма, находящегося в каждом еврее, не затронута, надежда, что целостность духовного Храма вскоре принесёт его физическое восстановление и обретение целостности была крепка. Но когда увидели, как «лиса» бегает по «Святая Святых» (внутренней сути души, сердцевине еврейства, связанной с молитвой и Торой и с единством Всевышнего), более того — использует это во вред, — «они начали плакать».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Использование Торы против иудаизм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484055" y="6718211"/>
            <a:ext cx="5319891" cy="203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b="true" sz="18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Логика Рыб (Еврейского народа):</a:t>
            </a:r>
            <a:r>
              <a:rPr lang="en-US" sz="1899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«Если в воде, источнике нашей жизни, нам грозит опасность, то на суше верная смерть!»</a:t>
            </a:r>
          </a:p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  <a:r>
              <a:rPr lang="en-US" b="true" sz="18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Суть: </a:t>
            </a:r>
            <a:r>
              <a:rPr lang="en-US" sz="1899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Тора - это не просто образ жизни, это само условие существования. Оставить её ради покоя означает немедленную духовную гибель.</a:t>
            </a:r>
          </a:p>
          <a:p>
            <a:pPr algn="ctr" marL="0" indent="0" lvl="0">
              <a:lnSpc>
                <a:spcPts val="22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В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От разрушения к восстановлению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КОРАХ - 3 тамуза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442891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081066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231947"/>
            <a:ext cx="993603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Когда затрагивают сущность, евреи пробуждаются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1641522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 Акива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сказал им: «Вот почему я смеюсь» — в этом и суть.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Пока самая глубинная составляющая еврейской идентичности человека не затронута, его может охватить «дух безумия», побуждающий его совершить грех. Он может убедить себя в том, что «совершая этот грех, его еврейство не пострадает и душа не будет отделена от Б-га Израиля». И так Изгнание может, не дай Б-г, продолжаться «из-за наших грехов».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 когда затрагивается суть еврейской идентичности — когда больше невозможно обманывать себя, думая, что мое еврейство незатронуто — тогда даже у самого далёкого от духовности человека душа пробуждается ото сна и ведёт его к борьбе со злым началом и выбору Б-га как своей судьбы, вплоть до готовности отдать жизнь ради освящения Его имени.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Иными словами, именно глубокое падение — когда затронута сама сущность еврейской идентичности — запускает подъём, исправление и стремление к самосовершенствованию.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504369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Рабби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Акива продолжил: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«Написано: „И возьму себе свидетелей верных: Урию-священника и Зхарью, сына Йеверхеяу“. Какая связь между Урией и Зхарьей? Урия жил во времена Первого Храма, а Зхарья — во времена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рог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!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днако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 по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авил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мость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исп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тва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Зхарь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от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ества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рия сказа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л: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„П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-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уде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ахан“,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Зхар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„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щё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буду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идет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ста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рц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 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ухи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ц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еру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сал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а“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«Пока пророчество Урии не сбылось, боялся я, что не сбудется пророчество Зхарьи. Теперь же, когда пророчество Урии сбылось, несомненно сбудется и пророчество Зхарьи!»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Уникальность этого пророчества заключается в том, что оно зависит от исполнения пророчеств о разрушении Храма. Именно через глубочайшее падение — «Сион как поле будет вспахан» — начнётся Избавление.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Вот что это значит.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Возрождение из низшей точки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93657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Хотя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пророчество «Посему из-за вас Сион как поле будет вспахан» было произнесено Урией во времена Первого Храма, оно не исполнилось тогда полностью. Это пророчество осуществилось лишь с разрушением Второго Храма.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Иерусалимский Талмуд объясняет: «Наши предки из-за грехов своих лишились лишь пото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ка. Навуходоносор (разрушивший Первый Храм) снял только крышу, но фундамент оставил на месте — как сказано: „Он снял покров Йе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ы“.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 мы, прови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ями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нашим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рушили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даже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ены. При разрушении Втор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Хр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ама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уничтожены были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даже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самые основания, как сказано: „Разрушайте, разрушайте до основания его!“»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Следует замети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огд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бы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руш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 Пер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вый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Хра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али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тол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ько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ван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ны.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пел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асн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коровы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ийся в застен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ках Хра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тался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це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туаль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стым.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евреи вернулись из [вави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нского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]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ия,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очищали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сь, потом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чт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Навуход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оносор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разру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шил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крышу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стен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 остави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[не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тро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ыми]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397607" y="7067550"/>
            <a:ext cx="5361219" cy="1660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20"/>
              </a:lnSpc>
            </a:pP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Точка невозврата: </a:t>
            </a:r>
          </a:p>
          <a:p>
            <a:pPr algn="ctr" marL="0" indent="0" lvl="0">
              <a:lnSpc>
                <a:spcPts val="2120"/>
              </a:lnSpc>
            </a:pPr>
          </a:p>
          <a:p>
            <a:pPr algn="ctr" marL="0" indent="0" lvl="0">
              <a:lnSpc>
                <a:spcPts val="2120"/>
              </a:lnSpc>
            </a:pPr>
            <a:r>
              <a:rPr lang="en-US" sz="2099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лиса касается самой идентичности. Иллюзии рушатся. Становится ясно: компромисс означает полный разрыв с Творцом.</a:t>
            </a:r>
          </a:p>
          <a:p>
            <a:pPr algn="ctr" marL="0" indent="0" lvl="0">
              <a:lnSpc>
                <a:spcPts val="212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30769" y="4183571"/>
            <a:ext cx="4201393" cy="2247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Иллюзия компромисса:</a:t>
            </a:r>
          </a:p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2099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2099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ока затронуты только внешние слои души, человек может грешить из-за «духа безумия», обманываясь тем, что его связь с Б-гом цела.</a:t>
            </a:r>
          </a:p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1496512" y="3062867"/>
            <a:ext cx="5262314" cy="287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  <a:r>
              <a:rPr lang="en-US" b="true" sz="20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Сам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оп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оже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тв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ван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</a:t>
            </a:r>
            <a:r>
              <a:rPr lang="en-US" b="true" sz="2099" strike="noStrike" u="non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</a:t>
            </a:r>
          </a:p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2099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Глуб</a:t>
            </a:r>
            <a:r>
              <a:rPr lang="en-US" sz="2099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очайшее падение пробуждает скрытую сущность души. Возникает абсолютное, бескомпромиссное самопожертвование. Рабби Акива смеялся, потому что увидел: тьма триггер к величайшему духовному подъему.</a:t>
            </a:r>
          </a:p>
          <a:p>
            <a:pPr algn="ctr" marL="0" indent="0" lvl="0">
              <a:lnSpc>
                <a:spcPts val="25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3095" y="3989413"/>
            <a:ext cx="13716000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Вот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 чём послание рабби Акивы: когда он видит еврея, сидящего и плачущего о разрушении Храм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а, 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 говори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ему — сделай что-нибудь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!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Зачем нужны твои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лёзы?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прос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ебя плакать? Выйди наружу 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близь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ещё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одного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ев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рея 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Святая Святых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!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Хочется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плакать?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осле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того,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как ты при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близиш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все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евреев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Свя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льше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его 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— 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чь.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с?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ве се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йча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лака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ть?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!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Сейчас не время для жалоб и скорби. Есть ребёнок, который ещё вне Святая Святых. Есть девочка, которая ещё не знает о зажигании субботних свечей, о заповеди халы и так далее. Приблизь их к Святая Святых! Не время для слёз!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«Акива, утешил ты нас! Акива, утешил ты нас!» — сказали ему мудрецы.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23095" y="885825"/>
            <a:ext cx="13793657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Поскольку разрушение Второг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Храма сопровождалось более глубоки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упадком — ведь были уничтожены не только крыша, но и стены, и основания — отсюда следует, что 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едующе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новление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будет 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щё 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лее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великим. Чем гл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же падение, тем выше подъём, который из него проис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текает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23095" y="3447069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 плачь — действуй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465643" y="1627256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Талмуд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рассказывает о группе мудрецов Мишны, поднявшихся в Иерусалим после разрушения Храма. Достигнув горы Скопус, они разорвали на себе одежды. Прибыв на место, где стоял прежде Храм, и увидев лису, выходящую из Святая Святых, они разрыдались. Рабби Акива, однако, рассмеялся. Когда его спросили, почему, он объяснил: как пророчество о разрушении исполнилось полностью, так исполнится и пророчество об Избавлении и восстановлении Иерусалима.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Ребе спрашивает: почему мудрецы не заплакали на горе Скопу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с, увидев оттуда Иерусалим в руинах? И каков смысл удивлённого вопроса рабби Акивы — «Почему вы плачете?» Это ведь совершенно естественная реакция при виде разрушенного Храма?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446593" y="1000125"/>
            <a:ext cx="7608189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550" y="1016489"/>
            <a:ext cx="739416" cy="1231983"/>
            <a:chOff x="0" y="0"/>
            <a:chExt cx="985888" cy="16426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85901" cy="1642618"/>
            </a:xfrm>
            <a:custGeom>
              <a:avLst/>
              <a:gdLst/>
              <a:ahLst/>
              <a:cxnLst/>
              <a:rect r="r" b="b" t="t" l="l"/>
              <a:pathLst>
                <a:path h="1642618" w="985901">
                  <a:moveTo>
                    <a:pt x="0" y="0"/>
                  </a:moveTo>
                  <a:lnTo>
                    <a:pt x="985901" y="0"/>
                  </a:lnTo>
                  <a:lnTo>
                    <a:pt x="985901" y="1642618"/>
                  </a:lnTo>
                  <a:lnTo>
                    <a:pt x="0" y="1642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0600" t="-9482" r="-173678" b="-13333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065259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 когда они увидели «лису, выходящую из Святая Святых» — заплакали. Это зрелище выходило за рамки их представлений о разрушенном Храме. Даже после разрушения Храма невозможно было поверить, что лисы будут бродить по нему — тем более по Святая Святых, самому священному месту. Этот сильный образ показал, насколько глубокой и тяжёлой была катастрофа и Изгнание на самом деле. Он отражал гораздо более серьёзный упадок еврейского народа. Именно это довело их до слёз.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Лиса — «умнейшее из животных» — символизирует ум и силы, которые еврей вкладывает в мирские дела, такие как заработок и обустройство жизни. Это может быть положительной силой. Однако когда расчёты «затрат и выгод» проникают в Святая Святых — в сверхрациональную связь между евреем и Б-гом — это наносит удар по самим основам иудаизма.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22550" y="1016489"/>
            <a:ext cx="739416" cy="1231983"/>
            <a:chOff x="0" y="0"/>
            <a:chExt cx="985888" cy="16426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85901" cy="1642618"/>
            </a:xfrm>
            <a:custGeom>
              <a:avLst/>
              <a:gdLst/>
              <a:ahLst/>
              <a:cxnLst/>
              <a:rect r="r" b="b" t="t" l="l"/>
              <a:pathLst>
                <a:path h="1642618" w="985901">
                  <a:moveTo>
                    <a:pt x="0" y="0"/>
                  </a:moveTo>
                  <a:lnTo>
                    <a:pt x="985901" y="0"/>
                  </a:lnTo>
                  <a:lnTo>
                    <a:pt x="985901" y="1642618"/>
                  </a:lnTo>
                  <a:lnTo>
                    <a:pt x="0" y="1642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0600" t="-9482" r="-173678" b="-13333"/>
              </a:stretch>
            </a:blipFill>
          </p:spPr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-142875"/>
            <a:ext cx="13716000" cy="1049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Эта идея выражена в притче о рыбах и воде: лиса говорит рыбам, что их постоянное метание с места на место вызвано водой, и предлагает им выйти из неё. В притче она утверждает, что беспокойство еврейского народа вызвано их выбором жить жизнью Торы, и поэтому предлагает от неё отказаться.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(Истина, однако, противоположна: вода — это сама жизнь. Тора — это источник жизни еврейского народа — даже их материальное выживание зависит от неё).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Мудрецы плакали, осознав, что даже внутренняя искра еврейской идентичности была повреждена, что внутренняя целостность святилища в сердце еврея — и, как следствие, физический Храм — могли пострадать.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Почему же тогда рабби Акива смеялся?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Потому что когда рана настолько глубока — достигает Святая Святых еврейской души — тогда раскрывается сущность еврейской души, та часть, которой невозможно навредить. И оттуда еврей черпает силы вновь соединиться с Б-гом.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Вместо того чтобы плакать, мы должны действовать — и это принесет Избавление.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22550" y="1016489"/>
            <a:ext cx="739416" cy="1231983"/>
            <a:chOff x="0" y="0"/>
            <a:chExt cx="985888" cy="16426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85901" cy="1642618"/>
            </a:xfrm>
            <a:custGeom>
              <a:avLst/>
              <a:gdLst/>
              <a:ahLst/>
              <a:cxnLst/>
              <a:rect r="r" b="b" t="t" l="l"/>
              <a:pathLst>
                <a:path h="1642618" w="985901">
                  <a:moveTo>
                    <a:pt x="0" y="0"/>
                  </a:moveTo>
                  <a:lnTo>
                    <a:pt x="985901" y="0"/>
                  </a:lnTo>
                  <a:lnTo>
                    <a:pt x="985901" y="1642618"/>
                  </a:lnTo>
                  <a:lnTo>
                    <a:pt x="0" y="1642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0600" t="-9482" r="-173678" b="-13333"/>
              </a:stretch>
            </a:blipFill>
          </p:spPr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440690" y="120591"/>
            <a:ext cx="1159604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  <a:spcBef>
                <a:spcPct val="0"/>
              </a:spcBef>
            </a:pPr>
            <a:r>
              <a:rPr lang="en-US" b="true" sz="6000">
                <a:solidFill>
                  <a:srgbClr val="CEA95B">
                    <a:alpha val="89804"/>
                  </a:srgbClr>
                </a:solidFill>
                <a:latin typeface="Arsenica Antiqua Bold"/>
                <a:ea typeface="Arsenica Antiqua Bold"/>
                <a:cs typeface="Arsenica Antiqua Bold"/>
                <a:sym typeface="Arsenica Antiqua Bold"/>
              </a:rPr>
              <a:t>Возрождение:  пророчества Урии и Зхарьи</a:t>
            </a:r>
          </a:p>
          <a:p>
            <a:pPr algn="l">
              <a:lnSpc>
                <a:spcPts val="720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749413" y="7375315"/>
            <a:ext cx="2952549" cy="176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  <a:spcBef>
                <a:spcPct val="0"/>
              </a:spcBef>
            </a:pPr>
            <a:r>
              <a:rPr lang="en-US" sz="2300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Враги сровняли с землей </a:t>
            </a:r>
            <a:r>
              <a:rPr lang="en-US" sz="2300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Враги сровняли с землей даже сами фундаменты.</a:t>
            </a:r>
          </a:p>
          <a:p>
            <a:pPr algn="l">
              <a:lnSpc>
                <a:spcPts val="276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465643" y="1627256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Каждый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из нас сталкивается с вызовами и негавтиными ситуациями. Но как и в случае с Изгнанием, правильная реакция — не отчаяние и слёзы, а призыв к действию.</a:t>
            </a:r>
          </a:p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Мы должны спросить себя: как я могу помочь другому? Как я могу приблизить ещё одного еврея к Торе и заповедям?</a:t>
            </a:r>
          </a:p>
          <a:p>
            <a:pPr algn="l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Через добрые дела, слова поддержки и искреннюю заботу о других мы увидим спасение в нашей личной жизни — и приблизим всеобщее Избавление.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446593" y="1000125"/>
            <a:ext cx="7608189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Вывод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390395" y="6384557"/>
            <a:ext cx="3765252" cy="161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20"/>
              </a:lnSpc>
              <a:spcBef>
                <a:spcPct val="0"/>
              </a:spcBef>
            </a:pP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Слёзы над руинами и жалобы </a:t>
            </a: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на т</a:t>
            </a: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у Изг</a:t>
            </a: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ания не приносят спасения.</a:t>
            </a:r>
          </a:p>
          <a:p>
            <a:pPr algn="ctr" marL="0" indent="0" lvl="0">
              <a:lnSpc>
                <a:spcPts val="312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478024" y="5212982"/>
            <a:ext cx="4628905" cy="240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20"/>
              </a:lnSpc>
              <a:spcBef>
                <a:spcPct val="0"/>
              </a:spcBef>
            </a:pPr>
            <a:r>
              <a:rPr lang="en-US" sz="2600" strike="noStrike" u="none">
                <a:solidFill>
                  <a:srgbClr val="FFFFFF">
                    <a:alpha val="89804"/>
                  </a:srgbClr>
                </a:solidFill>
                <a:latin typeface="Calibri (MS)"/>
                <a:ea typeface="Calibri (MS)"/>
                <a:cs typeface="Calibri (MS)"/>
                <a:sym typeface="Calibri (MS)"/>
              </a:rPr>
              <a:t>Не позволяйте «лисе» (сомнениям и холодному расчету) проникать в вашу веру. Тора - это наша вода, наш источник жизни.</a:t>
            </a:r>
          </a:p>
          <a:p>
            <a:pPr algn="ctr" marL="0" indent="0" lvl="0">
              <a:lnSpc>
                <a:spcPts val="312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" r="0" b="-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64215" y="5846479"/>
            <a:ext cx="6386170" cy="4286250"/>
            <a:chOff x="0" y="0"/>
            <a:chExt cx="1681954" cy="1128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1954" cy="1128889"/>
            </a:xfrm>
            <a:custGeom>
              <a:avLst/>
              <a:gdLst/>
              <a:ahLst/>
              <a:cxnLst/>
              <a:rect r="r" b="b" t="t" l="l"/>
              <a:pathLst>
                <a:path h="1128889" w="1681954">
                  <a:moveTo>
                    <a:pt x="0" y="0"/>
                  </a:moveTo>
                  <a:lnTo>
                    <a:pt x="1681954" y="0"/>
                  </a:lnTo>
                  <a:lnTo>
                    <a:pt x="1681954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681954" cy="1138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699999">
            <a:off x="14191197" y="6684086"/>
            <a:ext cx="4419845" cy="4950908"/>
            <a:chOff x="0" y="0"/>
            <a:chExt cx="1164074" cy="1303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4074" cy="1303943"/>
            </a:xfrm>
            <a:custGeom>
              <a:avLst/>
              <a:gdLst/>
              <a:ahLst/>
              <a:cxnLst/>
              <a:rect r="r" b="b" t="t" l="l"/>
              <a:pathLst>
                <a:path h="1303943" w="1164074">
                  <a:moveTo>
                    <a:pt x="0" y="0"/>
                  </a:moveTo>
                  <a:lnTo>
                    <a:pt x="1164074" y="0"/>
                  </a:lnTo>
                  <a:lnTo>
                    <a:pt x="1164074" y="1303943"/>
                  </a:lnTo>
                  <a:lnTo>
                    <a:pt x="0" y="1303943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64074" cy="1313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9" id="9" descr="תמונה שמכילה טקסט, גופן, צילום מסך, גרפיקה"/>
          <p:cNvSpPr/>
          <p:nvPr/>
        </p:nvSpPr>
        <p:spPr>
          <a:xfrm flipH="false" flipV="false" rot="0">
            <a:off x="10084527" y="7429948"/>
            <a:ext cx="7736338" cy="1763573"/>
          </a:xfrm>
          <a:custGeom>
            <a:avLst/>
            <a:gdLst/>
            <a:ahLst/>
            <a:cxnLst/>
            <a:rect r="r" b="b" t="t" l="l"/>
            <a:pathLst>
              <a:path h="1763573" w="7736338">
                <a:moveTo>
                  <a:pt x="0" y="0"/>
                </a:moveTo>
                <a:lnTo>
                  <a:pt x="7736338" y="0"/>
                </a:lnTo>
                <a:lnTo>
                  <a:pt x="7736338" y="1763572"/>
                </a:lnTo>
                <a:lnTo>
                  <a:pt x="0" y="17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906" r="-12" b="0"/>
            </a:stretch>
          </a:blipFill>
        </p:spPr>
      </p:sp>
      <p:sp>
        <p:nvSpPr>
          <p:cNvPr name="Freeform 10" id="10" descr="תמונה שמכילה טקסט, גופן, צילום מסך, גרפיקה"/>
          <p:cNvSpPr/>
          <p:nvPr/>
        </p:nvSpPr>
        <p:spPr>
          <a:xfrm flipH="false" flipV="false" rot="0">
            <a:off x="15683732" y="6337821"/>
            <a:ext cx="2071030" cy="1092117"/>
          </a:xfrm>
          <a:custGeom>
            <a:avLst/>
            <a:gdLst/>
            <a:ahLst/>
            <a:cxnLst/>
            <a:rect r="r" b="b" t="t" l="l"/>
            <a:pathLst>
              <a:path h="1092117" w="2071030">
                <a:moveTo>
                  <a:pt x="0" y="0"/>
                </a:moveTo>
                <a:lnTo>
                  <a:pt x="2071030" y="0"/>
                </a:lnTo>
                <a:lnTo>
                  <a:pt x="2071030" y="1092117"/>
                </a:lnTo>
                <a:lnTo>
                  <a:pt x="0" y="1092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581" t="12753" r="-10" b="-16451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857250"/>
            <a:ext cx="16493490" cy="3755924"/>
            <a:chOff x="0" y="0"/>
            <a:chExt cx="4343964" cy="9892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43964" cy="989215"/>
            </a:xfrm>
            <a:custGeom>
              <a:avLst/>
              <a:gdLst/>
              <a:ahLst/>
              <a:cxnLst/>
              <a:rect r="r" b="b" t="t" l="l"/>
              <a:pathLst>
                <a:path h="989215" w="4343964">
                  <a:moveTo>
                    <a:pt x="0" y="0"/>
                  </a:moveTo>
                  <a:lnTo>
                    <a:pt x="4343964" y="0"/>
                  </a:lnTo>
                  <a:lnTo>
                    <a:pt x="4343964" y="989215"/>
                  </a:lnTo>
                  <a:lnTo>
                    <a:pt x="0" y="989215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4343964" cy="998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44115" y="4955857"/>
            <a:ext cx="9408795" cy="6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0BFBF"/>
                </a:solidFill>
                <a:latin typeface="Arial"/>
                <a:ea typeface="Arial"/>
                <a:cs typeface="Arial"/>
                <a:sym typeface="Arial"/>
              </a:rPr>
              <a:t>В (день), (время), (место)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2540" y="2017290"/>
            <a:ext cx="12442450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 НЕТЕРПЕНИЕМ ЖДЕМ ВАС НА СЛЕДУЮЩЕЙ НЕДЕЛЕ!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DAHLoFcnlpk</dc:identifier>
  <dcterms:modified xsi:type="dcterms:W3CDTF">2011-08-01T06:04:30Z</dcterms:modified>
  <cp:revision>1</cp:revision>
  <dc:title>קרח-ג תמוז מצגת רוסית</dc:title>
</cp:coreProperties>
</file>