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x="18288000" cy="10287000"/>
  <p:notesSz cx="6858000" cy="9144000"/>
  <p:embeddedFontLst>
    <p:embeddedFont>
      <p:font typeface="Arial Bold" charset="1" panose="020B0704020202020204"/>
      <p:regular r:id="rId49"/>
    </p:embeddedFont>
    <p:embeddedFont>
      <p:font typeface="Arial" charset="1" panose="020B0604020202020204"/>
      <p:regular r:id="rId50"/>
    </p:embeddedFont>
    <p:embeddedFont>
      <p:font typeface="Lora" charset="1" panose="00000500000000000000"/>
      <p:regular r:id="rId51"/>
    </p:embeddedFont>
    <p:embeddedFont>
      <p:font typeface="Calibri (MS)" charset="1" panose="020F0502020204030204"/>
      <p:regular r:id="rId52"/>
    </p:embeddedFont>
    <p:embeddedFont>
      <p:font typeface="Calibri (MS) Bold" charset="1" panose="020F0702030404030204"/>
      <p:regular r:id="rId53"/>
    </p:embeddedFont>
    <p:embeddedFont>
      <p:font typeface="Canva Sans Bold" charset="1" panose="020B0803030501040103"/>
      <p:regular r:id="rId54"/>
    </p:embeddedFont>
    <p:embeddedFont>
      <p:font typeface="Canva Sans" charset="1" panose="020B0503030501040103"/>
      <p:regular r:id="rId55"/>
    </p:embeddedFont>
    <p:embeddedFont>
      <p:font typeface="Calibri (MS) Italics" charset="1" panose="020F05020202040A0204"/>
      <p:regular r:id="rId56"/>
    </p:embeddedFont>
    <p:embeddedFont>
      <p:font typeface="Arimo Bold" charset="1" panose="020B0704020202020204"/>
      <p:regular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56" Target="fonts/font56.fntdata" Type="http://schemas.openxmlformats.org/officeDocument/2006/relationships/font"/><Relationship Id="rId57" Target="fonts/font57.fntdata" Type="http://schemas.openxmlformats.org/officeDocument/2006/relationships/font"/><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6.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6.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6.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18.png" Type="http://schemas.openxmlformats.org/officeDocument/2006/relationships/image"/><Relationship Id="rId4" Target="../media/image1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050" y="1905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4469342" y="8461019"/>
            <a:ext cx="2644197" cy="72902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5" id="5"/>
          <p:cNvGrpSpPr/>
          <p:nvPr/>
        </p:nvGrpSpPr>
        <p:grpSpPr>
          <a:xfrm rot="0">
            <a:off x="9698612" y="2399576"/>
            <a:ext cx="8589388" cy="7887424"/>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3737143" y="5349105"/>
            <a:ext cx="5696323" cy="5707346"/>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4372539" y="8492593"/>
            <a:ext cx="2838641" cy="697450"/>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9573016" y="5356565"/>
            <a:ext cx="8305267" cy="3209039"/>
          </a:xfrm>
          <a:custGeom>
            <a:avLst/>
            <a:gdLst/>
            <a:ahLst/>
            <a:cxnLst/>
            <a:rect r="r" b="b" t="t" l="l"/>
            <a:pathLst>
              <a:path h="3209039" w="8305267">
                <a:moveTo>
                  <a:pt x="0" y="0"/>
                </a:moveTo>
                <a:lnTo>
                  <a:pt x="8305266" y="0"/>
                </a:lnTo>
                <a:lnTo>
                  <a:pt x="8305266" y="3209039"/>
                </a:lnTo>
                <a:lnTo>
                  <a:pt x="0" y="3209039"/>
                </a:lnTo>
                <a:lnTo>
                  <a:pt x="0" y="0"/>
                </a:lnTo>
                <a:close/>
              </a:path>
            </a:pathLst>
          </a:custGeom>
          <a:blipFill>
            <a:blip r:embed="rId3"/>
            <a:stretch>
              <a:fillRect l="-4365" t="0" r="-4365" b="0"/>
            </a:stretch>
          </a:blipFill>
        </p:spPr>
      </p:sp>
      <p:sp>
        <p:nvSpPr>
          <p:cNvPr name="TextBox 15" id="15"/>
          <p:cNvSpPr txBox="true"/>
          <p:nvPr/>
        </p:nvSpPr>
        <p:spPr>
          <a:xfrm rot="0">
            <a:off x="713956" y="6086995"/>
            <a:ext cx="8984656" cy="657225"/>
          </a:xfrm>
          <a:prstGeom prst="rect">
            <a:avLst/>
          </a:prstGeom>
        </p:spPr>
        <p:txBody>
          <a:bodyPr anchor="t" rtlCol="false" tIns="0" lIns="0" bIns="0" rIns="0">
            <a:spAutoFit/>
          </a:bodyPr>
          <a:lstStyle/>
          <a:p>
            <a:pPr algn="l">
              <a:lnSpc>
                <a:spcPts val="5040"/>
              </a:lnSpc>
            </a:pPr>
            <a:r>
              <a:rPr lang="en-US" sz="4200" b="true">
                <a:solidFill>
                  <a:srgbClr val="1B969B"/>
                </a:solidFill>
                <a:latin typeface="Arial Bold"/>
                <a:ea typeface="Arial Bold"/>
                <a:cs typeface="Arial Bold"/>
                <a:sym typeface="Arial Bold"/>
              </a:rPr>
              <a:t>Революция снизу</a:t>
            </a:r>
          </a:p>
        </p:txBody>
      </p:sp>
      <p:sp>
        <p:nvSpPr>
          <p:cNvPr name="TextBox 16" id="16"/>
          <p:cNvSpPr txBox="true"/>
          <p:nvPr/>
        </p:nvSpPr>
        <p:spPr>
          <a:xfrm rot="0">
            <a:off x="713956" y="6951559"/>
            <a:ext cx="7172554" cy="1266825"/>
          </a:xfrm>
          <a:prstGeom prst="rect">
            <a:avLst/>
          </a:prstGeom>
        </p:spPr>
        <p:txBody>
          <a:bodyPr anchor="t" rtlCol="false" tIns="0" lIns="0" bIns="0" rIns="0">
            <a:spAutoFit/>
          </a:bodyPr>
          <a:lstStyle/>
          <a:p>
            <a:pPr algn="just">
              <a:lnSpc>
                <a:spcPts val="2520"/>
              </a:lnSpc>
            </a:pPr>
            <a:r>
              <a:rPr lang="en-US" sz="2100">
                <a:solidFill>
                  <a:srgbClr val="000000"/>
                </a:solidFill>
                <a:latin typeface="Arial"/>
                <a:ea typeface="Arial"/>
                <a:cs typeface="Arial"/>
                <a:sym typeface="Arial"/>
              </a:rPr>
              <a:t>ПОЧЕМУ ПИНХАС УДОСТОИЛСЯ ВЕЧНОЙ НАГРАДЫ? СИЛА ОДНОГО ЧЕЛОВЕКА, КОТОРЫЙ МОЖЕТ ДЕЙСТВОВАТЬ, ДАЖЕ КОГДА ВСЕ ВОКРУГ МОЛЧАТ.</a:t>
            </a:r>
          </a:p>
          <a:p>
            <a:pPr algn="just">
              <a:lnSpc>
                <a:spcPts val="2520"/>
              </a:lnSpc>
            </a:pPr>
          </a:p>
        </p:txBody>
      </p:sp>
      <p:sp>
        <p:nvSpPr>
          <p:cNvPr name="TextBox 17" id="17"/>
          <p:cNvSpPr txBox="true"/>
          <p:nvPr/>
        </p:nvSpPr>
        <p:spPr>
          <a:xfrm rot="0">
            <a:off x="16862069" y="786879"/>
            <a:ext cx="491128" cy="264376"/>
          </a:xfrm>
          <a:prstGeom prst="rect">
            <a:avLst/>
          </a:prstGeom>
        </p:spPr>
        <p:txBody>
          <a:bodyPr anchor="t" rtlCol="false" tIns="0" lIns="0" bIns="0" rIns="0">
            <a:spAutoFit/>
          </a:bodyPr>
          <a:lstStyle/>
          <a:p>
            <a:pPr algn="r">
              <a:lnSpc>
                <a:spcPts val="1620"/>
              </a:lnSpc>
            </a:pPr>
            <a:r>
              <a:rPr lang="en-US" sz="1350">
                <a:solidFill>
                  <a:srgbClr val="000000"/>
                </a:solidFill>
                <a:latin typeface="Lora"/>
                <a:ea typeface="Lora"/>
                <a:cs typeface="Lora"/>
                <a:sym typeface="Lora"/>
              </a:rPr>
              <a:t>B”H</a:t>
            </a:r>
          </a:p>
        </p:txBody>
      </p:sp>
      <p:grpSp>
        <p:nvGrpSpPr>
          <p:cNvPr name="Group 18" id="18"/>
          <p:cNvGrpSpPr/>
          <p:nvPr/>
        </p:nvGrpSpPr>
        <p:grpSpPr>
          <a:xfrm rot="0">
            <a:off x="614954" y="564920"/>
            <a:ext cx="8548101" cy="5130392"/>
            <a:chOff x="0" y="0"/>
            <a:chExt cx="7415009" cy="4450334"/>
          </a:xfrm>
        </p:grpSpPr>
        <p:sp>
          <p:nvSpPr>
            <p:cNvPr name="Freeform 19" id="19"/>
            <p:cNvSpPr/>
            <p:nvPr/>
          </p:nvSpPr>
          <p:spPr>
            <a:xfrm flipH="false" flipV="false" rot="0">
              <a:off x="0" y="0"/>
              <a:ext cx="7415022" cy="4450334"/>
            </a:xfrm>
            <a:custGeom>
              <a:avLst/>
              <a:gdLst/>
              <a:ahLst/>
              <a:cxnLst/>
              <a:rect r="r" b="b" t="t" l="l"/>
              <a:pathLst>
                <a:path h="4450334" w="7415022">
                  <a:moveTo>
                    <a:pt x="0" y="0"/>
                  </a:moveTo>
                  <a:lnTo>
                    <a:pt x="7415022" y="0"/>
                  </a:lnTo>
                  <a:lnTo>
                    <a:pt x="7415022" y="4450334"/>
                  </a:lnTo>
                  <a:lnTo>
                    <a:pt x="0" y="4450334"/>
                  </a:lnTo>
                  <a:lnTo>
                    <a:pt x="0" y="0"/>
                  </a:lnTo>
                  <a:close/>
                </a:path>
              </a:pathLst>
            </a:custGeom>
            <a:blipFill>
              <a:blip r:embed="rId4"/>
              <a:stretch>
                <a:fillRect l="0" t="0" r="0" b="-2"/>
              </a:stretch>
            </a:blipFill>
          </p:spPr>
        </p:sp>
      </p:grpSp>
      <p:sp>
        <p:nvSpPr>
          <p:cNvPr name="TextBox 20" id="20"/>
          <p:cNvSpPr txBox="true"/>
          <p:nvPr/>
        </p:nvSpPr>
        <p:spPr>
          <a:xfrm rot="0">
            <a:off x="14463960" y="8658844"/>
            <a:ext cx="2655799" cy="323850"/>
          </a:xfrm>
          <a:prstGeom prst="rect">
            <a:avLst/>
          </a:prstGeom>
        </p:spPr>
        <p:txBody>
          <a:bodyPr anchor="t" rtlCol="false" tIns="0" lIns="0" bIns="0" rIns="0">
            <a:spAutoFit/>
          </a:bodyPr>
          <a:lstStyle/>
          <a:p>
            <a:pPr algn="ctr">
              <a:lnSpc>
                <a:spcPts val="2520"/>
              </a:lnSpc>
            </a:pPr>
            <a:r>
              <a:rPr lang="en-US" sz="2100">
                <a:solidFill>
                  <a:srgbClr val="FFFFFF"/>
                </a:solidFill>
                <a:latin typeface="Arial"/>
                <a:ea typeface="Arial"/>
                <a:cs typeface="Arial"/>
                <a:sym typeface="Arial"/>
              </a:rPr>
              <a:t>Пинхас</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069358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А. </a:t>
            </a:r>
            <a:r>
              <a:rPr lang="en-US" sz="7200" b="true">
                <a:solidFill>
                  <a:srgbClr val="1B969B"/>
                </a:solidFill>
                <a:latin typeface="Arial Bold"/>
                <a:ea typeface="Arial Bold"/>
                <a:cs typeface="Arial Bold"/>
                <a:sym typeface="Arial Bold"/>
              </a:rPr>
              <a:t>Пинхас — первый ревнитель</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Пинхас</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37831" y="2198713"/>
            <a:ext cx="13716000" cy="81740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Билам дал совет: Б-г этих евреев ненавидит разврат, а они вожделеют льняных одежд, [ибо у них нет новых одеяний]. Дам совет: сделай им шатры из занавесей и посади в них блудниц — старую снаружи, а молодую внутри — и пусть они продают им льняные изделия.</a:t>
            </a:r>
          </a:p>
          <a:p>
            <a:pPr algn="just">
              <a:lnSpc>
                <a:spcPts val="4592"/>
              </a:lnSpc>
            </a:pPr>
            <a:r>
              <a:rPr lang="en-US" sz="3150">
                <a:solidFill>
                  <a:srgbClr val="000000"/>
                </a:solidFill>
                <a:latin typeface="Calibri (MS)"/>
                <a:ea typeface="Calibri (MS)"/>
                <a:cs typeface="Calibri (MS)"/>
                <a:sym typeface="Calibri (MS)"/>
              </a:rPr>
              <a:t>[Балак] расставил шатры из занавесей от горы Шелег (Хермон) до Бейт а-Йешимот и посадил в них блудниц — старых снаружи, а молодых внутри.</a:t>
            </a:r>
          </a:p>
          <a:p>
            <a:pPr algn="just">
              <a:lnSpc>
                <a:spcPts val="4592"/>
              </a:lnSpc>
            </a:pPr>
            <a:r>
              <a:rPr lang="en-US" sz="3150">
                <a:solidFill>
                  <a:srgbClr val="000000"/>
                </a:solidFill>
                <a:latin typeface="Calibri (MS)"/>
                <a:ea typeface="Calibri (MS)"/>
                <a:cs typeface="Calibri (MS)"/>
                <a:sym typeface="Calibri (MS)"/>
              </a:rPr>
              <a:t>В тот момент, когда евреи ели, пили, веселились и выходили прогуляться по рынку, старуха говорила: «Не хочешь ли льняных изделий?» [Человек входил в шатёр и спрашивал цену]; старуха называла полную цену, а девица — меньшую. Так повторялось два-три раза.</a:t>
            </a:r>
          </a:p>
          <a:p>
            <a:pPr algn="just">
              <a:lnSpc>
                <a:spcPts val="4592"/>
              </a:lnSpc>
            </a:pPr>
            <a:r>
              <a:rPr lang="en-US" sz="3150">
                <a:solidFill>
                  <a:srgbClr val="000000"/>
                </a:solidFill>
                <a:latin typeface="Calibri (MS)"/>
                <a:ea typeface="Calibri (MS)"/>
                <a:cs typeface="Calibri (MS)"/>
                <a:sym typeface="Calibri (MS)"/>
              </a:rPr>
              <a:t>Затем говорила ему: «Ты уже как член нашей семьи, садись и выбирай [товар, какой хочешь]. Рядом с ней стоял кувшин аммонитского вина — ни аммонитское вино, ни вино язычников ещё не были запрещены тогда евреям.</a:t>
            </a:r>
          </a:p>
          <a:p>
            <a:pPr algn="just">
              <a:lnSpc>
                <a:spcPts val="4592"/>
              </a:lnSpc>
            </a:pPr>
          </a:p>
        </p:txBody>
      </p:sp>
      <p:sp>
        <p:nvSpPr>
          <p:cNvPr name="TextBox 4" id="4"/>
          <p:cNvSpPr txBox="true"/>
          <p:nvPr/>
        </p:nvSpPr>
        <p:spPr>
          <a:xfrm rot="0">
            <a:off x="3402055" y="1081836"/>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Талмуд, Санедрин, 106а</a:t>
            </a:r>
          </a:p>
        </p:txBody>
      </p:sp>
      <p:sp>
        <p:nvSpPr>
          <p:cNvPr name="TextBox 5" id="5"/>
          <p:cNvSpPr txBox="true"/>
          <p:nvPr/>
        </p:nvSpPr>
        <p:spPr>
          <a:xfrm rot="0">
            <a:off x="3402055" y="491286"/>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a:t>
            </a:r>
          </a:p>
        </p:txBody>
      </p:sp>
      <p:sp>
        <p:nvSpPr>
          <p:cNvPr name="AutoShape 6" id="6"/>
          <p:cNvSpPr/>
          <p:nvPr/>
        </p:nvSpPr>
        <p:spPr>
          <a:xfrm flipV="true">
            <a:off x="3437831" y="1601844"/>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27505" y="1817713"/>
            <a:ext cx="1143300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З</a:t>
            </a:r>
            <a:r>
              <a:rPr lang="en-US" b="true" sz="3000" strike="noStrike" u="none">
                <a:solidFill>
                  <a:srgbClr val="1A969B"/>
                </a:solidFill>
                <a:latin typeface="Calibri (MS) Bold"/>
                <a:ea typeface="Calibri (MS) Bold"/>
                <a:cs typeface="Calibri (MS) Bold"/>
                <a:sym typeface="Calibri (MS) Bold"/>
              </a:rPr>
              <a:t>а</a:t>
            </a:r>
            <a:r>
              <a:rPr lang="en-US" b="true" sz="3000" strike="noStrike" u="none">
                <a:solidFill>
                  <a:srgbClr val="1A969B"/>
                </a:solidFill>
                <a:latin typeface="Calibri (MS) Bold"/>
                <a:ea typeface="Calibri (MS) Bold"/>
                <a:cs typeface="Calibri (MS) Bold"/>
                <a:sym typeface="Calibri (MS) Bold"/>
              </a:rPr>
              <a:t>мысел</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Б</a:t>
            </a:r>
            <a:r>
              <a:rPr lang="en-US" b="true" sz="3000" strike="noStrike" u="none">
                <a:solidFill>
                  <a:srgbClr val="1A969B"/>
                </a:solidFill>
                <a:latin typeface="Calibri (MS) Bold"/>
                <a:ea typeface="Calibri (MS) Bold"/>
                <a:cs typeface="Calibri (MS) Bold"/>
                <a:sym typeface="Calibri (MS) Bold"/>
              </a:rPr>
              <a:t>и</a:t>
            </a:r>
            <a:r>
              <a:rPr lang="en-US" b="true" sz="3000" strike="noStrike" u="none">
                <a:solidFill>
                  <a:srgbClr val="1A969B"/>
                </a:solidFill>
                <a:latin typeface="Calibri (MS) Bold"/>
                <a:ea typeface="Calibri (MS) Bold"/>
                <a:cs typeface="Calibri (MS) Bold"/>
                <a:sym typeface="Calibri (MS) Bold"/>
              </a:rPr>
              <a:t>лама — скло</a:t>
            </a:r>
            <a:r>
              <a:rPr lang="en-US" b="true" sz="3000" strike="noStrike" u="none">
                <a:solidFill>
                  <a:srgbClr val="1A969B"/>
                </a:solidFill>
                <a:latin typeface="Calibri (MS) Bold"/>
                <a:ea typeface="Calibri (MS) Bold"/>
                <a:cs typeface="Calibri (MS) Bold"/>
                <a:sym typeface="Calibri (MS) Bold"/>
              </a:rPr>
              <a:t>н</a:t>
            </a:r>
            <a:r>
              <a:rPr lang="en-US" b="true" sz="3000" strike="noStrike" u="none">
                <a:solidFill>
                  <a:srgbClr val="1A969B"/>
                </a:solidFill>
                <a:latin typeface="Calibri (MS) Bold"/>
                <a:ea typeface="Calibri (MS) Bold"/>
                <a:cs typeface="Calibri (MS) Bold"/>
                <a:sym typeface="Calibri (MS) Bold"/>
              </a:rPr>
              <a:t>ить</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е</a:t>
            </a:r>
            <a:r>
              <a:rPr lang="en-US" b="true" sz="3000" strike="noStrike" u="none">
                <a:solidFill>
                  <a:srgbClr val="1A969B"/>
                </a:solidFill>
                <a:latin typeface="Calibri (MS) Bold"/>
                <a:ea typeface="Calibri (MS) Bold"/>
                <a:cs typeface="Calibri (MS) Bold"/>
                <a:sym typeface="Calibri (MS) Bold"/>
              </a:rPr>
              <a:t>в</a:t>
            </a:r>
            <a:r>
              <a:rPr lang="en-US" b="true" sz="3000" strike="noStrike" u="none">
                <a:solidFill>
                  <a:srgbClr val="1A969B"/>
                </a:solidFill>
                <a:latin typeface="Calibri (MS) Bold"/>
                <a:ea typeface="Calibri (MS) Bold"/>
                <a:cs typeface="Calibri (MS) Bold"/>
                <a:sym typeface="Calibri (MS) Bold"/>
              </a:rPr>
              <a:t>р</a:t>
            </a:r>
            <a:r>
              <a:rPr lang="en-US" b="true" sz="3000" strike="noStrike" u="none">
                <a:solidFill>
                  <a:srgbClr val="1A969B"/>
                </a:solidFill>
                <a:latin typeface="Calibri (MS) Bold"/>
                <a:ea typeface="Calibri (MS) Bold"/>
                <a:cs typeface="Calibri (MS) Bold"/>
                <a:sym typeface="Calibri (MS) Bold"/>
              </a:rPr>
              <a:t>е</a:t>
            </a:r>
            <a:r>
              <a:rPr lang="en-US" b="true" sz="3000" strike="noStrike" u="none">
                <a:solidFill>
                  <a:srgbClr val="1A969B"/>
                </a:solidFill>
                <a:latin typeface="Calibri (MS) Bold"/>
                <a:ea typeface="Calibri (MS) Bold"/>
                <a:cs typeface="Calibri (MS) Bold"/>
                <a:sym typeface="Calibri (MS) Bold"/>
              </a:rPr>
              <a:t>ев к идолопокло</a:t>
            </a:r>
            <a:r>
              <a:rPr lang="en-US" b="true" sz="3000" strike="noStrike" u="none">
                <a:solidFill>
                  <a:srgbClr val="1A969B"/>
                </a:solidFill>
                <a:latin typeface="Calibri (MS) Bold"/>
                <a:ea typeface="Calibri (MS) Bold"/>
                <a:cs typeface="Calibri (MS) Bold"/>
                <a:sym typeface="Calibri (MS) Bold"/>
              </a:rPr>
              <a:t>нст</a:t>
            </a:r>
            <a:r>
              <a:rPr lang="en-US" b="true" sz="3000" strike="noStrike" u="none">
                <a:solidFill>
                  <a:srgbClr val="1A969B"/>
                </a:solidFill>
                <a:latin typeface="Calibri (MS) Bold"/>
                <a:ea typeface="Calibri (MS) Bold"/>
                <a:cs typeface="Calibri (MS) Bold"/>
                <a:sym typeface="Calibri (MS) Bold"/>
              </a:rPr>
              <a:t>ву</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37831" y="885825"/>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Говорил</a:t>
            </a:r>
            <a:r>
              <a:rPr lang="en-US" sz="3150">
                <a:solidFill>
                  <a:srgbClr val="000000"/>
                </a:solidFill>
                <a:latin typeface="Calibri (MS)"/>
                <a:ea typeface="Calibri (MS)"/>
                <a:cs typeface="Calibri (MS)"/>
                <a:sym typeface="Calibri (MS)"/>
              </a:rPr>
              <a:t>а ему: «Хочешь ли выпить чашу вина?» Когда он выпивал, распалялось в нём его дурное начало.</a:t>
            </a:r>
          </a:p>
          <a:p>
            <a:pPr algn="just">
              <a:lnSpc>
                <a:spcPts val="4592"/>
              </a:lnSpc>
            </a:pPr>
            <a:r>
              <a:rPr lang="en-US" sz="3150">
                <a:solidFill>
                  <a:srgbClr val="000000"/>
                </a:solidFill>
                <a:latin typeface="Calibri (MS)"/>
                <a:ea typeface="Calibri (MS)"/>
                <a:cs typeface="Calibri (MS)"/>
                <a:sym typeface="Calibri (MS)"/>
              </a:rPr>
              <a:t>Он говорил ей: «Покорись мне». Она доставала из-за пазухи идола и говорила: «Поклонись ему». Он отвечал: «Разве я не еврей? [Мне запрещено идолопоклонство!] Она говорила: «Почему тебя это волнует? Тебя просят лишь испражниться перед ним. А он не знал, что именно так и поклоняются этому божеству. [Когда он делал это, она говорила]: «Более того, я не оставлю тебя, пока ты не отречёшься от Торы Моше, учителя твоего», как сказано: «Они пришли к Баал-Пеору, отделившись для позора и став мерзкими, подобно тому, что они возлюбили» (Ошеа, 9:10). Это означает, что они предались позору испражнения и осквернили имя Б-га.</a:t>
            </a:r>
          </a:p>
          <a:p>
            <a:pPr algn="just">
              <a:lnSpc>
                <a:spcPts val="4592"/>
              </a:lnSpc>
            </a:pPr>
            <a:r>
              <a:rPr lang="en-US" sz="3150">
                <a:solidFill>
                  <a:srgbClr val="000000"/>
                </a:solidFill>
                <a:latin typeface="Calibri (MS)"/>
                <a:ea typeface="Calibri (MS)"/>
                <a:cs typeface="Calibri (MS)"/>
                <a:sym typeface="Calibri (MS)"/>
              </a:rPr>
              <a:t>Относительно стиха «И поселился Израиль в Шитим» (Бемидбар, 25:1), рабби Элиэзер говорит: «Шитим — это название места». Рабби Йеошуа говорит: «Это намёк на то, что они занимались безумствами (ивр. штут) — [развратом и идолопоклонством].</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37831" y="2198713"/>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посел</a:t>
            </a:r>
            <a:r>
              <a:rPr lang="en-US" sz="3150">
                <a:solidFill>
                  <a:srgbClr val="000000"/>
                </a:solidFill>
                <a:latin typeface="Calibri (MS)"/>
                <a:ea typeface="Calibri (MS)"/>
                <a:cs typeface="Calibri (MS)"/>
                <a:sym typeface="Calibri (MS)"/>
              </a:rPr>
              <a:t>ился Израиль в Шитим, и стал народ развратничать с дочерьми Моава.</a:t>
            </a:r>
          </a:p>
          <a:p>
            <a:pPr algn="just">
              <a:lnSpc>
                <a:spcPts val="4592"/>
              </a:lnSpc>
            </a:pPr>
            <a:r>
              <a:rPr lang="en-US" sz="3150">
                <a:solidFill>
                  <a:srgbClr val="000000"/>
                </a:solidFill>
                <a:latin typeface="Calibri (MS)"/>
                <a:ea typeface="Calibri (MS)"/>
                <a:cs typeface="Calibri (MS)"/>
                <a:sym typeface="Calibri (MS)"/>
              </a:rPr>
              <a:t>Эти зазывали [женщины] народ ради закланий своим богам; и ел народ, и поклонялись их богам.</a:t>
            </a:r>
          </a:p>
          <a:p>
            <a:pPr algn="just">
              <a:lnSpc>
                <a:spcPts val="4592"/>
              </a:lnSpc>
            </a:pPr>
            <a:r>
              <a:rPr lang="en-US" sz="3150">
                <a:solidFill>
                  <a:srgbClr val="000000"/>
                </a:solidFill>
                <a:latin typeface="Calibri (MS)"/>
                <a:ea typeface="Calibri (MS)"/>
                <a:cs typeface="Calibri (MS)"/>
                <a:sym typeface="Calibri (MS)"/>
              </a:rPr>
              <a:t>И пристрастился Израиль к Баал-Пеору, и возгорелся гнев Г-спода на Израиль.</a:t>
            </a:r>
          </a:p>
          <a:p>
            <a:pPr algn="just">
              <a:lnSpc>
                <a:spcPts val="4592"/>
              </a:lnSpc>
            </a:pPr>
            <a:r>
              <a:rPr lang="en-US" sz="3150">
                <a:solidFill>
                  <a:srgbClr val="000000"/>
                </a:solidFill>
                <a:latin typeface="Calibri (MS)"/>
                <a:ea typeface="Calibri (MS)"/>
                <a:cs typeface="Calibri (MS)"/>
                <a:sym typeface="Calibri (MS)"/>
              </a:rPr>
              <a:t>И сказал Г-сподь Моше: «Возьми всех глав народа и повесь их перед Г-сподом лицом к солнцу, и отвратится пылающий гнев Г-спода от Израиля».</a:t>
            </a:r>
          </a:p>
          <a:p>
            <a:pPr algn="just">
              <a:lnSpc>
                <a:spcPts val="4592"/>
              </a:lnSpc>
            </a:pPr>
            <a:r>
              <a:rPr lang="en-US" sz="3150">
                <a:solidFill>
                  <a:srgbClr val="000000"/>
                </a:solidFill>
                <a:latin typeface="Calibri (MS)"/>
                <a:ea typeface="Calibri (MS)"/>
                <a:cs typeface="Calibri (MS)"/>
                <a:sym typeface="Calibri (MS)"/>
              </a:rPr>
              <a:t>И сказал Моше судьям Израиля: «Пусть каждый из вас убьёт тех своих людей, которые пристрастились к Баал-Пеору».</a:t>
            </a:r>
          </a:p>
        </p:txBody>
      </p:sp>
      <p:sp>
        <p:nvSpPr>
          <p:cNvPr name="TextBox 4" id="4"/>
          <p:cNvSpPr txBox="true"/>
          <p:nvPr/>
        </p:nvSpPr>
        <p:spPr>
          <a:xfrm rot="0">
            <a:off x="3402055"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 25:1-4</a:t>
            </a:r>
          </a:p>
        </p:txBody>
      </p:sp>
      <p:sp>
        <p:nvSpPr>
          <p:cNvPr name="TextBox 5" id="5"/>
          <p:cNvSpPr txBox="true"/>
          <p:nvPr/>
        </p:nvSpPr>
        <p:spPr>
          <a:xfrm rot="0">
            <a:off x="3402055"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2</a:t>
            </a:r>
          </a:p>
        </p:txBody>
      </p:sp>
      <p:sp>
        <p:nvSpPr>
          <p:cNvPr name="AutoShape 6" id="6"/>
          <p:cNvSpPr/>
          <p:nvPr/>
        </p:nvSpPr>
        <p:spPr>
          <a:xfrm flipV="true">
            <a:off x="3437831" y="2110683"/>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0398965" y="9084559"/>
            <a:ext cx="6860335" cy="467158"/>
            <a:chOff x="0" y="0"/>
            <a:chExt cx="1806837" cy="123038"/>
          </a:xfrm>
        </p:grpSpPr>
        <p:sp>
          <p:nvSpPr>
            <p:cNvPr name="Freeform 5" id="5"/>
            <p:cNvSpPr/>
            <p:nvPr/>
          </p:nvSpPr>
          <p:spPr>
            <a:xfrm flipH="false" flipV="false" rot="0">
              <a:off x="0" y="0"/>
              <a:ext cx="1806837" cy="123038"/>
            </a:xfrm>
            <a:custGeom>
              <a:avLst/>
              <a:gdLst/>
              <a:ahLst/>
              <a:cxnLst/>
              <a:rect r="r" b="b" t="t" l="l"/>
              <a:pathLst>
                <a:path h="123038" w="1806837">
                  <a:moveTo>
                    <a:pt x="0" y="0"/>
                  </a:moveTo>
                  <a:lnTo>
                    <a:pt x="1806837" y="0"/>
                  </a:lnTo>
                  <a:lnTo>
                    <a:pt x="1806837" y="123038"/>
                  </a:lnTo>
                  <a:lnTo>
                    <a:pt x="0" y="123038"/>
                  </a:lnTo>
                  <a:close/>
                </a:path>
              </a:pathLst>
            </a:custGeom>
            <a:solidFill>
              <a:srgbClr val="700201"/>
            </a:solidFill>
          </p:spPr>
        </p:sp>
        <p:sp>
          <p:nvSpPr>
            <p:cNvPr name="TextBox 6" id="6"/>
            <p:cNvSpPr txBox="true"/>
            <p:nvPr/>
          </p:nvSpPr>
          <p:spPr>
            <a:xfrm>
              <a:off x="0" y="-38100"/>
              <a:ext cx="1806837" cy="161138"/>
            </a:xfrm>
            <a:prstGeom prst="rect">
              <a:avLst/>
            </a:prstGeom>
          </p:spPr>
          <p:txBody>
            <a:bodyPr anchor="ctr" rtlCol="false" tIns="50800" lIns="50800" bIns="50800" rIns="50800"/>
            <a:lstStyle/>
            <a:p>
              <a:pPr algn="ctr">
                <a:lnSpc>
                  <a:spcPts val="2879"/>
                </a:lnSpc>
              </a:pPr>
            </a:p>
          </p:txBody>
        </p:sp>
      </p:grpSp>
      <p:sp>
        <p:nvSpPr>
          <p:cNvPr name="TextBox 7" id="7"/>
          <p:cNvSpPr txBox="true"/>
          <p:nvPr/>
        </p:nvSpPr>
        <p:spPr>
          <a:xfrm rot="0">
            <a:off x="10424251" y="8878887"/>
            <a:ext cx="1054298" cy="587375"/>
          </a:xfrm>
          <a:prstGeom prst="rect">
            <a:avLst/>
          </a:prstGeom>
        </p:spPr>
        <p:txBody>
          <a:bodyPr anchor="t" rtlCol="false" tIns="0" lIns="0" bIns="0" rIns="0">
            <a:spAutoFit/>
          </a:bodyPr>
          <a:lstStyle/>
          <a:p>
            <a:pPr algn="ctr">
              <a:lnSpc>
                <a:spcPts val="4899"/>
              </a:lnSpc>
            </a:pPr>
            <a:r>
              <a:rPr lang="en-US" sz="3499" b="true">
                <a:solidFill>
                  <a:srgbClr val="FFFAF9">
                    <a:alpha val="92941"/>
                  </a:srgbClr>
                </a:solidFill>
                <a:latin typeface="Canva Sans Bold"/>
                <a:ea typeface="Canva Sans Bold"/>
                <a:cs typeface="Canva Sans Bold"/>
                <a:sym typeface="Canva Sans Bold"/>
              </a:rPr>
              <a:t>мор.</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37831" y="2707552"/>
            <a:ext cx="13716000"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a:t>
            </a:r>
            <a:r>
              <a:rPr lang="en-US" sz="3150">
                <a:solidFill>
                  <a:srgbClr val="000000"/>
                </a:solidFill>
                <a:latin typeface="Calibri (MS)"/>
                <a:ea typeface="Calibri (MS)"/>
                <a:cs typeface="Calibri (MS)"/>
                <a:sym typeface="Calibri (MS)"/>
              </a:rPr>
              <a:t> вот, человек из сынов Израиля пришёл и привёл к своим братьям мидьянитянку на глазах у Моше и на глазах всей общины сынов Израиля, и они заплакали у входа в шатер собрания.</a:t>
            </a:r>
          </a:p>
        </p:txBody>
      </p:sp>
      <p:sp>
        <p:nvSpPr>
          <p:cNvPr name="TextBox 4" id="4"/>
          <p:cNvSpPr txBox="true"/>
          <p:nvPr/>
        </p:nvSpPr>
        <p:spPr>
          <a:xfrm rot="0">
            <a:off x="3402055"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 25:6</a:t>
            </a:r>
          </a:p>
        </p:txBody>
      </p:sp>
      <p:sp>
        <p:nvSpPr>
          <p:cNvPr name="TextBox 5" id="5"/>
          <p:cNvSpPr txBox="true"/>
          <p:nvPr/>
        </p:nvSpPr>
        <p:spPr>
          <a:xfrm rot="0">
            <a:off x="3402055"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3</a:t>
            </a:r>
          </a:p>
        </p:txBody>
      </p:sp>
      <p:sp>
        <p:nvSpPr>
          <p:cNvPr name="AutoShape 6" id="6"/>
          <p:cNvSpPr/>
          <p:nvPr/>
        </p:nvSpPr>
        <p:spPr>
          <a:xfrm flipV="true">
            <a:off x="3437831" y="2110683"/>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27505" y="2326552"/>
            <a:ext cx="1143300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Г</a:t>
            </a:r>
            <a:r>
              <a:rPr lang="en-US" b="true" sz="3000" strike="noStrike" u="none">
                <a:solidFill>
                  <a:srgbClr val="1A969B"/>
                </a:solidFill>
                <a:latin typeface="Calibri (MS) Bold"/>
                <a:ea typeface="Calibri (MS) Bold"/>
                <a:cs typeface="Calibri (MS) Bold"/>
                <a:sym typeface="Calibri (MS) Bold"/>
              </a:rPr>
              <a:t>ла</a:t>
            </a:r>
            <a:r>
              <a:rPr lang="en-US" b="true" sz="3000" strike="noStrike" u="none">
                <a:solidFill>
                  <a:srgbClr val="1A969B"/>
                </a:solidFill>
                <a:latin typeface="Calibri (MS) Bold"/>
                <a:ea typeface="Calibri (MS) Bold"/>
                <a:cs typeface="Calibri (MS) Bold"/>
                <a:sym typeface="Calibri (MS) Bold"/>
              </a:rPr>
              <a:t>в</a:t>
            </a:r>
            <a:r>
              <a:rPr lang="en-US" b="true" sz="3000" strike="noStrike" u="none">
                <a:solidFill>
                  <a:srgbClr val="1A969B"/>
                </a:solidFill>
                <a:latin typeface="Calibri (MS) Bold"/>
                <a:ea typeface="Calibri (MS) Bold"/>
                <a:cs typeface="Calibri (MS) Bold"/>
                <a:sym typeface="Calibri (MS) Bold"/>
              </a:rPr>
              <a:t>а ко</a:t>
            </a:r>
            <a:r>
              <a:rPr lang="en-US" b="true" sz="3000" strike="noStrike" u="none">
                <a:solidFill>
                  <a:srgbClr val="1A969B"/>
                </a:solidFill>
                <a:latin typeface="Calibri (MS) Bold"/>
                <a:ea typeface="Calibri (MS) Bold"/>
                <a:cs typeface="Calibri (MS) Bold"/>
                <a:sym typeface="Calibri (MS) Bold"/>
              </a:rPr>
              <a:t>л</a:t>
            </a:r>
            <a:r>
              <a:rPr lang="en-US" b="true" sz="3000" strike="noStrike" u="none">
                <a:solidFill>
                  <a:srgbClr val="1A969B"/>
                </a:solidFill>
                <a:latin typeface="Calibri (MS) Bold"/>
                <a:ea typeface="Calibri (MS) Bold"/>
                <a:cs typeface="Calibri (MS) Bold"/>
                <a:sym typeface="Calibri (MS) Bold"/>
              </a:rPr>
              <a:t>е</a:t>
            </a:r>
            <a:r>
              <a:rPr lang="en-US" b="true" sz="3000" strike="noStrike" u="none">
                <a:solidFill>
                  <a:srgbClr val="1A969B"/>
                </a:solidFill>
                <a:latin typeface="Calibri (MS) Bold"/>
                <a:ea typeface="Calibri (MS) Bold"/>
                <a:cs typeface="Calibri (MS) Bold"/>
                <a:sym typeface="Calibri (MS) Bold"/>
              </a:rPr>
              <a:t>на</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Ш</a:t>
            </a:r>
            <a:r>
              <a:rPr lang="en-US" b="true" sz="3000" strike="noStrike" u="none">
                <a:solidFill>
                  <a:srgbClr val="1A969B"/>
                </a:solidFill>
                <a:latin typeface="Calibri (MS) Bold"/>
                <a:ea typeface="Calibri (MS) Bold"/>
                <a:cs typeface="Calibri (MS) Bold"/>
                <a:sym typeface="Calibri (MS) Bold"/>
              </a:rPr>
              <a:t>и</a:t>
            </a:r>
            <a:r>
              <a:rPr lang="en-US" b="true" sz="3000" strike="noStrike" u="none">
                <a:solidFill>
                  <a:srgbClr val="1A969B"/>
                </a:solidFill>
                <a:latin typeface="Calibri (MS) Bold"/>
                <a:ea typeface="Calibri (MS) Bold"/>
                <a:cs typeface="Calibri (MS) Bold"/>
                <a:sym typeface="Calibri (MS) Bold"/>
              </a:rPr>
              <a:t>м</a:t>
            </a:r>
            <a:r>
              <a:rPr lang="en-US" b="true" sz="3000" strike="noStrike" u="none">
                <a:solidFill>
                  <a:srgbClr val="1A969B"/>
                </a:solidFill>
                <a:latin typeface="Calibri (MS) Bold"/>
                <a:ea typeface="Calibri (MS) Bold"/>
                <a:cs typeface="Calibri (MS) Bold"/>
                <a:sym typeface="Calibri (MS) Bold"/>
              </a:rPr>
              <a:t>она бросает в</a:t>
            </a:r>
            <a:r>
              <a:rPr lang="en-US" b="true" sz="3000" strike="noStrike" u="none">
                <a:solidFill>
                  <a:srgbClr val="1A969B"/>
                </a:solidFill>
                <a:latin typeface="Calibri (MS) Bold"/>
                <a:ea typeface="Calibri (MS) Bold"/>
                <a:cs typeface="Calibri (MS) Bold"/>
                <a:sym typeface="Calibri (MS) Bold"/>
              </a:rPr>
              <a:t>ызов Моше</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73607" y="1587960"/>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[Люди</a:t>
            </a:r>
            <a:r>
              <a:rPr lang="en-US" sz="3150">
                <a:solidFill>
                  <a:srgbClr val="000000"/>
                </a:solidFill>
                <a:latin typeface="Calibri (MS)"/>
                <a:ea typeface="Calibri (MS)"/>
                <a:cs typeface="Calibri (MS)"/>
                <a:sym typeface="Calibri (MS)"/>
              </a:rPr>
              <a:t> из] колена Шимона пришли к [своему предводителю] Зимри сыну Салу и сказали ему: «Суд рассматривает [применение к нам] смертной казни, а ты сидишь и молчишь?!» Что же он сделал? Встал и собрал двадцать четыре тысячи из сынов Израиля и пошёл к Козби, дочери Цура, [принцессе Мидьяна], сказав ей: «Покорись мне». Она ответила ему: «Я дочь царя, и так повелел мне отец: “Покорись лишь величайшему из них”». Сказал ей: «Он (Зимри) тоже глава колена; более того, он выше его (Моше), ибо [вышел] вторым из чрева (имеется в виду, что он принадлежит к колену Шимона, второго сына Яакова), а Моше — третьим (т.е. из колена Леви, третьего сына Яакова)».</a:t>
            </a:r>
          </a:p>
          <a:p>
            <a:pPr algn="just">
              <a:lnSpc>
                <a:spcPts val="4592"/>
              </a:lnSpc>
            </a:pPr>
            <a:r>
              <a:rPr lang="en-US" sz="3150">
                <a:solidFill>
                  <a:srgbClr val="000000"/>
                </a:solidFill>
                <a:latin typeface="Calibri (MS)"/>
                <a:ea typeface="Calibri (MS)"/>
                <a:cs typeface="Calibri (MS)"/>
                <a:sym typeface="Calibri (MS)"/>
              </a:rPr>
              <a:t>Схватил её за волосы и привёл к Моше. Сказал ему: «Сын Амрама, эта [женщина] запрещена или разрешена [для интимной связи]? И если скажешь, [что запрещена], — то дочь Итро, [на которой ты женат], кто разрешил её тебе? (Хотя в те времена Тора ещё не была дарована).</a:t>
            </a:r>
          </a:p>
        </p:txBody>
      </p:sp>
      <p:sp>
        <p:nvSpPr>
          <p:cNvPr name="TextBox 4" id="4"/>
          <p:cNvSpPr txBox="true"/>
          <p:nvPr/>
        </p:nvSpPr>
        <p:spPr>
          <a:xfrm rot="0">
            <a:off x="3437831" y="1087003"/>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Талмуд, Санедрин, 82</a:t>
            </a:r>
          </a:p>
        </p:txBody>
      </p:sp>
      <p:sp>
        <p:nvSpPr>
          <p:cNvPr name="TextBox 5" id="5"/>
          <p:cNvSpPr txBox="true"/>
          <p:nvPr/>
        </p:nvSpPr>
        <p:spPr>
          <a:xfrm rot="0">
            <a:off x="3437831" y="496453"/>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4</a:t>
            </a:r>
          </a:p>
        </p:txBody>
      </p:sp>
      <p:sp>
        <p:nvSpPr>
          <p:cNvPr name="AutoShape 6" id="6"/>
          <p:cNvSpPr/>
          <p:nvPr/>
        </p:nvSpPr>
        <p:spPr>
          <a:xfrm>
            <a:off x="3473607" y="160701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37831" y="2707552"/>
            <a:ext cx="13716000" cy="23637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a:t>
            </a:r>
            <a:r>
              <a:rPr lang="en-US" sz="3150">
                <a:solidFill>
                  <a:srgbClr val="000000"/>
                </a:solidFill>
                <a:latin typeface="Calibri (MS)"/>
                <a:ea typeface="Calibri (MS)"/>
                <a:cs typeface="Calibri (MS)"/>
                <a:sym typeface="Calibri (MS)"/>
              </a:rPr>
              <a:t> увидел Пинхас, сын Элазара, сына Аарона-священника, и встал из [среды] общины и взял копьё в руку свою. И вошёл за израильтянином в шатёр и пронзил обоих — израильтянина и женщину — в чрево её, и прекратился мор среди сынов Израиля. И было погибших от мора двадцать четыре тысячи.</a:t>
            </a:r>
          </a:p>
        </p:txBody>
      </p:sp>
      <p:sp>
        <p:nvSpPr>
          <p:cNvPr name="TextBox 4" id="4"/>
          <p:cNvSpPr txBox="true"/>
          <p:nvPr/>
        </p:nvSpPr>
        <p:spPr>
          <a:xfrm rot="0">
            <a:off x="3402055"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 25:7-10</a:t>
            </a:r>
          </a:p>
        </p:txBody>
      </p:sp>
      <p:sp>
        <p:nvSpPr>
          <p:cNvPr name="TextBox 5" id="5"/>
          <p:cNvSpPr txBox="true"/>
          <p:nvPr/>
        </p:nvSpPr>
        <p:spPr>
          <a:xfrm rot="0">
            <a:off x="3402055"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5</a:t>
            </a:r>
          </a:p>
        </p:txBody>
      </p:sp>
      <p:sp>
        <p:nvSpPr>
          <p:cNvPr name="AutoShape 6" id="6"/>
          <p:cNvSpPr/>
          <p:nvPr/>
        </p:nvSpPr>
        <p:spPr>
          <a:xfrm flipV="true">
            <a:off x="3437831" y="2110683"/>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27505" y="2326552"/>
            <a:ext cx="1143300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Б</a:t>
            </a:r>
            <a:r>
              <a:rPr lang="en-US" b="true" sz="3000" strike="noStrike" u="none">
                <a:solidFill>
                  <a:srgbClr val="1A969B"/>
                </a:solidFill>
                <a:latin typeface="Calibri (MS) Bold"/>
                <a:ea typeface="Calibri (MS) Bold"/>
                <a:cs typeface="Calibri (MS) Bold"/>
                <a:sym typeface="Calibri (MS) Bold"/>
              </a:rPr>
              <a:t>есстра</a:t>
            </a:r>
            <a:r>
              <a:rPr lang="en-US" b="true" sz="3000" strike="noStrike" u="none">
                <a:solidFill>
                  <a:srgbClr val="1A969B"/>
                </a:solidFill>
                <a:latin typeface="Calibri (MS) Bold"/>
                <a:ea typeface="Calibri (MS) Bold"/>
                <a:cs typeface="Calibri (MS) Bold"/>
                <a:sym typeface="Calibri (MS) Bold"/>
              </a:rPr>
              <a:t>ш</a:t>
            </a:r>
            <a:r>
              <a:rPr lang="en-US" b="true" sz="3000" strike="noStrike" u="none">
                <a:solidFill>
                  <a:srgbClr val="1A969B"/>
                </a:solidFill>
                <a:latin typeface="Calibri (MS) Bold"/>
                <a:ea typeface="Calibri (MS) Bold"/>
                <a:cs typeface="Calibri (MS) Bold"/>
                <a:sym typeface="Calibri (MS) Bold"/>
              </a:rPr>
              <a:t>ный поступо</a:t>
            </a:r>
            <a:r>
              <a:rPr lang="en-US" b="true" sz="3000" strike="noStrike" u="none">
                <a:solidFill>
                  <a:srgbClr val="1A969B"/>
                </a:solidFill>
                <a:latin typeface="Calibri (MS) Bold"/>
                <a:ea typeface="Calibri (MS) Bold"/>
                <a:cs typeface="Calibri (MS) Bold"/>
                <a:sym typeface="Calibri (MS) Bold"/>
              </a:rPr>
              <a:t>к</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Пинхаса</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37831" y="2091633"/>
            <a:ext cx="13716000" cy="81740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Рабб</a:t>
            </a:r>
            <a:r>
              <a:rPr lang="en-US" sz="3150">
                <a:solidFill>
                  <a:srgbClr val="000000"/>
                </a:solidFill>
                <a:latin typeface="Calibri (MS)"/>
                <a:ea typeface="Calibri (MS)"/>
                <a:cs typeface="Calibri (MS)"/>
                <a:sym typeface="Calibri (MS)"/>
              </a:rPr>
              <a:t>и Ицхак сказал от имени рабби Элиэзера: «[Пинхас] увидел, что ангел пришёл и [стал] губить народ [в наказание за грех Зимри, и понял, что должен немедленно действовать].</a:t>
            </a:r>
          </a:p>
          <a:p>
            <a:pPr algn="just">
              <a:lnSpc>
                <a:spcPts val="4592"/>
              </a:lnSpc>
            </a:pPr>
            <a:r>
              <a:rPr lang="en-US" sz="3150">
                <a:solidFill>
                  <a:srgbClr val="000000"/>
                </a:solidFill>
                <a:latin typeface="Calibri (MS)"/>
                <a:ea typeface="Calibri (MS)"/>
                <a:cs typeface="Calibri (MS)"/>
                <a:sym typeface="Calibri (MS)"/>
              </a:rPr>
              <a:t>Пинхас снял острие копья и спрятал его в одежду, а на древко опирался при ходьбе как на посох. И когда дошёл до [стана] колена Шимона, сказал: «Где мы находим, что колено Леви выше колена Шимона?»</a:t>
            </a:r>
          </a:p>
          <a:p>
            <a:pPr algn="just">
              <a:lnSpc>
                <a:spcPts val="4592"/>
              </a:lnSpc>
            </a:pPr>
            <a:r>
              <a:rPr lang="en-US" sz="3150">
                <a:solidFill>
                  <a:srgbClr val="000000"/>
                </a:solidFill>
                <a:latin typeface="Calibri (MS)"/>
                <a:ea typeface="Calibri (MS)"/>
                <a:cs typeface="Calibri (MS)"/>
                <a:sym typeface="Calibri (MS)"/>
              </a:rPr>
              <a:t>[Услышав это, люди колена Шимона] ответили: «Пустите его; он тоже пришел, чтобы [удовлетворить] свою нужду. [Обрадовавшись, они сказали: «Видно], даже благочестивые разрешили это, ведь Пинхас — один из них.</a:t>
            </a:r>
          </a:p>
          <a:p>
            <a:pPr algn="just">
              <a:lnSpc>
                <a:spcPts val="4592"/>
              </a:lnSpc>
            </a:pPr>
            <a:r>
              <a:rPr lang="en-US" sz="3150">
                <a:solidFill>
                  <a:srgbClr val="000000"/>
                </a:solidFill>
                <a:latin typeface="Calibri (MS)"/>
                <a:ea typeface="Calibri (MS)"/>
                <a:cs typeface="Calibri (MS)"/>
                <a:sym typeface="Calibri (MS)"/>
              </a:rPr>
              <a:t>Он пришёл и бросил их перед Всевышним и сказал пред Ним: «Владыка мира, неужели из-за этих [грешников] падут двадцать четыре тысячи из Израиля?». Об этом сказано: «И было погибших от мора двадцать четыре тысячи». Таково же значение написанного: «И встал Пинхас, и произвёл суд».</a:t>
            </a:r>
          </a:p>
          <a:p>
            <a:pPr algn="just">
              <a:lnSpc>
                <a:spcPts val="4592"/>
              </a:lnSpc>
            </a:pPr>
          </a:p>
        </p:txBody>
      </p:sp>
      <p:sp>
        <p:nvSpPr>
          <p:cNvPr name="TextBox 4" id="4"/>
          <p:cNvSpPr txBox="true"/>
          <p:nvPr/>
        </p:nvSpPr>
        <p:spPr>
          <a:xfrm rot="0">
            <a:off x="3402055"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Талмуд, Санедрин, 82</a:t>
            </a:r>
          </a:p>
        </p:txBody>
      </p:sp>
      <p:sp>
        <p:nvSpPr>
          <p:cNvPr name="TextBox 5" id="5"/>
          <p:cNvSpPr txBox="true"/>
          <p:nvPr/>
        </p:nvSpPr>
        <p:spPr>
          <a:xfrm rot="0">
            <a:off x="3402055"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6</a:t>
            </a:r>
          </a:p>
        </p:txBody>
      </p:sp>
      <p:sp>
        <p:nvSpPr>
          <p:cNvPr name="AutoShape 6" id="6"/>
          <p:cNvSpPr/>
          <p:nvPr/>
        </p:nvSpPr>
        <p:spPr>
          <a:xfrm flipV="true">
            <a:off x="3437831" y="2110683"/>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
        <p:nvSpPr>
          <p:cNvPr name="TextBox 4" id="4"/>
          <p:cNvSpPr txBox="true"/>
          <p:nvPr/>
        </p:nvSpPr>
        <p:spPr>
          <a:xfrm rot="0">
            <a:off x="12154839" y="5057775"/>
            <a:ext cx="5327257" cy="3289349"/>
          </a:xfrm>
          <a:prstGeom prst="rect">
            <a:avLst/>
          </a:prstGeom>
        </p:spPr>
        <p:txBody>
          <a:bodyPr anchor="t" rtlCol="false" tIns="0" lIns="0" bIns="0" rIns="0">
            <a:spAutoFit/>
          </a:bodyPr>
          <a:lstStyle/>
          <a:p>
            <a:pPr algn="r">
              <a:lnSpc>
                <a:spcPts val="5139"/>
              </a:lnSpc>
              <a:spcBef>
                <a:spcPct val="0"/>
              </a:spcBef>
            </a:pPr>
            <a:r>
              <a:rPr lang="en-US" b="true" sz="4282">
                <a:solidFill>
                  <a:srgbClr val="0B4652"/>
                </a:solidFill>
                <a:latin typeface="Calibri (MS) Bold"/>
                <a:ea typeface="Calibri (MS) Bold"/>
                <a:cs typeface="Calibri (MS) Bold"/>
                <a:sym typeface="Calibri (MS) Bold"/>
              </a:rPr>
              <a:t>Судебная система не справляется перед лицом коллективного греха.</a:t>
            </a:r>
          </a:p>
          <a:p>
            <a:pPr algn="r">
              <a:lnSpc>
                <a:spcPts val="5139"/>
              </a:lnSpc>
              <a:spcBef>
                <a:spcPct val="0"/>
              </a:spcBef>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37831" y="2091633"/>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говорил Г-сподь Моше, сказав: «Пинхас, сын Элазара, сына Аарона-священника, отвратил гнев Мой от сынов Израиля, возревновав ревностью Моей среди них, и Я не истребил сынов Израиля в ревности Моей. Посему скажи: вот, даю Я ему завет Мой мира. И будет ему и потомству его после него заветом вечного священства, за то, что возревновал он за Б-га своего и искупил сынов Израиля».</a:t>
            </a:r>
          </a:p>
        </p:txBody>
      </p:sp>
      <p:sp>
        <p:nvSpPr>
          <p:cNvPr name="TextBox 4" id="4"/>
          <p:cNvSpPr txBox="true"/>
          <p:nvPr/>
        </p:nvSpPr>
        <p:spPr>
          <a:xfrm rot="0">
            <a:off x="3402055"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 25:10-13</a:t>
            </a:r>
          </a:p>
        </p:txBody>
      </p:sp>
      <p:sp>
        <p:nvSpPr>
          <p:cNvPr name="TextBox 5" id="5"/>
          <p:cNvSpPr txBox="true"/>
          <p:nvPr/>
        </p:nvSpPr>
        <p:spPr>
          <a:xfrm rot="0">
            <a:off x="3402055"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7</a:t>
            </a:r>
          </a:p>
        </p:txBody>
      </p:sp>
      <p:sp>
        <p:nvSpPr>
          <p:cNvPr name="AutoShape 6" id="6"/>
          <p:cNvSpPr/>
          <p:nvPr/>
        </p:nvSpPr>
        <p:spPr>
          <a:xfrm flipV="true">
            <a:off x="3437831" y="2110683"/>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500248" y="6188192"/>
            <a:ext cx="13653583" cy="2944787"/>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Хотя священство уже было даровано потомству Аарона, оно распространялось только на Аарона и его сыновей, рождённых после его помазания. Пинхас же родился до помазания и потому не входил в число священников до этого момента. Талмуд говорит (Звахим, 100а): «Пинхас не стал священником, пока не убил Зимри».</a:t>
            </a:r>
          </a:p>
        </p:txBody>
      </p:sp>
      <p:sp>
        <p:nvSpPr>
          <p:cNvPr name="TextBox 8" id="8"/>
          <p:cNvSpPr txBox="true"/>
          <p:nvPr/>
        </p:nvSpPr>
        <p:spPr>
          <a:xfrm rot="0">
            <a:off x="3437831" y="5636495"/>
            <a:ext cx="11433000"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Раши</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
        <p:nvSpPr>
          <p:cNvPr name="TextBox 4" id="4"/>
          <p:cNvSpPr txBox="true"/>
          <p:nvPr/>
        </p:nvSpPr>
        <p:spPr>
          <a:xfrm rot="0">
            <a:off x="574213" y="5683998"/>
            <a:ext cx="9551359" cy="4200525"/>
          </a:xfrm>
          <a:prstGeom prst="rect">
            <a:avLst/>
          </a:prstGeom>
        </p:spPr>
        <p:txBody>
          <a:bodyPr anchor="t" rtlCol="false" tIns="0" lIns="0" bIns="0" rIns="0">
            <a:spAutoFit/>
          </a:bodyPr>
          <a:lstStyle/>
          <a:p>
            <a:pPr algn="l" marL="863599" indent="-431800" lvl="1">
              <a:lnSpc>
                <a:spcPts val="4799"/>
              </a:lnSpc>
              <a:buFont typeface="Arial"/>
              <a:buChar char="•"/>
            </a:pPr>
            <a:r>
              <a:rPr lang="en-US" b="true" sz="3999" strike="noStrike" u="none">
                <a:solidFill>
                  <a:srgbClr val="FFFFFF"/>
                </a:solidFill>
                <a:latin typeface="Canva Sans Bold"/>
                <a:ea typeface="Canva Sans Bold"/>
                <a:cs typeface="Canva Sans Bold"/>
                <a:sym typeface="Canva Sans Bold"/>
              </a:rPr>
              <a:t>Пинхас не ждет приказа.</a:t>
            </a:r>
          </a:p>
          <a:p>
            <a:pPr algn="l" marL="863599" indent="-431800" lvl="1">
              <a:lnSpc>
                <a:spcPts val="4799"/>
              </a:lnSpc>
              <a:buFont typeface="Arial"/>
              <a:buChar char="•"/>
            </a:pPr>
            <a:r>
              <a:rPr lang="en-US" b="true" sz="3999" strike="noStrike" u="none">
                <a:solidFill>
                  <a:srgbClr val="FFFFFF"/>
                </a:solidFill>
                <a:latin typeface="Canva Sans Bold"/>
                <a:ea typeface="Canva Sans Bold"/>
                <a:cs typeface="Canva Sans Bold"/>
                <a:sym typeface="Canva Sans Bold"/>
              </a:rPr>
              <a:t>Прячет копье, рискует жизнью, проходя через лагерь </a:t>
            </a:r>
            <a:r>
              <a:rPr lang="en-US" b="true" sz="3999" strike="noStrike" u="none">
                <a:solidFill>
                  <a:srgbClr val="FFFFFF"/>
                </a:solidFill>
                <a:latin typeface="Canva Sans Bold"/>
                <a:ea typeface="Canva Sans Bold"/>
                <a:cs typeface="Canva Sans Bold"/>
                <a:sym typeface="Canva Sans Bold"/>
              </a:rPr>
              <a:t>враждебно</a:t>
            </a:r>
            <a:r>
              <a:rPr lang="en-US" b="true" sz="3999" strike="noStrike" u="none">
                <a:solidFill>
                  <a:srgbClr val="FFFFFF"/>
                </a:solidFill>
                <a:latin typeface="Canva Sans Bold"/>
                <a:ea typeface="Canva Sans Bold"/>
                <a:cs typeface="Canva Sans Bold"/>
                <a:sym typeface="Canva Sans Bold"/>
              </a:rPr>
              <a:t> настроенно</a:t>
            </a:r>
            <a:r>
              <a:rPr lang="en-US" b="true" sz="3999" strike="noStrike" u="none">
                <a:solidFill>
                  <a:srgbClr val="FFFFFF"/>
                </a:solidFill>
                <a:latin typeface="Canva Sans Bold"/>
                <a:ea typeface="Canva Sans Bold"/>
                <a:cs typeface="Canva Sans Bold"/>
                <a:sym typeface="Canva Sans Bold"/>
              </a:rPr>
              <a:t>го колена Шимона.</a:t>
            </a:r>
          </a:p>
          <a:p>
            <a:pPr algn="l" marL="863599" indent="-431800" lvl="1">
              <a:lnSpc>
                <a:spcPts val="4799"/>
              </a:lnSpc>
              <a:buFont typeface="Arial"/>
              <a:buChar char="•"/>
            </a:pPr>
            <a:r>
              <a:rPr lang="en-US" b="true" sz="3999" strike="noStrike" u="none">
                <a:solidFill>
                  <a:srgbClr val="FFFFFF"/>
                </a:solidFill>
                <a:latin typeface="Canva Sans Bold"/>
                <a:ea typeface="Canva Sans Bold"/>
                <a:cs typeface="Canva Sans Bold"/>
                <a:sym typeface="Canva Sans Bold"/>
              </a:rPr>
              <a:t>Пронзает Зимри и Козби, останавливая мор.</a:t>
            </a:r>
          </a:p>
        </p:txBody>
      </p:sp>
      <p:sp>
        <p:nvSpPr>
          <p:cNvPr name="TextBox 5" id="5"/>
          <p:cNvSpPr txBox="true"/>
          <p:nvPr/>
        </p:nvSpPr>
        <p:spPr>
          <a:xfrm rot="0">
            <a:off x="9534075" y="1717309"/>
            <a:ext cx="7725225" cy="3000375"/>
          </a:xfrm>
          <a:prstGeom prst="rect">
            <a:avLst/>
          </a:prstGeom>
        </p:spPr>
        <p:txBody>
          <a:bodyPr anchor="t" rtlCol="false" tIns="0" lIns="0" bIns="0" rIns="0">
            <a:spAutoFit/>
          </a:bodyPr>
          <a:lstStyle/>
          <a:p>
            <a:pPr algn="l" marL="863599" indent="-431800" lvl="1">
              <a:lnSpc>
                <a:spcPts val="4799"/>
              </a:lnSpc>
              <a:buFont typeface="Arial"/>
              <a:buChar char="•"/>
            </a:pPr>
            <a:r>
              <a:rPr lang="en-US" b="true" sz="3999">
                <a:solidFill>
                  <a:srgbClr val="FFFFFF"/>
                </a:solidFill>
                <a:latin typeface="Canva Sans Bold"/>
                <a:ea typeface="Canva Sans Bold"/>
                <a:cs typeface="Canva Sans Bold"/>
                <a:sym typeface="Canva Sans Bold"/>
              </a:rPr>
              <a:t>«Завет мира» </a:t>
            </a:r>
          </a:p>
          <a:p>
            <a:pPr algn="l" marL="863599" indent="-431800" lvl="1">
              <a:lnSpc>
                <a:spcPts val="4799"/>
              </a:lnSpc>
              <a:buFont typeface="Arial"/>
              <a:buChar char="•"/>
            </a:pPr>
            <a:r>
              <a:rPr lang="en-US" b="true" sz="3999">
                <a:solidFill>
                  <a:srgbClr val="FFFFFF"/>
                </a:solidFill>
                <a:latin typeface="Canva Sans Bold"/>
                <a:ea typeface="Canva Sans Bold"/>
                <a:cs typeface="Canva Sans Bold"/>
                <a:sym typeface="Canva Sans Bold"/>
              </a:rPr>
              <a:t>Вечное священство для него и всех его потомков.</a:t>
            </a:r>
          </a:p>
          <a:p>
            <a:pPr algn="l" marL="863599" indent="-431800" lvl="1">
              <a:lnSpc>
                <a:spcPts val="4799"/>
              </a:lnSpc>
              <a:buFont typeface="Arial"/>
              <a:buChar char="•"/>
            </a:pPr>
            <a:r>
              <a:rPr lang="en-US" b="true" sz="3999">
                <a:solidFill>
                  <a:srgbClr val="FFFFFF"/>
                </a:solidFill>
                <a:latin typeface="Canva Sans Bold"/>
                <a:ea typeface="Canva Sans Bold"/>
                <a:cs typeface="Canva Sans Bold"/>
                <a:sym typeface="Canva Sans Bold"/>
              </a:rPr>
              <a:t>До этого поступка он не был священником.</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Б</a:t>
            </a:r>
            <a:r>
              <a:rPr lang="en-US" sz="7200" b="true">
                <a:solidFill>
                  <a:srgbClr val="1B969B"/>
                </a:solidFill>
                <a:latin typeface="Arial Bold"/>
                <a:ea typeface="Arial Bold"/>
                <a:cs typeface="Arial Bold"/>
                <a:sym typeface="Arial Bold"/>
              </a:rPr>
              <a:t>. Что особенного в поступке Пинхаса?</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Пинхас</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2115013"/>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 нашей недельной глав</a:t>
            </a:r>
            <a:r>
              <a:rPr lang="en-US" sz="3150">
                <a:solidFill>
                  <a:srgbClr val="000000"/>
                </a:solidFill>
                <a:latin typeface="Calibri (MS)"/>
                <a:ea typeface="Calibri (MS)"/>
                <a:cs typeface="Calibri (MS)"/>
                <a:sym typeface="Calibri (MS)"/>
              </a:rPr>
              <a:t>е Торы рассказывается, что Пинхас «отвратил гнев Мой от сынов Израиля, возревновав ревностью Моей среди них, и Я не истребил сынов Израиля в ревности Моей». За это Святой, благословен Он, даровал ему награду: «даю Я ему завет Мой мира. И будет ему и потомству его после него заветом вечного священства».</a:t>
            </a:r>
          </a:p>
          <a:p>
            <a:pPr algn="just">
              <a:lnSpc>
                <a:spcPts val="4592"/>
              </a:lnSpc>
            </a:pPr>
            <a:r>
              <a:rPr lang="en-US" sz="3150">
                <a:solidFill>
                  <a:srgbClr val="000000"/>
                </a:solidFill>
                <a:latin typeface="Calibri (MS)"/>
                <a:ea typeface="Calibri (MS)"/>
                <a:cs typeface="Calibri (MS)"/>
                <a:sym typeface="Calibri (MS)"/>
              </a:rPr>
              <a:t>Из формулировки стиха следует, что главная причина, по которой он удостоился награды «завет Моего мира», заключается в том, что он «отвратил гнев Мой от сынов Израиля… и Я не истребил сынов Израиля в ревности Моей».</a:t>
            </a:r>
          </a:p>
          <a:p>
            <a:pPr algn="just">
              <a:lnSpc>
                <a:spcPts val="4592"/>
              </a:lnSpc>
            </a:pPr>
            <a:r>
              <a:rPr lang="en-US" sz="3150">
                <a:solidFill>
                  <a:srgbClr val="000000"/>
                </a:solidFill>
                <a:latin typeface="Calibri (MS)"/>
                <a:ea typeface="Calibri (MS)"/>
                <a:cs typeface="Calibri (MS)"/>
                <a:sym typeface="Calibri (MS)"/>
              </a:rPr>
              <a:t>Но это вызвано непонимание: идея отвращения гнева Б-га от сынов Израиля и предотвращения их уничтожения встречается и относительно Моше. Не один раз, а многократно. Так в чём же уникальность Пинхаса, что именно он удостоился этой награды «завет Мой мира»?</a:t>
            </a:r>
          </a:p>
        </p:txBody>
      </p:sp>
      <p:sp>
        <p:nvSpPr>
          <p:cNvPr name="TextBox 6" id="6"/>
          <p:cNvSpPr txBox="true"/>
          <p:nvPr/>
        </p:nvSpPr>
        <p:spPr>
          <a:xfrm rot="0">
            <a:off x="3446593" y="1648288"/>
            <a:ext cx="13716000"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Моше трижды спас евреев</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Шмот, 32:9-11; 14</a:t>
            </a:r>
          </a:p>
        </p:txBody>
      </p:sp>
      <p:sp>
        <p:nvSpPr>
          <p:cNvPr name="TextBox 4" id="4"/>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8</a:t>
            </a:r>
          </a:p>
        </p:txBody>
      </p:sp>
      <p:sp>
        <p:nvSpPr>
          <p:cNvPr name="AutoShape 5" id="5"/>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1732" y="2091633"/>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сказал Г-сподь Моше: «Вид</a:t>
            </a:r>
            <a:r>
              <a:rPr lang="en-US" sz="3150">
                <a:solidFill>
                  <a:srgbClr val="000000"/>
                </a:solidFill>
                <a:latin typeface="Calibri (MS)"/>
                <a:ea typeface="Calibri (MS)"/>
                <a:cs typeface="Calibri (MS)"/>
                <a:sym typeface="Calibri (MS)"/>
              </a:rPr>
              <a:t>ел Я народ этот — и вот, народ жестоковыйный он. Теперь же оставь Меня, и возгорится гнев Мой на них, и истреблю Я их. И сделаю тебя народом великим». И взмолился Моше перед лицом Г-спода, Б-га своего, и сказал: «Зачем, Г-споди, возгораться гневу Твоему на народ Твой, который вывел Ты из земли египетской силой великой и рукой крепкой?» И передумал Г-сподь о зле, которое говорил, что содеет народу Своему.</a:t>
            </a:r>
          </a:p>
        </p:txBody>
      </p:sp>
      <p:sp>
        <p:nvSpPr>
          <p:cNvPr name="TextBox 7" id="7"/>
          <p:cNvSpPr txBox="true"/>
          <p:nvPr/>
        </p:nvSpPr>
        <p:spPr>
          <a:xfrm rot="0">
            <a:off x="3421732" y="626514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 11:1-2</a:t>
            </a:r>
          </a:p>
        </p:txBody>
      </p:sp>
      <p:sp>
        <p:nvSpPr>
          <p:cNvPr name="TextBox 8" id="8"/>
          <p:cNvSpPr txBox="true"/>
          <p:nvPr/>
        </p:nvSpPr>
        <p:spPr>
          <a:xfrm rot="0">
            <a:off x="3421732" y="567459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9</a:t>
            </a:r>
          </a:p>
        </p:txBody>
      </p:sp>
      <p:sp>
        <p:nvSpPr>
          <p:cNvPr name="AutoShape 9" id="9"/>
          <p:cNvSpPr/>
          <p:nvPr/>
        </p:nvSpPr>
        <p:spPr>
          <a:xfrm>
            <a:off x="3457508" y="6785153"/>
            <a:ext cx="1139598" cy="0"/>
          </a:xfrm>
          <a:prstGeom prst="line">
            <a:avLst/>
          </a:prstGeom>
          <a:ln cap="flat" w="76200">
            <a:solidFill>
              <a:srgbClr val="30BFBF"/>
            </a:solidFill>
            <a:prstDash val="solid"/>
            <a:headEnd type="none" len="sm" w="sm"/>
            <a:tailEnd type="none" len="sm" w="sm"/>
          </a:ln>
        </p:spPr>
      </p:sp>
      <p:sp>
        <p:nvSpPr>
          <p:cNvPr name="TextBox 10" id="10"/>
          <p:cNvSpPr txBox="true"/>
          <p:nvPr/>
        </p:nvSpPr>
        <p:spPr>
          <a:xfrm rot="0">
            <a:off x="3457508" y="6766103"/>
            <a:ext cx="13716000"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стал </a:t>
            </a:r>
            <a:r>
              <a:rPr lang="en-US" sz="3150">
                <a:solidFill>
                  <a:srgbClr val="000000"/>
                </a:solidFill>
                <a:latin typeface="Calibri (MS)"/>
                <a:ea typeface="Calibri (MS)"/>
                <a:cs typeface="Calibri (MS)"/>
                <a:sym typeface="Calibri (MS)"/>
              </a:rPr>
              <a:t>народ будто роптать назло, чтобы услышал Г-сподь, и воспылал гнев Его. И загорелся у них огонь Г-спода, и пожрал край стана. И возопил народ к Моше, и помолился Моше Г-споду, и утих огонь.</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091633"/>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сказал Г-сподь Моше: «Доколе будет гневить Меня народ этот? И доколе не будут они верить в Меня при всех знамениях, которые совершил Я среди них?</a:t>
            </a:r>
          </a:p>
          <a:p>
            <a:pPr algn="just">
              <a:lnSpc>
                <a:spcPts val="4592"/>
              </a:lnSpc>
            </a:pPr>
            <a:r>
              <a:rPr lang="en-US" sz="3150">
                <a:solidFill>
                  <a:srgbClr val="000000"/>
                </a:solidFill>
                <a:latin typeface="Calibri (MS)"/>
                <a:ea typeface="Calibri (MS)"/>
                <a:cs typeface="Calibri (MS)"/>
                <a:sym typeface="Calibri (MS)"/>
              </a:rPr>
              <a:t>Поражу Я их мором и истреблю их — и сделаю тебя народом великим и более сильным, чем они».</a:t>
            </a:r>
          </a:p>
          <a:p>
            <a:pPr algn="just">
              <a:lnSpc>
                <a:spcPts val="4592"/>
              </a:lnSpc>
            </a:pPr>
            <a:r>
              <a:rPr lang="en-US" sz="3150">
                <a:solidFill>
                  <a:srgbClr val="000000"/>
                </a:solidFill>
                <a:latin typeface="Calibri (MS)"/>
                <a:ea typeface="Calibri (MS)"/>
                <a:cs typeface="Calibri (MS)"/>
                <a:sym typeface="Calibri (MS)"/>
              </a:rPr>
              <a:t>Но Моше сказал Г-споду… «Прости, прошу, вину народа этого по великой милости Твоей, как носил Ты народ этот от Египта и доныне».</a:t>
            </a:r>
          </a:p>
          <a:p>
            <a:pPr algn="just">
              <a:lnSpc>
                <a:spcPts val="4592"/>
              </a:lnSpc>
            </a:pPr>
            <a:r>
              <a:rPr lang="en-US" sz="3150">
                <a:solidFill>
                  <a:srgbClr val="000000"/>
                </a:solidFill>
                <a:latin typeface="Calibri (MS)"/>
                <a:ea typeface="Calibri (MS)"/>
                <a:cs typeface="Calibri (MS)"/>
                <a:sym typeface="Calibri (MS)"/>
              </a:rPr>
              <a:t>И Г-сподь сказал: «Простил Я по слову твоему».</a:t>
            </a:r>
          </a:p>
          <a:p>
            <a:pPr algn="just">
              <a:lnSpc>
                <a:spcPts val="4592"/>
              </a:lnSpc>
            </a:pP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 14:11-13; 19-20</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10</a:t>
            </a:r>
          </a:p>
        </p:txBody>
      </p:sp>
      <p:sp>
        <p:nvSpPr>
          <p:cNvPr name="AutoShape 6" id="6"/>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2141056"/>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Мы не толь</a:t>
            </a:r>
            <a:r>
              <a:rPr lang="en-US" sz="3150">
                <a:solidFill>
                  <a:srgbClr val="000000"/>
                </a:solidFill>
                <a:latin typeface="Calibri (MS)"/>
                <a:ea typeface="Calibri (MS)"/>
                <a:cs typeface="Calibri (MS)"/>
                <a:sym typeface="Calibri (MS)"/>
              </a:rPr>
              <a:t>ко не находим, чтобы Моше получил награду вроде «завета Моего мира… ему и потомству его после него», но и видим, что Б-г умышленно воздержался от такой формы награды для него. Мудрецы говорят, что в более позднем эпизоде в нынешней главе Торы, когда Моше просит Б-га: «Да назначит Г-сподь человека над этой общиной», он надеется, что его сыновья унаследуют ему. Но Святой, благословен Он, с этим не согласился и сказал: «Возьми себе Йеошуа, сына Нуна», — то есть величие Моше не перешло к его потомкам после него.</a:t>
            </a:r>
          </a:p>
        </p:txBody>
      </p:sp>
      <p:sp>
        <p:nvSpPr>
          <p:cNvPr name="TextBox 6" id="6"/>
          <p:cNvSpPr txBox="true"/>
          <p:nvPr/>
        </p:nvSpPr>
        <p:spPr>
          <a:xfrm rot="0">
            <a:off x="3446593" y="1760056"/>
            <a:ext cx="8101776"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Сыновья</a:t>
            </a:r>
            <a:r>
              <a:rPr lang="en-US" b="true" sz="3000" strike="noStrike" u="none">
                <a:solidFill>
                  <a:srgbClr val="1A969B"/>
                </a:solidFill>
                <a:latin typeface="Calibri (MS) Bold"/>
                <a:ea typeface="Calibri (MS) Bold"/>
                <a:cs typeface="Calibri (MS) Bold"/>
                <a:sym typeface="Calibri (MS) Bold"/>
              </a:rPr>
              <a:t> Моше отстра</a:t>
            </a:r>
            <a:r>
              <a:rPr lang="en-US" b="true" sz="3000" strike="noStrike" u="none">
                <a:solidFill>
                  <a:srgbClr val="1A969B"/>
                </a:solidFill>
                <a:latin typeface="Calibri (MS) Bold"/>
                <a:ea typeface="Calibri (MS) Bold"/>
                <a:cs typeface="Calibri (MS) Bold"/>
                <a:sym typeface="Calibri (MS) Bold"/>
              </a:rPr>
              <a:t>н</a:t>
            </a:r>
            <a:r>
              <a:rPr lang="en-US" b="true" sz="3000" strike="noStrike" u="none">
                <a:solidFill>
                  <a:srgbClr val="1A969B"/>
                </a:solidFill>
                <a:latin typeface="Calibri (MS) Bold"/>
                <a:ea typeface="Calibri (MS) Bold"/>
                <a:cs typeface="Calibri (MS) Bold"/>
                <a:sym typeface="Calibri (MS) Bold"/>
              </a:rPr>
              <a:t>е</a:t>
            </a:r>
            <a:r>
              <a:rPr lang="en-US" b="true" sz="3000" strike="noStrike" u="none">
                <a:solidFill>
                  <a:srgbClr val="1A969B"/>
                </a:solidFill>
                <a:latin typeface="Calibri (MS) Bold"/>
                <a:ea typeface="Calibri (MS) Bold"/>
                <a:cs typeface="Calibri (MS) Bold"/>
                <a:sym typeface="Calibri (MS) Bold"/>
              </a:rPr>
              <a:t>ны</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091633"/>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говорил</a:t>
            </a:r>
            <a:r>
              <a:rPr lang="en-US" sz="3150">
                <a:solidFill>
                  <a:srgbClr val="000000"/>
                </a:solidFill>
                <a:latin typeface="Calibri (MS)"/>
                <a:ea typeface="Calibri (MS)"/>
                <a:cs typeface="Calibri (MS)"/>
                <a:sym typeface="Calibri (MS)"/>
              </a:rPr>
              <a:t> Моше Г-споду, сказав: «Да назначит Г-сподь, Б-г духов всякой плоти, человека над этой общиной, который будет выходить перед ними и входить перед ними, который будет выводить их и приводить, чтобы община Г-спода не была, как овцы, у которых нет пастуха».</a:t>
            </a:r>
          </a:p>
          <a:p>
            <a:pPr algn="just">
              <a:lnSpc>
                <a:spcPts val="4592"/>
              </a:lnSpc>
            </a:pPr>
            <a:r>
              <a:rPr lang="en-US" sz="3150">
                <a:solidFill>
                  <a:srgbClr val="000000"/>
                </a:solidFill>
                <a:latin typeface="Calibri (MS)"/>
                <a:ea typeface="Calibri (MS)"/>
                <a:cs typeface="Calibri (MS)"/>
                <a:sym typeface="Calibri (MS)"/>
              </a:rPr>
              <a:t>И Г-сподь сказал Моше: «Возьми себе Йеошуа, сына Нуна, человека, в котором есть дух, и возложи на него руку свою».</a:t>
            </a: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 27:16-18</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11</a:t>
            </a:r>
          </a:p>
        </p:txBody>
      </p:sp>
      <p:sp>
        <p:nvSpPr>
          <p:cNvPr name="AutoShape 6" id="6"/>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27557" y="5684120"/>
            <a:ext cx="11432886"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Бемидбар Раба 21:14</a:t>
            </a:r>
          </a:p>
        </p:txBody>
      </p:sp>
      <p:sp>
        <p:nvSpPr>
          <p:cNvPr name="TextBox 8" id="8"/>
          <p:cNvSpPr txBox="true"/>
          <p:nvPr/>
        </p:nvSpPr>
        <p:spPr>
          <a:xfrm rot="0">
            <a:off x="3489927" y="6113217"/>
            <a:ext cx="13647806" cy="3525812"/>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Моше сказал: «Вот [подходящий] момент потребовать своё. Если по закону дочери наследуют, то мои сыновья тем более должны унаследовать моё положение. Ответил ему Святой, благословен Он: «”Охраняющий смоковницу — вкусит от плодов её” (Мишлей, 27:18) — сыновья твои сидели [праздно] и не занимались Торой. Йеошуа же много служил тебе и оказывал тебе великий почёт.</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091633"/>
            <a:ext cx="13716000" cy="23637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a:t>
            </a:r>
            <a:r>
              <a:rPr lang="en-US" sz="3150">
                <a:solidFill>
                  <a:srgbClr val="000000"/>
                </a:solidFill>
                <a:latin typeface="Calibri (MS)"/>
                <a:ea typeface="Calibri (MS)"/>
                <a:cs typeface="Calibri (MS)"/>
                <a:sym typeface="Calibri (MS)"/>
              </a:rPr>
              <a:t>оскольку он служил тебе всеми силами, достоин служить Израилю. Да не лишится он награды своей! “Возьми [же] себе Йеошуа, сына Нуна” (Бемидбар, 27:18) — чтобы исполнилось сказанное: “Охраняющий смоковницу — вкусит от плодов её”».</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
        <p:nvSpPr>
          <p:cNvPr name="TextBox 4" id="4"/>
          <p:cNvSpPr txBox="true"/>
          <p:nvPr/>
        </p:nvSpPr>
        <p:spPr>
          <a:xfrm rot="0">
            <a:off x="1028700" y="7861959"/>
            <a:ext cx="16230600" cy="2257236"/>
          </a:xfrm>
          <a:prstGeom prst="rect">
            <a:avLst/>
          </a:prstGeom>
        </p:spPr>
        <p:txBody>
          <a:bodyPr anchor="t" rtlCol="false" tIns="0" lIns="0" bIns="0" rIns="0">
            <a:spAutoFit/>
          </a:bodyPr>
          <a:lstStyle/>
          <a:p>
            <a:pPr algn="ctr">
              <a:lnSpc>
                <a:spcPts val="4513"/>
              </a:lnSpc>
            </a:pPr>
            <a:r>
              <a:rPr lang="en-US" b="true" sz="3761" strike="noStrike" u="none">
                <a:solidFill>
                  <a:srgbClr val="FFFFFF"/>
                </a:solidFill>
                <a:latin typeface="Canva Sans Bold"/>
                <a:ea typeface="Canva Sans Bold"/>
                <a:cs typeface="Canva Sans Bold"/>
                <a:sym typeface="Canva Sans Bold"/>
              </a:rPr>
              <a:t>Почему величайший лидер в истории не получил вечной награды для своих детей, а Пинхас за один поступок удостоился непреры</a:t>
            </a:r>
            <a:r>
              <a:rPr lang="en-US" b="true" sz="3761" strike="noStrike" u="none">
                <a:solidFill>
                  <a:srgbClr val="FFFFFF"/>
                </a:solidFill>
                <a:latin typeface="Canva Sans Bold"/>
                <a:ea typeface="Canva Sans Bold"/>
                <a:cs typeface="Canva Sans Bold"/>
                <a:sym typeface="Canva Sans Bold"/>
              </a:rPr>
              <a:t>в</a:t>
            </a:r>
            <a:r>
              <a:rPr lang="en-US" b="true" sz="3761" strike="noStrike" u="none">
                <a:solidFill>
                  <a:srgbClr val="FFFFFF"/>
                </a:solidFill>
                <a:latin typeface="Canva Sans Bold"/>
                <a:ea typeface="Canva Sans Bold"/>
                <a:cs typeface="Canva Sans Bold"/>
                <a:sym typeface="Canva Sans Bold"/>
              </a:rPr>
              <a:t>ного насл</a:t>
            </a:r>
            <a:r>
              <a:rPr lang="en-US" b="true" sz="3761" strike="noStrike" u="none">
                <a:solidFill>
                  <a:srgbClr val="FFFFFF"/>
                </a:solidFill>
                <a:latin typeface="Canva Sans Bold"/>
                <a:ea typeface="Canva Sans Bold"/>
                <a:cs typeface="Canva Sans Bold"/>
                <a:sym typeface="Canva Sans Bold"/>
              </a:rPr>
              <a:t>е</a:t>
            </a:r>
            <a:r>
              <a:rPr lang="en-US" b="true" sz="3761" strike="noStrike" u="none">
                <a:solidFill>
                  <a:srgbClr val="FFFFFF"/>
                </a:solidFill>
                <a:latin typeface="Canva Sans Bold"/>
                <a:ea typeface="Canva Sans Bold"/>
                <a:cs typeface="Canva Sans Bold"/>
                <a:sym typeface="Canva Sans Bold"/>
              </a:rPr>
              <a:t>дования священ</a:t>
            </a:r>
            <a:r>
              <a:rPr lang="en-US" b="true" sz="3761" strike="noStrike" u="none">
                <a:solidFill>
                  <a:srgbClr val="FFFFFF"/>
                </a:solidFill>
                <a:latin typeface="Canva Sans Bold"/>
                <a:ea typeface="Canva Sans Bold"/>
                <a:cs typeface="Canva Sans Bold"/>
                <a:sym typeface="Canva Sans Bold"/>
              </a:rPr>
              <a:t>нос</a:t>
            </a:r>
            <a:r>
              <a:rPr lang="en-US" b="true" sz="3761" strike="noStrike" u="none">
                <a:solidFill>
                  <a:srgbClr val="FFFFFF"/>
                </a:solidFill>
                <a:latin typeface="Canva Sans Bold"/>
                <a:ea typeface="Canva Sans Bold"/>
                <a:cs typeface="Canva Sans Bold"/>
                <a:sym typeface="Canva Sans Bold"/>
              </a:rPr>
              <a:t>лужен</a:t>
            </a:r>
            <a:r>
              <a:rPr lang="en-US" b="true" sz="3761" strike="noStrike" u="none">
                <a:solidFill>
                  <a:srgbClr val="FFFFFF"/>
                </a:solidFill>
                <a:latin typeface="Canva Sans Bold"/>
                <a:ea typeface="Canva Sans Bold"/>
                <a:cs typeface="Canva Sans Bold"/>
                <a:sym typeface="Canva Sans Bold"/>
              </a:rPr>
              <a:t>и</a:t>
            </a:r>
            <a:r>
              <a:rPr lang="en-US" b="true" sz="3761" strike="noStrike" u="none">
                <a:solidFill>
                  <a:srgbClr val="FFFFFF"/>
                </a:solidFill>
                <a:latin typeface="Canva Sans Bold"/>
                <a:ea typeface="Canva Sans Bold"/>
                <a:cs typeface="Canva Sans Bold"/>
                <a:sym typeface="Canva Sans Bold"/>
              </a:rPr>
              <a:t>я</a:t>
            </a:r>
            <a:r>
              <a:rPr lang="en-US" b="true" sz="3761" strike="noStrike" u="none">
                <a:solidFill>
                  <a:srgbClr val="FFFFFF"/>
                </a:solidFill>
                <a:latin typeface="Canva Sans Bold"/>
                <a:ea typeface="Canva Sans Bold"/>
                <a:cs typeface="Canva Sans Bold"/>
                <a:sym typeface="Canva Sans Bold"/>
              </a:rPr>
              <a:t>?</a:t>
            </a:r>
          </a:p>
          <a:p>
            <a:pPr algn="ctr">
              <a:lnSpc>
                <a:spcPts val="4513"/>
              </a:lnSpc>
            </a:pPr>
          </a:p>
        </p:txBody>
      </p:sp>
      <p:sp>
        <p:nvSpPr>
          <p:cNvPr name="TextBox 5" id="5"/>
          <p:cNvSpPr txBox="true"/>
          <p:nvPr/>
        </p:nvSpPr>
        <p:spPr>
          <a:xfrm rot="0">
            <a:off x="2768664" y="2594571"/>
            <a:ext cx="3908945" cy="1085850"/>
          </a:xfrm>
          <a:prstGeom prst="rect">
            <a:avLst/>
          </a:prstGeom>
        </p:spPr>
        <p:txBody>
          <a:bodyPr anchor="t" rtlCol="false" tIns="0" lIns="0" bIns="0" rIns="0">
            <a:spAutoFit/>
          </a:bodyPr>
          <a:lstStyle/>
          <a:p>
            <a:pPr algn="ctr">
              <a:lnSpc>
                <a:spcPts val="2160"/>
              </a:lnSpc>
              <a:spcBef>
                <a:spcPct val="0"/>
              </a:spcBef>
            </a:pPr>
            <a:r>
              <a:rPr lang="en-US" sz="1800">
                <a:solidFill>
                  <a:srgbClr val="E4E5E2">
                    <a:alpha val="85882"/>
                  </a:srgbClr>
                </a:solidFill>
                <a:latin typeface="Arial"/>
                <a:ea typeface="Arial"/>
                <a:cs typeface="Arial"/>
                <a:sym typeface="Arial"/>
              </a:rPr>
              <a:t>Трижды с</a:t>
            </a:r>
            <a:r>
              <a:rPr lang="en-US" sz="1800">
                <a:solidFill>
                  <a:srgbClr val="E4E5E2">
                    <a:alpha val="85882"/>
                  </a:srgbClr>
                </a:solidFill>
                <a:latin typeface="Arial"/>
                <a:ea typeface="Arial"/>
                <a:cs typeface="Arial"/>
                <a:sym typeface="Arial"/>
              </a:rPr>
              <a:t>пас народ от полного уничтожения (золотой телец, разведчики и стенания в пустыне)</a:t>
            </a:r>
          </a:p>
          <a:p>
            <a:pPr algn="ctr">
              <a:lnSpc>
                <a:spcPts val="2160"/>
              </a:lnSpc>
              <a:spcBef>
                <a:spcPct val="0"/>
              </a:spcBef>
            </a:pPr>
          </a:p>
        </p:txBody>
      </p:sp>
      <p:sp>
        <p:nvSpPr>
          <p:cNvPr name="TextBox 6" id="6"/>
          <p:cNvSpPr txBox="true"/>
          <p:nvPr/>
        </p:nvSpPr>
        <p:spPr>
          <a:xfrm rot="0">
            <a:off x="11561334" y="2594571"/>
            <a:ext cx="3908945" cy="552450"/>
          </a:xfrm>
          <a:prstGeom prst="rect">
            <a:avLst/>
          </a:prstGeom>
        </p:spPr>
        <p:txBody>
          <a:bodyPr anchor="t" rtlCol="false" tIns="0" lIns="0" bIns="0" rIns="0">
            <a:spAutoFit/>
          </a:bodyPr>
          <a:lstStyle/>
          <a:p>
            <a:pPr algn="ctr">
              <a:lnSpc>
                <a:spcPts val="2160"/>
              </a:lnSpc>
              <a:spcBef>
                <a:spcPct val="0"/>
              </a:spcBef>
            </a:pPr>
            <a:r>
              <a:rPr lang="en-US" sz="1800">
                <a:solidFill>
                  <a:srgbClr val="E4E5E2">
                    <a:alpha val="85882"/>
                  </a:srgbClr>
                </a:solidFill>
                <a:latin typeface="Arial"/>
                <a:ea typeface="Arial"/>
                <a:cs typeface="Arial"/>
                <a:sym typeface="Arial"/>
              </a:rPr>
              <a:t>С</a:t>
            </a:r>
            <a:r>
              <a:rPr lang="en-US" sz="1800">
                <a:solidFill>
                  <a:srgbClr val="E4E5E2">
                    <a:alpha val="85882"/>
                  </a:srgbClr>
                </a:solidFill>
                <a:latin typeface="Arial"/>
                <a:ea typeface="Arial"/>
                <a:cs typeface="Arial"/>
                <a:sym typeface="Arial"/>
              </a:rPr>
              <a:t>пас народ единожды.</a:t>
            </a:r>
          </a:p>
          <a:p>
            <a:pPr algn="ctr">
              <a:lnSpc>
                <a:spcPts val="2160"/>
              </a:lnSpc>
              <a:spcBef>
                <a:spcPct val="0"/>
              </a:spcBef>
            </a:pPr>
          </a:p>
        </p:txBody>
      </p:sp>
      <p:sp>
        <p:nvSpPr>
          <p:cNvPr name="TextBox 7" id="7"/>
          <p:cNvSpPr txBox="true"/>
          <p:nvPr/>
        </p:nvSpPr>
        <p:spPr>
          <a:xfrm rot="0">
            <a:off x="11695638" y="4448164"/>
            <a:ext cx="3908945" cy="1085850"/>
          </a:xfrm>
          <a:prstGeom prst="rect">
            <a:avLst/>
          </a:prstGeom>
        </p:spPr>
        <p:txBody>
          <a:bodyPr anchor="t" rtlCol="false" tIns="0" lIns="0" bIns="0" rIns="0">
            <a:spAutoFit/>
          </a:bodyPr>
          <a:lstStyle/>
          <a:p>
            <a:pPr algn="ctr">
              <a:lnSpc>
                <a:spcPts val="2160"/>
              </a:lnSpc>
              <a:spcBef>
                <a:spcPct val="0"/>
              </a:spcBef>
            </a:pPr>
            <a:r>
              <a:rPr lang="en-US" sz="1800">
                <a:solidFill>
                  <a:srgbClr val="E4E5E2">
                    <a:alpha val="85882"/>
                  </a:srgbClr>
                </a:solidFill>
                <a:latin typeface="Arial"/>
                <a:ea typeface="Arial"/>
                <a:cs typeface="Arial"/>
                <a:sym typeface="Arial"/>
              </a:rPr>
              <a:t>Получает вечный священнический ст</a:t>
            </a:r>
            <a:r>
              <a:rPr lang="en-US" sz="1800">
                <a:solidFill>
                  <a:srgbClr val="E4E5E2">
                    <a:alpha val="85882"/>
                  </a:srgbClr>
                </a:solidFill>
                <a:latin typeface="Arial"/>
                <a:ea typeface="Arial"/>
                <a:cs typeface="Arial"/>
                <a:sym typeface="Arial"/>
              </a:rPr>
              <a:t>атус для себя и всего своего рода навсегда.</a:t>
            </a:r>
          </a:p>
          <a:p>
            <a:pPr algn="ctr">
              <a:lnSpc>
                <a:spcPts val="2160"/>
              </a:lnSpc>
              <a:spcBef>
                <a:spcPct val="0"/>
              </a:spcBef>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1123950"/>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В</a:t>
            </a:r>
            <a:r>
              <a:rPr lang="en-US" sz="7200" b="true">
                <a:solidFill>
                  <a:srgbClr val="1B969B"/>
                </a:solidFill>
                <a:latin typeface="Arial Bold"/>
                <a:ea typeface="Arial Bold"/>
                <a:cs typeface="Arial Bold"/>
                <a:sym typeface="Arial Bold"/>
              </a:rPr>
              <a:t>. Тонкое различие</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Пинхас</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356653"/>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994828"/>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727760"/>
            <a:ext cx="13716000" cy="81740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Между д</a:t>
            </a:r>
            <a:r>
              <a:rPr lang="en-US" sz="3150" strike="noStrike" u="none">
                <a:solidFill>
                  <a:srgbClr val="000000"/>
                </a:solidFill>
                <a:latin typeface="Calibri (MS)"/>
                <a:ea typeface="Calibri (MS)"/>
                <a:cs typeface="Calibri (MS)"/>
                <a:sym typeface="Calibri (MS)"/>
              </a:rPr>
              <a:t>ействиями Моше и Пинхаса существуют различия:</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А. В случае с Моше он отвратил гнев Б-га молитвой, которая привела к отмене приговора Свыше. Пинхас же действовал иначе: возревновав — в частности «ревностью Моей среди них», — он побудил народ к раскаянию и «искупил сынов Израиля».</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Б. Моше готов был стоять за еврейский народ, даже отрекшись от себя, как сказано: «А если нет, сотри меня из книги Твоей, которую написал Ты». Готов был принести в жертву жизнь своей души.</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Пинхас же жертвовал своей телесной жизнью. Мудрецы объясняют, что представители колена Шимона хотели его убить, и он спасся лишь чудом.</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(Разумеется, то, что мы не находим, чтобы Моше рисковал собой физически, не означает, не дай Б-г, что он не был к этому готов. Если бы потребовалось пожертвовать собой физически, Моше сделал бы это. Суть в том, что это не входило в его служение.)</a:t>
            </a:r>
          </a:p>
        </p:txBody>
      </p:sp>
      <p:sp>
        <p:nvSpPr>
          <p:cNvPr name="TextBox 6" id="6"/>
          <p:cNvSpPr txBox="true"/>
          <p:nvPr/>
        </p:nvSpPr>
        <p:spPr>
          <a:xfrm rot="0">
            <a:off x="3465643" y="1185416"/>
            <a:ext cx="12521712"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Принести в жертву душу или тело</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1381508"/>
            <a:ext cx="13716000" cy="759298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Раз</a:t>
            </a:r>
            <a:r>
              <a:rPr lang="en-US" sz="3150" strike="noStrike" u="none">
                <a:solidFill>
                  <a:srgbClr val="000000"/>
                </a:solidFill>
                <a:latin typeface="Calibri (MS)"/>
                <a:ea typeface="Calibri (MS)"/>
                <a:cs typeface="Calibri (MS)"/>
                <a:sym typeface="Calibri (MS)"/>
              </a:rPr>
              <a:t>ница между служением Моше и Пинхаса такова:</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Моше служил Творцу по принципу «сверху вниз» — через раскрытие Б-жественного с</a:t>
            </a:r>
            <a:r>
              <a:rPr lang="en-US" sz="3150" strike="noStrike" u="none">
                <a:solidFill>
                  <a:srgbClr val="000000"/>
                </a:solidFill>
                <a:latin typeface="Calibri (MS)"/>
                <a:ea typeface="Calibri (MS)"/>
                <a:cs typeface="Calibri (MS)"/>
                <a:sym typeface="Calibri (MS)"/>
              </a:rPr>
              <a:t>ве</a:t>
            </a:r>
            <a:r>
              <a:rPr lang="en-US" sz="3150" strike="noStrike" u="none">
                <a:solidFill>
                  <a:srgbClr val="000000"/>
                </a:solidFill>
                <a:latin typeface="Calibri (MS)"/>
                <a:ea typeface="Calibri (MS)"/>
                <a:cs typeface="Calibri (MS)"/>
                <a:sym typeface="Calibri (MS)"/>
              </a:rPr>
              <a:t>та</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Пинхас же служил по принципу «снизу вверх» — очищая низменный мир и одухотворяя е</a:t>
            </a:r>
            <a:r>
              <a:rPr lang="en-US" sz="3150" strike="noStrike" u="none">
                <a:solidFill>
                  <a:srgbClr val="000000"/>
                </a:solidFill>
                <a:latin typeface="Calibri (MS)"/>
                <a:ea typeface="Calibri (MS)"/>
                <a:cs typeface="Calibri (MS)"/>
                <a:sym typeface="Calibri (MS)"/>
              </a:rPr>
              <a:t>го.</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Вот</a:t>
            </a:r>
            <a:r>
              <a:rPr lang="en-US" sz="3150" strike="noStrike" u="none">
                <a:solidFill>
                  <a:srgbClr val="000000"/>
                </a:solidFill>
                <a:latin typeface="Calibri (MS)"/>
                <a:ea typeface="Calibri (MS)"/>
                <a:cs typeface="Calibri (MS)"/>
                <a:sym typeface="Calibri (MS)"/>
              </a:rPr>
              <a:t> почему роль Моше состояла в том, что он «получил Тору на </a:t>
            </a:r>
            <a:r>
              <a:rPr lang="en-US" sz="3150" strike="noStrike" u="none">
                <a:solidFill>
                  <a:srgbClr val="000000"/>
                </a:solidFill>
                <a:latin typeface="Calibri (MS)"/>
                <a:ea typeface="Calibri (MS)"/>
                <a:cs typeface="Calibri (MS)"/>
                <a:sym typeface="Calibri (MS)"/>
              </a:rPr>
              <a:t>Синае</a:t>
            </a:r>
            <a:r>
              <a:rPr lang="en-US" sz="3150" strike="noStrike" u="none">
                <a:solidFill>
                  <a:srgbClr val="000000"/>
                </a:solidFill>
                <a:latin typeface="Calibri (MS)"/>
                <a:ea typeface="Calibri (MS)"/>
                <a:cs typeface="Calibri (MS)"/>
                <a:sym typeface="Calibri (MS)"/>
              </a:rPr>
              <a:t> и</a:t>
            </a:r>
            <a:r>
              <a:rPr lang="en-US" sz="3150" strike="noStrike" u="none">
                <a:solidFill>
                  <a:srgbClr val="000000"/>
                </a:solidFill>
                <a:latin typeface="Calibri (MS)"/>
                <a:ea typeface="Calibri (MS)"/>
                <a:cs typeface="Calibri (MS)"/>
                <a:sym typeface="Calibri (MS)"/>
              </a:rPr>
              <a:t> переда</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 ее»</a:t>
            </a:r>
            <a:r>
              <a:rPr lang="en-US" sz="3150" strike="noStrike" u="none">
                <a:solidFill>
                  <a:srgbClr val="000000"/>
                </a:solidFill>
                <a:latin typeface="Calibri (MS)"/>
                <a:ea typeface="Calibri (MS)"/>
                <a:cs typeface="Calibri (MS)"/>
                <a:sym typeface="Calibri (MS)"/>
              </a:rPr>
              <a:t> своим ученикам — «сверху вниз».</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Он обучал народ Торе, а она защищала от негативных веяний. Об этом сказано: «Тора — свет». Б-жественный свет рассеивает тьму. Т.е. Б-жественный свет Торы действует сверху вниз таким образом, что тьма сама собой отступает.</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Пинхас же своими действиями возвысил и подвиг народ к раскаянию, вернув его к Б-гу, что рассеяло тьму.</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Это объясняет два упомянутых выше различия между служением Моше и Пинхаса:</a:t>
            </a:r>
          </a:p>
        </p:txBody>
      </p:sp>
      <p:sp>
        <p:nvSpPr>
          <p:cNvPr name="TextBox 4" id="4"/>
          <p:cNvSpPr txBox="true"/>
          <p:nvPr/>
        </p:nvSpPr>
        <p:spPr>
          <a:xfrm rot="0">
            <a:off x="3465643" y="962025"/>
            <a:ext cx="8793372"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Сверху вниз и снизу вверх</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885825"/>
            <a:ext cx="13716000" cy="2363762"/>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А. Моше через молитву к Б-гу добился снятия сурового приговора с с</a:t>
            </a:r>
            <a:r>
              <a:rPr lang="en-US" sz="3150" strike="noStrike" u="none">
                <a:solidFill>
                  <a:srgbClr val="000000"/>
                </a:solidFill>
                <a:latin typeface="Calibri (MS)"/>
                <a:ea typeface="Calibri (MS)"/>
                <a:cs typeface="Calibri (MS)"/>
                <a:sym typeface="Calibri (MS)"/>
              </a:rPr>
              <a:t>ы</a:t>
            </a:r>
            <a:r>
              <a:rPr lang="en-US" sz="3150" strike="noStrike" u="none">
                <a:solidFill>
                  <a:srgbClr val="000000"/>
                </a:solidFill>
                <a:latin typeface="Calibri (MS)"/>
                <a:ea typeface="Calibri (MS)"/>
                <a:cs typeface="Calibri (MS)"/>
                <a:sym typeface="Calibri (MS)"/>
              </a:rPr>
              <a:t>нов Из</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аи</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я </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про</a:t>
            </a:r>
            <a:r>
              <a:rPr lang="en-US" sz="3150" strike="noStrike" u="none">
                <a:solidFill>
                  <a:srgbClr val="000000"/>
                </a:solidFill>
                <a:latin typeface="Calibri (MS)"/>
                <a:ea typeface="Calibri (MS)"/>
                <a:cs typeface="Calibri (MS)"/>
                <a:sym typeface="Calibri (MS)"/>
              </a:rPr>
              <a:t>ц</a:t>
            </a:r>
            <a:r>
              <a:rPr lang="en-US" sz="3150" strike="noStrike" u="none">
                <a:solidFill>
                  <a:srgbClr val="000000"/>
                </a:solidFill>
                <a:latin typeface="Calibri (MS)"/>
                <a:ea typeface="Calibri (MS)"/>
                <a:cs typeface="Calibri (MS)"/>
                <a:sym typeface="Calibri (MS)"/>
              </a:rPr>
              <a:t>есс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ве</a:t>
            </a:r>
            <a:r>
              <a:rPr lang="en-US" sz="3150" strike="noStrike" u="none">
                <a:solidFill>
                  <a:srgbClr val="000000"/>
                </a:solidFill>
                <a:latin typeface="Calibri (MS)"/>
                <a:ea typeface="Calibri (MS)"/>
                <a:cs typeface="Calibri (MS)"/>
                <a:sym typeface="Calibri (MS)"/>
              </a:rPr>
              <a:t>рх</a:t>
            </a:r>
            <a:r>
              <a:rPr lang="en-US" sz="3150" strike="noStrike" u="none">
                <a:solidFill>
                  <a:srgbClr val="000000"/>
                </a:solidFill>
                <a:latin typeface="Calibri (MS)"/>
                <a:ea typeface="Calibri (MS)"/>
                <a:cs typeface="Calibri (MS)"/>
                <a:sym typeface="Calibri (MS)"/>
              </a:rPr>
              <a:t>у </a:t>
            </a:r>
            <a:r>
              <a:rPr lang="en-US" sz="3150" strike="noStrike" u="none">
                <a:solidFill>
                  <a:srgbClr val="000000"/>
                </a:solidFill>
                <a:latin typeface="Calibri (MS)"/>
                <a:ea typeface="Calibri (MS)"/>
                <a:cs typeface="Calibri (MS)"/>
                <a:sym typeface="Calibri (MS)"/>
              </a:rPr>
              <a:t>вн</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Пи</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ха</a:t>
            </a:r>
            <a:r>
              <a:rPr lang="en-US" sz="3150" strike="noStrike" u="none">
                <a:solidFill>
                  <a:srgbClr val="000000"/>
                </a:solidFill>
                <a:latin typeface="Calibri (MS)"/>
                <a:ea typeface="Calibri (MS)"/>
                <a:cs typeface="Calibri (MS)"/>
                <a:sym typeface="Calibri (MS)"/>
              </a:rPr>
              <a:t>с </a:t>
            </a:r>
            <a:r>
              <a:rPr lang="en-US" sz="3150" strike="noStrike" u="none">
                <a:solidFill>
                  <a:srgbClr val="000000"/>
                </a:solidFill>
                <a:latin typeface="Calibri (MS)"/>
                <a:ea typeface="Calibri (MS)"/>
                <a:cs typeface="Calibri (MS)"/>
                <a:sym typeface="Calibri (MS)"/>
              </a:rPr>
              <a:t>же</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до</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тиг</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ог</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 же ре</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ул</a:t>
            </a:r>
            <a:r>
              <a:rPr lang="en-US" sz="3150" strike="noStrike" u="none">
                <a:solidFill>
                  <a:srgbClr val="000000"/>
                </a:solidFill>
                <a:latin typeface="Calibri (MS)"/>
                <a:ea typeface="Calibri (MS)"/>
                <a:cs typeface="Calibri (MS)"/>
                <a:sym typeface="Calibri (MS)"/>
              </a:rPr>
              <a:t>ьта</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 че</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 с</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ои де</a:t>
            </a:r>
            <a:r>
              <a:rPr lang="en-US" sz="3150" strike="noStrike" u="none">
                <a:solidFill>
                  <a:srgbClr val="000000"/>
                </a:solidFill>
                <a:latin typeface="Calibri (MS)"/>
                <a:ea typeface="Calibri (MS)"/>
                <a:cs typeface="Calibri (MS)"/>
                <a:sym typeface="Calibri (MS)"/>
              </a:rPr>
              <a:t>й</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я и </a:t>
            </a:r>
            <a:r>
              <a:rPr lang="en-US" sz="3150" strike="noStrike" u="none">
                <a:solidFill>
                  <a:srgbClr val="000000"/>
                </a:solidFill>
                <a:latin typeface="Calibri (MS)"/>
                <a:ea typeface="Calibri (MS)"/>
                <a:cs typeface="Calibri (MS)"/>
                <a:sym typeface="Calibri (MS)"/>
              </a:rPr>
              <a:t>ч</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 р</a:t>
            </a:r>
            <a:r>
              <a:rPr lang="en-US" sz="3150" strike="noStrike" u="none">
                <a:solidFill>
                  <a:srgbClr val="000000"/>
                </a:solidFill>
                <a:latin typeface="Calibri (MS)"/>
                <a:ea typeface="Calibri (MS)"/>
                <a:cs typeface="Calibri (MS)"/>
                <a:sym typeface="Calibri (MS)"/>
              </a:rPr>
              <a:t>ас</a:t>
            </a:r>
            <a:r>
              <a:rPr lang="en-US" sz="3150" strike="noStrike" u="none">
                <a:solidFill>
                  <a:srgbClr val="000000"/>
                </a:solidFill>
                <a:latin typeface="Calibri (MS)"/>
                <a:ea typeface="Calibri (MS)"/>
                <a:cs typeface="Calibri (MS)"/>
                <a:sym typeface="Calibri (MS)"/>
              </a:rPr>
              <a:t>каян</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е </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ро</a:t>
            </a:r>
            <a:r>
              <a:rPr lang="en-US" sz="3150" strike="noStrike" u="none">
                <a:solidFill>
                  <a:srgbClr val="000000"/>
                </a:solidFill>
                <a:latin typeface="Calibri (MS)"/>
                <a:ea typeface="Calibri (MS)"/>
                <a:cs typeface="Calibri (MS)"/>
                <a:sym typeface="Calibri (MS)"/>
              </a:rPr>
              <a:t>да </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п</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ц</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сс</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сни</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у </a:t>
            </a:r>
            <a:r>
              <a:rPr lang="en-US" sz="3150" strike="noStrike" u="none">
                <a:solidFill>
                  <a:srgbClr val="000000"/>
                </a:solidFill>
                <a:latin typeface="Calibri (MS)"/>
                <a:ea typeface="Calibri (MS)"/>
                <a:cs typeface="Calibri (MS)"/>
                <a:sym typeface="Calibri (MS)"/>
              </a:rPr>
              <a:t>вв</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рх».</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Б.</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Мош</a:t>
            </a:r>
            <a:r>
              <a:rPr lang="en-US" sz="3150" strike="noStrike" u="none">
                <a:solidFill>
                  <a:srgbClr val="000000"/>
                </a:solidFill>
                <a:latin typeface="Calibri (MS)"/>
                <a:ea typeface="Calibri (MS)"/>
                <a:cs typeface="Calibri (MS)"/>
                <a:sym typeface="Calibri (MS)"/>
              </a:rPr>
              <a:t>е </a:t>
            </a:r>
            <a:r>
              <a:rPr lang="en-US" sz="3150" strike="noStrike" u="none">
                <a:solidFill>
                  <a:srgbClr val="000000"/>
                </a:solidFill>
                <a:latin typeface="Calibri (MS)"/>
                <a:ea typeface="Calibri (MS)"/>
                <a:cs typeface="Calibri (MS)"/>
                <a:sym typeface="Calibri (MS)"/>
              </a:rPr>
              <a:t>ж</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ртв</a:t>
            </a:r>
            <a:r>
              <a:rPr lang="en-US" sz="3150" strike="noStrike" u="none">
                <a:solidFill>
                  <a:srgbClr val="000000"/>
                </a:solidFill>
                <a:latin typeface="Calibri (MS)"/>
                <a:ea typeface="Calibri (MS)"/>
                <a:cs typeface="Calibri (MS)"/>
                <a:sym typeface="Calibri (MS)"/>
              </a:rPr>
              <a:t>ова</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жизнью</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вое</a:t>
            </a:r>
            <a:r>
              <a:rPr lang="en-US" sz="3150" strike="noStrike" u="none">
                <a:solidFill>
                  <a:srgbClr val="000000"/>
                </a:solidFill>
                <a:latin typeface="Calibri (MS)"/>
                <a:ea typeface="Calibri (MS)"/>
                <a:cs typeface="Calibri (MS)"/>
                <a:sym typeface="Calibri (MS)"/>
              </a:rPr>
              <a:t>й</a:t>
            </a:r>
            <a:r>
              <a:rPr lang="en-US" sz="3150" strike="noStrike" u="none">
                <a:solidFill>
                  <a:srgbClr val="000000"/>
                </a:solidFill>
                <a:latin typeface="Calibri (MS)"/>
                <a:ea typeface="Calibri (MS)"/>
                <a:cs typeface="Calibri (MS)"/>
                <a:sym typeface="Calibri (MS)"/>
              </a:rPr>
              <a:t> д</a:t>
            </a:r>
            <a:r>
              <a:rPr lang="en-US" sz="3150" strike="noStrike" u="none">
                <a:solidFill>
                  <a:srgbClr val="000000"/>
                </a:solidFill>
                <a:latin typeface="Calibri (MS)"/>
                <a:ea typeface="Calibri (MS)"/>
                <a:cs typeface="Calibri (MS)"/>
                <a:sym typeface="Calibri (MS)"/>
              </a:rPr>
              <a:t>уш</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П</a:t>
            </a:r>
            <a:r>
              <a:rPr lang="en-US" sz="3150" strike="noStrike" u="none">
                <a:solidFill>
                  <a:srgbClr val="000000"/>
                </a:solidFill>
                <a:latin typeface="Calibri (MS)"/>
                <a:ea typeface="Calibri (MS)"/>
                <a:cs typeface="Calibri (MS)"/>
                <a:sym typeface="Calibri (MS)"/>
              </a:rPr>
              <a:t>инх</a:t>
            </a:r>
            <a:r>
              <a:rPr lang="en-US" sz="3150" strike="noStrike" u="none">
                <a:solidFill>
                  <a:srgbClr val="000000"/>
                </a:solidFill>
                <a:latin typeface="Calibri (MS)"/>
                <a:ea typeface="Calibri (MS)"/>
                <a:cs typeface="Calibri (MS)"/>
                <a:sym typeface="Calibri (MS)"/>
              </a:rPr>
              <a:t>ас</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ж</a:t>
            </a:r>
            <a:r>
              <a:rPr lang="en-US" sz="3150" strike="noStrike" u="none">
                <a:solidFill>
                  <a:srgbClr val="000000"/>
                </a:solidFill>
                <a:latin typeface="Calibri (MS)"/>
                <a:ea typeface="Calibri (MS)"/>
                <a:cs typeface="Calibri (MS)"/>
                <a:sym typeface="Calibri (MS)"/>
              </a:rPr>
              <a:t>е </a:t>
            </a:r>
            <a:r>
              <a:rPr lang="en-US" sz="3150" strike="noStrike" u="none">
                <a:solidFill>
                  <a:srgbClr val="000000"/>
                </a:solidFill>
                <a:latin typeface="Calibri (MS)"/>
                <a:ea typeface="Calibri (MS)"/>
                <a:cs typeface="Calibri (MS)"/>
                <a:sym typeface="Calibri (MS)"/>
              </a:rPr>
              <a:t>жерт</a:t>
            </a:r>
            <a:r>
              <a:rPr lang="en-US" sz="3150" strike="noStrike" u="none">
                <a:solidFill>
                  <a:srgbClr val="000000"/>
                </a:solidFill>
                <a:latin typeface="Calibri (MS)"/>
                <a:ea typeface="Calibri (MS)"/>
                <a:cs typeface="Calibri (MS)"/>
                <a:sym typeface="Calibri (MS)"/>
              </a:rPr>
              <a:t>вов</a:t>
            </a:r>
            <a:r>
              <a:rPr lang="en-US" sz="3150" strike="noStrike" u="none">
                <a:solidFill>
                  <a:srgbClr val="000000"/>
                </a:solidFill>
                <a:latin typeface="Calibri (MS)"/>
                <a:ea typeface="Calibri (MS)"/>
                <a:cs typeface="Calibri (MS)"/>
                <a:sym typeface="Calibri (MS)"/>
              </a:rPr>
              <a:t>ал</a:t>
            </a:r>
            <a:r>
              <a:rPr lang="en-US" sz="3150" strike="noStrike" u="none">
                <a:solidFill>
                  <a:srgbClr val="000000"/>
                </a:solidFill>
                <a:latin typeface="Calibri (MS)"/>
                <a:ea typeface="Calibri (MS)"/>
                <a:cs typeface="Calibri (MS)"/>
                <a:sym typeface="Calibri (MS)"/>
              </a:rPr>
              <a:t> своим те</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ом.</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4713399" y="7540055"/>
            <a:ext cx="6152724" cy="2078815"/>
            <a:chOff x="0" y="0"/>
            <a:chExt cx="1620471" cy="547507"/>
          </a:xfrm>
        </p:grpSpPr>
        <p:sp>
          <p:nvSpPr>
            <p:cNvPr name="Freeform 5" id="5"/>
            <p:cNvSpPr/>
            <p:nvPr/>
          </p:nvSpPr>
          <p:spPr>
            <a:xfrm flipH="false" flipV="false" rot="0">
              <a:off x="0" y="0"/>
              <a:ext cx="1620471" cy="547507"/>
            </a:xfrm>
            <a:custGeom>
              <a:avLst/>
              <a:gdLst/>
              <a:ahLst/>
              <a:cxnLst/>
              <a:rect r="r" b="b" t="t" l="l"/>
              <a:pathLst>
                <a:path h="547507" w="1620471">
                  <a:moveTo>
                    <a:pt x="0" y="0"/>
                  </a:moveTo>
                  <a:lnTo>
                    <a:pt x="1620471" y="0"/>
                  </a:lnTo>
                  <a:lnTo>
                    <a:pt x="1620471" y="547507"/>
                  </a:lnTo>
                  <a:lnTo>
                    <a:pt x="0" y="547507"/>
                  </a:lnTo>
                  <a:close/>
                </a:path>
              </a:pathLst>
            </a:custGeom>
            <a:solidFill>
              <a:srgbClr val="ECF7FE"/>
            </a:solidFill>
          </p:spPr>
        </p:sp>
        <p:sp>
          <p:nvSpPr>
            <p:cNvPr name="TextBox 6" id="6"/>
            <p:cNvSpPr txBox="true"/>
            <p:nvPr/>
          </p:nvSpPr>
          <p:spPr>
            <a:xfrm>
              <a:off x="0" y="-38100"/>
              <a:ext cx="1620471" cy="585607"/>
            </a:xfrm>
            <a:prstGeom prst="rect">
              <a:avLst/>
            </a:prstGeom>
          </p:spPr>
          <p:txBody>
            <a:bodyPr anchor="ctr" rtlCol="false" tIns="50800" lIns="50800" bIns="50800" rIns="50800"/>
            <a:lstStyle/>
            <a:p>
              <a:pPr algn="ctr">
                <a:lnSpc>
                  <a:spcPts val="2659"/>
                </a:lnSpc>
                <a:spcBef>
                  <a:spcPct val="0"/>
                </a:spcBef>
              </a:pPr>
            </a:p>
          </p:txBody>
        </p:sp>
      </p:grpSp>
      <p:grpSp>
        <p:nvGrpSpPr>
          <p:cNvPr name="Group 7" id="7"/>
          <p:cNvGrpSpPr/>
          <p:nvPr/>
        </p:nvGrpSpPr>
        <p:grpSpPr>
          <a:xfrm rot="0">
            <a:off x="16057858" y="5789805"/>
            <a:ext cx="1067137" cy="579079"/>
            <a:chOff x="0" y="0"/>
            <a:chExt cx="281057" cy="152515"/>
          </a:xfrm>
        </p:grpSpPr>
        <p:sp>
          <p:nvSpPr>
            <p:cNvPr name="Freeform 8" id="8"/>
            <p:cNvSpPr/>
            <p:nvPr/>
          </p:nvSpPr>
          <p:spPr>
            <a:xfrm flipH="false" flipV="false" rot="0">
              <a:off x="0" y="0"/>
              <a:ext cx="281057" cy="152515"/>
            </a:xfrm>
            <a:custGeom>
              <a:avLst/>
              <a:gdLst/>
              <a:ahLst/>
              <a:cxnLst/>
              <a:rect r="r" b="b" t="t" l="l"/>
              <a:pathLst>
                <a:path h="152515" w="281057">
                  <a:moveTo>
                    <a:pt x="0" y="0"/>
                  </a:moveTo>
                  <a:lnTo>
                    <a:pt x="281057" y="0"/>
                  </a:lnTo>
                  <a:lnTo>
                    <a:pt x="281057" y="152515"/>
                  </a:lnTo>
                  <a:lnTo>
                    <a:pt x="0" y="152515"/>
                  </a:lnTo>
                  <a:close/>
                </a:path>
              </a:pathLst>
            </a:custGeom>
            <a:solidFill>
              <a:srgbClr val="FEF3E7"/>
            </a:solidFill>
          </p:spPr>
        </p:sp>
        <p:sp>
          <p:nvSpPr>
            <p:cNvPr name="TextBox 9" id="9"/>
            <p:cNvSpPr txBox="true"/>
            <p:nvPr/>
          </p:nvSpPr>
          <p:spPr>
            <a:xfrm>
              <a:off x="0" y="-38100"/>
              <a:ext cx="281057" cy="190615"/>
            </a:xfrm>
            <a:prstGeom prst="rect">
              <a:avLst/>
            </a:prstGeom>
          </p:spPr>
          <p:txBody>
            <a:bodyPr anchor="ctr" rtlCol="false" tIns="50800" lIns="50800" bIns="50800" rIns="50800"/>
            <a:lstStyle/>
            <a:p>
              <a:pPr algn="ctr">
                <a:lnSpc>
                  <a:spcPts val="2659"/>
                </a:lnSpc>
                <a:spcBef>
                  <a:spcPct val="0"/>
                </a:spcBef>
              </a:pPr>
            </a:p>
          </p:txBody>
        </p:sp>
      </p:grpSp>
      <p:sp>
        <p:nvSpPr>
          <p:cNvPr name="TextBox 10" id="10"/>
          <p:cNvSpPr txBox="true"/>
          <p:nvPr/>
        </p:nvSpPr>
        <p:spPr>
          <a:xfrm rot="0">
            <a:off x="4805777" y="7783720"/>
            <a:ext cx="6060345" cy="1835150"/>
          </a:xfrm>
          <a:prstGeom prst="rect">
            <a:avLst/>
          </a:prstGeom>
        </p:spPr>
        <p:txBody>
          <a:bodyPr anchor="t" rtlCol="false" tIns="0" lIns="0" bIns="0" rIns="0">
            <a:spAutoFit/>
          </a:bodyPr>
          <a:lstStyle/>
          <a:p>
            <a:pPr algn="ctr">
              <a:lnSpc>
                <a:spcPts val="4900"/>
              </a:lnSpc>
              <a:spcBef>
                <a:spcPct val="0"/>
              </a:spcBef>
            </a:pPr>
            <a:r>
              <a:rPr lang="en-US" b="true" sz="3500">
                <a:solidFill>
                  <a:srgbClr val="000000"/>
                </a:solidFill>
                <a:latin typeface="Canva Sans Bold"/>
                <a:ea typeface="Canva Sans Bold"/>
                <a:cs typeface="Canva Sans Bold"/>
                <a:sym typeface="Canva Sans Bold"/>
              </a:rPr>
              <a:t>Духовная</a:t>
            </a:r>
            <a:r>
              <a:rPr lang="en-US" sz="3500">
                <a:solidFill>
                  <a:srgbClr val="000000"/>
                </a:solidFill>
                <a:latin typeface="Canva Sans"/>
                <a:ea typeface="Canva Sans"/>
                <a:cs typeface="Canva Sans"/>
                <a:sym typeface="Canva Sans"/>
              </a:rPr>
              <a:t> («Сотри меня из книги Твоей»).</a:t>
            </a:r>
          </a:p>
          <a:p>
            <a:pPr algn="ctr">
              <a:lnSpc>
                <a:spcPts val="4900"/>
              </a:lnSpc>
              <a:spcBef>
                <a:spcPct val="0"/>
              </a:spcBef>
            </a:pP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1217638"/>
            <a:ext cx="13716000" cy="81740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Практическая разница между двумя этими подходами к служению Б-гу заключается в их результатах:</a:t>
            </a:r>
          </a:p>
          <a:p>
            <a:pPr algn="just">
              <a:lnSpc>
                <a:spcPts val="4592"/>
              </a:lnSpc>
            </a:pPr>
            <a:r>
              <a:rPr lang="en-US" sz="3150">
                <a:solidFill>
                  <a:srgbClr val="000000"/>
                </a:solidFill>
                <a:latin typeface="Calibri (MS)"/>
                <a:ea typeface="Calibri (MS)"/>
                <a:cs typeface="Calibri (MS)"/>
                <a:sym typeface="Calibri (MS)"/>
              </a:rPr>
              <a:t>Когда все идёт по нисходящей, через раскрытие Б-жественного света, то в моменте наш низменный мир действительно может быть озарен и наполнен светом. Однако, не будучи очищен, есть риск, что когда сияние света прекратится, мир вернётся к своему прежнему состоянию.</a:t>
            </a:r>
          </a:p>
          <a:p>
            <a:pPr algn="just">
              <a:lnSpc>
                <a:spcPts val="4592"/>
              </a:lnSpc>
            </a:pPr>
            <a:r>
              <a:rPr lang="en-US" sz="3150">
                <a:solidFill>
                  <a:srgbClr val="000000"/>
                </a:solidFill>
                <a:latin typeface="Calibri (MS)"/>
                <a:ea typeface="Calibri (MS)"/>
                <a:cs typeface="Calibri (MS)"/>
                <a:sym typeface="Calibri (MS)"/>
              </a:rPr>
              <a:t>Тоже самое произошло и при даровании Торы, которое хотя и принесло народу духовное очищение, последовавший за этим грех золотого тельца всё же не остановило, и «скверна вернулась» в этот мир.</a:t>
            </a:r>
          </a:p>
          <a:p>
            <a:pPr algn="just" marL="0" indent="0" lvl="0">
              <a:lnSpc>
                <a:spcPts val="4592"/>
              </a:lnSpc>
              <a:spcBef>
                <a:spcPct val="0"/>
              </a:spcBef>
            </a:pPr>
            <a:r>
              <a:rPr lang="en-US" sz="3150">
                <a:solidFill>
                  <a:srgbClr val="000000"/>
                </a:solidFill>
                <a:latin typeface="Calibri (MS)"/>
                <a:ea typeface="Calibri (MS)"/>
                <a:cs typeface="Calibri (MS)"/>
                <a:sym typeface="Calibri (MS)"/>
              </a:rPr>
              <a:t>Од</a:t>
            </a:r>
            <a:r>
              <a:rPr lang="en-US" sz="3150" strike="noStrike" u="none">
                <a:solidFill>
                  <a:srgbClr val="000000"/>
                </a:solidFill>
                <a:latin typeface="Calibri (MS)"/>
                <a:ea typeface="Calibri (MS)"/>
                <a:cs typeface="Calibri (MS)"/>
                <a:sym typeface="Calibri (MS)"/>
              </a:rPr>
              <a:t>нако когда все идёт по восходящей, мир очищается и возвышается. И результаты происходящих изменений являются устойчивыми. Поэтому искупление, принесенное народу Пинхасом, было не временным, а вечным. Мудрецы так и толкуют стих «И искупил он сынов Израиля» — «до сих пор неустанно продолжает искупать, вплоть до воскрешения мёртвых».</a:t>
            </a:r>
          </a:p>
        </p:txBody>
      </p:sp>
      <p:sp>
        <p:nvSpPr>
          <p:cNvPr name="TextBox 4" id="4"/>
          <p:cNvSpPr txBox="true"/>
          <p:nvPr/>
        </p:nvSpPr>
        <p:spPr>
          <a:xfrm rot="0">
            <a:off x="3465643" y="741388"/>
            <a:ext cx="12521712"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Долгосрочная эффективность</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
        <p:nvSpPr>
          <p:cNvPr name="TextBox 4" id="4"/>
          <p:cNvSpPr txBox="true"/>
          <p:nvPr/>
        </p:nvSpPr>
        <p:spPr>
          <a:xfrm rot="0">
            <a:off x="696955" y="2062185"/>
            <a:ext cx="13220768" cy="8553450"/>
          </a:xfrm>
          <a:prstGeom prst="rect">
            <a:avLst/>
          </a:prstGeom>
        </p:spPr>
        <p:txBody>
          <a:bodyPr anchor="t" rtlCol="false" tIns="0" lIns="0" bIns="0" rIns="0">
            <a:spAutoFit/>
          </a:bodyPr>
          <a:lstStyle/>
          <a:p>
            <a:pPr algn="l" marL="1011981" indent="-505991" lvl="1">
              <a:lnSpc>
                <a:spcPts val="5624"/>
              </a:lnSpc>
              <a:buFont typeface="Arial"/>
              <a:buChar char="•"/>
            </a:pPr>
            <a:r>
              <a:rPr lang="en-US" sz="4687" i="true">
                <a:solidFill>
                  <a:srgbClr val="E4E5E2"/>
                </a:solidFill>
                <a:latin typeface="Calibri (MS) Italics"/>
                <a:ea typeface="Calibri (MS) Italics"/>
                <a:cs typeface="Calibri (MS) Italics"/>
                <a:sym typeface="Calibri (MS) Italics"/>
              </a:rPr>
              <a:t>Моше привлекал колоссальный Б-жественный свет (Тора, прощение).</a:t>
            </a:r>
          </a:p>
          <a:p>
            <a:pPr algn="l" marL="1011981" indent="-505991" lvl="1">
              <a:lnSpc>
                <a:spcPts val="5624"/>
              </a:lnSpc>
              <a:buFont typeface="Arial"/>
              <a:buChar char="•"/>
            </a:pPr>
            <a:r>
              <a:rPr lang="en-US" sz="4687" i="true">
                <a:solidFill>
                  <a:srgbClr val="E4E5E2"/>
                </a:solidFill>
                <a:latin typeface="Calibri (MS) Italics"/>
                <a:ea typeface="Calibri (MS) Italics"/>
                <a:cs typeface="Calibri (MS) Italics"/>
                <a:sym typeface="Calibri (MS) Italics"/>
              </a:rPr>
              <a:t>Свойство света: свет автоматически рассеивает тьму, но не трансформирует ее.</a:t>
            </a:r>
          </a:p>
          <a:p>
            <a:pPr algn="l" marL="1011981" indent="-505991" lvl="1">
              <a:lnSpc>
                <a:spcPts val="5624"/>
              </a:lnSpc>
              <a:buFont typeface="Arial"/>
              <a:buChar char="•"/>
            </a:pPr>
            <a:r>
              <a:rPr lang="en-US" sz="4687" i="true">
                <a:solidFill>
                  <a:srgbClr val="E4E5E2"/>
                </a:solidFill>
                <a:latin typeface="Calibri (MS) Italics"/>
                <a:ea typeface="Calibri (MS) Italics"/>
                <a:cs typeface="Calibri (MS) Italics"/>
                <a:sym typeface="Calibri (MS) Italics"/>
              </a:rPr>
              <a:t>Результат: пока свет светит, всё идеально. Как только свет уходит (или возникает новый соблазн), тьма мгновенно возвращается.</a:t>
            </a:r>
          </a:p>
          <a:p>
            <a:pPr algn="l" marL="1011981" indent="-505991" lvl="1">
              <a:lnSpc>
                <a:spcPts val="5624"/>
              </a:lnSpc>
              <a:buFont typeface="Arial"/>
              <a:buChar char="•"/>
            </a:pPr>
            <a:r>
              <a:rPr lang="en-US" sz="4687" i="true">
                <a:solidFill>
                  <a:srgbClr val="E4E5E2"/>
                </a:solidFill>
                <a:latin typeface="Calibri (MS) Italics"/>
                <a:ea typeface="Calibri (MS) Italics"/>
                <a:cs typeface="Calibri (MS) Italics"/>
                <a:sym typeface="Calibri (MS) Italics"/>
              </a:rPr>
              <a:t>ИТОГ: влияние огромно, но не долговечно (очистились у Синая, но вскоре создали тельца).</a:t>
            </a:r>
          </a:p>
          <a:p>
            <a:pPr algn="l">
              <a:lnSpc>
                <a:spcPts val="5624"/>
              </a:lnSpc>
            </a:pP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962025"/>
            <a:ext cx="12521712"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Пинхас — это Элияу</a:t>
            </a:r>
          </a:p>
        </p:txBody>
      </p:sp>
      <p:sp>
        <p:nvSpPr>
          <p:cNvPr name="TextBox 4" id="4"/>
          <p:cNvSpPr txBox="true"/>
          <p:nvPr/>
        </p:nvSpPr>
        <p:spPr>
          <a:xfrm rot="0">
            <a:off x="3465643" y="1438275"/>
            <a:ext cx="13716000" cy="12017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И это подчёркивается высказыванием наших мудрецов: «Пинхас — это Элияу». Потому что и служение Элияу подчинялось принципу «снизу вверх».</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091633"/>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Сказал</a:t>
            </a:r>
            <a:r>
              <a:rPr lang="en-US" sz="3150">
                <a:solidFill>
                  <a:srgbClr val="000000"/>
                </a:solidFill>
                <a:latin typeface="Calibri (MS)"/>
                <a:ea typeface="Calibri (MS)"/>
                <a:cs typeface="Calibri (MS)"/>
                <a:sym typeface="Calibri (MS)"/>
              </a:rPr>
              <a:t> Рейш Лакиш: «Он Пинхас, он Элияу».</a:t>
            </a:r>
          </a:p>
          <a:p>
            <a:pPr algn="just">
              <a:lnSpc>
                <a:spcPts val="4592"/>
              </a:lnSpc>
            </a:pPr>
            <a:r>
              <a:rPr lang="en-US" sz="3150">
                <a:solidFill>
                  <a:srgbClr val="000000"/>
                </a:solidFill>
                <a:latin typeface="Calibri (MS)"/>
                <a:ea typeface="Calibri (MS)"/>
                <a:cs typeface="Calibri (MS)"/>
                <a:sym typeface="Calibri (MS)"/>
              </a:rPr>
              <a:t>Сказал ему Святой, благословен Он: «Ты установил мир между Мной и сынами Израиля — и в будущем ты установишь мир между Мной и ними, как сказано: «Вот, Я посылаю вам Элияу-пророка…»</a:t>
            </a:r>
          </a:p>
          <a:p>
            <a:pPr algn="just">
              <a:lnSpc>
                <a:spcPts val="4592"/>
              </a:lnSpc>
            </a:pPr>
            <a:r>
              <a:rPr lang="en-US" sz="3150">
                <a:solidFill>
                  <a:srgbClr val="000000"/>
                </a:solidFill>
                <a:latin typeface="Calibri (MS)"/>
                <a:ea typeface="Calibri (MS)"/>
                <a:cs typeface="Calibri (MS)"/>
                <a:sym typeface="Calibri (MS)"/>
              </a:rPr>
              <a:t>«И будет ему и потомству его после него» — и они будут благословлены Мной навеки.</a:t>
            </a:r>
          </a:p>
          <a:p>
            <a:pPr algn="just">
              <a:lnSpc>
                <a:spcPts val="4592"/>
              </a:lnSpc>
            </a:pP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Мидраш Агада, Бемидбар, 25</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12</a:t>
            </a:r>
          </a:p>
        </p:txBody>
      </p:sp>
      <p:sp>
        <p:nvSpPr>
          <p:cNvPr name="AutoShape 6" id="6"/>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810469"/>
            <a:ext cx="13716000" cy="12017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ак следует из известной истории, Элияу-пророк обратил евреев к Б-гу — т.е. речь здесь идет о раскаянии по принципу «снизу вверх».</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sp>
        <p:nvSpPr>
          <p:cNvPr name="TextBox 4" id="4"/>
          <p:cNvSpPr txBox="true"/>
          <p:nvPr/>
        </p:nvSpPr>
        <p:spPr>
          <a:xfrm rot="0">
            <a:off x="514835" y="2062185"/>
            <a:ext cx="13220768" cy="8641839"/>
          </a:xfrm>
          <a:prstGeom prst="rect">
            <a:avLst/>
          </a:prstGeom>
        </p:spPr>
        <p:txBody>
          <a:bodyPr anchor="t" rtlCol="false" tIns="0" lIns="0" bIns="0" rIns="0">
            <a:spAutoFit/>
          </a:bodyPr>
          <a:lstStyle/>
          <a:p>
            <a:pPr algn="l" marL="1011981" indent="-505990" lvl="1">
              <a:lnSpc>
                <a:spcPts val="5624"/>
              </a:lnSpc>
              <a:buFont typeface="Arial"/>
              <a:buChar char="•"/>
            </a:pPr>
            <a:r>
              <a:rPr lang="en-US" sz="4687" i="true">
                <a:solidFill>
                  <a:srgbClr val="E4E5E2"/>
                </a:solidFill>
                <a:latin typeface="Calibri (MS) Italics"/>
                <a:ea typeface="Calibri (MS) Italics"/>
                <a:cs typeface="Calibri (MS) Italics"/>
                <a:sym typeface="Calibri (MS) Italics"/>
              </a:rPr>
              <a:t>Пинхас действовал во тьме, в физической реальности.</a:t>
            </a:r>
          </a:p>
          <a:p>
            <a:pPr algn="l" marL="1011981" indent="-505990" lvl="1">
              <a:lnSpc>
                <a:spcPts val="5624"/>
              </a:lnSpc>
              <a:buFont typeface="Arial"/>
              <a:buChar char="•"/>
            </a:pPr>
            <a:r>
              <a:rPr lang="en-US" sz="4687" i="true">
                <a:solidFill>
                  <a:srgbClr val="E4E5E2"/>
                </a:solidFill>
                <a:latin typeface="Calibri (MS) Italics"/>
                <a:ea typeface="Calibri (MS) Italics"/>
                <a:cs typeface="Calibri (MS) Italics"/>
                <a:sym typeface="Calibri (MS) Italics"/>
              </a:rPr>
              <a:t>Своим шокирующим действием он рассеял тьму изнутри, пробудив народ к раскаянию.</a:t>
            </a:r>
          </a:p>
          <a:p>
            <a:pPr algn="l" marL="1011981" indent="-505990" lvl="1">
              <a:lnSpc>
                <a:spcPts val="5624"/>
              </a:lnSpc>
              <a:buFont typeface="Arial"/>
              <a:buChar char="•"/>
            </a:pPr>
            <a:r>
              <a:rPr lang="en-US" sz="4687" i="true">
                <a:solidFill>
                  <a:srgbClr val="E4E5E2"/>
                </a:solidFill>
                <a:latin typeface="Calibri (MS) Italics"/>
                <a:ea typeface="Calibri (MS) Italics"/>
                <a:cs typeface="Calibri (MS) Italics"/>
                <a:sym typeface="Calibri (MS) Italics"/>
              </a:rPr>
              <a:t>Свойство: изменение, которое человек совершает сам, изнутри, меняет его сущность.</a:t>
            </a:r>
          </a:p>
          <a:p>
            <a:pPr algn="l" marL="1011981" indent="-505990" lvl="1">
              <a:lnSpc>
                <a:spcPts val="5624"/>
              </a:lnSpc>
              <a:buFont typeface="Arial"/>
              <a:buChar char="•"/>
            </a:pPr>
            <a:r>
              <a:rPr lang="en-US" sz="4687" i="true">
                <a:solidFill>
                  <a:srgbClr val="E4E5E2"/>
                </a:solidFill>
                <a:latin typeface="Calibri (MS) Italics"/>
                <a:ea typeface="Calibri (MS) Italics"/>
                <a:cs typeface="Calibri (MS) Italics"/>
                <a:sym typeface="Calibri (MS) Italics"/>
              </a:rPr>
              <a:t>ИТОГ:очищение народа стало их собственной заслугой. Такое изменение сохраняется навсегда. Награда Пинхаса — отражение его вечного результата.</a:t>
            </a:r>
          </a:p>
          <a:p>
            <a:pPr algn="l">
              <a:lnSpc>
                <a:spcPts val="5624"/>
              </a:lnSpc>
            </a:pP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2091633"/>
            <a:ext cx="13716000" cy="23637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послал</a:t>
            </a:r>
            <a:r>
              <a:rPr lang="en-US" sz="3150">
                <a:solidFill>
                  <a:srgbClr val="000000"/>
                </a:solidFill>
                <a:latin typeface="Calibri (MS)"/>
                <a:ea typeface="Calibri (MS)"/>
                <a:cs typeface="Calibri (MS)"/>
                <a:sym typeface="Calibri (MS)"/>
              </a:rPr>
              <a:t> Ахав ко всем сынам Израиля и собрал пророков на горе Кармель.</a:t>
            </a:r>
          </a:p>
          <a:p>
            <a:pPr algn="just">
              <a:lnSpc>
                <a:spcPts val="4592"/>
              </a:lnSpc>
            </a:pPr>
            <a:r>
              <a:rPr lang="en-US" sz="3150">
                <a:solidFill>
                  <a:srgbClr val="000000"/>
                </a:solidFill>
                <a:latin typeface="Calibri (MS)"/>
                <a:ea typeface="Calibri (MS)"/>
                <a:cs typeface="Calibri (MS)"/>
                <a:sym typeface="Calibri (MS)"/>
              </a:rPr>
              <a:t>И подступил Элияу ко всему народу и сказал: «Доколе вы будете скакать с ветки на ветку? Если Г-сподь — Б-г, следуйте за Ним, а если Баал — следуйте за ним!» И народ не ответил ему ни слова.</a:t>
            </a:r>
          </a:p>
        </p:txBody>
      </p:sp>
      <p:sp>
        <p:nvSpPr>
          <p:cNvPr name="TextBox 4" id="4"/>
          <p:cNvSpPr txBox="true"/>
          <p:nvPr/>
        </p:nvSpPr>
        <p:spPr>
          <a:xfrm rot="0">
            <a:off x="3385957"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Млахим I, 18:20-39</a:t>
            </a:r>
          </a:p>
        </p:txBody>
      </p:sp>
      <p:sp>
        <p:nvSpPr>
          <p:cNvPr name="TextBox 5" id="5"/>
          <p:cNvSpPr txBox="true"/>
          <p:nvPr/>
        </p:nvSpPr>
        <p:spPr>
          <a:xfrm rot="0">
            <a:off x="3385957"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13</a:t>
            </a:r>
          </a:p>
        </p:txBody>
      </p:sp>
      <p:sp>
        <p:nvSpPr>
          <p:cNvPr name="AutoShape 6" id="6"/>
          <p:cNvSpPr/>
          <p:nvPr/>
        </p:nvSpPr>
        <p:spPr>
          <a:xfrm flipV="true">
            <a:off x="3421732" y="2110683"/>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21732" y="4553303"/>
            <a:ext cx="2132694"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Вызов</a:t>
            </a:r>
          </a:p>
        </p:txBody>
      </p:sp>
      <p:sp>
        <p:nvSpPr>
          <p:cNvPr name="TextBox 8" id="8"/>
          <p:cNvSpPr txBox="true"/>
          <p:nvPr/>
        </p:nvSpPr>
        <p:spPr>
          <a:xfrm rot="0">
            <a:off x="3421732" y="5133575"/>
            <a:ext cx="13837568" cy="3525812"/>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 сказал Элияу народу: «Я один остался пророк Г-спода, а пророков Бааля - четыреста пятьдесят человек. Пусть дадут нам двух быков, и пусть они выберут себе одного быка, и рассекут его, и уложат на дрова, но огня пусть не подносят; а я приготовлю другого быка и уложу на дрова, а огня не поднесу. И призовите вы имя бога вашего, а я призову Имя Господа. Тот бог, который ответит огнем, это и есть Б-г». И отвечал весь народ, и сказал: «Хорошо».</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962025"/>
            <a:ext cx="7651790"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Пророки Баала п</a:t>
            </a:r>
            <a:r>
              <a:rPr lang="en-US" b="true" sz="3000" strike="noStrike" u="none">
                <a:solidFill>
                  <a:srgbClr val="1A969B"/>
                </a:solidFill>
                <a:latin typeface="Calibri (MS) Bold"/>
                <a:ea typeface="Calibri (MS) Bold"/>
                <a:cs typeface="Calibri (MS) Bold"/>
                <a:sym typeface="Calibri (MS) Bold"/>
              </a:rPr>
              <a:t>ы</a:t>
            </a:r>
            <a:r>
              <a:rPr lang="en-US" b="true" sz="3000" strike="noStrike" u="none">
                <a:solidFill>
                  <a:srgbClr val="1A969B"/>
                </a:solidFill>
                <a:latin typeface="Calibri (MS) Bold"/>
                <a:ea typeface="Calibri (MS) Bold"/>
                <a:cs typeface="Calibri (MS) Bold"/>
                <a:sym typeface="Calibri (MS) Bold"/>
              </a:rPr>
              <a:t>тают удачу</a:t>
            </a:r>
          </a:p>
        </p:txBody>
      </p:sp>
      <p:sp>
        <p:nvSpPr>
          <p:cNvPr name="TextBox 4" id="4"/>
          <p:cNvSpPr txBox="true"/>
          <p:nvPr/>
        </p:nvSpPr>
        <p:spPr>
          <a:xfrm rot="0">
            <a:off x="3421732" y="1542298"/>
            <a:ext cx="13837568" cy="5849912"/>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 </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я</a:t>
            </a:r>
            <a:r>
              <a:rPr lang="en-US" sz="3150" strike="noStrike" u="none">
                <a:solidFill>
                  <a:srgbClr val="000000"/>
                </a:solidFill>
                <a:latin typeface="Calibri (MS)"/>
                <a:ea typeface="Calibri (MS)"/>
                <a:cs typeface="Calibri (MS)"/>
                <a:sym typeface="Calibri (MS)"/>
              </a:rPr>
              <a:t>ли о</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и </a:t>
            </a:r>
            <a:r>
              <a:rPr lang="en-US" sz="3150" strike="noStrike" u="none">
                <a:solidFill>
                  <a:srgbClr val="000000"/>
                </a:solidFill>
                <a:latin typeface="Calibri (MS)"/>
                <a:ea typeface="Calibri (MS)"/>
                <a:cs typeface="Calibri (MS)"/>
                <a:sym typeface="Calibri (MS)"/>
              </a:rPr>
              <a:t>бык</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кот</a:t>
            </a:r>
            <a:r>
              <a:rPr lang="en-US" sz="3150" strike="noStrike" u="none">
                <a:solidFill>
                  <a:srgbClr val="000000"/>
                </a:solidFill>
                <a:latin typeface="Calibri (MS)"/>
                <a:ea typeface="Calibri (MS)"/>
                <a:cs typeface="Calibri (MS)"/>
                <a:sym typeface="Calibri (MS)"/>
              </a:rPr>
              <a:t>оро</a:t>
            </a:r>
            <a:r>
              <a:rPr lang="en-US" sz="3150" strike="noStrike" u="none">
                <a:solidFill>
                  <a:srgbClr val="000000"/>
                </a:solidFill>
                <a:latin typeface="Calibri (MS)"/>
                <a:ea typeface="Calibri (MS)"/>
                <a:cs typeface="Calibri (MS)"/>
                <a:sym typeface="Calibri (MS)"/>
              </a:rPr>
              <a:t>го</a:t>
            </a:r>
            <a:r>
              <a:rPr lang="en-US" sz="3150" strike="noStrike" u="none">
                <a:solidFill>
                  <a:srgbClr val="000000"/>
                </a:solidFill>
                <a:latin typeface="Calibri (MS)"/>
                <a:ea typeface="Calibri (MS)"/>
                <a:cs typeface="Calibri (MS)"/>
                <a:sym typeface="Calibri (MS)"/>
              </a:rPr>
              <a:t> да</a:t>
            </a:r>
            <a:r>
              <a:rPr lang="en-US" sz="3150" strike="noStrike" u="none">
                <a:solidFill>
                  <a:srgbClr val="000000"/>
                </a:solidFill>
                <a:latin typeface="Calibri (MS)"/>
                <a:ea typeface="Calibri (MS)"/>
                <a:cs typeface="Calibri (MS)"/>
                <a:sym typeface="Calibri (MS)"/>
              </a:rPr>
              <a:t>ли им</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 пр</a:t>
            </a:r>
            <a:r>
              <a:rPr lang="en-US" sz="3150" strike="noStrike" u="none">
                <a:solidFill>
                  <a:srgbClr val="000000"/>
                </a:solidFill>
                <a:latin typeface="Calibri (MS)"/>
                <a:ea typeface="Calibri (MS)"/>
                <a:cs typeface="Calibri (MS)"/>
                <a:sym typeface="Calibri (MS)"/>
              </a:rPr>
              <a:t>иг</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ов</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приз</a:t>
            </a:r>
            <a:r>
              <a:rPr lang="en-US" sz="3150" strike="noStrike" u="none">
                <a:solidFill>
                  <a:srgbClr val="000000"/>
                </a:solidFill>
                <a:latin typeface="Calibri (MS)"/>
                <a:ea typeface="Calibri (MS)"/>
                <a:cs typeface="Calibri (MS)"/>
                <a:sym typeface="Calibri (MS)"/>
              </a:rPr>
              <a:t>ы</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ли</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им</a:t>
            </a:r>
            <a:r>
              <a:rPr lang="en-US" sz="3150" strike="noStrike" u="none">
                <a:solidFill>
                  <a:srgbClr val="000000"/>
                </a:solidFill>
                <a:latin typeface="Calibri (MS)"/>
                <a:ea typeface="Calibri (MS)"/>
                <a:cs typeface="Calibri (MS)"/>
                <a:sym typeface="Calibri (MS)"/>
              </a:rPr>
              <a:t>я </a:t>
            </a:r>
            <a:r>
              <a:rPr lang="en-US" sz="3150" strike="noStrike" u="none">
                <a:solidFill>
                  <a:srgbClr val="000000"/>
                </a:solidFill>
                <a:latin typeface="Calibri (MS)"/>
                <a:ea typeface="Calibri (MS)"/>
                <a:cs typeface="Calibri (MS)"/>
                <a:sym typeface="Calibri (MS)"/>
              </a:rPr>
              <a:t>Баа</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я</a:t>
            </a:r>
            <a:r>
              <a:rPr lang="en-US" sz="3150" strike="noStrike" u="none">
                <a:solidFill>
                  <a:srgbClr val="000000"/>
                </a:solidFill>
                <a:latin typeface="Calibri (MS)"/>
                <a:ea typeface="Calibri (MS)"/>
                <a:cs typeface="Calibri (MS)"/>
                <a:sym typeface="Calibri (MS)"/>
              </a:rPr>
              <a:t> с ут</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а до по</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удн</a:t>
            </a:r>
            <a:r>
              <a:rPr lang="en-US" sz="3150" strike="noStrike" u="none">
                <a:solidFill>
                  <a:srgbClr val="000000"/>
                </a:solidFill>
                <a:latin typeface="Calibri (MS)"/>
                <a:ea typeface="Calibri (MS)"/>
                <a:cs typeface="Calibri (MS)"/>
                <a:sym typeface="Calibri (MS)"/>
              </a:rPr>
              <a:t>я</a:t>
            </a:r>
            <a:r>
              <a:rPr lang="en-US" sz="3150" strike="noStrike" u="none">
                <a:solidFill>
                  <a:srgbClr val="000000"/>
                </a:solidFill>
                <a:latin typeface="Calibri (MS)"/>
                <a:ea typeface="Calibri (MS)"/>
                <a:cs typeface="Calibri (MS)"/>
                <a:sym typeface="Calibri (MS)"/>
              </a:rPr>
              <a:t>, го</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ря:</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«Б</a:t>
            </a:r>
            <a:r>
              <a:rPr lang="en-US" sz="3150" strike="noStrike" u="none">
                <a:solidFill>
                  <a:srgbClr val="000000"/>
                </a:solidFill>
                <a:latin typeface="Calibri (MS)"/>
                <a:ea typeface="Calibri (MS)"/>
                <a:cs typeface="Calibri (MS)"/>
                <a:sym typeface="Calibri (MS)"/>
              </a:rPr>
              <a:t>аа</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 ус</a:t>
            </a:r>
            <a:r>
              <a:rPr lang="en-US" sz="3150" strike="noStrike" u="none">
                <a:solidFill>
                  <a:srgbClr val="000000"/>
                </a:solidFill>
                <a:latin typeface="Calibri (MS)"/>
                <a:ea typeface="Calibri (MS)"/>
                <a:cs typeface="Calibri (MS)"/>
                <a:sym typeface="Calibri (MS)"/>
              </a:rPr>
              <a:t>лыш</a:t>
            </a:r>
            <a:r>
              <a:rPr lang="en-US" sz="3150" strike="noStrike" u="none">
                <a:solidFill>
                  <a:srgbClr val="000000"/>
                </a:solidFill>
                <a:latin typeface="Calibri (MS)"/>
                <a:ea typeface="Calibri (MS)"/>
                <a:cs typeface="Calibri (MS)"/>
                <a:sym typeface="Calibri (MS)"/>
              </a:rPr>
              <a:t>ь на</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о </a:t>
            </a:r>
            <a:r>
              <a:rPr lang="en-US" sz="3150" strike="noStrike" u="none">
                <a:solidFill>
                  <a:srgbClr val="000000"/>
                </a:solidFill>
                <a:latin typeface="Calibri (MS)"/>
                <a:ea typeface="Calibri (MS)"/>
                <a:cs typeface="Calibri (MS)"/>
                <a:sym typeface="Calibri (MS)"/>
              </a:rPr>
              <a:t>не</a:t>
            </a:r>
            <a:r>
              <a:rPr lang="en-US" sz="3150" strike="noStrike" u="none">
                <a:solidFill>
                  <a:srgbClr val="000000"/>
                </a:solidFill>
                <a:latin typeface="Calibri (MS)"/>
                <a:ea typeface="Calibri (MS)"/>
                <a:cs typeface="Calibri (MS)"/>
                <a:sym typeface="Calibri (MS)"/>
              </a:rPr>
              <a:t> было ни го</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оса, ни отве</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а.</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 сказал Элияу всему народу: «Подойдите ко мне». И подошел весь народ к нему… и положил он дрова, и рассек тельца, и возложил его на дрова…</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 было: в то время, когда приносят хлебное приношение, пророк Элияу подошел и сказал: «Г-сподь, Б-г Авраама, Ицхака и Израиля! Да узнают в этот день, что Ты — Б-г в Израиле и что я — раб Твой и сделал всё это по слову Твоему. Ответь мне, Г-сподь, ответь мне! Да узнает народ этот, что Ты, Г-сподь, — Б-г, и Ты возвратишь сердца их (к Себе)».</a:t>
            </a:r>
          </a:p>
          <a:p>
            <a:pPr algn="just" marL="0" indent="0" lvl="0">
              <a:lnSpc>
                <a:spcPts val="4592"/>
              </a:lnSpc>
              <a:spcBef>
                <a:spcPct val="0"/>
              </a:spcBef>
            </a:pPr>
          </a:p>
        </p:txBody>
      </p:sp>
      <p:sp>
        <p:nvSpPr>
          <p:cNvPr name="TextBox 5" id="5"/>
          <p:cNvSpPr txBox="true"/>
          <p:nvPr/>
        </p:nvSpPr>
        <p:spPr>
          <a:xfrm rot="0">
            <a:off x="3421732" y="6955330"/>
            <a:ext cx="7824054"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Г-сподь — Б-г!</a:t>
            </a:r>
          </a:p>
        </p:txBody>
      </p:sp>
      <p:sp>
        <p:nvSpPr>
          <p:cNvPr name="TextBox 6" id="6"/>
          <p:cNvSpPr txBox="true"/>
          <p:nvPr/>
        </p:nvSpPr>
        <p:spPr>
          <a:xfrm rot="0">
            <a:off x="3421732" y="7583228"/>
            <a:ext cx="13837568" cy="1782737"/>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 сошел огонь Г-спода, и пожрал всесожжение, и дрова, и камни, и прах, а воду, что во рву, слизал. </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 увидел весь народ, и пали ниц, и сказали: «Г-сподь — Б-г, Г-сподь — Б-г!»</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1913950" y="7691947"/>
            <a:ext cx="138008" cy="175522"/>
            <a:chOff x="0" y="0"/>
            <a:chExt cx="36348" cy="46228"/>
          </a:xfrm>
        </p:grpSpPr>
        <p:sp>
          <p:nvSpPr>
            <p:cNvPr name="Freeform 5" id="5"/>
            <p:cNvSpPr/>
            <p:nvPr/>
          </p:nvSpPr>
          <p:spPr>
            <a:xfrm flipH="false" flipV="false" rot="0">
              <a:off x="0" y="0"/>
              <a:ext cx="36348" cy="46228"/>
            </a:xfrm>
            <a:custGeom>
              <a:avLst/>
              <a:gdLst/>
              <a:ahLst/>
              <a:cxnLst/>
              <a:rect r="r" b="b" t="t" l="l"/>
              <a:pathLst>
                <a:path h="46228" w="36348">
                  <a:moveTo>
                    <a:pt x="0" y="0"/>
                  </a:moveTo>
                  <a:lnTo>
                    <a:pt x="36348" y="0"/>
                  </a:lnTo>
                  <a:lnTo>
                    <a:pt x="36348" y="46228"/>
                  </a:lnTo>
                  <a:lnTo>
                    <a:pt x="0" y="46228"/>
                  </a:lnTo>
                  <a:close/>
                </a:path>
              </a:pathLst>
            </a:custGeom>
            <a:solidFill>
              <a:srgbClr val="311507"/>
            </a:solidFill>
          </p:spPr>
        </p:sp>
        <p:sp>
          <p:nvSpPr>
            <p:cNvPr name="TextBox 6" id="6"/>
            <p:cNvSpPr txBox="true"/>
            <p:nvPr/>
          </p:nvSpPr>
          <p:spPr>
            <a:xfrm>
              <a:off x="0" y="-38100"/>
              <a:ext cx="36348" cy="84328"/>
            </a:xfrm>
            <a:prstGeom prst="rect">
              <a:avLst/>
            </a:prstGeom>
          </p:spPr>
          <p:txBody>
            <a:bodyPr anchor="ctr" rtlCol="false" tIns="50800" lIns="50800" bIns="50800" rIns="50800"/>
            <a:lstStyle/>
            <a:p>
              <a:pPr algn="ctr">
                <a:lnSpc>
                  <a:spcPts val="2271"/>
                </a:lnSpc>
              </a:pPr>
            </a:p>
          </p:txBody>
        </p:sp>
      </p:grpSp>
      <p:sp>
        <p:nvSpPr>
          <p:cNvPr name="TextBox 7" id="7"/>
          <p:cNvSpPr txBox="true"/>
          <p:nvPr/>
        </p:nvSpPr>
        <p:spPr>
          <a:xfrm rot="0">
            <a:off x="6257536" y="4152900"/>
            <a:ext cx="5850344" cy="2254805"/>
          </a:xfrm>
          <a:prstGeom prst="rect">
            <a:avLst/>
          </a:prstGeom>
        </p:spPr>
        <p:txBody>
          <a:bodyPr anchor="t" rtlCol="false" tIns="0" lIns="0" bIns="0" rIns="0">
            <a:spAutoFit/>
          </a:bodyPr>
          <a:lstStyle/>
          <a:p>
            <a:pPr algn="l">
              <a:lnSpc>
                <a:spcPts val="2493"/>
              </a:lnSpc>
              <a:spcBef>
                <a:spcPct val="0"/>
              </a:spcBef>
            </a:pPr>
            <a:r>
              <a:rPr lang="en-US" b="true" sz="2077">
                <a:solidFill>
                  <a:srgbClr val="E4E5E2"/>
                </a:solidFill>
                <a:latin typeface="Calibri (MS) Bold"/>
                <a:ea typeface="Calibri (MS) Bold"/>
                <a:cs typeface="Calibri (MS) Bold"/>
                <a:sym typeface="Calibri (MS) Bold"/>
              </a:rPr>
              <a:t>Элияу не просто низвел огонь с небес</a:t>
            </a:r>
          </a:p>
          <a:p>
            <a:pPr algn="l">
              <a:lnSpc>
                <a:spcPts val="2493"/>
              </a:lnSpc>
              <a:spcBef>
                <a:spcPct val="0"/>
              </a:spcBef>
            </a:pPr>
            <a:r>
              <a:rPr lang="en-US" b="true" sz="2077">
                <a:solidFill>
                  <a:srgbClr val="E4E5E2"/>
                </a:solidFill>
                <a:latin typeface="Calibri (MS) Bold"/>
                <a:ea typeface="Calibri (MS) Bold"/>
                <a:cs typeface="Calibri (MS) Bold"/>
                <a:sym typeface="Calibri (MS) Bold"/>
              </a:rPr>
              <a:t>(чудо сверху).</a:t>
            </a:r>
          </a:p>
          <a:p>
            <a:pPr algn="l">
              <a:lnSpc>
                <a:spcPts val="2493"/>
              </a:lnSpc>
              <a:spcBef>
                <a:spcPct val="0"/>
              </a:spcBef>
            </a:pPr>
            <a:r>
              <a:rPr lang="en-US" b="true" sz="2077">
                <a:solidFill>
                  <a:srgbClr val="E4E5E2"/>
                </a:solidFill>
                <a:latin typeface="Calibri (MS) Bold"/>
                <a:ea typeface="Calibri (MS) Bold"/>
                <a:cs typeface="Calibri (MS) Bold"/>
                <a:sym typeface="Calibri (MS) Bold"/>
              </a:rPr>
              <a:t>Его главной целью было заставить сам народ действовать и провозгласить: «Г-сподь есть Б-г!».</a:t>
            </a:r>
          </a:p>
          <a:p>
            <a:pPr algn="l">
              <a:lnSpc>
                <a:spcPts val="2493"/>
              </a:lnSpc>
              <a:spcBef>
                <a:spcPct val="0"/>
              </a:spcBef>
            </a:pPr>
            <a:r>
              <a:rPr lang="en-US" b="true" sz="2077">
                <a:solidFill>
                  <a:srgbClr val="E4E5E2"/>
                </a:solidFill>
                <a:latin typeface="Calibri (MS) Bold"/>
                <a:ea typeface="Calibri (MS) Bold"/>
                <a:cs typeface="Calibri (MS) Bold"/>
                <a:sym typeface="Calibri (MS) Bold"/>
              </a:rPr>
              <a:t>Оба раза истинный триумф заключался в том, чтобы зажечь искру снизу.</a:t>
            </a:r>
          </a:p>
          <a:p>
            <a:pPr algn="l">
              <a:lnSpc>
                <a:spcPts val="2493"/>
              </a:lnSpc>
              <a:spcBef>
                <a:spcPct val="0"/>
              </a:spcBef>
            </a:pPr>
          </a:p>
        </p:txBody>
      </p:sp>
      <p:sp>
        <p:nvSpPr>
          <p:cNvPr name="TextBox 8" id="8"/>
          <p:cNvSpPr txBox="true"/>
          <p:nvPr/>
        </p:nvSpPr>
        <p:spPr>
          <a:xfrm rot="0">
            <a:off x="5183444" y="2526468"/>
            <a:ext cx="3091803" cy="903684"/>
          </a:xfrm>
          <a:prstGeom prst="rect">
            <a:avLst/>
          </a:prstGeom>
        </p:spPr>
        <p:txBody>
          <a:bodyPr anchor="t" rtlCol="false" tIns="0" lIns="0" bIns="0" rIns="0">
            <a:spAutoFit/>
          </a:bodyPr>
          <a:lstStyle/>
          <a:p>
            <a:pPr algn="ctr">
              <a:lnSpc>
                <a:spcPts val="2271"/>
              </a:lnSpc>
              <a:spcBef>
                <a:spcPct val="0"/>
              </a:spcBef>
            </a:pPr>
            <a:r>
              <a:rPr lang="en-US" b="true" sz="1893">
                <a:solidFill>
                  <a:srgbClr val="E4E5E2"/>
                </a:solidFill>
                <a:latin typeface="Calibri (MS) Bold"/>
                <a:ea typeface="Calibri (MS) Bold"/>
                <a:cs typeface="Calibri (MS) Bold"/>
                <a:sym typeface="Calibri (MS) Bold"/>
              </a:rPr>
              <a:t>(Мудрецы говорят, что это одна и та же душа).</a:t>
            </a:r>
          </a:p>
          <a:p>
            <a:pPr algn="ctr">
              <a:lnSpc>
                <a:spcPts val="2271"/>
              </a:lnSpc>
              <a:spcBef>
                <a:spcPct val="0"/>
              </a:spcBef>
            </a:pPr>
          </a:p>
        </p:txBody>
      </p:sp>
      <p:sp>
        <p:nvSpPr>
          <p:cNvPr name="TextBox 9" id="9"/>
          <p:cNvSpPr txBox="true"/>
          <p:nvPr/>
        </p:nvSpPr>
        <p:spPr>
          <a:xfrm rot="0">
            <a:off x="11905467" y="7592953"/>
            <a:ext cx="146492" cy="354461"/>
          </a:xfrm>
          <a:prstGeom prst="rect">
            <a:avLst/>
          </a:prstGeom>
        </p:spPr>
        <p:txBody>
          <a:bodyPr anchor="t" rtlCol="false" tIns="0" lIns="0" bIns="0" rIns="0">
            <a:spAutoFit/>
          </a:bodyPr>
          <a:lstStyle/>
          <a:p>
            <a:pPr algn="ctr">
              <a:lnSpc>
                <a:spcPts val="2491"/>
              </a:lnSpc>
              <a:spcBef>
                <a:spcPct val="0"/>
              </a:spcBef>
            </a:pPr>
            <a:r>
              <a:rPr lang="en-US" b="true" sz="2075">
                <a:solidFill>
                  <a:srgbClr val="E4E5E2"/>
                </a:solidFill>
                <a:latin typeface="Calibri (MS) Bold"/>
                <a:ea typeface="Calibri (MS) Bold"/>
                <a:cs typeface="Calibri (MS) Bold"/>
                <a:sym typeface="Calibri (MS) Bold"/>
              </a:rPr>
              <a:t>Б</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5643" y="1810469"/>
            <a:ext cx="13716000" cy="236376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Вот</a:t>
            </a:r>
            <a:r>
              <a:rPr lang="en-US" sz="3150" strike="noStrike" u="none">
                <a:solidFill>
                  <a:srgbClr val="000000"/>
                </a:solidFill>
                <a:latin typeface="Calibri (MS)"/>
                <a:ea typeface="Calibri (MS)"/>
                <a:cs typeface="Calibri (MS)"/>
                <a:sym typeface="Calibri (MS)"/>
              </a:rPr>
              <a:t> почему награда «завет Мой мира… ему и потомству его после него» была отдана именно Пинхасу. Поскольку он отвратил гнев Б-га необратимым способом, то и награда была соответствующей — завет мира, непрерывно продолжающийся в веках для него и его потомков.</a:t>
            </a:r>
          </a:p>
        </p:txBody>
      </p:sp>
      <p:sp>
        <p:nvSpPr>
          <p:cNvPr name="TextBox 6" id="6"/>
          <p:cNvSpPr txBox="true"/>
          <p:nvPr/>
        </p:nvSpPr>
        <p:spPr>
          <a:xfrm rot="0">
            <a:off x="3465652" y="4235401"/>
            <a:ext cx="5380928"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Урок</a:t>
            </a:r>
          </a:p>
        </p:txBody>
      </p:sp>
      <p:sp>
        <p:nvSpPr>
          <p:cNvPr name="TextBox 7" id="7"/>
          <p:cNvSpPr txBox="true"/>
          <p:nvPr/>
        </p:nvSpPr>
        <p:spPr>
          <a:xfrm rot="0">
            <a:off x="3465643" y="4725195"/>
            <a:ext cx="13716000" cy="4687862"/>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Практический вывод из всего вышесказанного таков:</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Есть люди, чье служение Б-гу сосредоточено на духовном — на изучении Торы, молитве и т.п., — но не на материальной сфере жизни, чтобы тело и материальные аспекты тоже были наполнены святостью.</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Или в целом, человек может служить, посвящая Творцу все сферы своей жизни — не только духовную, но и физическую. Однако не выходит за рамки своего личного пространства и не взаимодействует с ближними или с внешним миром.</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885825"/>
            <a:ext cx="13716000" cy="759298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Важно</a:t>
            </a:r>
            <a:r>
              <a:rPr lang="en-US" sz="3150" strike="noStrike" u="none">
                <a:solidFill>
                  <a:srgbClr val="000000"/>
                </a:solidFill>
                <a:latin typeface="Calibri (MS)"/>
                <a:ea typeface="Calibri (MS)"/>
                <a:cs typeface="Calibri (MS)"/>
                <a:sym typeface="Calibri (MS)"/>
              </a:rPr>
              <a:t> понимать, что такой подход к служению, вероятно, будет не долговременным. Хотя человек может чувствовать подъём, когда занимается духовным, соприкасаясь с мирским, он не только не одухотворит эту сторону жизни, а наоборот — под ее влиянием погрязнет и огрубеет ещё больше.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Это применимо и в более широком контексте: когда человек живет в своём защищённом пространстве, всё может казаться совершенным.</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Но если обстоятельства вынуждают взаимодействовать с тем, что его окружает, этот мир может выбить человека с занимаемой им духовной ступени.</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Поэтому от еврея требуется не только работать над своим внутренним духовным ростом, но и взаимодействовать с миром вокруг — даже с его самыми низшими и далёкими уголками — чтобы и они оказались проникнуты ценностями Торы и её учениям.</a:t>
            </a:r>
          </a:p>
          <a:p>
            <a:pPr algn="just" marL="0" indent="0" lvl="0">
              <a:lnSpc>
                <a:spcPts val="4592"/>
              </a:lnSpc>
              <a:spcBef>
                <a:spcPct val="0"/>
              </a:spcBef>
            </a:pP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3366647" y="9258300"/>
            <a:ext cx="11600237" cy="559177"/>
            <a:chOff x="0" y="0"/>
            <a:chExt cx="3055206" cy="147273"/>
          </a:xfrm>
        </p:grpSpPr>
        <p:sp>
          <p:nvSpPr>
            <p:cNvPr name="Freeform 5" id="5"/>
            <p:cNvSpPr/>
            <p:nvPr/>
          </p:nvSpPr>
          <p:spPr>
            <a:xfrm flipH="false" flipV="false" rot="0">
              <a:off x="0" y="0"/>
              <a:ext cx="3055206" cy="147273"/>
            </a:xfrm>
            <a:custGeom>
              <a:avLst/>
              <a:gdLst/>
              <a:ahLst/>
              <a:cxnLst/>
              <a:rect r="r" b="b" t="t" l="l"/>
              <a:pathLst>
                <a:path h="147273" w="3055206">
                  <a:moveTo>
                    <a:pt x="0" y="0"/>
                  </a:moveTo>
                  <a:lnTo>
                    <a:pt x="3055206" y="0"/>
                  </a:lnTo>
                  <a:lnTo>
                    <a:pt x="3055206" y="147273"/>
                  </a:lnTo>
                  <a:lnTo>
                    <a:pt x="0" y="147273"/>
                  </a:lnTo>
                  <a:close/>
                </a:path>
              </a:pathLst>
            </a:custGeom>
            <a:solidFill>
              <a:srgbClr val="1A4B50"/>
            </a:solidFill>
          </p:spPr>
        </p:sp>
        <p:sp>
          <p:nvSpPr>
            <p:cNvPr name="TextBox 6" id="6"/>
            <p:cNvSpPr txBox="true"/>
            <p:nvPr/>
          </p:nvSpPr>
          <p:spPr>
            <a:xfrm>
              <a:off x="0" y="0"/>
              <a:ext cx="3055206" cy="147273"/>
            </a:xfrm>
            <a:prstGeom prst="rect">
              <a:avLst/>
            </a:prstGeom>
          </p:spPr>
          <p:txBody>
            <a:bodyPr anchor="ctr" rtlCol="false" tIns="50800" lIns="50800" bIns="50800" rIns="50800"/>
            <a:lstStyle/>
            <a:p>
              <a:pPr algn="ctr">
                <a:lnSpc>
                  <a:spcPts val="2520"/>
                </a:lnSpc>
              </a:pPr>
            </a:p>
          </p:txBody>
        </p:sp>
      </p:grpSp>
      <p:sp>
        <p:nvSpPr>
          <p:cNvPr name="TextBox 7" id="7"/>
          <p:cNvSpPr txBox="true"/>
          <p:nvPr/>
        </p:nvSpPr>
        <p:spPr>
          <a:xfrm rot="0">
            <a:off x="3439375" y="9369802"/>
            <a:ext cx="11454780" cy="619125"/>
          </a:xfrm>
          <a:prstGeom prst="rect">
            <a:avLst/>
          </a:prstGeom>
        </p:spPr>
        <p:txBody>
          <a:bodyPr anchor="t" rtlCol="false" tIns="0" lIns="0" bIns="0" rIns="0">
            <a:spAutoFit/>
          </a:bodyPr>
          <a:lstStyle/>
          <a:p>
            <a:pPr algn="ctr" marL="0" indent="0" lvl="0">
              <a:lnSpc>
                <a:spcPts val="2400"/>
              </a:lnSpc>
              <a:spcBef>
                <a:spcPct val="0"/>
              </a:spcBef>
            </a:pPr>
            <a:r>
              <a:rPr lang="en-US" b="true" sz="2000" strike="noStrike" u="none">
                <a:solidFill>
                  <a:srgbClr val="E4E5E2"/>
                </a:solidFill>
                <a:latin typeface="Canva Sans Bold"/>
                <a:ea typeface="Canva Sans Bold"/>
                <a:cs typeface="Canva Sans Bold"/>
                <a:sym typeface="Canva Sans Bold"/>
              </a:rPr>
              <a:t>Действие одного человека «снизу» создает может быть непреходящим.. Действуйте.</a:t>
            </a:r>
          </a:p>
          <a:p>
            <a:pPr algn="ctr" marL="0" indent="0" lvl="0">
              <a:lnSpc>
                <a:spcPts val="2400"/>
              </a:lnSpc>
              <a:spcBef>
                <a:spcPct val="0"/>
              </a:spcBef>
            </a:pPr>
          </a:p>
        </p:txBody>
      </p:sp>
      <p:sp>
        <p:nvSpPr>
          <p:cNvPr name="TextBox 8" id="8"/>
          <p:cNvSpPr txBox="true"/>
          <p:nvPr/>
        </p:nvSpPr>
        <p:spPr>
          <a:xfrm rot="0">
            <a:off x="3712031" y="345371"/>
            <a:ext cx="10863938" cy="2240288"/>
          </a:xfrm>
          <a:prstGeom prst="rect">
            <a:avLst/>
          </a:prstGeom>
        </p:spPr>
        <p:txBody>
          <a:bodyPr anchor="t" rtlCol="false" tIns="0" lIns="0" bIns="0" rIns="0">
            <a:spAutoFit/>
          </a:bodyPr>
          <a:lstStyle/>
          <a:p>
            <a:pPr algn="ctr">
              <a:lnSpc>
                <a:spcPts val="8847"/>
              </a:lnSpc>
              <a:spcBef>
                <a:spcPct val="0"/>
              </a:spcBef>
            </a:pPr>
            <a:r>
              <a:rPr lang="en-US" b="true" sz="7372" strike="noStrike" u="none">
                <a:solidFill>
                  <a:srgbClr val="000000"/>
                </a:solidFill>
                <a:latin typeface="Canva Sans Bold"/>
                <a:ea typeface="Canva Sans Bold"/>
                <a:cs typeface="Canva Sans Bold"/>
                <a:sym typeface="Canva Sans Bold"/>
              </a:rPr>
              <a:t>Не ждите чуда С</a:t>
            </a:r>
            <a:r>
              <a:rPr lang="en-US" b="true" sz="7372" strike="noStrike" u="none">
                <a:solidFill>
                  <a:srgbClr val="000000"/>
                </a:solidFill>
                <a:latin typeface="Canva Sans Bold"/>
                <a:ea typeface="Canva Sans Bold"/>
                <a:cs typeface="Canva Sans Bold"/>
                <a:sym typeface="Canva Sans Bold"/>
              </a:rPr>
              <a:t>в</a:t>
            </a:r>
            <a:r>
              <a:rPr lang="en-US" b="true" sz="7372" strike="noStrike" u="none">
                <a:solidFill>
                  <a:srgbClr val="000000"/>
                </a:solidFill>
                <a:latin typeface="Canva Sans Bold"/>
                <a:ea typeface="Canva Sans Bold"/>
                <a:cs typeface="Canva Sans Bold"/>
                <a:sym typeface="Canva Sans Bold"/>
              </a:rPr>
              <a:t>ыш</a:t>
            </a:r>
            <a:r>
              <a:rPr lang="en-US" b="true" sz="7372" strike="noStrike" u="none">
                <a:solidFill>
                  <a:srgbClr val="000000"/>
                </a:solidFill>
                <a:latin typeface="Canva Sans Bold"/>
                <a:ea typeface="Canva Sans Bold"/>
                <a:cs typeface="Canva Sans Bold"/>
                <a:sym typeface="Canva Sans Bold"/>
              </a:rPr>
              <a:t>е</a:t>
            </a:r>
          </a:p>
          <a:p>
            <a:pPr algn="ctr" marL="0" indent="0" lvl="1">
              <a:lnSpc>
                <a:spcPts val="8847"/>
              </a:lnSpc>
              <a:spcBef>
                <a:spcPct val="0"/>
              </a:spcBef>
            </a:pPr>
          </a:p>
        </p:txBody>
      </p:sp>
      <p:sp>
        <p:nvSpPr>
          <p:cNvPr name="TextBox 9" id="9"/>
          <p:cNvSpPr txBox="true"/>
          <p:nvPr/>
        </p:nvSpPr>
        <p:spPr>
          <a:xfrm rot="0">
            <a:off x="2452952" y="2266572"/>
            <a:ext cx="3838129" cy="628650"/>
          </a:xfrm>
          <a:prstGeom prst="rect">
            <a:avLst/>
          </a:prstGeom>
        </p:spPr>
        <p:txBody>
          <a:bodyPr anchor="t" rtlCol="false" tIns="0" lIns="0" bIns="0" rIns="0">
            <a:spAutoFit/>
          </a:bodyPr>
          <a:lstStyle/>
          <a:p>
            <a:pPr algn="ctr">
              <a:lnSpc>
                <a:spcPts val="2520"/>
              </a:lnSpc>
              <a:spcBef>
                <a:spcPct val="0"/>
              </a:spcBef>
            </a:pPr>
            <a:r>
              <a:rPr lang="en-US" b="true" sz="2100">
                <a:solidFill>
                  <a:srgbClr val="000000"/>
                </a:solidFill>
                <a:latin typeface="Canva Sans Bold"/>
                <a:ea typeface="Canva Sans Bold"/>
                <a:cs typeface="Canva Sans Bold"/>
                <a:sym typeface="Canva Sans Bold"/>
              </a:rPr>
              <a:t>Исследование - Пассивный</a:t>
            </a:r>
          </a:p>
          <a:p>
            <a:pPr algn="ctr">
              <a:lnSpc>
                <a:spcPts val="2520"/>
              </a:lnSpc>
              <a:spcBef>
                <a:spcPct val="0"/>
              </a:spcBef>
            </a:pPr>
          </a:p>
        </p:txBody>
      </p:sp>
      <p:sp>
        <p:nvSpPr>
          <p:cNvPr name="TextBox 10" id="10"/>
          <p:cNvSpPr txBox="true"/>
          <p:nvPr/>
        </p:nvSpPr>
        <p:spPr>
          <a:xfrm rot="0">
            <a:off x="12491036" y="2266572"/>
            <a:ext cx="2292548" cy="628650"/>
          </a:xfrm>
          <a:prstGeom prst="rect">
            <a:avLst/>
          </a:prstGeom>
        </p:spPr>
        <p:txBody>
          <a:bodyPr anchor="t" rtlCol="false" tIns="0" lIns="0" bIns="0" rIns="0">
            <a:spAutoFit/>
          </a:bodyPr>
          <a:lstStyle/>
          <a:p>
            <a:pPr algn="ctr" marL="0" indent="0" lvl="0">
              <a:lnSpc>
                <a:spcPts val="2520"/>
              </a:lnSpc>
              <a:spcBef>
                <a:spcPct val="0"/>
              </a:spcBef>
            </a:pPr>
            <a:r>
              <a:rPr lang="en-US" b="true" sz="2100" strike="noStrike" u="none">
                <a:solidFill>
                  <a:srgbClr val="000000"/>
                </a:solidFill>
                <a:latin typeface="Canva Sans Bold"/>
                <a:ea typeface="Canva Sans Bold"/>
                <a:cs typeface="Canva Sans Bold"/>
                <a:sym typeface="Canva Sans Bold"/>
              </a:rPr>
              <a:t>Мир - Активный</a:t>
            </a:r>
          </a:p>
          <a:p>
            <a:pPr algn="ctr" marL="0" indent="0" lvl="0">
              <a:lnSpc>
                <a:spcPts val="2520"/>
              </a:lnSpc>
              <a:spcBef>
                <a:spcPct val="0"/>
              </a:spcBef>
            </a:pPr>
          </a:p>
        </p:txBody>
      </p:sp>
      <p:sp>
        <p:nvSpPr>
          <p:cNvPr name="TextBox 11" id="11"/>
          <p:cNvSpPr txBox="true"/>
          <p:nvPr/>
        </p:nvSpPr>
        <p:spPr>
          <a:xfrm rot="0">
            <a:off x="887838" y="6764206"/>
            <a:ext cx="6282264" cy="1885950"/>
          </a:xfrm>
          <a:prstGeom prst="rect">
            <a:avLst/>
          </a:prstGeom>
        </p:spPr>
        <p:txBody>
          <a:bodyPr anchor="t" rtlCol="false" tIns="0" lIns="0" bIns="0" rIns="0">
            <a:spAutoFit/>
          </a:bodyPr>
          <a:lstStyle/>
          <a:p>
            <a:pPr algn="ctr">
              <a:lnSpc>
                <a:spcPts val="2520"/>
              </a:lnSpc>
              <a:spcBef>
                <a:spcPct val="0"/>
              </a:spcBef>
            </a:pPr>
            <a:r>
              <a:rPr lang="en-US" b="true" sz="2100">
                <a:solidFill>
                  <a:srgbClr val="000000"/>
                </a:solidFill>
                <a:latin typeface="Canva Sans Bold"/>
                <a:ea typeface="Canva Sans Bold"/>
                <a:cs typeface="Canva Sans Bold"/>
                <a:sym typeface="Canva Sans Bold"/>
              </a:rPr>
              <a:t>Можно быть праведником, запершись в четырех стенах (молиться, учиться). Таков принцип служения Б-гу «сверху вниз», который однако разбивается при встрече с реальностью.</a:t>
            </a:r>
          </a:p>
          <a:p>
            <a:pPr algn="ctr">
              <a:lnSpc>
                <a:spcPts val="2520"/>
              </a:lnSpc>
              <a:spcBef>
                <a:spcPct val="0"/>
              </a:spcBef>
            </a:pPr>
          </a:p>
        </p:txBody>
      </p:sp>
      <p:sp>
        <p:nvSpPr>
          <p:cNvPr name="TextBox 12" id="12"/>
          <p:cNvSpPr txBox="true"/>
          <p:nvPr/>
        </p:nvSpPr>
        <p:spPr>
          <a:xfrm rot="0">
            <a:off x="10566609" y="6764206"/>
            <a:ext cx="6141402" cy="2200275"/>
          </a:xfrm>
          <a:prstGeom prst="rect">
            <a:avLst/>
          </a:prstGeom>
        </p:spPr>
        <p:txBody>
          <a:bodyPr anchor="t" rtlCol="false" tIns="0" lIns="0" bIns="0" rIns="0">
            <a:spAutoFit/>
          </a:bodyPr>
          <a:lstStyle/>
          <a:p>
            <a:pPr algn="ctr" marL="0" indent="0" lvl="0">
              <a:lnSpc>
                <a:spcPts val="2520"/>
              </a:lnSpc>
              <a:spcBef>
                <a:spcPct val="0"/>
              </a:spcBef>
            </a:pPr>
            <a:r>
              <a:rPr lang="en-US" b="true" sz="2100" strike="noStrike" u="none">
                <a:solidFill>
                  <a:srgbClr val="000000"/>
                </a:solidFill>
                <a:latin typeface="Canva Sans Bold"/>
                <a:ea typeface="Canva Sans Bold"/>
                <a:cs typeface="Canva Sans Bold"/>
                <a:sym typeface="Canva Sans Bold"/>
              </a:rPr>
              <a:t>Настоящие изменения, которые сохраняться на долгое время, требуют выхода из зоны комфорта. Истинная святость — это спуститься вниз, действовать в материальном мире и преобразить его изнутри.</a:t>
            </a:r>
          </a:p>
          <a:p>
            <a:pPr algn="ctr" marL="0" indent="0" lvl="0">
              <a:lnSpc>
                <a:spcPts val="2520"/>
              </a:lnSpc>
              <a:spcBef>
                <a:spcPct val="0"/>
              </a:spcBef>
            </a:pP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AutoShape 3" id="3"/>
          <p:cNvSpPr/>
          <p:nvPr/>
        </p:nvSpPr>
        <p:spPr>
          <a:xfrm flipV="true">
            <a:off x="3446593" y="1076304"/>
            <a:ext cx="1139598" cy="0"/>
          </a:xfrm>
          <a:prstGeom prst="line">
            <a:avLst/>
          </a:prstGeom>
          <a:ln cap="flat" w="76200">
            <a:solidFill>
              <a:srgbClr val="30BFBF"/>
            </a:solidFill>
            <a:prstDash val="solid"/>
            <a:headEnd type="none" len="sm" w="sm"/>
            <a:tailEnd type="none" len="sm" w="sm"/>
          </a:ln>
        </p:spPr>
      </p:sp>
      <p:sp>
        <p:nvSpPr>
          <p:cNvPr name="TextBox 4" id="4"/>
          <p:cNvSpPr txBox="true"/>
          <p:nvPr/>
        </p:nvSpPr>
        <p:spPr>
          <a:xfrm rot="0">
            <a:off x="3465643" y="1065259"/>
            <a:ext cx="13716000" cy="7011962"/>
          </a:xfrm>
          <a:prstGeom prst="rect">
            <a:avLst/>
          </a:prstGeom>
        </p:spPr>
        <p:txBody>
          <a:bodyPr anchor="t" rtlCol="false" tIns="0" lIns="0" bIns="0" rIns="0">
            <a:spAutoFit/>
          </a:bodyPr>
          <a:lstStyle/>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Билам,</a:t>
            </a:r>
            <a:r>
              <a:rPr lang="en-US" sz="3150">
                <a:solidFill>
                  <a:srgbClr val="000000"/>
                </a:solidFill>
                <a:latin typeface="Calibri (MS)"/>
                <a:ea typeface="Calibri (MS)"/>
                <a:cs typeface="Calibri (MS)"/>
                <a:sym typeface="Calibri (MS)"/>
              </a:rPr>
              <a:t> не сумевший проклясть Израиль, посоветовал Балаку ввести Израиль в грех через разврат и идолопоклонст</a:t>
            </a:r>
            <a:r>
              <a:rPr lang="en-US" sz="3150">
                <a:solidFill>
                  <a:srgbClr val="000000"/>
                </a:solidFill>
                <a:latin typeface="Calibri (MS)"/>
                <a:ea typeface="Calibri (MS)"/>
                <a:cs typeface="Calibri (MS)"/>
                <a:sym typeface="Calibri (MS)"/>
              </a:rPr>
              <a:t>во. Этот план удался, и Б-г потребовал казни грешников.</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Зимри публично привёл мидьянскую принцессу к Моше и спросил: «Если это запрещено, как же мог ты жениться на дочери Итро?» Тем самым он стремился обелить грехи своего колена. Пинхас убил Зимри и мидьянитянку, остановив мор среди народа. В награду Пинхас и его потомки получили священнослужение навеки.</a:t>
            </a:r>
          </a:p>
          <a:p>
            <a:pPr algn="just" marL="680085" indent="-340042" lvl="1">
              <a:lnSpc>
                <a:spcPts val="4592"/>
              </a:lnSpc>
              <a:buFont typeface="Arial"/>
              <a:buChar char="•"/>
            </a:pPr>
            <a:r>
              <a:rPr lang="en-US" sz="3150">
                <a:solidFill>
                  <a:srgbClr val="000000"/>
                </a:solidFill>
                <a:latin typeface="Calibri (MS)"/>
                <a:ea typeface="Calibri (MS)"/>
                <a:cs typeface="Calibri (MS)"/>
                <a:sym typeface="Calibri (MS)"/>
              </a:rPr>
              <a:t>Ребе спрашивает: что особенного в поступке Пинхаса, который отвратил гнев Б-га и прекратил мор, за что удостоился вечного священства? Моше делал это многократно, но не получил подобной награды. Когда Моше попросил назначить преемника, ему было отказано!</a:t>
            </a:r>
          </a:p>
        </p:txBody>
      </p:sp>
      <p:grpSp>
        <p:nvGrpSpPr>
          <p:cNvPr name="Group 5" id="5"/>
          <p:cNvGrpSpPr/>
          <p:nvPr/>
        </p:nvGrpSpPr>
        <p:grpSpPr>
          <a:xfrm rot="0">
            <a:off x="379543" y="738166"/>
            <a:ext cx="1751796" cy="3086100"/>
            <a:chOff x="0" y="0"/>
            <a:chExt cx="461378" cy="812800"/>
          </a:xfrm>
        </p:grpSpPr>
        <p:sp>
          <p:nvSpPr>
            <p:cNvPr name="Freeform 6" id="6"/>
            <p:cNvSpPr/>
            <p:nvPr/>
          </p:nvSpPr>
          <p:spPr>
            <a:xfrm flipH="false" flipV="false" rot="0">
              <a:off x="0" y="0"/>
              <a:ext cx="461378" cy="812800"/>
            </a:xfrm>
            <a:custGeom>
              <a:avLst/>
              <a:gdLst/>
              <a:ahLst/>
              <a:cxnLst/>
              <a:rect r="r" b="b" t="t" l="l"/>
              <a:pathLst>
                <a:path h="812800" w="461378">
                  <a:moveTo>
                    <a:pt x="0" y="0"/>
                  </a:moveTo>
                  <a:lnTo>
                    <a:pt x="461378" y="0"/>
                  </a:lnTo>
                  <a:lnTo>
                    <a:pt x="461378" y="812800"/>
                  </a:lnTo>
                  <a:lnTo>
                    <a:pt x="0" y="812800"/>
                  </a:lnTo>
                  <a:close/>
                </a:path>
              </a:pathLst>
            </a:custGeom>
            <a:solidFill>
              <a:srgbClr val="195E68"/>
            </a:solidFill>
          </p:spPr>
        </p:sp>
        <p:sp>
          <p:nvSpPr>
            <p:cNvPr name="TextBox 7" id="7"/>
            <p:cNvSpPr txBox="true"/>
            <p:nvPr/>
          </p:nvSpPr>
          <p:spPr>
            <a:xfrm>
              <a:off x="0" y="0"/>
              <a:ext cx="461378" cy="812800"/>
            </a:xfrm>
            <a:prstGeom prst="rect">
              <a:avLst/>
            </a:prstGeom>
          </p:spPr>
          <p:txBody>
            <a:bodyPr anchor="ctr" rtlCol="false" tIns="50800" lIns="50800" bIns="50800" rIns="50800"/>
            <a:lstStyle/>
            <a:p>
              <a:pPr algn="ctr">
                <a:lnSpc>
                  <a:spcPts val="2520"/>
                </a:lnSpc>
              </a:pPr>
            </a:p>
          </p:txBody>
        </p:sp>
      </p:grpSp>
      <p:sp>
        <p:nvSpPr>
          <p:cNvPr name="TextBox 8" id="8"/>
          <p:cNvSpPr txBox="true"/>
          <p:nvPr/>
        </p:nvSpPr>
        <p:spPr>
          <a:xfrm rot="0">
            <a:off x="3446593" y="438129"/>
            <a:ext cx="7608189"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КЛЮЧЕВЫЕ МОМЕНТЫ</a:t>
            </a:r>
          </a:p>
        </p:txBody>
      </p:sp>
      <p:grpSp>
        <p:nvGrpSpPr>
          <p:cNvPr name="Group 9" id="9"/>
          <p:cNvGrpSpPr/>
          <p:nvPr/>
        </p:nvGrpSpPr>
        <p:grpSpPr>
          <a:xfrm rot="0">
            <a:off x="822550" y="1016489"/>
            <a:ext cx="739416" cy="1231983"/>
            <a:chOff x="0" y="0"/>
            <a:chExt cx="985888" cy="1642643"/>
          </a:xfrm>
        </p:grpSpPr>
        <p:sp>
          <p:nvSpPr>
            <p:cNvPr name="Freeform 10" id="10"/>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503263"/>
            <a:ext cx="13716000" cy="8755037"/>
          </a:xfrm>
          <a:prstGeom prst="rect">
            <a:avLst/>
          </a:prstGeom>
        </p:spPr>
        <p:txBody>
          <a:bodyPr anchor="t" rtlCol="false" tIns="0" lIns="0" bIns="0" rIns="0">
            <a:spAutoFit/>
          </a:bodyPr>
          <a:lstStyle/>
          <a:p>
            <a:pPr algn="l" marL="680085" indent="-340042" lvl="1">
              <a:lnSpc>
                <a:spcPts val="4592"/>
              </a:lnSpc>
              <a:buFont typeface="Arial"/>
              <a:buChar char="•"/>
            </a:pPr>
            <a:r>
              <a:rPr lang="en-US" sz="3150">
                <a:solidFill>
                  <a:srgbClr val="000000"/>
                </a:solidFill>
                <a:latin typeface="Calibri (MS)"/>
                <a:ea typeface="Calibri (MS)"/>
                <a:cs typeface="Calibri (MS)"/>
                <a:sym typeface="Calibri (MS)"/>
              </a:rPr>
              <a:t>Объя</a:t>
            </a:r>
            <a:r>
              <a:rPr lang="en-US" sz="3150">
                <a:solidFill>
                  <a:srgbClr val="000000"/>
                </a:solidFill>
                <a:latin typeface="Calibri (MS)"/>
                <a:ea typeface="Calibri (MS)"/>
                <a:cs typeface="Calibri (MS)"/>
                <a:sym typeface="Calibri (MS)"/>
              </a:rPr>
              <a:t>снение: между Моше и Пинхасом есть два ключевых различия:</a:t>
            </a:r>
          </a:p>
          <a:p>
            <a:pPr algn="l" marL="680085" indent="-340042" lvl="1">
              <a:lnSpc>
                <a:spcPts val="4592"/>
              </a:lnSpc>
              <a:buAutoNum type="arabicPeriod" startAt="1"/>
            </a:pPr>
            <a:r>
              <a:rPr lang="en-US" sz="3150">
                <a:solidFill>
                  <a:srgbClr val="000000"/>
                </a:solidFill>
                <a:latin typeface="Calibri (MS)"/>
                <a:ea typeface="Calibri (MS)"/>
                <a:cs typeface="Calibri (MS)"/>
                <a:sym typeface="Calibri (MS)"/>
              </a:rPr>
              <a:t>Подход Моше заключался в молитве к Б-гу — по принципу «сверху вниз»; подход Пинхаса заключался в побуждении народа к покаянию — по принципу «снизу вверх».</a:t>
            </a:r>
          </a:p>
          <a:p>
            <a:pPr algn="l" marL="680085" indent="-340042" lvl="1">
              <a:lnSpc>
                <a:spcPts val="4592"/>
              </a:lnSpc>
              <a:buAutoNum type="arabicPeriod" startAt="1"/>
            </a:pPr>
            <a:r>
              <a:rPr lang="en-US" sz="3150">
                <a:solidFill>
                  <a:srgbClr val="000000"/>
                </a:solidFill>
                <a:latin typeface="Calibri (MS)"/>
                <a:ea typeface="Calibri (MS)"/>
                <a:cs typeface="Calibri (MS)"/>
                <a:sym typeface="Calibri (MS)"/>
              </a:rPr>
              <a:t>Моше рисковал своей духовной жизнью ради народа; Пинхас же рисковал своей физической жизнью ради них.</a:t>
            </a:r>
          </a:p>
          <a:p>
            <a:pPr algn="l">
              <a:lnSpc>
                <a:spcPts val="4592"/>
              </a:lnSpc>
            </a:pPr>
            <a:r>
              <a:rPr lang="en-US" sz="3150">
                <a:solidFill>
                  <a:srgbClr val="000000"/>
                </a:solidFill>
                <a:latin typeface="Calibri (MS)"/>
                <a:ea typeface="Calibri (MS)"/>
                <a:cs typeface="Calibri (MS)"/>
                <a:sym typeface="Calibri (MS)"/>
              </a:rPr>
              <a:t>Эти различия проистекают из сути их духовного служения:</a:t>
            </a:r>
          </a:p>
          <a:p>
            <a:pPr algn="l" marL="680085" indent="-340042" lvl="1">
              <a:lnSpc>
                <a:spcPts val="4592"/>
              </a:lnSpc>
              <a:buFont typeface="Arial"/>
              <a:buChar char="•"/>
            </a:pPr>
            <a:r>
              <a:rPr lang="en-US" sz="3150">
                <a:solidFill>
                  <a:srgbClr val="000000"/>
                </a:solidFill>
                <a:latin typeface="Calibri (MS)"/>
                <a:ea typeface="Calibri (MS)"/>
                <a:cs typeface="Calibri (MS)"/>
                <a:sym typeface="Calibri (MS)"/>
              </a:rPr>
              <a:t>Моше всегда действовал по нисходящей. Передал Тору Свыше, которая естественным образом защищает от зла. Поэтому он отменял суровые решения Творца молитвой и, когда требовалось, рисковал духовной жизнью ради народа. Пинхас же пробуждал народ к раскаянию по восходящей и, когда требовалось, рисковал физической жизнью.</a:t>
            </a:r>
          </a:p>
          <a:p>
            <a:pPr algn="l" marL="680085" indent="-340042" lvl="1">
              <a:lnSpc>
                <a:spcPts val="4592"/>
              </a:lnSpc>
              <a:buFont typeface="Arial"/>
              <a:buChar char="•"/>
            </a:pPr>
            <a:r>
              <a:rPr lang="en-US" sz="3150">
                <a:solidFill>
                  <a:srgbClr val="000000"/>
                </a:solidFill>
                <a:latin typeface="Calibri (MS)"/>
                <a:ea typeface="Calibri (MS)"/>
                <a:cs typeface="Calibri (MS)"/>
                <a:sym typeface="Calibri (MS)"/>
              </a:rPr>
              <a:t>Различие заключается в результате: воздействие сверху могущественно, но не производит устойчивого внутреннего изменения. Когда изменение исходит изнутри, оно сохраняется навсегда.</a:t>
            </a:r>
          </a:p>
        </p:txBody>
      </p:sp>
      <p:grpSp>
        <p:nvGrpSpPr>
          <p:cNvPr name="Group 4" id="4"/>
          <p:cNvGrpSpPr/>
          <p:nvPr/>
        </p:nvGrpSpPr>
        <p:grpSpPr>
          <a:xfrm rot="0">
            <a:off x="379543" y="738166"/>
            <a:ext cx="1751796" cy="3086100"/>
            <a:chOff x="0" y="0"/>
            <a:chExt cx="461378" cy="812800"/>
          </a:xfrm>
        </p:grpSpPr>
        <p:sp>
          <p:nvSpPr>
            <p:cNvPr name="Freeform 5" id="5"/>
            <p:cNvSpPr/>
            <p:nvPr/>
          </p:nvSpPr>
          <p:spPr>
            <a:xfrm flipH="false" flipV="false" rot="0">
              <a:off x="0" y="0"/>
              <a:ext cx="461378" cy="812800"/>
            </a:xfrm>
            <a:custGeom>
              <a:avLst/>
              <a:gdLst/>
              <a:ahLst/>
              <a:cxnLst/>
              <a:rect r="r" b="b" t="t" l="l"/>
              <a:pathLst>
                <a:path h="812800" w="461378">
                  <a:moveTo>
                    <a:pt x="0" y="0"/>
                  </a:moveTo>
                  <a:lnTo>
                    <a:pt x="461378" y="0"/>
                  </a:lnTo>
                  <a:lnTo>
                    <a:pt x="461378" y="812800"/>
                  </a:lnTo>
                  <a:lnTo>
                    <a:pt x="0" y="812800"/>
                  </a:lnTo>
                  <a:close/>
                </a:path>
              </a:pathLst>
            </a:custGeom>
            <a:solidFill>
              <a:srgbClr val="195E68"/>
            </a:solidFill>
          </p:spPr>
        </p:sp>
        <p:sp>
          <p:nvSpPr>
            <p:cNvPr name="TextBox 6" id="6"/>
            <p:cNvSpPr txBox="true"/>
            <p:nvPr/>
          </p:nvSpPr>
          <p:spPr>
            <a:xfrm>
              <a:off x="0" y="0"/>
              <a:ext cx="461378" cy="812800"/>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822550" y="1016489"/>
            <a:ext cx="739416" cy="1231983"/>
            <a:chOff x="0" y="0"/>
            <a:chExt cx="985888" cy="1642643"/>
          </a:xfrm>
        </p:grpSpPr>
        <p:sp>
          <p:nvSpPr>
            <p:cNvPr name="Freeform 8" id="8"/>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5643" y="503263"/>
            <a:ext cx="13716000" cy="1782737"/>
          </a:xfrm>
          <a:prstGeom prst="rect">
            <a:avLst/>
          </a:prstGeom>
        </p:spPr>
        <p:txBody>
          <a:bodyPr anchor="t" rtlCol="false" tIns="0" lIns="0" bIns="0" rIns="0">
            <a:spAutoFit/>
          </a:bodyPr>
          <a:lstStyle/>
          <a:p>
            <a:pPr algn="l" marL="680085" indent="-340042" lvl="1">
              <a:lnSpc>
                <a:spcPts val="4592"/>
              </a:lnSpc>
              <a:buFont typeface="Arial"/>
              <a:buChar char="•"/>
            </a:pPr>
            <a:r>
              <a:rPr lang="en-US" sz="3150">
                <a:solidFill>
                  <a:srgbClr val="000000"/>
                </a:solidFill>
                <a:latin typeface="Calibri (MS)"/>
                <a:ea typeface="Calibri (MS)"/>
                <a:cs typeface="Calibri (MS)"/>
                <a:sym typeface="Calibri (MS)"/>
              </a:rPr>
              <a:t>В</a:t>
            </a:r>
            <a:r>
              <a:rPr lang="en-US" sz="3150">
                <a:solidFill>
                  <a:srgbClr val="000000"/>
                </a:solidFill>
                <a:latin typeface="Calibri (MS)"/>
                <a:ea typeface="Calibri (MS)"/>
                <a:cs typeface="Calibri (MS)"/>
                <a:sym typeface="Calibri (MS)"/>
              </a:rPr>
              <a:t>от поч</a:t>
            </a:r>
            <a:r>
              <a:rPr lang="en-US" sz="3150">
                <a:solidFill>
                  <a:srgbClr val="000000"/>
                </a:solidFill>
                <a:latin typeface="Calibri (MS)"/>
                <a:ea typeface="Calibri (MS)"/>
                <a:cs typeface="Calibri (MS)"/>
                <a:sym typeface="Calibri (MS)"/>
              </a:rPr>
              <a:t>ему Пинхас удостоился особой награды, навечно унаследованной его потомками — потому что его влияние проникло глубоко и достигло сущностного, вечного преобразования.</a:t>
            </a:r>
          </a:p>
        </p:txBody>
      </p:sp>
      <p:grpSp>
        <p:nvGrpSpPr>
          <p:cNvPr name="Group 4" id="4"/>
          <p:cNvGrpSpPr/>
          <p:nvPr/>
        </p:nvGrpSpPr>
        <p:grpSpPr>
          <a:xfrm rot="0">
            <a:off x="379543" y="738166"/>
            <a:ext cx="1751796" cy="3086100"/>
            <a:chOff x="0" y="0"/>
            <a:chExt cx="461378" cy="812800"/>
          </a:xfrm>
        </p:grpSpPr>
        <p:sp>
          <p:nvSpPr>
            <p:cNvPr name="Freeform 5" id="5"/>
            <p:cNvSpPr/>
            <p:nvPr/>
          </p:nvSpPr>
          <p:spPr>
            <a:xfrm flipH="false" flipV="false" rot="0">
              <a:off x="0" y="0"/>
              <a:ext cx="461378" cy="812800"/>
            </a:xfrm>
            <a:custGeom>
              <a:avLst/>
              <a:gdLst/>
              <a:ahLst/>
              <a:cxnLst/>
              <a:rect r="r" b="b" t="t" l="l"/>
              <a:pathLst>
                <a:path h="812800" w="461378">
                  <a:moveTo>
                    <a:pt x="0" y="0"/>
                  </a:moveTo>
                  <a:lnTo>
                    <a:pt x="461378" y="0"/>
                  </a:lnTo>
                  <a:lnTo>
                    <a:pt x="461378" y="812800"/>
                  </a:lnTo>
                  <a:lnTo>
                    <a:pt x="0" y="812800"/>
                  </a:lnTo>
                  <a:close/>
                </a:path>
              </a:pathLst>
            </a:custGeom>
            <a:solidFill>
              <a:srgbClr val="195E68"/>
            </a:solidFill>
          </p:spPr>
        </p:sp>
        <p:sp>
          <p:nvSpPr>
            <p:cNvPr name="TextBox 6" id="6"/>
            <p:cNvSpPr txBox="true"/>
            <p:nvPr/>
          </p:nvSpPr>
          <p:spPr>
            <a:xfrm>
              <a:off x="0" y="0"/>
              <a:ext cx="461378" cy="812800"/>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822550" y="1016489"/>
            <a:ext cx="739416" cy="1231983"/>
            <a:chOff x="0" y="0"/>
            <a:chExt cx="985888" cy="1642643"/>
          </a:xfrm>
        </p:grpSpPr>
        <p:sp>
          <p:nvSpPr>
            <p:cNvPr name="Freeform 8" id="8"/>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AutoShape 3" id="3"/>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4" id="4"/>
          <p:cNvSpPr txBox="true"/>
          <p:nvPr/>
        </p:nvSpPr>
        <p:spPr>
          <a:xfrm rot="0">
            <a:off x="3465643" y="1627256"/>
            <a:ext cx="13716000" cy="8174012"/>
          </a:xfrm>
          <a:prstGeom prst="rect">
            <a:avLst/>
          </a:prstGeom>
        </p:spPr>
        <p:txBody>
          <a:bodyPr anchor="t" rtlCol="false" tIns="0" lIns="0" bIns="0" rIns="0">
            <a:spAutoFit/>
          </a:bodyPr>
          <a:lstStyle/>
          <a:p>
            <a:pPr algn="l">
              <a:lnSpc>
                <a:spcPts val="4592"/>
              </a:lnSpc>
            </a:pPr>
            <a:r>
              <a:rPr lang="en-US" sz="3150">
                <a:solidFill>
                  <a:srgbClr val="000000"/>
                </a:solidFill>
                <a:latin typeface="Calibri (MS)"/>
                <a:ea typeface="Calibri (MS)"/>
                <a:cs typeface="Calibri (MS)"/>
                <a:sym typeface="Calibri (MS)"/>
              </a:rPr>
              <a:t>Пинхас преподаёт нам</a:t>
            </a:r>
            <a:r>
              <a:rPr lang="en-US" sz="3150">
                <a:solidFill>
                  <a:srgbClr val="000000"/>
                </a:solidFill>
                <a:latin typeface="Calibri (MS)"/>
                <a:ea typeface="Calibri (MS)"/>
                <a:cs typeface="Calibri (MS)"/>
                <a:sym typeface="Calibri (MS)"/>
              </a:rPr>
              <a:t> глубокий урок: подлинное изменение не всегда должно исходить от лидеров, от истеблишмента или Свыше. Иногда оно происходит именно когда мы действуем — не потому, что нам приказали, а из ощущаемой внутри правды.</a:t>
            </a:r>
          </a:p>
          <a:p>
            <a:pPr algn="l">
              <a:lnSpc>
                <a:spcPts val="4592"/>
              </a:lnSpc>
            </a:pPr>
            <a:r>
              <a:rPr lang="en-US" sz="3150">
                <a:solidFill>
                  <a:srgbClr val="000000"/>
                </a:solidFill>
                <a:latin typeface="Calibri (MS)"/>
                <a:ea typeface="Calibri (MS)"/>
                <a:cs typeface="Calibri (MS)"/>
                <a:sym typeface="Calibri (MS)"/>
              </a:rPr>
              <a:t>Сила Пинхаса была не в том, что он получил прямой приказ, а в том, что он не стал ждать. Он чувствовал, что так не может больше нельзя, и действовал.</a:t>
            </a:r>
          </a:p>
          <a:p>
            <a:pPr algn="l">
              <a:lnSpc>
                <a:spcPts val="4592"/>
              </a:lnSpc>
            </a:pPr>
            <a:r>
              <a:rPr lang="en-US" sz="3150">
                <a:solidFill>
                  <a:srgbClr val="000000"/>
                </a:solidFill>
                <a:latin typeface="Calibri (MS)"/>
                <a:ea typeface="Calibri (MS)"/>
                <a:cs typeface="Calibri (MS)"/>
                <a:sym typeface="Calibri (MS)"/>
              </a:rPr>
              <a:t>Удивительно то, что это изменение пришло «снизу вверх» — от простого человека ко всему народу; от одного поступка к вечно продолжающемуся воздействию.</a:t>
            </a:r>
          </a:p>
          <a:p>
            <a:pPr algn="l">
              <a:lnSpc>
                <a:spcPts val="4592"/>
              </a:lnSpc>
            </a:pPr>
            <a:r>
              <a:rPr lang="en-US" sz="3150">
                <a:solidFill>
                  <a:srgbClr val="000000"/>
                </a:solidFill>
                <a:latin typeface="Calibri (MS)"/>
                <a:ea typeface="Calibri (MS)"/>
                <a:cs typeface="Calibri (MS)"/>
                <a:sym typeface="Calibri (MS)"/>
              </a:rPr>
              <a:t>Пожалуй, это самое сильное послание:</a:t>
            </a:r>
          </a:p>
          <a:p>
            <a:pPr algn="l">
              <a:lnSpc>
                <a:spcPts val="4592"/>
              </a:lnSpc>
            </a:pPr>
            <a:r>
              <a:rPr lang="en-US" sz="3150">
                <a:solidFill>
                  <a:srgbClr val="000000"/>
                </a:solidFill>
                <a:latin typeface="Calibri (MS)"/>
                <a:ea typeface="Calibri (MS)"/>
                <a:cs typeface="Calibri (MS)"/>
                <a:sym typeface="Calibri (MS)"/>
              </a:rPr>
              <a:t>Если ты видишь то, что нуждается в исправлении, — не жди, пока тебе скажут, что делать.</a:t>
            </a:r>
          </a:p>
          <a:p>
            <a:pPr algn="l">
              <a:lnSpc>
                <a:spcPts val="4592"/>
              </a:lnSpc>
            </a:pPr>
            <a:r>
              <a:rPr lang="en-US" sz="3150">
                <a:solidFill>
                  <a:srgbClr val="000000"/>
                </a:solidFill>
                <a:latin typeface="Calibri (MS)"/>
                <a:ea typeface="Calibri (MS)"/>
                <a:cs typeface="Calibri (MS)"/>
                <a:sym typeface="Calibri (MS)"/>
              </a:rPr>
              <a:t>Начни сам. Потому что когда изменение приходит снизу, оно затрагивает сердце и сохраняется навсегда.</a:t>
            </a:r>
          </a:p>
        </p:txBody>
      </p:sp>
      <p:grpSp>
        <p:nvGrpSpPr>
          <p:cNvPr name="Group 5" id="5"/>
          <p:cNvGrpSpPr/>
          <p:nvPr/>
        </p:nvGrpSpPr>
        <p:grpSpPr>
          <a:xfrm rot="0">
            <a:off x="379543" y="738166"/>
            <a:ext cx="1751796" cy="3086100"/>
            <a:chOff x="0" y="0"/>
            <a:chExt cx="461378" cy="812800"/>
          </a:xfrm>
        </p:grpSpPr>
        <p:sp>
          <p:nvSpPr>
            <p:cNvPr name="Freeform 6" id="6"/>
            <p:cNvSpPr/>
            <p:nvPr/>
          </p:nvSpPr>
          <p:spPr>
            <a:xfrm flipH="false" flipV="false" rot="0">
              <a:off x="0" y="0"/>
              <a:ext cx="461378" cy="812800"/>
            </a:xfrm>
            <a:custGeom>
              <a:avLst/>
              <a:gdLst/>
              <a:ahLst/>
              <a:cxnLst/>
              <a:rect r="r" b="b" t="t" l="l"/>
              <a:pathLst>
                <a:path h="812800" w="461378">
                  <a:moveTo>
                    <a:pt x="0" y="0"/>
                  </a:moveTo>
                  <a:lnTo>
                    <a:pt x="461378" y="0"/>
                  </a:lnTo>
                  <a:lnTo>
                    <a:pt x="461378" y="812800"/>
                  </a:lnTo>
                  <a:lnTo>
                    <a:pt x="0" y="812800"/>
                  </a:lnTo>
                  <a:close/>
                </a:path>
              </a:pathLst>
            </a:custGeom>
            <a:solidFill>
              <a:srgbClr val="195E68"/>
            </a:solidFill>
          </p:spPr>
        </p:sp>
        <p:sp>
          <p:nvSpPr>
            <p:cNvPr name="TextBox 7" id="7"/>
            <p:cNvSpPr txBox="true"/>
            <p:nvPr/>
          </p:nvSpPr>
          <p:spPr>
            <a:xfrm>
              <a:off x="0" y="0"/>
              <a:ext cx="461378" cy="812800"/>
            </a:xfrm>
            <a:prstGeom prst="rect">
              <a:avLst/>
            </a:prstGeom>
          </p:spPr>
          <p:txBody>
            <a:bodyPr anchor="ctr" rtlCol="false" tIns="50800" lIns="50800" bIns="50800" rIns="50800"/>
            <a:lstStyle/>
            <a:p>
              <a:pPr algn="ctr">
                <a:lnSpc>
                  <a:spcPts val="2520"/>
                </a:lnSpc>
              </a:pPr>
            </a:p>
          </p:txBody>
        </p:sp>
      </p:grpSp>
      <p:sp>
        <p:nvSpPr>
          <p:cNvPr name="TextBox 8" id="8"/>
          <p:cNvSpPr txBox="true"/>
          <p:nvPr/>
        </p:nvSpPr>
        <p:spPr>
          <a:xfrm rot="0">
            <a:off x="3446593" y="1000125"/>
            <a:ext cx="7608189"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Вывод</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 r="0" b="-5"/>
            </a:stretch>
          </a:blipFill>
        </p:spPr>
      </p:sp>
      <p:grpSp>
        <p:nvGrpSpPr>
          <p:cNvPr name="Group 3" id="3"/>
          <p:cNvGrpSpPr/>
          <p:nvPr/>
        </p:nvGrpSpPr>
        <p:grpSpPr>
          <a:xfrm rot="0">
            <a:off x="10864215" y="5846479"/>
            <a:ext cx="6386170" cy="4286250"/>
            <a:chOff x="0" y="0"/>
            <a:chExt cx="1681954" cy="1128889"/>
          </a:xfrm>
        </p:grpSpPr>
        <p:sp>
          <p:nvSpPr>
            <p:cNvPr name="Freeform 4" id="4"/>
            <p:cNvSpPr/>
            <p:nvPr/>
          </p:nvSpPr>
          <p:spPr>
            <a:xfrm flipH="false" flipV="false" rot="0">
              <a:off x="0" y="0"/>
              <a:ext cx="1681954" cy="1128889"/>
            </a:xfrm>
            <a:custGeom>
              <a:avLst/>
              <a:gdLst/>
              <a:ahLst/>
              <a:cxnLst/>
              <a:rect r="r" b="b" t="t" l="l"/>
              <a:pathLst>
                <a:path h="1128889" w="1681954">
                  <a:moveTo>
                    <a:pt x="0" y="0"/>
                  </a:moveTo>
                  <a:lnTo>
                    <a:pt x="1681954" y="0"/>
                  </a:lnTo>
                  <a:lnTo>
                    <a:pt x="1681954" y="1128889"/>
                  </a:lnTo>
                  <a:lnTo>
                    <a:pt x="0" y="1128889"/>
                  </a:lnTo>
                  <a:close/>
                </a:path>
              </a:pathLst>
            </a:custGeom>
            <a:solidFill>
              <a:srgbClr val="195E68"/>
            </a:solidFill>
          </p:spPr>
        </p:sp>
        <p:sp>
          <p:nvSpPr>
            <p:cNvPr name="TextBox 5" id="5"/>
            <p:cNvSpPr txBox="true"/>
            <p:nvPr/>
          </p:nvSpPr>
          <p:spPr>
            <a:xfrm>
              <a:off x="0" y="0"/>
              <a:ext cx="1681954" cy="1128889"/>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699999">
            <a:off x="14191197" y="6684086"/>
            <a:ext cx="4419845" cy="4950908"/>
            <a:chOff x="0" y="0"/>
            <a:chExt cx="1164074" cy="1303943"/>
          </a:xfrm>
        </p:grpSpPr>
        <p:sp>
          <p:nvSpPr>
            <p:cNvPr name="Freeform 7" id="7"/>
            <p:cNvSpPr/>
            <p:nvPr/>
          </p:nvSpPr>
          <p:spPr>
            <a:xfrm flipH="false" flipV="false" rot="0">
              <a:off x="0" y="0"/>
              <a:ext cx="1164074" cy="1303943"/>
            </a:xfrm>
            <a:custGeom>
              <a:avLst/>
              <a:gdLst/>
              <a:ahLst/>
              <a:cxnLst/>
              <a:rect r="r" b="b" t="t" l="l"/>
              <a:pathLst>
                <a:path h="1303943" w="1164074">
                  <a:moveTo>
                    <a:pt x="0" y="0"/>
                  </a:moveTo>
                  <a:lnTo>
                    <a:pt x="1164074" y="0"/>
                  </a:lnTo>
                  <a:lnTo>
                    <a:pt x="1164074" y="1303943"/>
                  </a:lnTo>
                  <a:lnTo>
                    <a:pt x="0" y="1303943"/>
                  </a:lnTo>
                  <a:close/>
                </a:path>
              </a:pathLst>
            </a:custGeom>
            <a:solidFill>
              <a:srgbClr val="1A969B"/>
            </a:solidFill>
          </p:spPr>
        </p:sp>
        <p:sp>
          <p:nvSpPr>
            <p:cNvPr name="TextBox 8" id="8"/>
            <p:cNvSpPr txBox="true"/>
            <p:nvPr/>
          </p:nvSpPr>
          <p:spPr>
            <a:xfrm>
              <a:off x="0" y="0"/>
              <a:ext cx="1164074" cy="1303943"/>
            </a:xfrm>
            <a:prstGeom prst="rect">
              <a:avLst/>
            </a:prstGeom>
          </p:spPr>
          <p:txBody>
            <a:bodyPr anchor="ctr" rtlCol="false" tIns="50800" lIns="50800" bIns="50800" rIns="50800"/>
            <a:lstStyle/>
            <a:p>
              <a:pPr algn="ctr">
                <a:lnSpc>
                  <a:spcPts val="2520"/>
                </a:lnSpc>
              </a:pPr>
            </a:p>
          </p:txBody>
        </p:sp>
      </p:grpSp>
      <p:sp>
        <p:nvSpPr>
          <p:cNvPr name="Freeform 9" id="9" descr="תמונה שמכילה טקסט, גופן, צילום מסך, גרפיקה"/>
          <p:cNvSpPr/>
          <p:nvPr/>
        </p:nvSpPr>
        <p:spPr>
          <a:xfrm flipH="false" flipV="false" rot="0">
            <a:off x="10084527" y="7429948"/>
            <a:ext cx="7736338" cy="1763573"/>
          </a:xfrm>
          <a:custGeom>
            <a:avLst/>
            <a:gdLst/>
            <a:ahLst/>
            <a:cxnLst/>
            <a:rect r="r" b="b" t="t" l="l"/>
            <a:pathLst>
              <a:path h="1763573" w="7736338">
                <a:moveTo>
                  <a:pt x="0" y="0"/>
                </a:moveTo>
                <a:lnTo>
                  <a:pt x="7736338" y="0"/>
                </a:lnTo>
                <a:lnTo>
                  <a:pt x="7736338" y="1763572"/>
                </a:lnTo>
                <a:lnTo>
                  <a:pt x="0" y="1763572"/>
                </a:lnTo>
                <a:lnTo>
                  <a:pt x="0" y="0"/>
                </a:lnTo>
                <a:close/>
              </a:path>
            </a:pathLst>
          </a:custGeom>
          <a:blipFill>
            <a:blip r:embed="rId3"/>
            <a:stretch>
              <a:fillRect l="0" t="-55906" r="-12" b="0"/>
            </a:stretch>
          </a:blipFill>
        </p:spPr>
      </p:sp>
      <p:sp>
        <p:nvSpPr>
          <p:cNvPr name="Freeform 10" id="10" descr="תמונה שמכילה טקסט, גופן, צילום מסך, גרפיקה"/>
          <p:cNvSpPr/>
          <p:nvPr/>
        </p:nvSpPr>
        <p:spPr>
          <a:xfrm flipH="false" flipV="false" rot="0">
            <a:off x="15683732" y="6337821"/>
            <a:ext cx="2071030" cy="1092117"/>
          </a:xfrm>
          <a:custGeom>
            <a:avLst/>
            <a:gdLst/>
            <a:ahLst/>
            <a:cxnLst/>
            <a:rect r="r" b="b" t="t" l="l"/>
            <a:pathLst>
              <a:path h="1092117" w="2071030">
                <a:moveTo>
                  <a:pt x="0" y="0"/>
                </a:moveTo>
                <a:lnTo>
                  <a:pt x="2071030" y="0"/>
                </a:lnTo>
                <a:lnTo>
                  <a:pt x="2071030" y="1092117"/>
                </a:lnTo>
                <a:lnTo>
                  <a:pt x="0" y="1092117"/>
                </a:lnTo>
                <a:lnTo>
                  <a:pt x="0" y="0"/>
                </a:lnTo>
                <a:close/>
              </a:path>
            </a:pathLst>
          </a:custGeom>
          <a:blipFill>
            <a:blip r:embed="rId4"/>
            <a:stretch>
              <a:fillRect l="-273581" t="12753" r="-10" b="-164510"/>
            </a:stretch>
          </a:blipFill>
        </p:spPr>
      </p:sp>
      <p:grpSp>
        <p:nvGrpSpPr>
          <p:cNvPr name="Group 11" id="11"/>
          <p:cNvGrpSpPr/>
          <p:nvPr/>
        </p:nvGrpSpPr>
        <p:grpSpPr>
          <a:xfrm rot="0">
            <a:off x="1028700" y="857250"/>
            <a:ext cx="16493490" cy="3755924"/>
            <a:chOff x="0" y="0"/>
            <a:chExt cx="4343964" cy="989215"/>
          </a:xfrm>
        </p:grpSpPr>
        <p:sp>
          <p:nvSpPr>
            <p:cNvPr name="Freeform 12" id="12"/>
            <p:cNvSpPr/>
            <p:nvPr/>
          </p:nvSpPr>
          <p:spPr>
            <a:xfrm flipH="false" flipV="false" rot="0">
              <a:off x="0" y="0"/>
              <a:ext cx="4343964" cy="989215"/>
            </a:xfrm>
            <a:custGeom>
              <a:avLst/>
              <a:gdLst/>
              <a:ahLst/>
              <a:cxnLst/>
              <a:rect r="r" b="b" t="t" l="l"/>
              <a:pathLst>
                <a:path h="989215" w="4343964">
                  <a:moveTo>
                    <a:pt x="0" y="0"/>
                  </a:moveTo>
                  <a:lnTo>
                    <a:pt x="4343964" y="0"/>
                  </a:lnTo>
                  <a:lnTo>
                    <a:pt x="4343964" y="989215"/>
                  </a:lnTo>
                  <a:lnTo>
                    <a:pt x="0" y="989215"/>
                  </a:lnTo>
                  <a:close/>
                </a:path>
              </a:pathLst>
            </a:custGeom>
            <a:solidFill>
              <a:srgbClr val="195E68"/>
            </a:solidFill>
          </p:spPr>
        </p:sp>
        <p:sp>
          <p:nvSpPr>
            <p:cNvPr name="TextBox 13" id="13"/>
            <p:cNvSpPr txBox="true"/>
            <p:nvPr/>
          </p:nvSpPr>
          <p:spPr>
            <a:xfrm>
              <a:off x="0" y="0"/>
              <a:ext cx="4343964" cy="989215"/>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2444115" y="4955857"/>
            <a:ext cx="9408795" cy="691191"/>
          </a:xfrm>
          <a:prstGeom prst="rect">
            <a:avLst/>
          </a:prstGeom>
        </p:spPr>
        <p:txBody>
          <a:bodyPr anchor="t" rtlCol="false" tIns="0" lIns="0" bIns="0" rIns="0">
            <a:spAutoFit/>
          </a:bodyPr>
          <a:lstStyle/>
          <a:p>
            <a:pPr algn="l">
              <a:lnSpc>
                <a:spcPts val="7200"/>
              </a:lnSpc>
            </a:pPr>
            <a:r>
              <a:rPr lang="en-US" sz="6000">
                <a:solidFill>
                  <a:srgbClr val="30BFBF"/>
                </a:solidFill>
                <a:latin typeface="Arial"/>
                <a:ea typeface="Arial"/>
                <a:cs typeface="Arial"/>
                <a:sym typeface="Arial"/>
              </a:rPr>
              <a:t>В (день), (время), (место)</a:t>
            </a:r>
          </a:p>
        </p:txBody>
      </p:sp>
      <p:sp>
        <p:nvSpPr>
          <p:cNvPr name="TextBox 15" id="15"/>
          <p:cNvSpPr txBox="true"/>
          <p:nvPr/>
        </p:nvSpPr>
        <p:spPr>
          <a:xfrm rot="0">
            <a:off x="1272540" y="2017290"/>
            <a:ext cx="12442450" cy="1857375"/>
          </a:xfrm>
          <a:prstGeom prst="rect">
            <a:avLst/>
          </a:prstGeom>
        </p:spPr>
        <p:txBody>
          <a:bodyPr anchor="t" rtlCol="false" tIns="0" lIns="0" bIns="0" rIns="0">
            <a:spAutoFit/>
          </a:bodyPr>
          <a:lstStyle/>
          <a:p>
            <a:pPr algn="l">
              <a:lnSpc>
                <a:spcPts val="7200"/>
              </a:lnSpc>
            </a:pPr>
            <a:r>
              <a:rPr lang="en-US" sz="6000" b="true">
                <a:solidFill>
                  <a:srgbClr val="FFFFFF"/>
                </a:solidFill>
                <a:latin typeface="Arimo Bold"/>
                <a:ea typeface="Arimo Bold"/>
                <a:cs typeface="Arimo Bold"/>
                <a:sym typeface="Arimo Bold"/>
              </a:rPr>
              <a:t>С НЕТЕРПЕНИЕМ ЖДЕМ ВАС НА СЛЕДУЮЩЕЙ НЕДЕЛЕ!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DAHNmtUJSFw</dc:identifier>
  <dcterms:modified xsi:type="dcterms:W3CDTF">2011-08-01T06:04:30Z</dcterms:modified>
  <cp:revision>1</cp:revision>
  <dc:title>פנחס מצגת רוסית</dc:title>
</cp:coreProperties>
</file>