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x="18288000" cy="10287000"/>
  <p:notesSz cx="6858000" cy="9144000"/>
  <p:embeddedFontLst>
    <p:embeddedFont>
      <p:font typeface="Arial Bold" charset="1" panose="020B0704020202020204"/>
      <p:regular r:id="rId38"/>
    </p:embeddedFont>
    <p:embeddedFont>
      <p:font typeface="Arial" charset="1" panose="020B0604020202020204"/>
      <p:regular r:id="rId39"/>
    </p:embeddedFont>
    <p:embeddedFont>
      <p:font typeface="Lora" charset="1" panose="00000500000000000000"/>
      <p:regular r:id="rId40"/>
    </p:embeddedFont>
    <p:embeddedFont>
      <p:font typeface="Calibri (MS)" charset="1" panose="020F0502020204030204"/>
      <p:regular r:id="rId41"/>
    </p:embeddedFont>
    <p:embeddedFont>
      <p:font typeface="Calibri (MS) Bold" charset="1" panose="020F0702030404030204"/>
      <p:regular r:id="rId42"/>
    </p:embeddedFont>
    <p:embeddedFont>
      <p:font typeface="Arial Italics" charset="1" panose="020B0604020202090204"/>
      <p:regular r:id="rId43"/>
    </p:embeddedFont>
    <p:embeddedFont>
      <p:font typeface="Arimo Bold" charset="1" panose="020B0704020202020204"/>
      <p:regular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17.png" Type="http://schemas.openxmlformats.org/officeDocument/2006/relationships/image"/><Relationship Id="rId4" Target="../media/image1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9050" y="1905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469342" y="8461019"/>
            <a:ext cx="2644197" cy="729024"/>
            <a:chOff x="0" y="0"/>
            <a:chExt cx="3525596" cy="9720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525647" cy="972058"/>
            </a:xfrm>
            <a:custGeom>
              <a:avLst/>
              <a:gdLst/>
              <a:ahLst/>
              <a:cxnLst/>
              <a:rect r="r" b="b" t="t" l="l"/>
              <a:pathLst>
                <a:path h="972058" w="3525647">
                  <a:moveTo>
                    <a:pt x="0" y="0"/>
                  </a:moveTo>
                  <a:lnTo>
                    <a:pt x="3525647" y="0"/>
                  </a:lnTo>
                  <a:lnTo>
                    <a:pt x="3525647" y="972058"/>
                  </a:lnTo>
                  <a:lnTo>
                    <a:pt x="0" y="972058"/>
                  </a:lnTo>
                  <a:close/>
                </a:path>
              </a:pathLst>
            </a:custGeom>
            <a:solidFill>
              <a:srgbClr val="1B969B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9698612" y="2399576"/>
            <a:ext cx="8589388" cy="7887424"/>
            <a:chOff x="0" y="0"/>
            <a:chExt cx="2262226" cy="207734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5F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2700000">
            <a:off x="13737143" y="5349105"/>
            <a:ext cx="5696323" cy="5707346"/>
            <a:chOff x="0" y="0"/>
            <a:chExt cx="1500266" cy="150316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4372539" y="8492593"/>
            <a:ext cx="2838641" cy="697450"/>
            <a:chOff x="0" y="0"/>
            <a:chExt cx="747625" cy="1836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1A969B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4" id="14" descr="תמונה שמכילה טקסט, גופן, צילום מסך, גרפיקה"/>
          <p:cNvSpPr/>
          <p:nvPr/>
        </p:nvSpPr>
        <p:spPr>
          <a:xfrm flipH="false" flipV="false" rot="0">
            <a:off x="9573016" y="5356565"/>
            <a:ext cx="8305267" cy="3209039"/>
          </a:xfrm>
          <a:custGeom>
            <a:avLst/>
            <a:gdLst/>
            <a:ahLst/>
            <a:cxnLst/>
            <a:rect r="r" b="b" t="t" l="l"/>
            <a:pathLst>
              <a:path h="3209039" w="8305267">
                <a:moveTo>
                  <a:pt x="0" y="0"/>
                </a:moveTo>
                <a:lnTo>
                  <a:pt x="8305266" y="0"/>
                </a:lnTo>
                <a:lnTo>
                  <a:pt x="8305266" y="3209039"/>
                </a:lnTo>
                <a:lnTo>
                  <a:pt x="0" y="32090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713956" y="6086995"/>
            <a:ext cx="8984656" cy="657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Можно ли достичь бессмертия?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13956" y="6951559"/>
            <a:ext cx="7172554" cy="2209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ИУДАИЗМ УТВЕРЖДАЕТ, ЧТО «ЯАКОВ НЕ УМЕР» И «ДАВИД, ЦАРЬ ИЗРАИЛЯ, ЖИВЕТ И ЗДРАВСТВУЕТ». ЧТО ЭТО ОЗНАЧАЕТ?</a:t>
            </a:r>
          </a:p>
          <a:p>
            <a:pPr algn="just">
              <a:lnSpc>
                <a:spcPts val="2520"/>
              </a:lnSpc>
            </a:pPr>
          </a:p>
          <a:p>
            <a:pPr algn="just">
              <a:lnSpc>
                <a:spcPts val="2520"/>
              </a:lnSpc>
            </a:pP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ТАЛМУДИЧЕСКОЕ ИЗРЕЧЕНИЕ, СТАВШЕЕ КАК НИКОГДА АКТУАЛЬНЫМ В ПОСЛЕДНИЕ ТРИ ДЕСЯТИЛЕТИЯ ДЛЯ ДВИЖЕНИЯ ХАБАД.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6862069" y="786879"/>
            <a:ext cx="491128" cy="264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B”H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614954" y="564920"/>
            <a:ext cx="8548101" cy="5130389"/>
            <a:chOff x="0" y="0"/>
            <a:chExt cx="6732549" cy="4040734"/>
          </a:xfrm>
        </p:grpSpPr>
        <p:sp>
          <p:nvSpPr>
            <p:cNvPr name="Freeform 19" id="19" descr="A sunset over mountains with clouds  Description automatically generated"/>
            <p:cNvSpPr/>
            <p:nvPr/>
          </p:nvSpPr>
          <p:spPr>
            <a:xfrm flipH="false" flipV="false" rot="0">
              <a:off x="0" y="0"/>
              <a:ext cx="6732524" cy="4040759"/>
            </a:xfrm>
            <a:custGeom>
              <a:avLst/>
              <a:gdLst/>
              <a:ahLst/>
              <a:cxnLst/>
              <a:rect r="r" b="b" t="t" l="l"/>
              <a:pathLst>
                <a:path h="4040759" w="6732524">
                  <a:moveTo>
                    <a:pt x="0" y="0"/>
                  </a:moveTo>
                  <a:lnTo>
                    <a:pt x="6732524" y="0"/>
                  </a:lnTo>
                  <a:lnTo>
                    <a:pt x="6732524" y="4040759"/>
                  </a:lnTo>
                  <a:lnTo>
                    <a:pt x="0" y="40407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51"/>
              </a:stretch>
            </a:blip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4463960" y="8658844"/>
            <a:ext cx="2655799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Хукат - 3 тамуза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75415" y="419433"/>
            <a:ext cx="8568585" cy="2219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А</a:t>
            </a: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. «Яаков не умер»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5928489" y="9356659"/>
            <a:ext cx="2016608" cy="555994"/>
            <a:chOff x="0" y="0"/>
            <a:chExt cx="3525596" cy="9720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25647" cy="972058"/>
            </a:xfrm>
            <a:custGeom>
              <a:avLst/>
              <a:gdLst/>
              <a:ahLst/>
              <a:cxnLst/>
              <a:rect r="r" b="b" t="t" l="l"/>
              <a:pathLst>
                <a:path h="972058" w="3525647">
                  <a:moveTo>
                    <a:pt x="0" y="0"/>
                  </a:moveTo>
                  <a:lnTo>
                    <a:pt x="3525647" y="0"/>
                  </a:lnTo>
                  <a:lnTo>
                    <a:pt x="3525647" y="972058"/>
                  </a:lnTo>
                  <a:lnTo>
                    <a:pt x="0" y="972058"/>
                  </a:lnTo>
                  <a:close/>
                </a:path>
              </a:pathLst>
            </a:custGeom>
            <a:solidFill>
              <a:srgbClr val="1B969B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290073" y="4733874"/>
            <a:ext cx="6550732" cy="6015376"/>
            <a:chOff x="0" y="0"/>
            <a:chExt cx="2262226" cy="2077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5F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2700000">
            <a:off x="15370075" y="6983345"/>
            <a:ext cx="4344324" cy="4352731"/>
            <a:chOff x="0" y="0"/>
            <a:chExt cx="1500266" cy="150316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5854662" y="9380739"/>
            <a:ext cx="2164901" cy="531913"/>
            <a:chOff x="0" y="0"/>
            <a:chExt cx="747625" cy="18369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1A969B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5" id="15" descr="תמונה שמכילה טקסט, גופן, צילום מסך, גרפיקה"/>
          <p:cNvSpPr/>
          <p:nvPr/>
        </p:nvSpPr>
        <p:spPr>
          <a:xfrm flipH="false" flipV="false" rot="0">
            <a:off x="12194286" y="6989034"/>
            <a:ext cx="6334046" cy="2447387"/>
          </a:xfrm>
          <a:custGeom>
            <a:avLst/>
            <a:gdLst/>
            <a:ahLst/>
            <a:cxnLst/>
            <a:rect r="r" b="b" t="t" l="l"/>
            <a:pathLst>
              <a:path h="2447387" w="6334046">
                <a:moveTo>
                  <a:pt x="0" y="0"/>
                </a:moveTo>
                <a:lnTo>
                  <a:pt x="6334046" y="0"/>
                </a:lnTo>
                <a:lnTo>
                  <a:pt x="6334046" y="2447387"/>
                </a:lnTo>
                <a:lnTo>
                  <a:pt x="0" y="2447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905335" y="9495745"/>
            <a:ext cx="2025456" cy="258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21"/>
              </a:lnSpc>
            </a:pPr>
            <a:r>
              <a:rPr lang="en-US" sz="160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Хукат - 3 тамуза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37831" y="2258401"/>
            <a:ext cx="13716000" cy="2363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Сказа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 рабби Йоханан: «Яаков, наш праотец, не умер». Сказал ему рав Нахман с удивлением: «Разве напрасно плакали плакали плакальщики, бальзамировали и хоронили [его]?» Ответил рабби Ицхак: «…Как потомство его живо, так и он жив».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402055" y="1590675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Талмуд, Таанит</a:t>
            </a: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5б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402055" y="1000125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1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37831" y="2110683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3437831" y="4609319"/>
            <a:ext cx="2825544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Раши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02055" y="4990319"/>
            <a:ext cx="6863081" cy="620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«Не умер»: он живет вечно.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0001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65643" y="1789181"/>
            <a:ext cx="895743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Жив, несмотря на погребение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65643" y="2198756"/>
            <a:ext cx="13716000" cy="3525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Сказали мудрецы в Талм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уде: «Яаков, праотец наш, не умер». Возникает вопрос: «Разве напрасно плакали плакали плакальщики, бальзамировали и хоронили [его]?» Ответ таков: «Как потомство его живо, так и он жив».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Отсюда следует, что если потомки Яакова живы, ведут себя как его потомки, тогда и сам Яаков продолжает жить, невзирая на всё столетия, которые прошли с тех пор, как его оплакали и похоронили.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26519" y="990600"/>
            <a:ext cx="658862" cy="1457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2"/>
              </a:lnSpc>
              <a:spcBef>
                <a:spcPct val="0"/>
              </a:spcBef>
            </a:pPr>
            <a:r>
              <a:rPr lang="en-US" sz="9327">
                <a:solidFill>
                  <a:srgbClr val="2E4146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</a:p>
        </p:txBody>
      </p:sp>
      <p:sp>
        <p:nvSpPr>
          <p:cNvPr name="TextBox 5" id="5"/>
          <p:cNvSpPr txBox="true"/>
          <p:nvPr/>
        </p:nvSpPr>
        <p:spPr>
          <a:xfrm rot="-10800000">
            <a:off x="7750730" y="1306200"/>
            <a:ext cx="658862" cy="1457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2"/>
              </a:lnSpc>
              <a:spcBef>
                <a:spcPct val="0"/>
              </a:spcBef>
            </a:pPr>
            <a:r>
              <a:rPr lang="en-US" sz="9327">
                <a:solidFill>
                  <a:srgbClr val="2E4146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895602" y="6844999"/>
            <a:ext cx="233274" cy="531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2"/>
              </a:lnSpc>
              <a:spcBef>
                <a:spcPct val="0"/>
              </a:spcBef>
            </a:pPr>
            <a:r>
              <a:rPr lang="en-US" sz="3302">
                <a:solidFill>
                  <a:srgbClr val="E4EAE7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443884" y="6092524"/>
            <a:ext cx="6100984" cy="1657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39"/>
              </a:lnSpc>
              <a:spcBef>
                <a:spcPct val="0"/>
              </a:spcBef>
            </a:pPr>
            <a:r>
              <a:rPr lang="en-US" b="true" sz="2699">
                <a:solidFill>
                  <a:srgbClr val="293838"/>
                </a:solidFill>
                <a:latin typeface="Arial Bold"/>
                <a:ea typeface="Arial Bold"/>
                <a:cs typeface="Arial Bold"/>
                <a:sym typeface="Arial Bold"/>
              </a:rPr>
              <a:t>Сказал рабби Йоханан: «Яаков, наш праотец, не умер… Как потомство его живо, так и он жив».</a:t>
            </a:r>
          </a:p>
          <a:p>
            <a:pPr algn="ctr">
              <a:lnSpc>
                <a:spcPts val="323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75415" y="419433"/>
            <a:ext cx="11233335" cy="2219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Б</a:t>
            </a: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. Увековечить мгновение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5928489" y="9356659"/>
            <a:ext cx="2016608" cy="555994"/>
            <a:chOff x="0" y="0"/>
            <a:chExt cx="3525596" cy="9720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25647" cy="972058"/>
            </a:xfrm>
            <a:custGeom>
              <a:avLst/>
              <a:gdLst/>
              <a:ahLst/>
              <a:cxnLst/>
              <a:rect r="r" b="b" t="t" l="l"/>
              <a:pathLst>
                <a:path h="972058" w="3525647">
                  <a:moveTo>
                    <a:pt x="0" y="0"/>
                  </a:moveTo>
                  <a:lnTo>
                    <a:pt x="3525647" y="0"/>
                  </a:lnTo>
                  <a:lnTo>
                    <a:pt x="3525647" y="972058"/>
                  </a:lnTo>
                  <a:lnTo>
                    <a:pt x="0" y="972058"/>
                  </a:lnTo>
                  <a:close/>
                </a:path>
              </a:pathLst>
            </a:custGeom>
            <a:solidFill>
              <a:srgbClr val="1B969B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290073" y="4733874"/>
            <a:ext cx="6550732" cy="6015376"/>
            <a:chOff x="0" y="0"/>
            <a:chExt cx="2262226" cy="2077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5F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2700000">
            <a:off x="15370075" y="6983345"/>
            <a:ext cx="4344324" cy="4352731"/>
            <a:chOff x="0" y="0"/>
            <a:chExt cx="1500266" cy="150316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5854662" y="9380739"/>
            <a:ext cx="2164901" cy="531913"/>
            <a:chOff x="0" y="0"/>
            <a:chExt cx="747625" cy="18369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1A969B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5" id="15" descr="תמונה שמכילה טקסט, גופן, צילום מסך, גרפיקה"/>
          <p:cNvSpPr/>
          <p:nvPr/>
        </p:nvSpPr>
        <p:spPr>
          <a:xfrm flipH="false" flipV="false" rot="0">
            <a:off x="12194286" y="6989034"/>
            <a:ext cx="6334046" cy="2447387"/>
          </a:xfrm>
          <a:custGeom>
            <a:avLst/>
            <a:gdLst/>
            <a:ahLst/>
            <a:cxnLst/>
            <a:rect r="r" b="b" t="t" l="l"/>
            <a:pathLst>
              <a:path h="2447387" w="6334046">
                <a:moveTo>
                  <a:pt x="0" y="0"/>
                </a:moveTo>
                <a:lnTo>
                  <a:pt x="6334046" y="0"/>
                </a:lnTo>
                <a:lnTo>
                  <a:pt x="6334046" y="2447387"/>
                </a:lnTo>
                <a:lnTo>
                  <a:pt x="0" y="2447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905335" y="9495745"/>
            <a:ext cx="2025456" cy="258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21"/>
              </a:lnSpc>
            </a:pPr>
            <a:r>
              <a:rPr lang="en-US" sz="160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Хукат - 3 тамуза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1000125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63830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65643" y="1789181"/>
            <a:ext cx="895743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Временное и вечное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65643" y="2198756"/>
            <a:ext cx="13716000" cy="6430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огда, взаимодействуя с окружающим миром, сотканным из физического и материального, мы задумаемся, то поймем (и даже ощутим), что все это вещи преходящие.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Даже когда по какой-либо причине мы страстно желаем чего-то материального, проанализировав последствия, мы поймем, что оно останется с нами не навсегда. Предмет наших желаний является преходящим, временным, и наступит момент, когда он перестанет приносить нам какое-либо удовольствие. Это лишь вопрос времени: день, месяц, год, десятилетие или больше. Но мы ясно понимаем, что всё материальное недолговечно.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 этом состоит основное различие между святым и профанным — начиная с нечистого заканчивая нейтральным.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65643" y="885825"/>
            <a:ext cx="13793657" cy="2944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Извес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ч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всё физичес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ое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меет сво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й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рок,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же 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чем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мы тяг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тее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рад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чего гот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вы 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ить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ся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жертво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ь 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ем. Мы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ем, ч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кие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вещ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г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ани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ч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ны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време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ем.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Когд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 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ы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ыс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о,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то 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ним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ем, чт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даже к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гда физич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ско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 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ущ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ству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т,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его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сущ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ест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овани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линным,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подч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нено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мен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465643" y="3849662"/>
            <a:ext cx="829481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Превращение временного в вечное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465643" y="4316387"/>
            <a:ext cx="13793657" cy="4687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Наша роль как евреев — привнес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ти вечность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 э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мир.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Когда физическое ев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й под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чиня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ет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Б-г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у,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ото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рый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вы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ш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 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еме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прос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транства и любых других ограничен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ий —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в мир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привн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ся веч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ое, де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емя по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-на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стоя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щ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ему «жи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ым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и не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реходящим.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Например, когда часть личного имущества жертвуют на благотворительность, потому что Б-г повелел так поступать, деньги используются как инструмент для раскрытия Его воли в этом мире посредством физического. Мы соединяем их с вечным Б-гом, тем самым наполняя физическое вечностью.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65643" y="885825"/>
            <a:ext cx="13716000" cy="4106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(Д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аже когда мы жертвуем, чтобы пр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ести впечатление на других, всё равно выполняем заповедь, хотя и не должным образом).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Таково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наш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редназначение: взять преходящее и временное — условно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«ж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ивое» даже при жизни своей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—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обратить его в вечност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ь,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елив истинно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й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жизнью.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Наша роль — «воскрешать мёртвых»: взять неодухотворенное, «мёртвое» даже при жизни, и превратить в «живое» даже после смерти.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692239" y="471487"/>
            <a:ext cx="9659155" cy="1085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99"/>
              </a:lnSpc>
              <a:spcBef>
                <a:spcPct val="0"/>
              </a:spcBef>
            </a:pPr>
            <a:r>
              <a:rPr lang="en-US" b="true" sz="6999">
                <a:solidFill>
                  <a:srgbClr val="314A51"/>
                </a:solidFill>
                <a:latin typeface="Arial Bold"/>
                <a:ea typeface="Arial Bold"/>
                <a:cs typeface="Arial Bold"/>
                <a:sym typeface="Arial Bold"/>
              </a:rPr>
              <a:t>Рецепт вечности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808383" y="6883020"/>
            <a:ext cx="3077934" cy="40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19"/>
              </a:lnSpc>
              <a:spcBef>
                <a:spcPct val="0"/>
              </a:spcBef>
            </a:pPr>
            <a:r>
              <a:rPr lang="en-US" sz="2599">
                <a:solidFill>
                  <a:srgbClr val="314A51">
                    <a:alpha val="76863"/>
                  </a:srgbClr>
                </a:solidFill>
                <a:latin typeface="Arial"/>
                <a:ea typeface="Arial"/>
                <a:cs typeface="Arial"/>
                <a:sym typeface="Arial"/>
              </a:rPr>
              <a:t>заповедь о цдаке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39444" y="8444382"/>
            <a:ext cx="17416307" cy="1247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92"/>
              </a:lnSpc>
              <a:spcBef>
                <a:spcPct val="0"/>
              </a:spcBef>
            </a:pPr>
            <a:r>
              <a:rPr lang="en-US" sz="2743">
                <a:solidFill>
                  <a:srgbClr val="FFFFFF">
                    <a:alpha val="83922"/>
                  </a:srgbClr>
                </a:solidFill>
                <a:latin typeface="Arial"/>
                <a:ea typeface="Arial"/>
                <a:cs typeface="Arial"/>
                <a:sym typeface="Arial"/>
              </a:rPr>
              <a:t>В материальном мире инвестиции преходящи. </a:t>
            </a:r>
            <a:r>
              <a:rPr lang="en-US" sz="2743" u="sng">
                <a:solidFill>
                  <a:srgbClr val="FFFFFF">
                    <a:alpha val="83922"/>
                  </a:srgbClr>
                </a:solidFill>
                <a:latin typeface="Arial"/>
                <a:ea typeface="Arial"/>
                <a:cs typeface="Arial"/>
                <a:sym typeface="Arial"/>
              </a:rPr>
              <a:t>Но когда мы связываем физический объект</a:t>
            </a:r>
            <a:r>
              <a:rPr lang="en-US" sz="2743">
                <a:solidFill>
                  <a:srgbClr val="FFFFFF">
                    <a:alpha val="83922"/>
                  </a:srgbClr>
                </a:solidFill>
                <a:latin typeface="Arial"/>
                <a:ea typeface="Arial"/>
                <a:cs typeface="Arial"/>
                <a:sym typeface="Arial"/>
              </a:rPr>
              <a:t> (например, деньги) </a:t>
            </a:r>
            <a:r>
              <a:rPr lang="en-US" sz="2743" u="sng">
                <a:solidFill>
                  <a:srgbClr val="FFFFFF">
                    <a:alpha val="83922"/>
                  </a:srgbClr>
                </a:solidFill>
                <a:latin typeface="Arial"/>
                <a:ea typeface="Arial"/>
                <a:cs typeface="Arial"/>
                <a:sym typeface="Arial"/>
              </a:rPr>
              <a:t>с Б-гом через добрые дела, мы поднимаем его над временем. Превращаем конечное в бесконечное.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75415" y="419433"/>
            <a:ext cx="11233335" cy="112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В</a:t>
            </a: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. Вечная жизнь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5928489" y="9356659"/>
            <a:ext cx="2016608" cy="555994"/>
            <a:chOff x="0" y="0"/>
            <a:chExt cx="3525596" cy="9720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25647" cy="972058"/>
            </a:xfrm>
            <a:custGeom>
              <a:avLst/>
              <a:gdLst/>
              <a:ahLst/>
              <a:cxnLst/>
              <a:rect r="r" b="b" t="t" l="l"/>
              <a:pathLst>
                <a:path h="972058" w="3525647">
                  <a:moveTo>
                    <a:pt x="0" y="0"/>
                  </a:moveTo>
                  <a:lnTo>
                    <a:pt x="3525647" y="0"/>
                  </a:lnTo>
                  <a:lnTo>
                    <a:pt x="3525647" y="972058"/>
                  </a:lnTo>
                  <a:lnTo>
                    <a:pt x="0" y="972058"/>
                  </a:lnTo>
                  <a:close/>
                </a:path>
              </a:pathLst>
            </a:custGeom>
            <a:solidFill>
              <a:srgbClr val="1B969B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290073" y="4733874"/>
            <a:ext cx="6550732" cy="6015376"/>
            <a:chOff x="0" y="0"/>
            <a:chExt cx="2262226" cy="2077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5F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2700000">
            <a:off x="15370075" y="6983345"/>
            <a:ext cx="4344324" cy="4352731"/>
            <a:chOff x="0" y="0"/>
            <a:chExt cx="1500266" cy="150316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5854662" y="9380739"/>
            <a:ext cx="2164901" cy="531913"/>
            <a:chOff x="0" y="0"/>
            <a:chExt cx="747625" cy="18369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1A969B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5" id="15" descr="תמונה שמכילה טקסט, גופן, צילום מסך, גרפיקה"/>
          <p:cNvSpPr/>
          <p:nvPr/>
        </p:nvSpPr>
        <p:spPr>
          <a:xfrm flipH="false" flipV="false" rot="0">
            <a:off x="12194286" y="6989034"/>
            <a:ext cx="6334046" cy="2447387"/>
          </a:xfrm>
          <a:custGeom>
            <a:avLst/>
            <a:gdLst/>
            <a:ahLst/>
            <a:cxnLst/>
            <a:rect r="r" b="b" t="t" l="l"/>
            <a:pathLst>
              <a:path h="2447387" w="6334046">
                <a:moveTo>
                  <a:pt x="0" y="0"/>
                </a:moveTo>
                <a:lnTo>
                  <a:pt x="6334046" y="0"/>
                </a:lnTo>
                <a:lnTo>
                  <a:pt x="6334046" y="2447387"/>
                </a:lnTo>
                <a:lnTo>
                  <a:pt x="0" y="2447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905335" y="9495745"/>
            <a:ext cx="2025456" cy="258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21"/>
              </a:lnSpc>
            </a:pPr>
            <a:r>
              <a:rPr lang="en-US" sz="160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Хукат - 3 тамуза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1732" y="2863655"/>
            <a:ext cx="13716000" cy="12017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Как известно, жизнь праведника — не жизнь плотская, но лишь жизнь духовная: вера, страх и любовь [к Б-гу]…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590675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Игерет а-Кодеш, гл.</a:t>
            </a: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27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1000125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2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2110683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3421732" y="2353819"/>
            <a:ext cx="6891223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Жизнь праведника — духовность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471741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109916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46593" y="1612672"/>
            <a:ext cx="13716000" cy="8174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еперь мы можем понять, как Яаков может оставаться живым, несмотря на его оплакивание и погребение.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Мы сможем понять это посредством аналогии.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 каждого человека есть тело и душа, как есть и одежда, которую он надевает на тело снаружи. Когда мы меняем одну одежду на другую, это не делает нас хуже — напротив, это поднимет нас на более высокий уровень.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Сказанное выше об одежде верно и в отношении всех людей. Однако для некоторых людей и само тело является лишь «одеянием».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Тело в целом представляет большую важность для человека. Настолько, что люди порой пренебрегают благом своей души ради блага тела (такое возможно из-когда связь с Б-гом проявляется не однообразно). В глазах этих людей тело гораздо важнее одежды. Никто не поставит пальто выше блага своей души… однако ради удовлетворения телесных потребностей человек может даже нанести вред своей душе.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46593" y="1231672"/>
            <a:ext cx="392264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Тело как одеяние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70370" y="885825"/>
            <a:ext cx="13716000" cy="8174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 то же время есть евреи, которые твёрдо убеждены, что тело вторично по отношению к душе и служит для нее лишь одеянием для исполнения её предназначения в мире. Как объясняется в Тании, душа без тела не может возлагать тфилин, жертвовать на благотворительность и соблюдать все остальные заповеди. Поэтому душа была освобождена от соблюдения заповедей до облачения в тело. Эти люди никогда не ставят тело на одну ступень с душой и тем более не ставят его выше души. Тело для них всегда вторично и уступает душе.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Хотя по завершении жизненной телесной миссии этих людей оплакивают и хоронят, их душа на самом деле достигает более высокого уровня, чем до облачения в тело. Тело для них при жизни было второстепенным, словно предмет одежды, даже когда душа в нём находилась. Такое восприятие делает смерть тела подобной смене одеяния души с простого на более дорогое. Будто серебряные сосуды меняют на золотые.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3786785" y="6306065"/>
            <a:ext cx="6430540" cy="1075678"/>
            <a:chOff x="0" y="0"/>
            <a:chExt cx="1693640" cy="28330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93640" cy="283306"/>
            </a:xfrm>
            <a:custGeom>
              <a:avLst/>
              <a:gdLst/>
              <a:ahLst/>
              <a:cxnLst/>
              <a:rect r="r" b="b" t="t" l="l"/>
              <a:pathLst>
                <a:path h="283306" w="1693640">
                  <a:moveTo>
                    <a:pt x="0" y="0"/>
                  </a:moveTo>
                  <a:lnTo>
                    <a:pt x="1693640" y="0"/>
                  </a:lnTo>
                  <a:lnTo>
                    <a:pt x="1693640" y="283306"/>
                  </a:lnTo>
                  <a:lnTo>
                    <a:pt x="0" y="283306"/>
                  </a:lnTo>
                  <a:close/>
                </a:path>
              </a:pathLst>
            </a:custGeom>
            <a:solidFill>
              <a:srgbClr val="F6F2EE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19050"/>
              <a:ext cx="1693640" cy="3023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1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3757510" y="4715390"/>
            <a:ext cx="6489091" cy="1800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Временное, материальное </a:t>
            </a:r>
          </a:p>
          <a:p>
            <a:pPr algn="l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существование. Духовность - лишь часть времени.</a:t>
            </a:r>
          </a:p>
          <a:p>
            <a:pPr algn="l">
              <a:lnSpc>
                <a:spcPts val="3599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1293385" y="3679328"/>
            <a:ext cx="5443898" cy="657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b="true" sz="4199">
                <a:solidFill>
                  <a:srgbClr val="1E3B45"/>
                </a:solidFill>
                <a:latin typeface="Arial Bold"/>
                <a:ea typeface="Arial Bold"/>
                <a:cs typeface="Arial Bold"/>
                <a:sym typeface="Arial Bold"/>
              </a:rPr>
              <a:t>Жизнь праведника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868068" y="4715390"/>
            <a:ext cx="6735498" cy="1352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99"/>
              </a:lnSpc>
              <a:spcBef>
                <a:spcPct val="0"/>
              </a:spcBef>
            </a:pPr>
            <a:r>
              <a:rPr lang="en-US" sz="2999" strike="noStrik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100% духовность: вера, с</a:t>
            </a:r>
            <a:r>
              <a:rPr lang="en-US" sz="2999" strike="noStrik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тр</a:t>
            </a:r>
            <a:r>
              <a:rPr lang="en-US" sz="2999" strike="noStrik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ах</a:t>
            </a:r>
            <a:r>
              <a:rPr lang="en-US" sz="2999" strike="noStrike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и любовь к Б-гу (Тания, гл. 27).</a:t>
            </a:r>
          </a:p>
          <a:p>
            <a:pPr algn="l" marL="0" indent="0" lvl="0">
              <a:lnSpc>
                <a:spcPts val="3599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3950010" y="6506090"/>
            <a:ext cx="6479871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Тело - суть личности.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786785" y="7951083"/>
            <a:ext cx="6248470" cy="1352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Конец физических процессов. Остановка.</a:t>
            </a:r>
          </a:p>
          <a:p>
            <a:pPr algn="l">
              <a:lnSpc>
                <a:spcPts val="35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65643" y="1504369"/>
            <a:ext cx="13716000" cy="7011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Эт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 объясняет, почему мы можем утверждать, что Яаков не умер, несмотря на то, что его оплакали и похоронили.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Для нашего праотца при жи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ва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ж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ны были не еда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пи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ть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ё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и 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.п.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Праотцы были подо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бны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«колес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ице»,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пра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емой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во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ей Б-га, 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вся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х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жиз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ь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бы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щен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 ее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оплощ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ию.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бо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это от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осится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Яакову,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«и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збран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ному 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праот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ц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Яакову тело было необходимо для исполнения миссии Б-га в этом мире. Через тело он мог взаимодействовать с Лаваном и с Эсавом, оставаясь верным себе, и воспитать семью, все члены которой пошли по его стопам.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Затем тело было забрано и погребено, лишив душу возможности исполнять свою миссию посредством него.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Именно здесь обретает свою силу аспект «потомство его живо».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465643" y="962025"/>
            <a:ext cx="12521712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Теперь душа воплощается в его потомках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893406" y="542925"/>
            <a:ext cx="11676280" cy="94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200"/>
              </a:lnSpc>
              <a:spcBef>
                <a:spcPct val="0"/>
              </a:spcBef>
            </a:pPr>
            <a:r>
              <a:rPr lang="en-US" b="true" sz="6000" strike="noStrike" u="none">
                <a:solidFill>
                  <a:srgbClr val="1E3B45"/>
                </a:solidFill>
                <a:latin typeface="Arial Bold"/>
                <a:ea typeface="Arial Bold"/>
                <a:cs typeface="Arial Bold"/>
                <a:sym typeface="Arial Bold"/>
              </a:rPr>
              <a:t>«Одеяние»: смена формы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73688" y="8896433"/>
            <a:ext cx="16540624" cy="1352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1E3B45"/>
                </a:solidFill>
                <a:latin typeface="Arial"/>
                <a:ea typeface="Arial"/>
                <a:cs typeface="Arial"/>
                <a:sym typeface="Arial"/>
              </a:rPr>
              <a:t>Для праведника тело всегда было лишь «одеждой» души. Смерть тела - это не конец жизни а лишь смена простого одеяния на более универсальное для продолжения миссии.</a:t>
            </a:r>
          </a:p>
          <a:p>
            <a:pPr algn="ctr">
              <a:lnSpc>
                <a:spcPts val="35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65643" y="885825"/>
            <a:ext cx="13793657" cy="2363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от факт, что Яаков поставил на ноги св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ое «по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томство» — детей и 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нук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в,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выращенных и воспитанных «хранит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ь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путь Г-спода, верша справедливость и правосудие», — это принесло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душе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ещё б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оль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ший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дъём,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че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я,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ко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тор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ю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г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ь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ч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ере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з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свое 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ело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742968" y="1627606"/>
            <a:ext cx="3086100" cy="681109"/>
            <a:chOff x="0" y="0"/>
            <a:chExt cx="812800" cy="17938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179387"/>
            </a:xfrm>
            <a:custGeom>
              <a:avLst/>
              <a:gdLst/>
              <a:ahLst/>
              <a:cxnLst/>
              <a:rect r="r" b="b" t="t" l="l"/>
              <a:pathLst>
                <a:path h="179387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79387"/>
                  </a:lnTo>
                  <a:lnTo>
                    <a:pt x="0" y="179387"/>
                  </a:lnTo>
                  <a:close/>
                </a:path>
              </a:pathLst>
            </a:custGeom>
            <a:solidFill>
              <a:srgbClr val="FBF6EA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12800" cy="2174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829140" y="1270490"/>
            <a:ext cx="2913757" cy="2085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159"/>
              </a:lnSpc>
              <a:spcBef>
                <a:spcPct val="0"/>
              </a:spcBef>
            </a:pPr>
            <a:r>
              <a:rPr lang="en-US" b="true" sz="6799" strike="noStrike" u="none">
                <a:solidFill>
                  <a:srgbClr val="405C67"/>
                </a:solidFill>
                <a:latin typeface="Arial Bold"/>
                <a:ea typeface="Arial Bold"/>
                <a:cs typeface="Arial Bold"/>
                <a:sym typeface="Arial Bold"/>
              </a:rPr>
              <a:t>«заро»</a:t>
            </a:r>
          </a:p>
          <a:p>
            <a:pPr algn="l" marL="0" indent="0" lvl="0">
              <a:lnSpc>
                <a:spcPts val="8159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392964" y="2952099"/>
            <a:ext cx="6999477" cy="1753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8"/>
              </a:lnSpc>
              <a:spcBef>
                <a:spcPct val="0"/>
              </a:spcBef>
            </a:pPr>
            <a:r>
              <a:rPr lang="en-US" sz="2882" i="true">
                <a:solidFill>
                  <a:srgbClr val="405C67"/>
                </a:solidFill>
                <a:latin typeface="Arial Italics"/>
                <a:ea typeface="Arial Italics"/>
                <a:cs typeface="Arial Italics"/>
                <a:sym typeface="Arial Italics"/>
              </a:rPr>
              <a:t>Никто не сажает семя, чтобы вырастить еще одно семя.</a:t>
            </a:r>
          </a:p>
          <a:p>
            <a:pPr algn="l">
              <a:lnSpc>
                <a:spcPts val="3458"/>
              </a:lnSpc>
              <a:spcBef>
                <a:spcPct val="0"/>
              </a:spcBef>
            </a:pPr>
            <a:r>
              <a:rPr lang="en-US" sz="2882" i="true">
                <a:solidFill>
                  <a:srgbClr val="405C67"/>
                </a:solidFill>
                <a:latin typeface="Arial Italics"/>
                <a:ea typeface="Arial Italics"/>
                <a:cs typeface="Arial Italics"/>
                <a:sym typeface="Arial Italics"/>
              </a:rPr>
              <a:t>Семя сажают ради дерева.</a:t>
            </a:r>
          </a:p>
          <a:p>
            <a:pPr algn="l">
              <a:lnSpc>
                <a:spcPts val="3458"/>
              </a:lnSpc>
              <a:spcBef>
                <a:spcPct val="0"/>
              </a:spcBef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258862" y="5133975"/>
            <a:ext cx="7133578" cy="3952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8"/>
              </a:lnSpc>
              <a:spcBef>
                <a:spcPct val="0"/>
              </a:spcBef>
            </a:pPr>
            <a:r>
              <a:rPr lang="en-US" sz="2882">
                <a:solidFill>
                  <a:srgbClr val="405C67"/>
                </a:solidFill>
                <a:latin typeface="Arial"/>
                <a:ea typeface="Arial"/>
                <a:cs typeface="Arial"/>
                <a:sym typeface="Arial"/>
              </a:rPr>
              <a:t>Талмудическое выражение «заро» буквально означает «семя его». Праведник не просто остается жив в памяти после своей кончины. Он оставляет после себя духовные семена (учеников), каждый из которых приносит в этот мир тысячи новых плодов — добрых дел.</a:t>
            </a:r>
          </a:p>
          <a:p>
            <a:pPr algn="l">
              <a:lnSpc>
                <a:spcPts val="3458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65643" y="340143"/>
            <a:ext cx="13716000" cy="10498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Тело Яакова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действительно было погребено, но жизнь нашего праотца вращалась не вокруг тела, а вокруг души. Что касается души, то «потомство его» — вершина всех 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сил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ий Яакова и предыдущих праотцев — поддерживает жизнь его души, котора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была для него цент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раль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ным элементом.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По словам Алтер Ребе в Игерет а-Кодеш о кончине праведника: «Жизнь праведни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ка — не жизнь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плоти, а жизнь духовная: 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ера, 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репет и любовь к Б-гу». Таков смысл ответа Талмуда. Тело Яакова действительно было погребено, но его «жизнь» обретает смысл в том, что он создал еврейский народ — народ, который не пугается сокрытия Б-жественного. Еврейский народ продолжает жить истинной жизнью даже в мире сокрытия, через свою связь с Б-гом. Жизнь этого потомства означает, что сам Яаков продолжает жить.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То же самое относится к еврейским лидерам в каждом поколении. Они не смотрели на физическое как на самоцель, а видели в нём средство для привнесения в мир Б-жественного, одухотворения и приобщения к Б-гу. Поэтому, когда еврейский лидер переступает черту, после которой Тора требует его оплакивания и погребения, он все равно продолжает жить, потому что потомство его живо.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3465643" y="74024"/>
            <a:ext cx="12521712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Истинная жизнь праведника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682418" y="1345771"/>
            <a:ext cx="906577" cy="737476"/>
            <a:chOff x="0" y="0"/>
            <a:chExt cx="238769" cy="1942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8769" cy="194232"/>
            </a:xfrm>
            <a:custGeom>
              <a:avLst/>
              <a:gdLst/>
              <a:ahLst/>
              <a:cxnLst/>
              <a:rect r="r" b="b" t="t" l="l"/>
              <a:pathLst>
                <a:path h="194232" w="238769">
                  <a:moveTo>
                    <a:pt x="0" y="0"/>
                  </a:moveTo>
                  <a:lnTo>
                    <a:pt x="238769" y="0"/>
                  </a:lnTo>
                  <a:lnTo>
                    <a:pt x="238769" y="194232"/>
                  </a:lnTo>
                  <a:lnTo>
                    <a:pt x="0" y="194232"/>
                  </a:lnTo>
                  <a:close/>
                </a:path>
              </a:pathLst>
            </a:custGeom>
            <a:solidFill>
              <a:srgbClr val="FAF6E6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238769" cy="2037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797412" y="319426"/>
            <a:ext cx="8632697" cy="26682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979"/>
              </a:lnSpc>
              <a:spcBef>
                <a:spcPct val="0"/>
              </a:spcBef>
            </a:pPr>
            <a:r>
              <a:rPr lang="en-US" b="true" sz="5816" strike="noStrike" u="none">
                <a:solidFill>
                  <a:srgbClr val="405C67"/>
                </a:solidFill>
                <a:latin typeface="Arial Bold"/>
                <a:ea typeface="Arial Bold"/>
                <a:cs typeface="Arial Bold"/>
                <a:sym typeface="Arial Bold"/>
              </a:rPr>
              <a:t>Феномен присутствия:</a:t>
            </a:r>
          </a:p>
          <a:p>
            <a:pPr algn="l" marL="0" indent="0" lvl="0">
              <a:lnSpc>
                <a:spcPts val="6979"/>
              </a:lnSpc>
              <a:spcBef>
                <a:spcPct val="0"/>
              </a:spcBef>
            </a:pPr>
            <a:r>
              <a:rPr lang="en-US" b="true" sz="5816" strike="noStrike" u="none">
                <a:solidFill>
                  <a:srgbClr val="405C67"/>
                </a:solidFill>
                <a:latin typeface="Arial Bold"/>
                <a:ea typeface="Arial Bold"/>
                <a:cs typeface="Arial Bold"/>
                <a:sym typeface="Arial Bold"/>
              </a:rPr>
              <a:t>больше, чем при жизни</a:t>
            </a:r>
          </a:p>
          <a:p>
            <a:pPr algn="l" marL="0" indent="0" lvl="0">
              <a:lnSpc>
                <a:spcPts val="697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75415" y="419433"/>
            <a:ext cx="9475216" cy="441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Г</a:t>
            </a:r>
            <a:r>
              <a:rPr lang="en-US" sz="7200" b="true">
                <a:solidFill>
                  <a:srgbClr val="1B969B"/>
                </a:solidFill>
                <a:latin typeface="Arial Bold"/>
                <a:ea typeface="Arial Bold"/>
                <a:cs typeface="Arial Bold"/>
                <a:sym typeface="Arial Bold"/>
              </a:rPr>
              <a:t>. Связь с его «потомством» сильнее, чем прежде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5928489" y="9356659"/>
            <a:ext cx="2016608" cy="555994"/>
            <a:chOff x="0" y="0"/>
            <a:chExt cx="3525596" cy="9720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25647" cy="972058"/>
            </a:xfrm>
            <a:custGeom>
              <a:avLst/>
              <a:gdLst/>
              <a:ahLst/>
              <a:cxnLst/>
              <a:rect r="r" b="b" t="t" l="l"/>
              <a:pathLst>
                <a:path h="972058" w="3525647">
                  <a:moveTo>
                    <a:pt x="0" y="0"/>
                  </a:moveTo>
                  <a:lnTo>
                    <a:pt x="3525647" y="0"/>
                  </a:lnTo>
                  <a:lnTo>
                    <a:pt x="3525647" y="972058"/>
                  </a:lnTo>
                  <a:lnTo>
                    <a:pt x="0" y="972058"/>
                  </a:lnTo>
                  <a:close/>
                </a:path>
              </a:pathLst>
            </a:custGeom>
            <a:solidFill>
              <a:srgbClr val="1B969B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290073" y="4733874"/>
            <a:ext cx="6550732" cy="6015376"/>
            <a:chOff x="0" y="0"/>
            <a:chExt cx="2262226" cy="2077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62226" cy="2077346"/>
            </a:xfrm>
            <a:custGeom>
              <a:avLst/>
              <a:gdLst/>
              <a:ahLst/>
              <a:cxnLst/>
              <a:rect r="r" b="b" t="t" l="l"/>
              <a:pathLst>
                <a:path h="2077346" w="2262226">
                  <a:moveTo>
                    <a:pt x="0" y="0"/>
                  </a:moveTo>
                  <a:lnTo>
                    <a:pt x="2262226" y="0"/>
                  </a:lnTo>
                  <a:lnTo>
                    <a:pt x="2262226" y="2077346"/>
                  </a:lnTo>
                  <a:lnTo>
                    <a:pt x="0" y="2077346"/>
                  </a:lnTo>
                  <a:close/>
                </a:path>
              </a:pathLst>
            </a:custGeom>
            <a:solidFill>
              <a:srgbClr val="E0F5F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2262226" cy="2086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2700000">
            <a:off x="15370075" y="6983345"/>
            <a:ext cx="4344324" cy="4352731"/>
            <a:chOff x="0" y="0"/>
            <a:chExt cx="1500266" cy="150316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266" cy="1503169"/>
            </a:xfrm>
            <a:custGeom>
              <a:avLst/>
              <a:gdLst/>
              <a:ahLst/>
              <a:cxnLst/>
              <a:rect r="r" b="b" t="t" l="l"/>
              <a:pathLst>
                <a:path h="1503169" w="1500266">
                  <a:moveTo>
                    <a:pt x="0" y="0"/>
                  </a:moveTo>
                  <a:lnTo>
                    <a:pt x="1500266" y="0"/>
                  </a:lnTo>
                  <a:lnTo>
                    <a:pt x="1500266" y="1503169"/>
                  </a:lnTo>
                  <a:lnTo>
                    <a:pt x="0" y="1503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1500266" cy="1512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5854662" y="9380739"/>
            <a:ext cx="2164901" cy="531913"/>
            <a:chOff x="0" y="0"/>
            <a:chExt cx="747625" cy="18369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47625" cy="183691"/>
            </a:xfrm>
            <a:custGeom>
              <a:avLst/>
              <a:gdLst/>
              <a:ahLst/>
              <a:cxnLst/>
              <a:rect r="r" b="b" t="t" l="l"/>
              <a:pathLst>
                <a:path h="183691" w="747625">
                  <a:moveTo>
                    <a:pt x="0" y="0"/>
                  </a:moveTo>
                  <a:lnTo>
                    <a:pt x="747625" y="0"/>
                  </a:lnTo>
                  <a:lnTo>
                    <a:pt x="747625" y="183691"/>
                  </a:lnTo>
                  <a:lnTo>
                    <a:pt x="0" y="183691"/>
                  </a:lnTo>
                  <a:close/>
                </a:path>
              </a:pathLst>
            </a:custGeom>
            <a:solidFill>
              <a:srgbClr val="1A969B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747625" cy="19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5" id="15" descr="תמונה שמכילה טקסט, גופן, צילום מסך, גרפיקה"/>
          <p:cNvSpPr/>
          <p:nvPr/>
        </p:nvSpPr>
        <p:spPr>
          <a:xfrm flipH="false" flipV="false" rot="0">
            <a:off x="12194286" y="6989034"/>
            <a:ext cx="6334046" cy="2447387"/>
          </a:xfrm>
          <a:custGeom>
            <a:avLst/>
            <a:gdLst/>
            <a:ahLst/>
            <a:cxnLst/>
            <a:rect r="r" b="b" t="t" l="l"/>
            <a:pathLst>
              <a:path h="2447387" w="6334046">
                <a:moveTo>
                  <a:pt x="0" y="0"/>
                </a:moveTo>
                <a:lnTo>
                  <a:pt x="6334046" y="0"/>
                </a:lnTo>
                <a:lnTo>
                  <a:pt x="6334046" y="2447387"/>
                </a:lnTo>
                <a:lnTo>
                  <a:pt x="0" y="2447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5" t="0" r="-4365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905335" y="9495745"/>
            <a:ext cx="2025456" cy="258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21"/>
              </a:lnSpc>
            </a:pPr>
            <a:r>
              <a:rPr lang="en-US" sz="160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Хукат - 3 тамуза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1732" y="1587960"/>
            <a:ext cx="13716000" cy="8174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Напис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ано в священной [книге] Зоар, что «праведник, который почил, присутствует во всех мирах в большей степени, чем при жизни». И требуется понять: понятно, что в высших мирах он пребывает после кончины в большей степени, когда его душа поднимается Наверх. Но как он может находиться больше в этом мире?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Следует ответить [на этот вопрос] согласно полученному мной [толкованию] слов благословенной памяти мудрецов «Он оставил жизнь всему живому».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Известно, что жизнь праведника — не жизнь плотская, но лишь жизнь духовная: вера, страх и любовь [к Б-гу]…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Когда праведник жил на земле, эти три качества [находили свое выражение] через сосуд и одеяние в физическом пространстве [через] душу, связанную с телом. И все его ученики довольствоваться лишь отблеском этих качеств и их лучом, который выходил за пределы сосуда (тела) через его святые слова и мысли.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85957" y="1087003"/>
            <a:ext cx="1143300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Игерет а-Кодеш, гл.</a:t>
            </a:r>
            <a:r>
              <a:rPr lang="en-US" sz="2400" b="tru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27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85957" y="496453"/>
            <a:ext cx="555668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Первоисточник 3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1732" y="1607010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1732" y="885825"/>
            <a:ext cx="13716000" cy="5849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Однако п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осле его кончины… всякий близкий к нему [человек] отчасти может наполниться влиянием его души, [пребывающей] в Ган Эдене, поскольку она [более не находится] внутри [своего] сосуда и в физическом пространстве. Поэтому ученикам отчасти легче наполниться сущностью души своего наставника — верой, страхом и любовью, которыми тот служил Б-гу…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относительно различных нюансов и влияния на материальную сферу, которые оказывает наш мир праведник, в священном Зоаре ясно сказано: «Праведники защищают мир, а после своей кончины [даже] в большей мере, чем при своей жизни в этом мире. И если бы не молитвы праведников в том мире, этот мир не просуществовал бы и мгновения».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6593" y="471741"/>
            <a:ext cx="1470393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Ребе</a:t>
            </a:r>
          </a:p>
        </p:txBody>
      </p:sp>
      <p:sp>
        <p:nvSpPr>
          <p:cNvPr name="AutoShape 4" id="4"/>
          <p:cNvSpPr/>
          <p:nvPr/>
        </p:nvSpPr>
        <p:spPr>
          <a:xfrm flipV="true">
            <a:off x="3446593" y="1109916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446593" y="1612672"/>
            <a:ext cx="13716000" cy="8174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Сл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едует также обратить внимание на точность выражения «потомство его живо».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Каждая деталь в Торе выверенна. Почему же используется именно понятие «потомство» (ивр. заро), а не, скажем, дети, ученики и т.п.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 частности это означает не просто детей, а тех, кто следует пути, который начертал Яаков. Казалось бы, уместнее было бы назвать их «учениками» или так, чтобы это подразумевало последователей нашего праотца.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Суть в том, что слово «заро», буквально означает «семя». Использование этого понятия намекает на то, что потомки Яакова подобны «семенам».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Мудрецы учат: человек сажает определённое количество семян, чтобы собрать многократно больший урожай.</a:t>
            </a:r>
          </a:p>
          <a:p>
            <a:pPr algn="just">
              <a:lnSpc>
                <a:spcPts val="4592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Никто не сажает семя, чтобы вырастить ещё одно семя — это бессмысленно. Когда мы сажаем семя, то хотим вырастить дерево, которое принесёт плоды, содержащие сотни и тысячи семян.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46593" y="1231672"/>
            <a:ext cx="8101776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Значени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е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с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ло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 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«потомств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</a:t>
            </a: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»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70370" y="923144"/>
            <a:ext cx="13716000" cy="8755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 же самое и в нашем случае. Последователи, которых растил Яаков, подобны «семенам». Он «сеял» с намерением, чтобы из каждого семени выросли сотни и тысячи его последователей.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Тоже самое относится и к еврейским лидерам каждого поколения, вплоть до лидера нашего поколения, чью годовщину ухода из этого мира мы отмечаем. Слово «наси» (лидер) на святом языке является аббревиатурой слов «искра праотца нашего Яакова».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Вкладывая силы в своих учеников и последователей, они хотели, чтобы каждый из них не довольствовался своими собственными знаниями Торой и заповедями, а приумножил — воспитал большое количество людей, изучающих Тору — как открытую, так и сокрытую её часть — и соблюдающих заповеди в духе любви к ближнему.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Ребе Раяц всецело отдавался воспитанию еврейских детей. От учеников высочайшего уровня, которых обучают глубоким тайнам Каббалы и хасидизма, и вплоть до тех детей, которых ещё нужно обучить еврейскому алфавиту.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70370" y="542144"/>
            <a:ext cx="1371600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3000" strike="noStrike" u="none">
                <a:solidFill>
                  <a:srgbClr val="1A969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Взращивание будущего роста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70370" y="885825"/>
            <a:ext cx="13716000" cy="4687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Общим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знаменателем для всех этих учеников было его желание, чтобы они стали «семенами» — чтобы каждый человек, которого Ребе Раяц воспитал или на которого повлиял, шёл дальше и благотворно влиял на других. Таким образом мы можем привести желание Ребе и его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слу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ж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ение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Б-гу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к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суще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ств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ени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ю,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когд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еду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ег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п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ём,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й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ству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как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«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ем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».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К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г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да у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ч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ики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Ребе и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гр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ают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р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ль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«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се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мя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»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ис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ин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жив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ы, и 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н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то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ж</a:t>
            </a: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е жив.</a:t>
            </a:r>
          </a:p>
          <a:p>
            <a:pPr algn="just" marL="0" indent="0" lvl="0">
              <a:lnSpc>
                <a:spcPts val="4592"/>
              </a:lnSpc>
              <a:spcBef>
                <a:spcPct val="0"/>
              </a:spcBef>
            </a:pPr>
            <a:r>
              <a:rPr lang="en-US" sz="3150" strike="noStrike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 конечном итоге мы увидим это явно, когда произойдет воскрешение мёртвых с приходом Мошиаха, вскорости в наши дни.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826716" y="6539134"/>
            <a:ext cx="5761820" cy="3019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83"/>
              </a:lnSpc>
              <a:spcBef>
                <a:spcPct val="0"/>
              </a:spcBef>
            </a:pPr>
            <a:r>
              <a:rPr lang="en-US" sz="2486">
                <a:solidFill>
                  <a:srgbClr val="092E37"/>
                </a:solidFill>
                <a:latin typeface="Calibri (MS)"/>
                <a:ea typeface="Calibri (MS)"/>
                <a:cs typeface="Calibri (MS)"/>
                <a:sym typeface="Calibri (MS)"/>
              </a:rPr>
              <a:t>Скептики предрекали, что после 3-го тамуза (1994 г.) движение Хабад угаснет без физического присутствия Ребе. Вместо этого сеть посланников (шлухим) выросла в геометрической прогрессии. Это не социологический феномен. Это живое доказательство: пока семена дают всходы, «садовник» жив.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AutoShape 3" id="3"/>
          <p:cNvSpPr/>
          <p:nvPr/>
        </p:nvSpPr>
        <p:spPr>
          <a:xfrm flipV="true">
            <a:off x="3446593" y="1076304"/>
            <a:ext cx="1139598" cy="0"/>
          </a:xfrm>
          <a:prstGeom prst="line">
            <a:avLst/>
          </a:prstGeom>
          <a:ln cap="flat" w="76200">
            <a:solidFill>
              <a:srgbClr val="30BFB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3465643" y="1065259"/>
            <a:ext cx="13716000" cy="8755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Талмуд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заключает, что «Яаков не умер», аргументируя это тем, что раз «потомство его живо», то и он сам «жив» — несмотря на оплакивание и погребение.</a:t>
            </a:r>
          </a:p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Физическое и материальное преходящи. Временное даже наслаждение. Со святостью же всё наоборот: когда еврей берёт физический предмет и соединяет его с Б-гом, он становится вечным, потому что Б-г вечен. В этом, по сути, заключается наша задача в этом мире.</a:t>
            </a:r>
          </a:p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Большая часть жизни обычного чело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века уходит на физические, преходящие занятия, и лишь малая часть посвящена святому. Жизнь праведника иная: она сосредоточена прежде всего на святости.</a:t>
            </a:r>
          </a:p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Тело праведника является лишь одеянием для его души и используется для благотворного воздействия на этот мир. Поэтому, когда праведник умирает, это подобно смене одежды. Раньше одеянием праведника было тело; теперь же он продолжает «жить» как прежде — и даже в большей мере.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379543" y="738166"/>
            <a:ext cx="1751796" cy="3086100"/>
            <a:chOff x="0" y="0"/>
            <a:chExt cx="461378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61378" cy="812800"/>
            </a:xfrm>
            <a:custGeom>
              <a:avLst/>
              <a:gdLst/>
              <a:ahLst/>
              <a:cxnLst/>
              <a:rect r="r" b="b" t="t" l="l"/>
              <a:pathLst>
                <a:path h="812800" w="461378">
                  <a:moveTo>
                    <a:pt x="0" y="0"/>
                  </a:moveTo>
                  <a:lnTo>
                    <a:pt x="461378" y="0"/>
                  </a:lnTo>
                  <a:lnTo>
                    <a:pt x="46137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95E68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461378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3446593" y="438129"/>
            <a:ext cx="7608189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95E68"/>
                </a:solidFill>
                <a:latin typeface="Arial Bold"/>
                <a:ea typeface="Arial Bold"/>
                <a:cs typeface="Arial Bold"/>
                <a:sym typeface="Arial Bold"/>
              </a:rPr>
              <a:t>КЛЮЧЕВЫЕ МОМЕНТЫ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822550" y="1016489"/>
            <a:ext cx="739416" cy="1231983"/>
            <a:chOff x="0" y="0"/>
            <a:chExt cx="985888" cy="164264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985901" cy="1642618"/>
            </a:xfrm>
            <a:custGeom>
              <a:avLst/>
              <a:gdLst/>
              <a:ahLst/>
              <a:cxnLst/>
              <a:rect r="r" b="b" t="t" l="l"/>
              <a:pathLst>
                <a:path h="1642618" w="985901">
                  <a:moveTo>
                    <a:pt x="0" y="0"/>
                  </a:moveTo>
                  <a:lnTo>
                    <a:pt x="985901" y="0"/>
                  </a:lnTo>
                  <a:lnTo>
                    <a:pt x="985901" y="1642618"/>
                  </a:lnTo>
                  <a:lnTo>
                    <a:pt x="0" y="1642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0600" t="-9482" r="-173678" b="-13333"/>
              </a:stretch>
            </a:blipFill>
          </p:spPr>
        </p:sp>
      </p:grp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65643" y="1065259"/>
            <a:ext cx="13716000" cy="5849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Гл</a:t>
            </a: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авная цель жизни праведника — влиять на этот мир. Пока его потомки привержены его наследию и миссии в этом мире, его душа всё ещё жива, потому что продолжает свою миссию — уже через его учеников. Одеянием, которым было его собственное тело, теперь становятся ученики.</a:t>
            </a:r>
          </a:p>
          <a:p>
            <a:pPr algn="just" marL="680085" indent="-340042" lvl="1">
              <a:lnSpc>
                <a:spcPts val="4592"/>
              </a:lnSpc>
              <a:buFont typeface="Arial"/>
              <a:buChar char="•"/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Слово, означающее на святом языке «потомство» в этом прочтении, является «семя». Подобно тому как от семени ожидается, что оно превратится в дерево, приносящее тысячи семян, праведник растит учеников, которые, в свою очередь, воспитают следующих по пути Торы и заповедей.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379543" y="738166"/>
            <a:ext cx="1751796" cy="3086100"/>
            <a:chOff x="0" y="0"/>
            <a:chExt cx="461378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61378" cy="812800"/>
            </a:xfrm>
            <a:custGeom>
              <a:avLst/>
              <a:gdLst/>
              <a:ahLst/>
              <a:cxnLst/>
              <a:rect r="r" b="b" t="t" l="l"/>
              <a:pathLst>
                <a:path h="812800" w="461378">
                  <a:moveTo>
                    <a:pt x="0" y="0"/>
                  </a:moveTo>
                  <a:lnTo>
                    <a:pt x="461378" y="0"/>
                  </a:lnTo>
                  <a:lnTo>
                    <a:pt x="46137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95E6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461378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822550" y="1016489"/>
            <a:ext cx="739416" cy="1231983"/>
            <a:chOff x="0" y="0"/>
            <a:chExt cx="985888" cy="164264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85901" cy="1642618"/>
            </a:xfrm>
            <a:custGeom>
              <a:avLst/>
              <a:gdLst/>
              <a:ahLst/>
              <a:cxnLst/>
              <a:rect r="r" b="b" t="t" l="l"/>
              <a:pathLst>
                <a:path h="1642618" w="985901">
                  <a:moveTo>
                    <a:pt x="0" y="0"/>
                  </a:moveTo>
                  <a:lnTo>
                    <a:pt x="985901" y="0"/>
                  </a:lnTo>
                  <a:lnTo>
                    <a:pt x="985901" y="1642618"/>
                  </a:lnTo>
                  <a:lnTo>
                    <a:pt x="0" y="1642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0600" t="-9482" r="-173678" b="-13333"/>
              </a:stretch>
            </a:blipFill>
          </p:spPr>
        </p:sp>
      </p:grp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017"/>
            <a:ext cx="18294651" cy="10210966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28700" y="2551202"/>
            <a:ext cx="9438385" cy="5486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799"/>
              </a:lnSpc>
              <a:spcBef>
                <a:spcPct val="0"/>
              </a:spcBef>
            </a:pPr>
            <a:r>
              <a:rPr lang="en-US" sz="3999">
                <a:solidFill>
                  <a:srgbClr val="092E37"/>
                </a:solidFill>
                <a:latin typeface="Calibri (MS)"/>
                <a:ea typeface="Calibri (MS)"/>
                <a:cs typeface="Calibri (MS)"/>
                <a:sym typeface="Calibri (MS)"/>
              </a:rPr>
              <a:t>«</a:t>
            </a:r>
            <a:r>
              <a:rPr lang="en-US" sz="3999" strike="noStrike" u="none">
                <a:solidFill>
                  <a:srgbClr val="092E37"/>
                </a:solidFill>
                <a:latin typeface="Calibri (MS)"/>
                <a:ea typeface="Calibri (MS)"/>
                <a:cs typeface="Calibri (MS)"/>
                <a:sym typeface="Calibri (MS)"/>
              </a:rPr>
              <a:t>Яаков не умер</a:t>
            </a:r>
            <a:r>
              <a:rPr lang="en-US" sz="3999" strike="noStrike" u="none">
                <a:solidFill>
                  <a:srgbClr val="092E37"/>
                </a:solidFill>
                <a:latin typeface="Calibri (MS)"/>
                <a:ea typeface="Calibri (MS)"/>
                <a:cs typeface="Calibri (MS)"/>
                <a:sym typeface="Calibri (MS)"/>
              </a:rPr>
              <a:t>»</a:t>
            </a:r>
            <a:r>
              <a:rPr lang="en-US" sz="3999" strike="noStrike" u="none">
                <a:solidFill>
                  <a:srgbClr val="092E37"/>
                </a:solidFill>
                <a:latin typeface="Calibri (MS)"/>
                <a:ea typeface="Calibri (MS)"/>
                <a:cs typeface="Calibri (MS)"/>
                <a:sym typeface="Calibri (MS)"/>
              </a:rPr>
              <a:t>. </a:t>
            </a:r>
            <a:r>
              <a:rPr lang="en-US" sz="3999" strike="noStrike" u="none">
                <a:solidFill>
                  <a:srgbClr val="092E37"/>
                </a:solidFill>
                <a:latin typeface="Calibri (MS)"/>
                <a:ea typeface="Calibri (MS)"/>
                <a:cs typeface="Calibri (MS)"/>
                <a:sym typeface="Calibri (MS)"/>
              </a:rPr>
              <a:t>Так и </a:t>
            </a:r>
            <a:r>
              <a:rPr lang="en-US" sz="3999" strike="noStrike" u="none">
                <a:solidFill>
                  <a:srgbClr val="092E37"/>
                </a:solidFill>
                <a:latin typeface="Calibri (MS)"/>
                <a:ea typeface="Calibri (MS)"/>
                <a:cs typeface="Calibri (MS)"/>
                <a:sym typeface="Calibri (MS)"/>
              </a:rPr>
              <a:t>Ребе </a:t>
            </a:r>
            <a:r>
              <a:rPr lang="en-US" sz="3999" strike="noStrike" u="none">
                <a:solidFill>
                  <a:srgbClr val="092E37"/>
                </a:solidFill>
                <a:latin typeface="Calibri (MS)"/>
                <a:ea typeface="Calibri (MS)"/>
                <a:cs typeface="Calibri (MS)"/>
                <a:sym typeface="Calibri (MS)"/>
              </a:rPr>
              <a:t>Раяц </a:t>
            </a:r>
            <a:r>
              <a:rPr lang="en-US" sz="3999" strike="noStrike" u="none">
                <a:solidFill>
                  <a:srgbClr val="092E37"/>
                </a:solidFill>
                <a:latin typeface="Calibri (MS)"/>
                <a:ea typeface="Calibri (MS)"/>
                <a:cs typeface="Calibri (MS)"/>
                <a:sym typeface="Calibri (MS)"/>
              </a:rPr>
              <a:t>продолжает вести</a:t>
            </a:r>
            <a:r>
              <a:rPr lang="en-US" sz="3999" strike="noStrike" u="none">
                <a:solidFill>
                  <a:srgbClr val="092E37"/>
                </a:solidFill>
                <a:latin typeface="Calibri (MS)"/>
                <a:ea typeface="Calibri (MS)"/>
                <a:cs typeface="Calibri (MS)"/>
                <a:sym typeface="Calibri (MS)"/>
              </a:rPr>
              <a:t> нас</a:t>
            </a:r>
            <a:r>
              <a:rPr lang="en-US" sz="3999" strike="noStrike" u="none">
                <a:solidFill>
                  <a:srgbClr val="092E37"/>
                </a:solidFill>
                <a:latin typeface="Calibri (MS)"/>
                <a:ea typeface="Calibri (MS)"/>
                <a:cs typeface="Calibri (MS)"/>
                <a:sym typeface="Calibri (MS)"/>
              </a:rPr>
              <a:t>. Их жизнь продолжается не в прошлом, а в каждом нашем действии сегодня.</a:t>
            </a:r>
          </a:p>
          <a:p>
            <a:pPr algn="l" marL="0" indent="0" lvl="0">
              <a:lnSpc>
                <a:spcPts val="4799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4799"/>
              </a:lnSpc>
              <a:spcBef>
                <a:spcPct val="0"/>
              </a:spcBef>
            </a:pPr>
            <a:r>
              <a:rPr lang="en-US" sz="3999" strike="noStrike" u="none">
                <a:solidFill>
                  <a:srgbClr val="092E37"/>
                </a:solidFill>
                <a:latin typeface="Calibri (MS)"/>
                <a:ea typeface="Calibri (MS)"/>
                <a:cs typeface="Calibri (MS)"/>
                <a:sym typeface="Calibri (MS)"/>
              </a:rPr>
              <a:t>Всякий раз, когда м</a:t>
            </a:r>
            <a:r>
              <a:rPr lang="en-US" sz="3999" strike="noStrike" u="none">
                <a:solidFill>
                  <a:srgbClr val="092E37"/>
                </a:solidFill>
                <a:latin typeface="Calibri (MS)"/>
                <a:ea typeface="Calibri (MS)"/>
                <a:cs typeface="Calibri (MS)"/>
                <a:sym typeface="Calibri (MS)"/>
              </a:rPr>
              <a:t>ы </a:t>
            </a:r>
            <a:r>
              <a:rPr lang="en-US" sz="3999" strike="noStrike" u="none">
                <a:solidFill>
                  <a:srgbClr val="092E37"/>
                </a:solidFill>
                <a:latin typeface="Calibri (MS)"/>
                <a:ea typeface="Calibri (MS)"/>
                <a:cs typeface="Calibri (MS)"/>
                <a:sym typeface="Calibri (MS)"/>
              </a:rPr>
              <a:t>и</a:t>
            </a:r>
            <a:r>
              <a:rPr lang="en-US" sz="3999" strike="noStrike" u="none">
                <a:solidFill>
                  <a:srgbClr val="092E37"/>
                </a:solidFill>
                <a:latin typeface="Calibri (MS)"/>
                <a:ea typeface="Calibri (MS)"/>
                <a:cs typeface="Calibri (MS)"/>
                <a:sym typeface="Calibri (MS)"/>
              </a:rPr>
              <a:t>с</a:t>
            </a:r>
            <a:r>
              <a:rPr lang="en-US" sz="3999" strike="noStrike" u="none">
                <a:solidFill>
                  <a:srgbClr val="092E37"/>
                </a:solidFill>
                <a:latin typeface="Calibri (MS)"/>
                <a:ea typeface="Calibri (MS)"/>
                <a:cs typeface="Calibri (MS)"/>
                <a:sym typeface="Calibri (MS)"/>
              </a:rPr>
              <a:t>п</a:t>
            </a:r>
            <a:r>
              <a:rPr lang="en-US" sz="3999" strike="noStrike" u="none">
                <a:solidFill>
                  <a:srgbClr val="092E37"/>
                </a:solidFill>
                <a:latin typeface="Calibri (MS)"/>
                <a:ea typeface="Calibri (MS)"/>
                <a:cs typeface="Calibri (MS)"/>
                <a:sym typeface="Calibri (MS)"/>
              </a:rPr>
              <a:t>о</a:t>
            </a:r>
            <a:r>
              <a:rPr lang="en-US" sz="3999" strike="noStrike" u="none">
                <a:solidFill>
                  <a:srgbClr val="092E37"/>
                </a:solidFill>
                <a:latin typeface="Calibri (MS)"/>
                <a:ea typeface="Calibri (MS)"/>
                <a:cs typeface="Calibri (MS)"/>
                <a:sym typeface="Calibri (MS)"/>
              </a:rPr>
              <a:t>лня</a:t>
            </a:r>
            <a:r>
              <a:rPr lang="en-US" sz="3999" strike="noStrike" u="none">
                <a:solidFill>
                  <a:srgbClr val="092E37"/>
                </a:solidFill>
                <a:latin typeface="Calibri (MS)"/>
                <a:ea typeface="Calibri (MS)"/>
                <a:cs typeface="Calibri (MS)"/>
                <a:sym typeface="Calibri (MS)"/>
              </a:rPr>
              <a:t>е</a:t>
            </a:r>
            <a:r>
              <a:rPr lang="en-US" sz="3999" strike="noStrike" u="none">
                <a:solidFill>
                  <a:srgbClr val="092E37"/>
                </a:solidFill>
                <a:latin typeface="Calibri (MS)"/>
                <a:ea typeface="Calibri (MS)"/>
                <a:cs typeface="Calibri (MS)"/>
                <a:sym typeface="Calibri (MS)"/>
              </a:rPr>
              <a:t>м з</a:t>
            </a:r>
            <a:r>
              <a:rPr lang="en-US" sz="3999" strike="noStrike" u="none">
                <a:solidFill>
                  <a:srgbClr val="092E37"/>
                </a:solidFill>
                <a:latin typeface="Calibri (MS)"/>
                <a:ea typeface="Calibri (MS)"/>
                <a:cs typeface="Calibri (MS)"/>
                <a:sym typeface="Calibri (MS)"/>
              </a:rPr>
              <a:t>а</a:t>
            </a:r>
            <a:r>
              <a:rPr lang="en-US" sz="3999" strike="noStrike" u="none">
                <a:solidFill>
                  <a:srgbClr val="092E37"/>
                </a:solidFill>
                <a:latin typeface="Calibri (MS)"/>
                <a:ea typeface="Calibri (MS)"/>
                <a:cs typeface="Calibri (MS)"/>
                <a:sym typeface="Calibri (MS)"/>
              </a:rPr>
              <a:t>по</a:t>
            </a:r>
            <a:r>
              <a:rPr lang="en-US" sz="3999" strike="noStrike" u="none">
                <a:solidFill>
                  <a:srgbClr val="092E37"/>
                </a:solidFill>
                <a:latin typeface="Calibri (MS)"/>
                <a:ea typeface="Calibri (MS)"/>
                <a:cs typeface="Calibri (MS)"/>
                <a:sym typeface="Calibri (MS)"/>
              </a:rPr>
              <a:t>в</a:t>
            </a:r>
            <a:r>
              <a:rPr lang="en-US" sz="3999" strike="noStrike" u="none">
                <a:solidFill>
                  <a:srgbClr val="092E37"/>
                </a:solidFill>
                <a:latin typeface="Calibri (MS)"/>
                <a:ea typeface="Calibri (MS)"/>
                <a:cs typeface="Calibri (MS)"/>
                <a:sym typeface="Calibri (MS)"/>
              </a:rPr>
              <a:t>едь</a:t>
            </a:r>
            <a:r>
              <a:rPr lang="en-US" sz="3999" strike="noStrike" u="none">
                <a:solidFill>
                  <a:srgbClr val="092E37"/>
                </a:solidFill>
                <a:latin typeface="Calibri (MS)"/>
                <a:ea typeface="Calibri (MS)"/>
                <a:cs typeface="Calibri (MS)"/>
                <a:sym typeface="Calibri (MS)"/>
              </a:rPr>
              <a:t>, проявляе</a:t>
            </a:r>
            <a:r>
              <a:rPr lang="en-US" sz="3999" strike="noStrike" u="none">
                <a:solidFill>
                  <a:srgbClr val="092E37"/>
                </a:solidFill>
                <a:latin typeface="Calibri (MS)"/>
                <a:ea typeface="Calibri (MS)"/>
                <a:cs typeface="Calibri (MS)"/>
                <a:sym typeface="Calibri (MS)"/>
              </a:rPr>
              <a:t>м</a:t>
            </a:r>
            <a:r>
              <a:rPr lang="en-US" sz="3999" strike="noStrike" u="none">
                <a:solidFill>
                  <a:srgbClr val="092E37"/>
                </a:solidFill>
                <a:latin typeface="Calibri (MS)"/>
                <a:ea typeface="Calibri (MS)"/>
                <a:cs typeface="Calibri (MS)"/>
                <a:sym typeface="Calibri (MS)"/>
              </a:rPr>
              <a:t> любовь к ближнему или зажигаем свет во тьме - </a:t>
            </a:r>
            <a:r>
              <a:rPr lang="en-US" b="true" sz="3999" strike="noStrike" u="none">
                <a:solidFill>
                  <a:srgbClr val="092E3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становимся живым воплощением вечности.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90600"/>
            <a:ext cx="12363388" cy="11142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79"/>
              </a:lnSpc>
              <a:spcBef>
                <a:spcPct val="0"/>
              </a:spcBef>
            </a:pPr>
            <a:r>
              <a:rPr lang="en-US" b="true" sz="7066">
                <a:solidFill>
                  <a:srgbClr val="405C67"/>
                </a:solidFill>
                <a:latin typeface="Arial Bold"/>
                <a:ea typeface="Arial Bold"/>
                <a:cs typeface="Arial Bold"/>
                <a:sym typeface="Arial Bold"/>
              </a:rPr>
              <a:t>Наша очередь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" r="0" b="-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864215" y="5846479"/>
            <a:ext cx="6386170" cy="4286250"/>
            <a:chOff x="0" y="0"/>
            <a:chExt cx="1681954" cy="112888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81954" cy="1128889"/>
            </a:xfrm>
            <a:custGeom>
              <a:avLst/>
              <a:gdLst/>
              <a:ahLst/>
              <a:cxnLst/>
              <a:rect r="r" b="b" t="t" l="l"/>
              <a:pathLst>
                <a:path h="1128889" w="1681954">
                  <a:moveTo>
                    <a:pt x="0" y="0"/>
                  </a:moveTo>
                  <a:lnTo>
                    <a:pt x="1681954" y="0"/>
                  </a:lnTo>
                  <a:lnTo>
                    <a:pt x="1681954" y="1128889"/>
                  </a:lnTo>
                  <a:lnTo>
                    <a:pt x="0" y="1128889"/>
                  </a:lnTo>
                  <a:close/>
                </a:path>
              </a:pathLst>
            </a:custGeom>
            <a:solidFill>
              <a:srgbClr val="195E68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681954" cy="11384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2699999">
            <a:off x="14191197" y="6684086"/>
            <a:ext cx="4419845" cy="4950908"/>
            <a:chOff x="0" y="0"/>
            <a:chExt cx="1164074" cy="130394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64074" cy="1303943"/>
            </a:xfrm>
            <a:custGeom>
              <a:avLst/>
              <a:gdLst/>
              <a:ahLst/>
              <a:cxnLst/>
              <a:rect r="r" b="b" t="t" l="l"/>
              <a:pathLst>
                <a:path h="1303943" w="1164074">
                  <a:moveTo>
                    <a:pt x="0" y="0"/>
                  </a:moveTo>
                  <a:lnTo>
                    <a:pt x="1164074" y="0"/>
                  </a:lnTo>
                  <a:lnTo>
                    <a:pt x="1164074" y="1303943"/>
                  </a:lnTo>
                  <a:lnTo>
                    <a:pt x="0" y="1303943"/>
                  </a:lnTo>
                  <a:close/>
                </a:path>
              </a:pathLst>
            </a:custGeom>
            <a:solidFill>
              <a:srgbClr val="1A969B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1164074" cy="13134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9" id="9" descr="תמונה שמכילה טקסט, גופן, צילום מסך, גרפיקה"/>
          <p:cNvSpPr/>
          <p:nvPr/>
        </p:nvSpPr>
        <p:spPr>
          <a:xfrm flipH="false" flipV="false" rot="0">
            <a:off x="10084527" y="7429948"/>
            <a:ext cx="7736338" cy="1763573"/>
          </a:xfrm>
          <a:custGeom>
            <a:avLst/>
            <a:gdLst/>
            <a:ahLst/>
            <a:cxnLst/>
            <a:rect r="r" b="b" t="t" l="l"/>
            <a:pathLst>
              <a:path h="1763573" w="7736338">
                <a:moveTo>
                  <a:pt x="0" y="0"/>
                </a:moveTo>
                <a:lnTo>
                  <a:pt x="7736338" y="0"/>
                </a:lnTo>
                <a:lnTo>
                  <a:pt x="7736338" y="1763572"/>
                </a:lnTo>
                <a:lnTo>
                  <a:pt x="0" y="17635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5906" r="-12" b="0"/>
            </a:stretch>
          </a:blipFill>
        </p:spPr>
      </p:sp>
      <p:sp>
        <p:nvSpPr>
          <p:cNvPr name="Freeform 10" id="10" descr="תמונה שמכילה טקסט, גופן, צילום מסך, גרפיקה"/>
          <p:cNvSpPr/>
          <p:nvPr/>
        </p:nvSpPr>
        <p:spPr>
          <a:xfrm flipH="false" flipV="false" rot="0">
            <a:off x="15683732" y="6337821"/>
            <a:ext cx="2071030" cy="1092117"/>
          </a:xfrm>
          <a:custGeom>
            <a:avLst/>
            <a:gdLst/>
            <a:ahLst/>
            <a:cxnLst/>
            <a:rect r="r" b="b" t="t" l="l"/>
            <a:pathLst>
              <a:path h="1092117" w="2071030">
                <a:moveTo>
                  <a:pt x="0" y="0"/>
                </a:moveTo>
                <a:lnTo>
                  <a:pt x="2071030" y="0"/>
                </a:lnTo>
                <a:lnTo>
                  <a:pt x="2071030" y="1092117"/>
                </a:lnTo>
                <a:lnTo>
                  <a:pt x="0" y="10921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3581" t="12753" r="-10" b="-16451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028700" y="857250"/>
            <a:ext cx="16493490" cy="3755924"/>
            <a:chOff x="0" y="0"/>
            <a:chExt cx="4343964" cy="98921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343964" cy="989215"/>
            </a:xfrm>
            <a:custGeom>
              <a:avLst/>
              <a:gdLst/>
              <a:ahLst/>
              <a:cxnLst/>
              <a:rect r="r" b="b" t="t" l="l"/>
              <a:pathLst>
                <a:path h="989215" w="4343964">
                  <a:moveTo>
                    <a:pt x="0" y="0"/>
                  </a:moveTo>
                  <a:lnTo>
                    <a:pt x="4343964" y="0"/>
                  </a:lnTo>
                  <a:lnTo>
                    <a:pt x="4343964" y="989215"/>
                  </a:lnTo>
                  <a:lnTo>
                    <a:pt x="0" y="989215"/>
                  </a:lnTo>
                  <a:close/>
                </a:path>
              </a:pathLst>
            </a:custGeom>
            <a:solidFill>
              <a:srgbClr val="195E68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"/>
              <a:ext cx="4343964" cy="9987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444115" y="4955857"/>
            <a:ext cx="9408795" cy="691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>
                <a:solidFill>
                  <a:srgbClr val="30BFBF"/>
                </a:solidFill>
                <a:latin typeface="Arial"/>
                <a:ea typeface="Arial"/>
                <a:cs typeface="Arial"/>
                <a:sym typeface="Arial"/>
              </a:rPr>
              <a:t>В (день), (время), (место)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72540" y="2017290"/>
            <a:ext cx="12442450" cy="1857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С НЕТЕРПЕНИЕМ ЖДЕМ ВАС НА СЛЕДУЮЩЕЙ НЕДЕЛЕ!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DAHMKtm1Ykk</dc:identifier>
  <dcterms:modified xsi:type="dcterms:W3CDTF">2011-08-01T06:04:30Z</dcterms:modified>
  <cp:revision>1</cp:revision>
  <dc:title>חוקת-ג תמוז מצגת רוסית</dc:title>
</cp:coreProperties>
</file>