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18288000" cy="10287000"/>
  <p:notesSz cx="6858000" cy="9144000"/>
  <p:embeddedFontLst>
    <p:embeddedFont>
      <p:font typeface="Arial Bold" charset="1" panose="020B0704020202020204"/>
      <p:regular r:id="rId44"/>
    </p:embeddedFont>
    <p:embeddedFont>
      <p:font typeface="Arial" charset="1" panose="020B0604020202020204"/>
      <p:regular r:id="rId45"/>
    </p:embeddedFont>
    <p:embeddedFont>
      <p:font typeface="Lora" charset="1" panose="00000500000000000000"/>
      <p:regular r:id="rId46"/>
    </p:embeddedFont>
    <p:embeddedFont>
      <p:font typeface="Calibri (MS)" charset="1" panose="020F0502020204030204"/>
      <p:regular r:id="rId47"/>
    </p:embeddedFont>
    <p:embeddedFont>
      <p:font typeface="Calibri (MS) Bold" charset="1" panose="020F0702030404030204"/>
      <p:regular r:id="rId48"/>
    </p:embeddedFont>
    <p:embeddedFont>
      <p:font typeface="Cormorant Garamond Bold" charset="1" panose="00000800000000000000"/>
      <p:regular r:id="rId49"/>
    </p:embeddedFont>
    <p:embeddedFont>
      <p:font typeface="Cormorant Garamond" charset="1" panose="00000500000000000000"/>
      <p:regular r:id="rId50"/>
    </p:embeddedFont>
    <p:embeddedFont>
      <p:font typeface="Lora Bold Italics" charset="1" panose="00000800000000000000"/>
      <p:regular r:id="rId51"/>
    </p:embeddedFont>
    <p:embeddedFont>
      <p:font typeface="Arimo Bold" charset="1" panose="020B0704020202020204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050" y="1905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469342" y="8461019"/>
            <a:ext cx="2644197" cy="729024"/>
            <a:chOff x="0" y="0"/>
            <a:chExt cx="3525596" cy="9720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698612" y="2399576"/>
            <a:ext cx="8589388" cy="7887424"/>
            <a:chOff x="0" y="0"/>
            <a:chExt cx="2262226" cy="20773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2700000">
            <a:off x="13737143" y="5349105"/>
            <a:ext cx="5696323" cy="5707346"/>
            <a:chOff x="0" y="0"/>
            <a:chExt cx="1500266" cy="15031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372539" y="8492593"/>
            <a:ext cx="2838641" cy="697450"/>
            <a:chOff x="0" y="0"/>
            <a:chExt cx="747625" cy="1836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4" id="14" descr="תמונה שמכילה טקסט, גופן, צילום מסך, גרפיקה"/>
          <p:cNvSpPr/>
          <p:nvPr/>
        </p:nvSpPr>
        <p:spPr>
          <a:xfrm flipH="false" flipV="false" rot="0">
            <a:off x="9573016" y="5356565"/>
            <a:ext cx="8305267" cy="3209039"/>
          </a:xfrm>
          <a:custGeom>
            <a:avLst/>
            <a:gdLst/>
            <a:ahLst/>
            <a:cxnLst/>
            <a:rect r="r" b="b" t="t" l="l"/>
            <a:pathLst>
              <a:path h="3209039" w="8305267">
                <a:moveTo>
                  <a:pt x="0" y="0"/>
                </a:moveTo>
                <a:lnTo>
                  <a:pt x="8305266" y="0"/>
                </a:lnTo>
                <a:lnTo>
                  <a:pt x="8305266" y="3209039"/>
                </a:lnTo>
                <a:lnTo>
                  <a:pt x="0" y="3209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13956" y="6086995"/>
            <a:ext cx="8984656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Восстающий лев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3956" y="6951559"/>
            <a:ext cx="7172554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БИЛАМ ПОДМЕТИЛ ТО, О ЧЁМ МЫ СЛИШКОМ ЧАСТО ЗАБЫВАЕМ: Б-Г ДАЛ ЕВРЕЙСКОМУ НАРОДУ СИЛУ ОПРАВИТЬСЯ ОТ ЛЮБОГО ПАДЕНИЯ И ПОДНЯТЬСЯ ВНОВЬ.​​​​​​​​​​​​​​​​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862069" y="786879"/>
            <a:ext cx="491128" cy="264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614954" y="564920"/>
            <a:ext cx="8548101" cy="5130392"/>
            <a:chOff x="0" y="0"/>
            <a:chExt cx="7415009" cy="445033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415022" cy="4450334"/>
            </a:xfrm>
            <a:custGeom>
              <a:avLst/>
              <a:gdLst/>
              <a:ahLst/>
              <a:cxnLst/>
              <a:rect r="r" b="b" t="t" l="l"/>
              <a:pathLst>
                <a:path h="4450334" w="7415022">
                  <a:moveTo>
                    <a:pt x="0" y="0"/>
                  </a:moveTo>
                  <a:lnTo>
                    <a:pt x="7415022" y="0"/>
                  </a:lnTo>
                  <a:lnTo>
                    <a:pt x="7415022" y="4450334"/>
                  </a:lnTo>
                  <a:lnTo>
                    <a:pt x="0" y="4450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2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4463960" y="8658844"/>
            <a:ext cx="2655799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Балак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8568585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А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Пророчество Билама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Балак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37831" y="1749562"/>
            <a:ext cx="13716000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поднял Билам глаза и увидел Израиль, расположившийся по коленам своим, и был на нём дух Б-га. И произнёс он свою притчу и сказал… «Как хороши шатры твои, Яаков, жилища твои, Израиль! Преклонился он, лёг, как лев, и, как льва устрашающего, кто поднимет его? Благословляющий тебя — благословен, а проклинающий тебя — проклят».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02055" y="1081836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Бемидбар, 24:2-3;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5; 9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402055" y="491286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1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37831" y="1601844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89922" y="5188839"/>
            <a:ext cx="13769378" cy="1201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b="true" sz="3150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«Преклонился он, лёг, как лев»: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[сыновья Израиля отвоюют и] заселят свою страну благодаря своей силе и мужеству.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27505" y="4713399"/>
            <a:ext cx="11433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Раши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89922" y="6894538"/>
            <a:ext cx="13663909" cy="2363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b="true" sz="3150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«Преклонился он, лёг, как лев»: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когда народ живет в своей стране и не ведёт войны, это подобно величественной позе покоящегося льва.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b="true" sz="3150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«Как льва устрашающего, кто поднимет его»: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никто не осмелится его потревожить.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427505" y="6419126"/>
            <a:ext cx="11433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Раввин Адин (Эвен-Исраэль) Штейнзальц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37831" y="2258401"/>
            <a:ext cx="13716000" cy="2363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Ск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азал рабби Авау бен Зутарти, сказал рабби Йеуда бен Звида: «[Мудрецы] хотели включить отрывок о Биламе в «Шма», потому что в нём содержится стих: „Преклонился он, лёг, как лев, и, как льва устрашающего; кто поднимет его?“»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02055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Талмуд, Брахот, 12б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402055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2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37831" y="2110683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89922" y="5116653"/>
            <a:ext cx="13769378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b="true" sz="3150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«Преклонился он, лёг</a:t>
            </a:r>
            <a:r>
              <a:rPr lang="en-US" b="true" sz="3150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» —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подобно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занному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«Шма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»: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«Ложась и вставая». Т.е. Святой, благословен Он, охраняет нас, когда мы ложимся и когда встаем, обеспечивая спокойствие и мир, как лев.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27505" y="4641213"/>
            <a:ext cx="11433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Раши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617688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стихе сказано: «Преклонился он, лёг, как л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ев, и, как льва устрашающего; кто поднимет его?» Талмуд говорит, что мудрецы хотели включить этот отрывок из главы Балак в ежедневное чтение «Шма», потому что в нем приводится этот стих. Он связан с «Шма», потому что два слова в нём — «лёг» и «поднимет» — намекают на два времени чтения Шма: когда ложатся и когда встают.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Раши объясняет, что этот стих созвучен стиху «ложась и вставая» из «Шма», потому что Б-г охраняет нас и когда мы спим, и когда просыпаемся, позволяя отходить ко сну спокойно и безопасно — подобно «льву устрашающему». Последовательность в «Шма» — как с точки зрения стихов, так и с точки зрения Мишны — такая: сначала читают «ложась», а затем «вставая». Это аналогично последовательности в стихах «Преклонился он, лёг» и «кто поднимет его».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822315" y="6145436"/>
            <a:ext cx="5653660" cy="1317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2"/>
              </a:lnSpc>
              <a:spcBef>
                <a:spcPct val="0"/>
              </a:spcBef>
            </a:pPr>
            <a:r>
              <a:rPr lang="en-US" b="true" sz="2902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Время Изгнания («Лёг он»): духовный упадок и сокрытие света.</a:t>
            </a:r>
          </a:p>
          <a:p>
            <a:pPr algn="ctr">
              <a:lnSpc>
                <a:spcPts val="3482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555264" y="6145436"/>
            <a:ext cx="6184914" cy="1317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2"/>
              </a:lnSpc>
              <a:spcBef>
                <a:spcPct val="0"/>
              </a:spcBef>
            </a:pPr>
            <a:r>
              <a:rPr lang="en-US" b="true" sz="2902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Время Избавления («Поднимется»): пробуждение и готовность к действию.</a:t>
            </a:r>
          </a:p>
          <a:p>
            <a:pPr algn="ctr">
              <a:lnSpc>
                <a:spcPts val="3482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481602" y="8332625"/>
            <a:ext cx="9331447" cy="1193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0"/>
              </a:lnSpc>
              <a:spcBef>
                <a:spcPct val="0"/>
              </a:spcBef>
            </a:pPr>
            <a:r>
              <a:rPr lang="en-US" b="true" sz="1975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Почему мудрецы Талмуда хотели включить это пророчество в молитву «Шма»? Потому что стих идеально описывает два состояния еврейского народа. Даже находясь в состоянии глубокой «спячки», народ сохраняет величие и силу льва льва.</a:t>
            </a:r>
          </a:p>
          <a:p>
            <a:pPr algn="ctr">
              <a:lnSpc>
                <a:spcPts val="237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7427970" y="1716520"/>
            <a:ext cx="5586277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5"/>
              </a:lnSpc>
              <a:spcBef>
                <a:spcPct val="0"/>
              </a:spcBef>
            </a:pPr>
            <a:r>
              <a:rPr lang="en-US" sz="2621">
                <a:solidFill>
                  <a:srgbClr val="DFDED8">
                    <a:alpha val="80784"/>
                  </a:srgbClr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,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11233335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Б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«Лёг он» — сон и болезнь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Балак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600200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Эту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идею можно лучше понять, рассмотрев толкование Шир а-ширим Раба на стих: «На ложе моём ночами искала я того, кого любит душа моя». Мидраш говорит: «Что означает на ложе моём? Это означает недомогание».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2091633"/>
            <a:ext cx="13716000" cy="620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ложе моём ночами искала я того, кого любит душа моя. Искала и не нашла.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Шир а-Ширим, 3:1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3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21732" y="2645645"/>
            <a:ext cx="6891223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а-Ши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им Р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21732" y="3026645"/>
            <a:ext cx="13716000" cy="5268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Рабби Аба бар Каана сказал: «Что означает “н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ложе моём ночами”? Это означает — недомогание. Подобно сказанному: “И не умер, и слёг в постель” (Шмот, 21:18)».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Рабби Леви сказал: «Община Израиля сказала Святому, благословен Он: “Владыка мира, прежде Ты озарял нас Своим светом между “ночами” — между “ночью” Египта и “ночью” Вавилона; между “ночью” Вавилона и “ночью” Мидии; между “ночью” Мидии и “ночью” Греции; между “ночью” Греции и “ночью” Рима. Но теперь, когда в плане Торы и заповедей я уснула, мои “ночи” слились в одну бесконечную “ночь”».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46593" y="1612672"/>
            <a:ext cx="13716000" cy="620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ти два понятия — «недомогание» и «сон» — символизируют Изгнание.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21732" y="2242884"/>
            <a:ext cx="6891223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Сон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421732" y="2623884"/>
            <a:ext cx="13716000" cy="5849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Идея сна становится понятной, если проанализировать, что происходит с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человеком в этом состоянии. Во сне тело остаётся целым и невредимым, и даже способности души сохраняют свою полноту. Однако разница в том, что когда человек бодрствует, силы души действуют в теле организованно.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Когда же он спит, хотя эти способности по-прежнему сохраняются, не всегда они подчинены контролю.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 различие наиболее заметно в способности видеть. Слух в некоторой степени сохраняется во сне; если раздастся громкий звук, спящий может его услышать. Зрение, напротив — когда человек спит, его глаза закрыты.</a:t>
            </a:r>
          </a:p>
          <a:p>
            <a:pPr algn="just">
              <a:lnSpc>
                <a:spcPts val="4592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3147070" y="664117"/>
            <a:ext cx="12007161" cy="1653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39"/>
              </a:lnSpc>
              <a:spcBef>
                <a:spcPct val="0"/>
              </a:spcBef>
            </a:pPr>
            <a:r>
              <a:rPr lang="en-US" b="true" sz="5449">
                <a:solidFill>
                  <a:srgbClr val="EBCE95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«На ложе моём ночами»: духовный кризис</a:t>
            </a:r>
          </a:p>
          <a:p>
            <a:pPr algn="ctr">
              <a:lnSpc>
                <a:spcPts val="653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863069" y="3528330"/>
            <a:ext cx="4334694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97B1CA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COH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97B1CA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(утрата чувства реальности)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2096834" y="3556905"/>
            <a:ext cx="2317626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97B1CA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БОЛЕЗНЬ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97B1CA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(повреждения)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54508" y="4899930"/>
            <a:ext cx="7789492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EBCE95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Суть: </a:t>
            </a:r>
            <a:r>
              <a:rPr lang="en-US" sz="3000">
                <a:solidFill>
                  <a:srgbClr val="EBCE95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системы не повреждены, не консолидированы. Действия на автомате.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35458" y="6307273"/>
            <a:ext cx="7789492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EBCE95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Симптом: </a:t>
            </a:r>
            <a:r>
              <a:rPr lang="en-US" sz="3000">
                <a:solidFill>
                  <a:srgbClr val="EBCE95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«хозяина глаза, но не видят». Непонимание того, что у мира есть Хозяин.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35458" y="7468144"/>
            <a:ext cx="7789492" cy="1838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EBCE95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Ме</a:t>
            </a:r>
            <a:r>
              <a:rPr lang="en-US" b="true" sz="3000">
                <a:solidFill>
                  <a:srgbClr val="EBCE95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тафора: </a:t>
            </a:r>
            <a:r>
              <a:rPr lang="en-US" sz="3000">
                <a:solidFill>
                  <a:srgbClr val="EBCE95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Подобно Аврааму, который увидел горящий замок и поразился: «Неужели у него нет хозяина?» (Берешит Раба, 39:11)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9469808" y="4899930"/>
            <a:ext cx="7789492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EBCE95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Суть: </a:t>
            </a:r>
            <a:r>
              <a:rPr lang="en-US" sz="3000">
                <a:solidFill>
                  <a:srgbClr val="EBCE95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разрушение связи через осознанные компромиссы.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360901" y="6242955"/>
            <a:ext cx="7789492" cy="1838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EBCE95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Симптом: </a:t>
            </a:r>
            <a:r>
              <a:rPr lang="en-US" sz="3000">
                <a:solidFill>
                  <a:srgbClr val="EBCE95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невосприимчивость «50-х врат» (Высшей мудрости). Жизнь исключительно на базе холодного рационализма (число 49 корень слова «больной»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70370" y="1343025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 находит свое отражение и в духовной жизни. Служение Б-гу должно быть подчинено стиху: «Поднимите глаза ваши ввысь и посмотрите, кто сотворил их» — иными словами, следует увидеть, что у этого мира есть Правитель.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21732" y="962025"/>
            <a:ext cx="6891223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 мира есть Хозяин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2091633"/>
            <a:ext cx="13716000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Рабби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Ицхак привел притчу: некто шёл по дороге и увидел горящий замок. Неужели у этого замка нет хозяина? — удивился он. Взглянул на него хозяин и сказал: «Я хозяин этого замка». Так и Авраам удивился: «Неужели этот мир может существовать без Правителя?» Б-г явился и сказал: «Я — Хозяин этого мира».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Берешит Раба, 39:1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4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46593" y="2141056"/>
            <a:ext cx="13716000" cy="1201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аков и смысл изречения мудрецов: «Кто мудр? Тот, кто видит будущее» (буквально: «то, что рождается»).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46593" y="1760056"/>
            <a:ext cx="810177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мир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 ест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ь Пра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итель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2091633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Александр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Македонский спросил мудрецов: «Кого можно назвать истинно мудрым?» Они ответили: «Кто мудр? Тот, кто видит будущее» (буквально: «то, что рождается»).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Талмуд, Тамид, 32б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5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57508" y="4994453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«Кт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мудр? Тот, кто видит то, что рождается». То есть видит, как всё рождается и обращается из ничего в нечто словом Б-га и дыханием уст Благословленного, как написано: «И дыханием уст Его — всё воинство их».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21732" y="449349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Тания, гл. 43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21732" y="390294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6</a:t>
            </a:r>
          </a:p>
        </p:txBody>
      </p:sp>
      <p:sp>
        <p:nvSpPr>
          <p:cNvPr name="AutoShape 10" id="10"/>
          <p:cNvSpPr/>
          <p:nvPr/>
        </p:nvSpPr>
        <p:spPr>
          <a:xfrm>
            <a:off x="3457508" y="5013503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46593" y="1612672"/>
            <a:ext cx="13716000" cy="817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 означ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ает, что когда человек «поднимает глаза ввысь», он видит «то, что рождается». А Алтер Ребе добавляет, что это значит видеть, как всё «обращается» из небытия в бытие.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Однако когда зрение — то есть сила духовного осознания — как полагается не работает, и человек не может поднять «глаз ввысь», это сродни сну. Как говорит Зоар: «Я сплю — в Изгнании».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Во сне всё может происходить нечто, что противоречит здравой логике. Так и в Изгнании: мысли, слова, действия человека — и все десять сил животной души и все функции тела — могут проявиться противоположным образом тому, какими им следует быть.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Причина всему этому — «глаза [недостаточно поднятые] ввысь» вследствие сна. Это приводит к тому, что силы души оказываются неорганизованными, без должной иерархии, где высшие способности направляют низшие. В результате дух не властвует над материей.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1504369"/>
            <a:ext cx="13716000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состояния «сна» в Изгнании — описанного в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тихе «На ложе моём ночами» и означающе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Тору и запове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—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скат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ться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щё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глуб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 состо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яние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«н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омогания». Как было об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ъ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яснен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ложе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ё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акж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 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ать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огани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моем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».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ущ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еств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б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зни, от 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ёгк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ого к 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яжёл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65643" y="962025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Недомогание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465643" y="5086750"/>
            <a:ext cx="13716000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Когда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человек предается запретному — даже тем, что само по себе не столь тяжко, — это представляет реальную опасность. В Тании, Игерет а-Тшува, 613 заповед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иваются с толстой веревкой (ивр. хевель), свитой 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 613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ните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 Когда человек преступает одн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из 613 запо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едей — будь то запрет или не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вып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олнение предписания — он обрывает одну из нитей.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4544406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Малые грехи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2091633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Таков смысл стиха: «Ибо удел Г-спода — народ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Его; Яаков — веревка (ивр. хевель) наследия Его».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Подобно веревке, верхний конец которой привязан наверху, а нижний — внизу. Так и «верхний конец» души «привязан наверху», а «нижний конец» облачён в тело.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 подобно толстой веревке, свитой из 613 тонких нитей.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Так и «веревка» нисхождения Б-жественного блага в наш мир, упомянутая выше, состоит из 613 заповедей, каждая из которых является отдельной тонкой нитью.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Когда человек нарушает одну из них, не дай Б-г, обрывается тонкая нить, соответствующая этой заповеди.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Тания, Игерет а-Тшува,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7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46593" y="1612672"/>
            <a:ext cx="13716000" cy="410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Бол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ее того, когда грехи накапливаются — даже если это повторное нарушение одной, казалось бы, незначительной заповеди — это может нанести духовный ущерб, сопоставимый с тяжким преступлением, за которое полагается карет (ивр. «отсечение души») или смерть. Эту идею можно объяснить на примере лёгкого и неплотного облака: когда множество таких облаков наслаиваются друг на друга, это может заслонить свет столь же сильно, как одно густое облако.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6195178"/>
            <a:ext cx="13716000" cy="2363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Существует ещё один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уровень духовной болезни — такой, на котором она ещё не считается смертельно опасной, но может стать таковой. Это потакание дозволенным удовольствиям. Хотя эти желания не запрещены Торой, в стихе сказано: «Вожде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ния ищет отщепенец».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465643" y="5652834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Дозволенные желания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885825"/>
            <a:ext cx="13716000" cy="468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овлетворяя телесные и животные побуждения вместо следования принципу «Освящай себя в дозволенном тебе», человек закрывается от святости и Б-жественности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Это отделен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ие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от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точни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жизн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является одной из разновидностей болезни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Бол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ого, когда человек погружается в дозволенные удово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льствия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— что поначалу может каза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ться б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езобидной слабостью — это в коне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ом итог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может привести его 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самы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 низший уро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ень, в состояние духовной смертел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ой опасности.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9678692" y="3638633"/>
            <a:ext cx="3407202" cy="441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203"/>
              </a:lnSpc>
              <a:spcBef>
                <a:spcPct val="0"/>
              </a:spcBef>
            </a:pPr>
            <a:r>
              <a:rPr lang="en-US" b="true" sz="2669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Блок 2: Дозволенные излишества. Чрезмерная тяга к разрешенному. Как одна тонкая ткань пропускает свет, но десятки наслоений создают непроницаемую тьму. Погружение в комфорт отрезает душу от источника святости.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172396" y="200025"/>
            <a:ext cx="9943207" cy="165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39"/>
              </a:lnSpc>
              <a:spcBef>
                <a:spcPct val="0"/>
              </a:spcBef>
            </a:pPr>
            <a:r>
              <a:rPr lang="en-US" b="true" sz="5449" strike="noStrike" u="none">
                <a:solidFill>
                  <a:srgbClr val="EBCE95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Падение: как лев теряет свою силу?</a:t>
            </a:r>
          </a:p>
          <a:p>
            <a:pPr algn="ctr" marL="0" indent="0" lvl="0">
              <a:lnSpc>
                <a:spcPts val="6539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2236110" y="1549193"/>
            <a:ext cx="2211958" cy="165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39"/>
              </a:lnSpc>
              <a:spcBef>
                <a:spcPct val="0"/>
              </a:spcBef>
            </a:pPr>
            <a:r>
              <a:rPr lang="en-US" sz="5449" strike="noStrike" u="none">
                <a:solidFill>
                  <a:srgbClr val="EBCE95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Веревка</a:t>
            </a:r>
          </a:p>
          <a:p>
            <a:pPr algn="ctr" marL="0" indent="0" lvl="0">
              <a:lnSpc>
                <a:spcPts val="6539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3234059" y="1549193"/>
            <a:ext cx="2797995" cy="165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39"/>
              </a:lnSpc>
              <a:spcBef>
                <a:spcPct val="0"/>
              </a:spcBef>
            </a:pPr>
            <a:r>
              <a:rPr lang="en-US" sz="5449">
                <a:solidFill>
                  <a:srgbClr val="EBCE95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Т</a:t>
            </a:r>
            <a:r>
              <a:rPr lang="en-US" sz="5449" strike="noStrike" u="none">
                <a:solidFill>
                  <a:srgbClr val="EBCE95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ка</a:t>
            </a:r>
            <a:r>
              <a:rPr lang="en-US" sz="5449" strike="noStrike" u="none">
                <a:solidFill>
                  <a:srgbClr val="EBCE95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нь</a:t>
            </a:r>
          </a:p>
          <a:p>
            <a:pPr algn="ctr" marL="0" indent="0" lvl="0">
              <a:lnSpc>
                <a:spcPts val="6539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5255199" y="3638633"/>
            <a:ext cx="3353921" cy="481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3"/>
              </a:lnSpc>
              <a:spcBef>
                <a:spcPct val="0"/>
              </a:spcBef>
            </a:pPr>
            <a:r>
              <a:rPr lang="en-US" b="true" sz="2669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Блок 1: Мелкие проступки. Связь с     Б-гом - это веревка из 613 нитей (заповедей). Один мелкий грех не обрывает вся веревка, но перерезает одну нить Со временем канат истончается до критического предела (по книге Тания).</a:t>
            </a:r>
          </a:p>
          <a:p>
            <a:pPr algn="l">
              <a:lnSpc>
                <a:spcPts val="3203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2091633"/>
            <a:ext cx="13716000" cy="468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 рабби Йоханана бен Закая было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пять учеников. При его жизни они учились у него, а когда он умер, переехали в Явне. Рабби Элазар бен Арах уехал к жене в город Эммаус (он же Хамат), где были прекрасные источники воды. Он ждал, что товарищи придут к нему, но они не пришли. Хотел поехать к ним, но жена не позволила. Она спросила: «Кто кому нужен в ваших отношениях с товарищами?» Рабби Элазар ответил: «Они нуждаются во мне». Она спросила: «Мыши идут к сосуду (ивр. хемет) или сосуд идёт к мышам?» Рабби Элазар послушался и остался, и в конце концов забыл всё своё учение.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Коэлет Раба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8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11233335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В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Лекарство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Балак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2371233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Даже когда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есть недостаток в служении Б-гу — что является смыслом «на ложе моём ночами», символизирующего сон, когда человеку не удается поднять «глаза ввысь и увидеть, кто сотворил их», и даже если его одолела «болезнь», вплоть до риска смертельной духовной опасности — даже тогда стих говорит: «Я искала того, кого 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юб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ит душа моя».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 относится к скрытой любви, таящейся в глубине каждого еврея, — наследию от наших праотцев. Благодаря ей, даже когда «я сплю в Изгнании», «сердце моё бодрствует» — для Творца, Его Торы, заповедей и Избавления.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Таков смысл стиха: «Преклонился он, лёг, как лев, и, как устрашающего льва…» Даже когда он лежит — «на ложе моём ночами» — что относится ко времени Изгнания, времени духовного сна и даже болезни — сила устрашения остается с ним. Даже тогда они могут подняться с силой льва, чтобы читать «Шма».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1828889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Скрытая любовь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885825"/>
            <a:ext cx="13716000" cy="468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относится к скрытой любви, таящейся в глубине каждого еврея, — наследию от наших праотцев. Благодаря ей, даже когда «я сплю в Изгнании», «сердце моё бодрствует» — для Тво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рц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а,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Его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Торы, заповедей и Избавления.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смыс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иха: «Прекл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онился он, лёг, как лев, и, как устрашающего льва…» Даже когда он 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— «на ложе моём ночами» — что относится ко времени Изгнания, времени духовного сна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болезни — сила устрашения остается с ним. Даже тогда они могут подн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яться с сил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ой льва, чтобы читать «Шма».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53150" y="6768340"/>
            <a:ext cx="17781701" cy="313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69"/>
              </a:lnSpc>
              <a:spcBef>
                <a:spcPct val="0"/>
              </a:spcBef>
            </a:pPr>
            <a:r>
              <a:rPr lang="en-US" b="true" sz="2974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Что делать, если связь истончилась, а разум уводит не туда?</a:t>
            </a:r>
          </a:p>
          <a:p>
            <a:pPr algn="ctr" marL="0" indent="0" lvl="0">
              <a:lnSpc>
                <a:spcPts val="3569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569"/>
              </a:lnSpc>
              <a:spcBef>
                <a:spcPct val="0"/>
              </a:spcBef>
            </a:pPr>
            <a:r>
              <a:rPr lang="en-US" b="true" sz="2974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Внутри каждого еврея скрыта «Точка во дворце» Это унаследованная от праотцев скрытая любовь.</a:t>
            </a:r>
          </a:p>
          <a:p>
            <a:pPr algn="ctr" marL="0" indent="0" lvl="0">
              <a:lnSpc>
                <a:spcPts val="3569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569"/>
              </a:lnSpc>
              <a:spcBef>
                <a:spcPct val="0"/>
              </a:spcBef>
            </a:pPr>
            <a:r>
              <a:rPr lang="en-US" b="true" sz="2974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«Я сплю, но сердце мое бодрствует». Даже в самой глубокой фазе изгнания и духовной болезни, ядро души остается неуязвимым. Лев готов проснуться.</a:t>
            </a:r>
          </a:p>
          <a:p>
            <a:pPr algn="ctr" marL="0" indent="0" lvl="0">
              <a:lnSpc>
                <a:spcPts val="356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11233335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Г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Народ, как лев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Балак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2371233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 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сновании сказанного мы можем понять, что имеет в виду Талмуд, когда говорит, что мудрецы хотели включить главу Балак в ежедневное чтение «Шма», потому что в этом тексте содержится стих: «Преклонился он, лёг, как лев, и, как устрашающего льва, кто поднимет его?» Талмуд особо выделяет этот стих, чтобы научить: даже сейчас, находясь в подобном состоянии — то есть в Изгнании, во время духовного сна или даже болезни, — мы по-прежнему обладаем силами бесстрашного льва преодолеть все преграды посредством самопожертвования.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этом состоит смысл слов «лев» и «устрашающий лев», как говорит Зоар: «как лев могучий и как устрашающий лев, который ещё могущественнее». «Устрашающий лев» указывает на раскаяние, ибо возвращающиеся к Б-гу обладают большим стремлением.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1828889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Когда мы преклоняем колено и лежим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1343025"/>
            <a:ext cx="13716000" cy="817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ила для нашего служения Б-гу в период Изгнания приходит также через чудеса.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Сущ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ествуют два вида чуде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с: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явное чудо, произошедшее во время Исхода, например, рассечение Красного моря.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Второй вид чудес — история Пурима, как гласит стих: «Сокрою Я, сокрою лик Мой в тот день», что относится к времени Изгнания. Даже в тёмные времена, когда мы «преклонили колено и легли», есть чудеса, видимые всему миру.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 относится ко всему периоду Изгнания — даже к временам глубокой, непроглядной тьмы. Порой чудеса всё же происходят зримо для всех, чудеса, выходящие за рамки естественного порядка.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Эти явные чудеса дают силы для последующего служения Б-гу. Даже если человек «слаб» — духовно болен одним из упомянутых выше духовных недугов, — он всё равно поднимется, как «устрашающий лев», чтобы прочитать «Шма».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65643" y="962025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Скрытые чудеса и явные чудеса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1343025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 своеобразная подготовка к претворению в жизнь стиха «Кто поднимет его» с наступлением окончательного Избавления. Сохранение этой силы в период Изгнания — «Даст Г-сподь, будет сердце их трепетать предо Мной всегда» — делает нас достойными истинного и полного Избавления, вскорости в наши дни, через праведного Мошиаха.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3089700" y="2281237"/>
            <a:ext cx="1882378" cy="1900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</a:p>
          <a:p>
            <a:pPr algn="ctr">
              <a:lnSpc>
                <a:spcPts val="2520"/>
              </a:lnSpc>
              <a:spcBef>
                <a:spcPct val="0"/>
              </a:spcBef>
            </a:pPr>
          </a:p>
          <a:p>
            <a:pPr algn="ctr">
              <a:lnSpc>
                <a:spcPts val="2520"/>
              </a:lnSpc>
              <a:spcBef>
                <a:spcPct val="0"/>
              </a:spcBef>
            </a:pPr>
          </a:p>
          <a:p>
            <a:pPr algn="ctr">
              <a:lnSpc>
                <a:spcPts val="2520"/>
              </a:lnSpc>
              <a:spcBef>
                <a:spcPct val="0"/>
              </a:spcBef>
            </a:pPr>
          </a:p>
          <a:p>
            <a:pPr algn="ctr">
              <a:lnSpc>
                <a:spcPts val="2520"/>
              </a:lnSpc>
              <a:spcBef>
                <a:spcPct val="0"/>
              </a:spcBef>
            </a:pP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b="true" sz="2100" i="true">
                <a:solidFill>
                  <a:srgbClr val="000000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Б-жественное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700976" y="7676261"/>
            <a:ext cx="5998584" cy="2286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14"/>
              </a:lnSpc>
              <a:spcBef>
                <a:spcPct val="0"/>
              </a:spcBef>
            </a:pPr>
            <a:r>
              <a:rPr lang="en-US" b="true" sz="2512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2. Скрытые чудеса (Пурим / Эстер) Чудо, </a:t>
            </a:r>
            <a:r>
              <a:rPr lang="en-US" b="true" sz="2512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о</a:t>
            </a:r>
            <a:r>
              <a:rPr lang="en-US" b="true" sz="2512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блач</a:t>
            </a:r>
            <a:r>
              <a:rPr lang="en-US" b="true" sz="2512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е</a:t>
            </a:r>
            <a:r>
              <a:rPr lang="en-US" b="true" sz="2512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нн</a:t>
            </a:r>
            <a:r>
              <a:rPr lang="en-US" b="true" sz="2512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ое в естественный ход событий («Я скрою лик Свой»). Б-жественное вмешательство внутри самой политики и физики.</a:t>
            </a:r>
          </a:p>
          <a:p>
            <a:pPr algn="l" marL="0" indent="0" lvl="0">
              <a:lnSpc>
                <a:spcPts val="3014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2751781" y="7625518"/>
            <a:ext cx="6092482" cy="114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14"/>
              </a:lnSpc>
              <a:spcBef>
                <a:spcPct val="0"/>
              </a:spcBef>
            </a:pPr>
            <a:r>
              <a:rPr lang="en-US" b="true" sz="2512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1. Явные чудеса (р</a:t>
            </a:r>
            <a:r>
              <a:rPr lang="en-US" b="true" sz="2512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ассечение моря) Полная отмена законов природы. Свет изгоняет тьму.</a:t>
            </a:r>
          </a:p>
          <a:p>
            <a:pPr algn="l" marL="0" indent="0" lvl="0">
              <a:lnSpc>
                <a:spcPts val="3014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3446593" y="1076304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3465643" y="1065259"/>
            <a:ext cx="13716000" cy="7592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Билам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пророчествует о еврейском народе: «Преклонился он, лёг, как лев, и, как устрашающего льва, кто поднимет его?» Этот стих описывает силу еврейского народа даже в состоянии «сна» и «недомогания», намекая на духовную слабость 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период Изгнания.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«Сон» — Изгнание души: во время сна силы души не синхронизированы с телом; глаза есть, но не видят. Подобно этому, в духовном плане человек становится как бы «слепым» к тому, что Б-г управляет этим миром. В этом состоянии злое начало может одолеть доброе.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«Недомогание» — духовная опасность: чем больше человек совершает грехов, тем больше обрывает нити веревки, связывающей его с Б-гом. Тот, кто гонится за страстями, становится бесчувственным и менее восприимчивым к святости. Это может низвергнуть его ещё дальше к запретному.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79543" y="738166"/>
            <a:ext cx="1751796" cy="3086100"/>
            <a:chOff x="0" y="0"/>
            <a:chExt cx="461378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61378" cy="812800"/>
            </a:xfrm>
            <a:custGeom>
              <a:avLst/>
              <a:gdLst/>
              <a:ahLst/>
              <a:cxnLst/>
              <a:rect r="r" b="b" t="t" l="l"/>
              <a:pathLst>
                <a:path h="812800" w="461378">
                  <a:moveTo>
                    <a:pt x="0" y="0"/>
                  </a:moveTo>
                  <a:lnTo>
                    <a:pt x="461378" y="0"/>
                  </a:lnTo>
                  <a:lnTo>
                    <a:pt x="46137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61378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3446593" y="438129"/>
            <a:ext cx="7608189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КЛЮЧЕВЫЕ МОМЕНТЫ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22550" y="1016489"/>
            <a:ext cx="739416" cy="1231983"/>
            <a:chOff x="0" y="0"/>
            <a:chExt cx="985888" cy="16426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85901" cy="1642618"/>
            </a:xfrm>
            <a:custGeom>
              <a:avLst/>
              <a:gdLst/>
              <a:ahLst/>
              <a:cxnLst/>
              <a:rect r="r" b="b" t="t" l="l"/>
              <a:pathLst>
                <a:path h="1642618" w="985901">
                  <a:moveTo>
                    <a:pt x="0" y="0"/>
                  </a:moveTo>
                  <a:lnTo>
                    <a:pt x="985901" y="0"/>
                  </a:lnTo>
                  <a:lnTo>
                    <a:pt x="985901" y="1642618"/>
                  </a:lnTo>
                  <a:lnTo>
                    <a:pt x="0" y="1642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0600" t="-9482" r="-173678" b="-13333"/>
              </a:stretch>
            </a:blipFill>
          </p:spPr>
        </p:sp>
      </p:grp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1065259"/>
            <a:ext cx="13716000" cy="5849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Лек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арство: даже в состоянии сна и недомогания путь к исправлению — найти «любовь души моей», скрытую в сердце каждого еврея, которая даёт силу пробудиться от духовного сна и вернуться к Б-гу.</a:t>
            </a:r>
          </a:p>
          <a:p>
            <a:pPr algn="l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Талмуд специально выбирает стих «Преклонился он, лёг, как 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лев, и, как устрашающего льва, кто поднимет его», потому что он подчёркивает способность Израиля пробуждаться, именно когда он «лежит» — Изгнания — и преодолевать испытания времени.</a:t>
            </a:r>
          </a:p>
          <a:p>
            <a:pPr algn="l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Сила для пробуждения берет свое начало в чудесах, происходящих время от времени, будь то явные или скрытые. Они превращают искру, сокрытую в каждом еврее, в пламя связи с Б-гом.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79543" y="738166"/>
            <a:ext cx="1751796" cy="3086100"/>
            <a:chOff x="0" y="0"/>
            <a:chExt cx="461378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61378" cy="812800"/>
            </a:xfrm>
            <a:custGeom>
              <a:avLst/>
              <a:gdLst/>
              <a:ahLst/>
              <a:cxnLst/>
              <a:rect r="r" b="b" t="t" l="l"/>
              <a:pathLst>
                <a:path h="812800" w="461378">
                  <a:moveTo>
                    <a:pt x="0" y="0"/>
                  </a:moveTo>
                  <a:lnTo>
                    <a:pt x="461378" y="0"/>
                  </a:lnTo>
                  <a:lnTo>
                    <a:pt x="46137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461378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22550" y="1016489"/>
            <a:ext cx="739416" cy="1231983"/>
            <a:chOff x="0" y="0"/>
            <a:chExt cx="985888" cy="164264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85901" cy="1642618"/>
            </a:xfrm>
            <a:custGeom>
              <a:avLst/>
              <a:gdLst/>
              <a:ahLst/>
              <a:cxnLst/>
              <a:rect r="r" b="b" t="t" l="l"/>
              <a:pathLst>
                <a:path h="1642618" w="985901">
                  <a:moveTo>
                    <a:pt x="0" y="0"/>
                  </a:moveTo>
                  <a:lnTo>
                    <a:pt x="985901" y="0"/>
                  </a:lnTo>
                  <a:lnTo>
                    <a:pt x="985901" y="1642618"/>
                  </a:lnTo>
                  <a:lnTo>
                    <a:pt x="0" y="1642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0600" t="-9482" r="-173678" b="-13333"/>
              </a:stretch>
            </a:blipFill>
          </p:spPr>
        </p:sp>
      </p:grp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2230117" y="2715503"/>
            <a:ext cx="5029183" cy="2554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73"/>
              </a:lnSpc>
            </a:pPr>
            <a:r>
              <a:rPr lang="en-US" b="true" sz="2253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ФАКТ 1: о</a:t>
            </a:r>
            <a:r>
              <a:rPr lang="en-US" b="true" sz="2253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перация в Иране (названная «Народ, как лев, восстанет»).</a:t>
            </a:r>
          </a:p>
          <a:p>
            <a:pPr algn="l" marL="0" indent="0" lvl="0">
              <a:lnSpc>
                <a:spcPts val="2704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704"/>
              </a:lnSpc>
              <a:spcBef>
                <a:spcPct val="0"/>
              </a:spcBef>
            </a:pPr>
            <a:r>
              <a:rPr lang="en-US" b="true" sz="2253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ФАКТ 2: б</a:t>
            </a:r>
            <a:r>
              <a:rPr lang="en-US" b="true" sz="2253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еспрецедентное спасение от сотен вражеских ракет.</a:t>
            </a:r>
          </a:p>
          <a:p>
            <a:pPr algn="l" marL="0" indent="0" lvl="0">
              <a:lnSpc>
                <a:spcPts val="2704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704"/>
              </a:lnSpc>
              <a:spcBef>
                <a:spcPct val="0"/>
              </a:spcBef>
            </a:pPr>
            <a:r>
              <a:rPr lang="en-US" b="true" sz="2253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ФАКТ 3: к</a:t>
            </a:r>
            <a:r>
              <a:rPr lang="en-US" b="true" sz="2253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рах враждебных режимов прямо на наших глазах.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3465643" y="1627256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наши дни мы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все отчетливее видим явные чудеса: успех против Хезболлы, крушение режима Асада и невероятную операцию в глубине Тегерана — всё это удивляет весь мир. Премьер-министр Израиля и президент Соединённых Штатов открыто признают: это не просто стратегия, это рука Б-га.</a:t>
            </a:r>
          </a:p>
          <a:p>
            <a:pPr algn="l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теперь наша очередь.</a:t>
            </a:r>
          </a:p>
          <a:p>
            <a:pPr algn="l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Сейчас время подняться, как лев — пробудить скрытую в нас любовь и воплотить её в действие: ещё одна заповедь, ещё один урок Торы, ещё одно доброе дело.</a:t>
            </a:r>
          </a:p>
          <a:p>
            <a:pPr algn="l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Национальное пробуждение должно начинаться личного пробуждения.</a:t>
            </a:r>
          </a:p>
          <a:p>
            <a:pPr algn="l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 Б-жьей помощью, чудеса продолжатся. Лев продолжит рычать, пленные вернутся домой, и истинный мир воцарится в мире. Амен.</a:t>
            </a:r>
          </a:p>
          <a:p>
            <a:pPr algn="l">
              <a:lnSpc>
                <a:spcPts val="4592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379543" y="738166"/>
            <a:ext cx="1751796" cy="3086100"/>
            <a:chOff x="0" y="0"/>
            <a:chExt cx="461378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61378" cy="812800"/>
            </a:xfrm>
            <a:custGeom>
              <a:avLst/>
              <a:gdLst/>
              <a:ahLst/>
              <a:cxnLst/>
              <a:rect r="r" b="b" t="t" l="l"/>
              <a:pathLst>
                <a:path h="812800" w="461378">
                  <a:moveTo>
                    <a:pt x="0" y="0"/>
                  </a:moveTo>
                  <a:lnTo>
                    <a:pt x="461378" y="0"/>
                  </a:lnTo>
                  <a:lnTo>
                    <a:pt x="46137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61378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3446593" y="1000125"/>
            <a:ext cx="7608189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Вывод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983859" y="1581381"/>
            <a:ext cx="12320283" cy="1800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99"/>
              </a:lnSpc>
              <a:spcBef>
                <a:spcPct val="0"/>
              </a:spcBef>
            </a:pPr>
            <a:r>
              <a:rPr lang="en-US" b="true" sz="3999" strike="noStrike" u="none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Исторические потрясения и чудеса — это не просто лента новостей. Это  будильник для души.</a:t>
            </a:r>
          </a:p>
          <a:p>
            <a:pPr algn="ctr" marL="0" indent="0" lvl="0">
              <a:lnSpc>
                <a:spcPts val="47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2309704"/>
            <a:ext cx="10993606" cy="2286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1"/>
              </a:lnSpc>
              <a:spcBef>
                <a:spcPct val="0"/>
              </a:spcBef>
            </a:pPr>
            <a:r>
              <a:rPr lang="en-US" b="true" sz="5034" strike="noStrike" u="none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Трансформируйте вдохновение в действие прямо сейчас:</a:t>
            </a:r>
          </a:p>
          <a:p>
            <a:pPr algn="ctr" marL="0" indent="0" lvl="0">
              <a:lnSpc>
                <a:spcPts val="604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" r="0" b="-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864215" y="5846479"/>
            <a:ext cx="6386170" cy="4286250"/>
            <a:chOff x="0" y="0"/>
            <a:chExt cx="1681954" cy="11288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81954" cy="1128889"/>
            </a:xfrm>
            <a:custGeom>
              <a:avLst/>
              <a:gdLst/>
              <a:ahLst/>
              <a:cxnLst/>
              <a:rect r="r" b="b" t="t" l="l"/>
              <a:pathLst>
                <a:path h="1128889" w="1681954">
                  <a:moveTo>
                    <a:pt x="0" y="0"/>
                  </a:moveTo>
                  <a:lnTo>
                    <a:pt x="1681954" y="0"/>
                  </a:lnTo>
                  <a:lnTo>
                    <a:pt x="1681954" y="1128889"/>
                  </a:lnTo>
                  <a:lnTo>
                    <a:pt x="0" y="1128889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681954" cy="1138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699999">
            <a:off x="14191197" y="6684086"/>
            <a:ext cx="4419845" cy="4950908"/>
            <a:chOff x="0" y="0"/>
            <a:chExt cx="1164074" cy="13039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64074" cy="1303943"/>
            </a:xfrm>
            <a:custGeom>
              <a:avLst/>
              <a:gdLst/>
              <a:ahLst/>
              <a:cxnLst/>
              <a:rect r="r" b="b" t="t" l="l"/>
              <a:pathLst>
                <a:path h="1303943" w="1164074">
                  <a:moveTo>
                    <a:pt x="0" y="0"/>
                  </a:moveTo>
                  <a:lnTo>
                    <a:pt x="1164074" y="0"/>
                  </a:lnTo>
                  <a:lnTo>
                    <a:pt x="1164074" y="1303943"/>
                  </a:lnTo>
                  <a:lnTo>
                    <a:pt x="0" y="1303943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164074" cy="13134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9" id="9" descr="תמונה שמכילה טקסט, גופן, צילום מסך, גרפיקה"/>
          <p:cNvSpPr/>
          <p:nvPr/>
        </p:nvSpPr>
        <p:spPr>
          <a:xfrm flipH="false" flipV="false" rot="0">
            <a:off x="10084527" y="7429948"/>
            <a:ext cx="7736338" cy="1763573"/>
          </a:xfrm>
          <a:custGeom>
            <a:avLst/>
            <a:gdLst/>
            <a:ahLst/>
            <a:cxnLst/>
            <a:rect r="r" b="b" t="t" l="l"/>
            <a:pathLst>
              <a:path h="1763573" w="7736338">
                <a:moveTo>
                  <a:pt x="0" y="0"/>
                </a:moveTo>
                <a:lnTo>
                  <a:pt x="7736338" y="0"/>
                </a:lnTo>
                <a:lnTo>
                  <a:pt x="7736338" y="1763572"/>
                </a:lnTo>
                <a:lnTo>
                  <a:pt x="0" y="1763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5906" r="-12" b="0"/>
            </a:stretch>
          </a:blipFill>
        </p:spPr>
      </p:sp>
      <p:sp>
        <p:nvSpPr>
          <p:cNvPr name="Freeform 10" id="10" descr="תמונה שמכילה טקסט, גופן, צילום מסך, גרפיקה"/>
          <p:cNvSpPr/>
          <p:nvPr/>
        </p:nvSpPr>
        <p:spPr>
          <a:xfrm flipH="false" flipV="false" rot="0">
            <a:off x="15683732" y="6337821"/>
            <a:ext cx="2071030" cy="1092117"/>
          </a:xfrm>
          <a:custGeom>
            <a:avLst/>
            <a:gdLst/>
            <a:ahLst/>
            <a:cxnLst/>
            <a:rect r="r" b="b" t="t" l="l"/>
            <a:pathLst>
              <a:path h="1092117" w="2071030">
                <a:moveTo>
                  <a:pt x="0" y="0"/>
                </a:moveTo>
                <a:lnTo>
                  <a:pt x="2071030" y="0"/>
                </a:lnTo>
                <a:lnTo>
                  <a:pt x="2071030" y="1092117"/>
                </a:lnTo>
                <a:lnTo>
                  <a:pt x="0" y="10921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3581" t="12753" r="-10" b="-16451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857250"/>
            <a:ext cx="16493490" cy="3755924"/>
            <a:chOff x="0" y="0"/>
            <a:chExt cx="4343964" cy="98921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343964" cy="989215"/>
            </a:xfrm>
            <a:custGeom>
              <a:avLst/>
              <a:gdLst/>
              <a:ahLst/>
              <a:cxnLst/>
              <a:rect r="r" b="b" t="t" l="l"/>
              <a:pathLst>
                <a:path h="989215" w="4343964">
                  <a:moveTo>
                    <a:pt x="0" y="0"/>
                  </a:moveTo>
                  <a:lnTo>
                    <a:pt x="4343964" y="0"/>
                  </a:lnTo>
                  <a:lnTo>
                    <a:pt x="4343964" y="989215"/>
                  </a:lnTo>
                  <a:lnTo>
                    <a:pt x="0" y="989215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4343964" cy="9987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444115" y="4955857"/>
            <a:ext cx="9408795" cy="691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30BFBF"/>
                </a:solidFill>
                <a:latin typeface="Arial"/>
                <a:ea typeface="Arial"/>
                <a:cs typeface="Arial"/>
                <a:sym typeface="Arial"/>
              </a:rPr>
              <a:t>В (день), (время), (место)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72540" y="2017290"/>
            <a:ext cx="12442450" cy="1857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С НЕТЕРПЕНИЕМ ЖДЕМ ВАС НА СЛЕДУЮЩЕЙ НЕДЕЛЕ!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DAHM2MEmQjE</dc:identifier>
  <dcterms:modified xsi:type="dcterms:W3CDTF">2011-08-01T06:04:30Z</dcterms:modified>
  <cp:revision>1</cp:revision>
  <dc:title>בלק מצגת רוסית</dc:title>
</cp:coreProperties>
</file>