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8288000" cy="10287000"/>
  <p:notesSz cx="6858000" cy="9144000"/>
  <p:embeddedFontLst>
    <p:embeddedFont>
      <p:font typeface="Arial Bold" charset="1" panose="020B0704020202020204"/>
      <p:regular r:id="rId39"/>
    </p:embeddedFont>
    <p:embeddedFont>
      <p:font typeface="Arial" charset="1" panose="020B0604020202020204"/>
      <p:regular r:id="rId40"/>
    </p:embeddedFont>
    <p:embeddedFont>
      <p:font typeface="Lora" charset="1" panose="00000500000000000000"/>
      <p:regular r:id="rId41"/>
    </p:embeddedFont>
    <p:embeddedFont>
      <p:font typeface="Calibri (MS) Bold" charset="1" panose="020F0702030404030204"/>
      <p:regular r:id="rId42"/>
    </p:embeddedFont>
    <p:embeddedFont>
      <p:font typeface="Calibri (MS)" charset="1" panose="020F0502020204030204"/>
      <p:regular r:id="rId43"/>
    </p:embeddedFont>
    <p:embeddedFont>
      <p:font typeface="Lora Bold" charset="1" panose="00000800000000000000"/>
      <p:regular r:id="rId44"/>
    </p:embeddedFont>
    <p:embeddedFont>
      <p:font typeface="Arimo" charset="1" panose="020B0604020202020204"/>
      <p:regular r:id="rId45"/>
    </p:embeddedFont>
    <p:embeddedFont>
      <p:font typeface="Canva Sans" charset="1" panose="020B0503030501040103"/>
      <p:regular r:id="rId46"/>
    </p:embeddedFont>
    <p:embeddedFont>
      <p:font typeface="Arimo Bold" charset="1" panose="020B0704020202020204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469342" y="8461019"/>
            <a:ext cx="2644197" cy="729024"/>
            <a:chOff x="0" y="0"/>
            <a:chExt cx="3525596" cy="972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8612" y="2399576"/>
            <a:ext cx="8589388" cy="7887424"/>
            <a:chOff x="0" y="0"/>
            <a:chExt cx="2262226" cy="2077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2700000">
            <a:off x="13737143" y="5349105"/>
            <a:ext cx="5696323" cy="5707346"/>
            <a:chOff x="0" y="0"/>
            <a:chExt cx="1500266" cy="1503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72539" y="8492593"/>
            <a:ext cx="2838641" cy="697450"/>
            <a:chOff x="0" y="0"/>
            <a:chExt cx="747625" cy="1836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 descr="תמונה שמכילה טקסט, גופן, צילום מסך, גרפיקה"/>
          <p:cNvSpPr/>
          <p:nvPr/>
        </p:nvSpPr>
        <p:spPr>
          <a:xfrm flipH="false" flipV="false" rot="0">
            <a:off x="9573016" y="5356565"/>
            <a:ext cx="8305267" cy="3209039"/>
          </a:xfrm>
          <a:custGeom>
            <a:avLst/>
            <a:gdLst/>
            <a:ahLst/>
            <a:cxnLst/>
            <a:rect r="r" b="b" t="t" l="l"/>
            <a:pathLst>
              <a:path h="3209039" w="8305267">
                <a:moveTo>
                  <a:pt x="0" y="0"/>
                </a:moveTo>
                <a:lnTo>
                  <a:pt x="8305266" y="0"/>
                </a:lnTo>
                <a:lnTo>
                  <a:pt x="8305266" y="3209039"/>
                </a:lnTo>
                <a:lnTo>
                  <a:pt x="0" y="3209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3956" y="6086995"/>
            <a:ext cx="8984656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ВЕРНОСТЬ В БРАКЕ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956" y="6951559"/>
            <a:ext cx="7172554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Дарование Торы ассоциируется с церемонией бракосочетания между Б-гом и еврейским народом. Но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какой верности требуют эти отношения?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862069" y="786879"/>
            <a:ext cx="491128" cy="26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463960" y="8658844"/>
            <a:ext cx="2655799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Шавуот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13956" y="436663"/>
            <a:ext cx="8169346" cy="5107407"/>
            <a:chOff x="0" y="0"/>
            <a:chExt cx="6511011" cy="4070629"/>
          </a:xfrm>
        </p:grpSpPr>
        <p:sp>
          <p:nvSpPr>
            <p:cNvPr name="Freeform 20" id="20" descr="painting of a group of people  Description automatically generated with medium confidence"/>
            <p:cNvSpPr/>
            <p:nvPr/>
          </p:nvSpPr>
          <p:spPr>
            <a:xfrm flipH="false" flipV="false" rot="0">
              <a:off x="0" y="0"/>
              <a:ext cx="6511036" cy="4070604"/>
            </a:xfrm>
            <a:custGeom>
              <a:avLst/>
              <a:gdLst/>
              <a:ahLst/>
              <a:cxnLst/>
              <a:rect r="r" b="b" t="t" l="l"/>
              <a:pathLst>
                <a:path h="4070604" w="6511036">
                  <a:moveTo>
                    <a:pt x="0" y="0"/>
                  </a:moveTo>
                  <a:lnTo>
                    <a:pt x="6511036" y="0"/>
                  </a:lnTo>
                  <a:lnTo>
                    <a:pt x="6511036" y="4070604"/>
                  </a:lnTo>
                  <a:lnTo>
                    <a:pt x="0" y="4070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167" b="-52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8568585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А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Небесный спор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Шавуот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83472" y="4978422"/>
            <a:ext cx="7532218" cy="4211622"/>
            <a:chOff x="0" y="0"/>
            <a:chExt cx="10042957" cy="5615496"/>
          </a:xfrm>
        </p:grpSpPr>
        <p:sp>
          <p:nvSpPr>
            <p:cNvPr name="Freeform 18" id="18" descr="picture containing text, sketch, child art, letter  Description automatically generated"/>
            <p:cNvSpPr/>
            <p:nvPr/>
          </p:nvSpPr>
          <p:spPr>
            <a:xfrm flipH="false" flipV="false" rot="0">
              <a:off x="0" y="0"/>
              <a:ext cx="10042906" cy="5615432"/>
            </a:xfrm>
            <a:custGeom>
              <a:avLst/>
              <a:gdLst/>
              <a:ahLst/>
              <a:cxnLst/>
              <a:rect r="r" b="b" t="t" l="l"/>
              <a:pathLst>
                <a:path h="5615432" w="10042906">
                  <a:moveTo>
                    <a:pt x="0" y="0"/>
                  </a:moveTo>
                  <a:lnTo>
                    <a:pt x="10042906" y="0"/>
                  </a:lnTo>
                  <a:lnTo>
                    <a:pt x="10042906" y="5615432"/>
                  </a:lnTo>
                  <a:lnTo>
                    <a:pt x="0" y="5615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7307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Моше и ангелы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дополнение к своему физическому выражению в материальном мире, Тора имеет духовное выражение на Небесах.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Прежде чем сойти в этот мир, она пребывала Наверху, и ангелы просили, чтобы даровать ее им: «Возложи великолепие Твоё на небеса».</a:t>
            </a:r>
          </a:p>
          <a:p>
            <a:pPr algn="just">
              <a:lnSpc>
                <a:spcPts val="4592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609924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 Йеошуа б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Леви сказал: «Когда Моше взошёл к Всевышнему, ангелы сказали Святому, благословен Он: «Владыка Вселенной! Что делает этот “рожденный женщиной” среди нас?»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Ответил Он им: «Пришёл получить Тору».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Они ответили: «У Тебя есть сокровище, скрытое 974 поколения до сотворения мира, и Ты хочешь отдать его [человеку] из плоти и крови? “Что [есть] человек, чтоб Ты помнил о нём, и сын человеческий, чтоб Ты думал о нём?”» “Б-г, Господин наш, как величественно имя Твоё по всей земле; возложи величие Твоё на небеса!”»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Святой, благословен Он, сказал Моше: “Дай им ответ».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 ответил: «Владыка Вселенной, боюсь я, что они сожгут меня дыханием уст своих».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10896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Шабат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88б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51841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1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2897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885825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[Б-г]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азал: «Держись за Трон Моей Славы и дай им ответ».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Ответил Ему: «Владыка Вселенной, что написано в Торе, которую Ты даёшь мне? “Я Г-сподь, Б-г твой, Который вывел тебя из земли египетской”».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Моше сказал им (ангелам): «Спускались ли вы в Египет? Были ли вы рабами фараона? Почему Тора должна быть дарована вам?»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Вновь [спросил Моше]: «Что написано в ней? “Да не будет у тебя других богов”. Живёте ли вы среди народов, поклоняющихся идолам?».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Вновь [спросил Моше]: «Что написано в ней?”Помни день субботний, чтобы 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вяти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его”. Разве совершаете вы работу, чтобы отдыхать от нее?»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Вновь [спросил Моше]: «Что написано в ней? “Не произноси имени Г-спода напрасно”. Разве ведете вы торговую деятельность?!»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Вновь [спросил Моше]: «Что написано в ней? “Чти отца твоего и мать твою”. Разве есть у вас отец и мать?!»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885825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Вновь [спросил Моше]: «Что написано в ней? “Не убивай”, “Не прелюбодействуй”, “Не кради”. Разве можете вы ревновать? Разве есть у вас злое начало?»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Услышав это, ангелы согласились со Святым, благословен Он.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Тотчас ангелы подружились с Моше и передали ему дары, как сказано: «Взошёл ты к Всевышнему, захватил в плен, взял дары для людей.” (То есть, вознаграждение было за то, что ангелы называли его “человеком.”)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Даже ангел смерти передал свой дар, как сказано: «И возложит он благовоние, и искупит народ», «И встал он между мёртвыми и живыми, и мор прекратился». Если бы ангел смерти не поведал ему, откуда бы Моше узнал о таком средстве?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908713" y="560984"/>
            <a:ext cx="12470574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560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Почему документ о браке принадлежит смертным?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 чём они думали?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Просьба ангелов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кажется трудной для понимания, учитывая их неспособность соблюдать законы Торы, связанные с физическим миром. Это в частности относится и к законам о браке. Почему же тогда они просили даровать Тору им?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Должно быть, ангелы просили дать им Тору в её духовном проявлении, что было доступно их познанию.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246338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Рас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скажу вам историю, как обещал в ночь Симхат Торы. Но не спрашивайте подробностей случившегося — я их не сообщу.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Р. Шмуэль Бер из Борисова был в очень близких отношениях с Ребе Рашабом, но несмотря на это никогда ему не рассказывал об этом, пока не состарился и не почувствовал, что время пришло.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Вот эта история: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ночь Симхат Торы 1853 года р. Шмуэль Бер заснул…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Рядом с домом Ребе Цемах Цедека было отдельное крыло, где жил Ребе Маараш.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Проснувшись, р. Шмуэль Бер вошёл в боковую комнату в доме Ребе Цемах Цедека. Неожиданно дверь комнаты Ребе Цемах Цедека открылась, и тот стремительно вышел в направлении к дому Ребе Маараша и постучал в его окно.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10896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Оцар решимот, стр.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302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51841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2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2897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Мишна в Небесах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885825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атем оба вошли в боковую комнату, где стоял р. Шмуэль Бер. Дрожа от благоговейного трепета, последний услышал, как Ребе Цемах Цедек сказал Ребе Маарашу: «Мой дедушка (Алтер Ребе) обещал прийти и поучить со мной мишну из трактата Сукка, как её изучают в нижнем Ган Эдене». А затем оба вошли в комнату Ребе Цемах Цедека. Р. Шмуэль Бер приложил ухо к двери и услышал лишь обрывки фраз, но потом заснул.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Б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Как заключается брак?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Шавуот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41381" y="5005845"/>
            <a:ext cx="7578833" cy="4184199"/>
            <a:chOff x="0" y="0"/>
            <a:chExt cx="10105111" cy="5578932"/>
          </a:xfrm>
        </p:grpSpPr>
        <p:sp>
          <p:nvSpPr>
            <p:cNvPr name="Freeform 18" id="18" descr="picture containing plant, tree, outdoor, furniture  Description automatically generated"/>
            <p:cNvSpPr/>
            <p:nvPr/>
          </p:nvSpPr>
          <p:spPr>
            <a:xfrm flipH="false" flipV="false" rot="0">
              <a:off x="0" y="0"/>
              <a:ext cx="10105136" cy="5578983"/>
            </a:xfrm>
            <a:custGeom>
              <a:avLst/>
              <a:gdLst/>
              <a:ahLst/>
              <a:cxnLst/>
              <a:rect r="r" b="b" t="t" l="l"/>
              <a:pathLst>
                <a:path h="5578983" w="10105136">
                  <a:moveTo>
                    <a:pt x="0" y="0"/>
                  </a:moveTo>
                  <a:lnTo>
                    <a:pt x="10105136" y="0"/>
                  </a:lnTo>
                  <a:lnTo>
                    <a:pt x="10105136" y="5578983"/>
                  </a:lnTo>
                  <a:lnTo>
                    <a:pt x="0" y="5578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0785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828704"/>
            <a:ext cx="13716000" cy="620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енщина приобретается [посредством] денег, документа или близости.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10896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Кидушин, 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51841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3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2897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65643" y="2925599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«Д</a:t>
            </a: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еньги»: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даёт ей деньги или денежный эквивалент и говорит: «Ты посвящаешься мне».</a:t>
            </a:r>
          </a:p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«Документ»: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пишет на бумаге, даже если бумага не имеет ценности: «Ты посвящаешься мне».</a:t>
            </a:r>
          </a:p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«Близость»: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вступает в супружество и говорит: «Будь посвящена мне этой близостью».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09553" y="246844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Раши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Женщина «приобретается»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Тра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ктат Кидушин гласит: «Женщина приобретается тремя способами... посредством денег, документа или близости». По-простому Мишна говорит здесь об установлении отношений между еврейским мужчиной и женщиной, именуемом «кидушин», посвящением: мужчина посвящает женщину, а женщина становится ему посвященной.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Талмуд объясняет, что слово «кидушин» используется для обозначения посвящения, потому что делает посвященную запрещенной всем другим мужчинам — подобно предметам, посвящённым Храму, которые не могут использоваться кем-либо ещё. Это означает, что в дополнение к уникальной связи между мужчиной и женщиной, происходит её отчуждение от остального мира. И это настолько важный элемент посвящения, что заслужил самостоятельное название — кидушин.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86689" y="5476958"/>
            <a:ext cx="9404800" cy="437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Духовный смысл:</a:t>
            </a:r>
          </a:p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Наш союз с Творцом требует обособления. Мы не можем быть «замужем» за Творцом и одновременно служить материальным удовольствиям. Весь мир — это экдеш, к которому мы прикасаемся только через соответствующие благословение и приоритеты.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86689" y="676275"/>
            <a:ext cx="16372611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  <a:spcBef>
                <a:spcPct val="0"/>
              </a:spcBef>
            </a:pPr>
            <a:r>
              <a:rPr lang="en-US" b="true" sz="5499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Суть «кидушин»: обособление и святость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6689" y="1629042"/>
            <a:ext cx="9053285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иудаизме брак называется Кидушин</a:t>
            </a:r>
          </a:p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(посвящение/освящение).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6689" y="3000458"/>
            <a:ext cx="9053285" cy="165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Юридический смысл: </a:t>
            </a: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 этого момента женщина будет «запрещена для всего мира, как посвященное (экдеш) в Храм».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828704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Поч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ему бракосочетание называется кидушин, «посвящением»? Потому что посредством этого акта женщина становится запрещенной всему остальному миру, подобно чему-то святому.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10896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Кидушин, 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51841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4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2897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Три способа заключить брак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Кидушин может быть осуществлён тремя способами: деньгами, документом и близостью. Мишна и Талмуд обсуждают правовые нюансы этого вопроса.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Общие различия трёх способов посвящения.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«Деньги»: когда мужчина даёт женщине деньги (или их эквивалент) с целью приобретения, то не жертвует ей часть своего тела, но лишь нечто абсолютно внешнее по отношению к нему.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Однако, это нечто внешнее должно обладать значимостью — стоить не меньше пруты (мелкой древнеримской монеты), что достаточно для приобретения самого необходимого для жизни. Меньшая сумма слишком незначительна и потому кидушин посредством нее не осуществляют.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«Документ»: сам документ не обязан иметь денежную ценность. Всё, что требуется — чтобы мужчина написал в документе «ты посвящаешься мне», а женщина должна принять его по доброй воле.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«Б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лизость»: установление глубокой связи между мужчиной и женщиной, благодаря которой реализуется цель брака: «Плодитесь и размножайтесь и наполняйте землю».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Концепция кидушин и три способа её осуществления имеют также и духовное измерение.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982292" y="7183958"/>
            <a:ext cx="2978086" cy="2609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4"/>
              </a:lnSpc>
              <a:spcBef>
                <a:spcPct val="0"/>
              </a:spcBef>
            </a:pPr>
            <a:r>
              <a:rPr lang="en-US" sz="2495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Передача ценности (даже мелкой монеты), представляющей внешний материальный ресурс.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93272" y="7183958"/>
            <a:ext cx="2301455" cy="186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94"/>
              </a:lnSpc>
              <a:spcBef>
                <a:spcPct val="0"/>
              </a:spcBef>
            </a:pPr>
            <a:r>
              <a:rPr lang="en-US" sz="2495" strike="noStrike" u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Письменное обязательство и намерение, под</a:t>
            </a:r>
            <a:r>
              <a:rPr lang="en-US" sz="2495" strike="noStrike" u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крепленное слова</a:t>
            </a:r>
            <a:r>
              <a:rPr lang="en-US" sz="2495" strike="noStrike" u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ми</a:t>
            </a:r>
            <a:r>
              <a:rPr lang="en-US" sz="2495" strike="noStrike" u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93851" y="7231583"/>
            <a:ext cx="2737779" cy="1495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94"/>
              </a:lnSpc>
              <a:spcBef>
                <a:spcPct val="0"/>
              </a:spcBef>
            </a:pPr>
            <a:r>
              <a:rPr lang="en-US" sz="2495" strike="noStrike" u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Физическое единение, глубочайший личный контакт.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В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Брак с Творцом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Шавуот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16882" y="5005845"/>
            <a:ext cx="7620829" cy="4184199"/>
            <a:chOff x="0" y="0"/>
            <a:chExt cx="10161105" cy="5578932"/>
          </a:xfrm>
        </p:grpSpPr>
        <p:sp>
          <p:nvSpPr>
            <p:cNvPr name="Freeform 18" id="18" descr="picture containing painting, art, child art, hand  Description automatically generated"/>
            <p:cNvSpPr/>
            <p:nvPr/>
          </p:nvSpPr>
          <p:spPr>
            <a:xfrm flipH="false" flipV="false" rot="0">
              <a:off x="0" y="0"/>
              <a:ext cx="10161143" cy="5578983"/>
            </a:xfrm>
            <a:custGeom>
              <a:avLst/>
              <a:gdLst/>
              <a:ahLst/>
              <a:cxnLst/>
              <a:rect r="r" b="b" t="t" l="l"/>
              <a:pathLst>
                <a:path h="5578983" w="10161143">
                  <a:moveTo>
                    <a:pt x="0" y="0"/>
                  </a:moveTo>
                  <a:lnTo>
                    <a:pt x="10161143" y="0"/>
                  </a:lnTo>
                  <a:lnTo>
                    <a:pt x="10161143" y="5578983"/>
                  </a:lnTo>
                  <a:lnTo>
                    <a:pt x="0" y="5578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9279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828704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Акива сказал: «Мир никогда ещё не был наделен такими заслугами, как в тот день, когда Песнь Песней была дана Израилю. Все Писания священны, но Песнь Песней священнее остальных.”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10896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Мишна, Ядаим, 3:5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51841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5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2897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Свадьба с Торой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удрецы учат, что Песнь Песней, описывающая отношения между мужчиной и женщиной, является метафорой отношений между Б-гом и еврейским народом. Б-г является «мужем», а еврейский народ — «женой».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Мишна в трактате Таанит гласит, что «день свадьбы Его — это день дарования Торы».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День, когда Б-г дал Тору еврейскому народу, стал днём их «свадьбы». Это был день, когда Б-г избрал еврейский народ для особых отношений, как сказано: «Вы будете у Меня царством священников и народом святым»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962025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Брак — это посвящение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46593" y="1371600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репление этих отношений называются кидушин, подобно сказанному: «Народ святой (кадош)». И аналогично церемонии бракосочетания между мужчиной и женщиной, Синайское откровение сделало нас «запрещенными для остального мира».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Значит мы должны смотреть на весь мир как на посвящённое, и, как говорит талмудический трактат Брахот: «Тот, кто пользуется [благами] этого мира без [произнесения] благословения — будто пользуется посвящённым Б-гу».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828704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Йеуда сказал от имени Шмуэля: «Тот, кто пользуется [благами] этого мира без [произнесения] благословения — будто пользуется посвящённым Б-гу, как сказано: “Г-споду [принадлежит] земля и всё, что наполняет её.”»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10896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Брахот, 35а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51841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6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2897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Три способа соединиться с Б-гом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тношения между Б-гом и еврейским народом поддерживаются посредством Торы, как сказано: «День свадьбы Его — это день дарования Торы». Тора заключает в себе три сферы отношений с Творцом, символом которых являются «деньги, документ и близость». Таковы три способа соединиться с Б-гом. Это сродни сказанному: «Мир стоит на трёх столпах: на Торе, служении Б-гу и благотворительности». Вся совокупность заповедей заключена в трех категориях, которые в конечном счёте являются частью одной и той же Торы, символом которой выступают «деньги, документ и близость».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Три эти категории находят свое воплощение в следующих видах заповедей: (а) заповеди, возложенные на тело человека, (б) заповеди, затрагивающие не само тело, а имущество человека, в которое он вложил много труда, а также (в) заповеди, исполняемые посредством разума и чувств.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885825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таково их расп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ределение согласно категориям «деньги, документ и близость»: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(а) «Близость» символизирует заповеди, исполняемые телом.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(б) «Деньги» (включает всё, что представляет из себя ценность) — символ заповедей, исполняемых посредством имущества.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(в) «Документ» — брачный документ для кидушин называется в Торе словом сефер (книга), что намекает на изучение Торы (сефер Тора).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908426" y="6006416"/>
            <a:ext cx="1622823" cy="511295"/>
            <a:chOff x="0" y="0"/>
            <a:chExt cx="427410" cy="13466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7410" cy="134662"/>
            </a:xfrm>
            <a:custGeom>
              <a:avLst/>
              <a:gdLst/>
              <a:ahLst/>
              <a:cxnLst/>
              <a:rect r="r" b="b" t="t" l="l"/>
              <a:pathLst>
                <a:path h="134662" w="427410">
                  <a:moveTo>
                    <a:pt x="0" y="0"/>
                  </a:moveTo>
                  <a:lnTo>
                    <a:pt x="427410" y="0"/>
                  </a:lnTo>
                  <a:lnTo>
                    <a:pt x="427410" y="134662"/>
                  </a:lnTo>
                  <a:lnTo>
                    <a:pt x="0" y="134662"/>
                  </a:lnTo>
                  <a:close/>
                </a:path>
              </a:pathLst>
            </a:custGeom>
            <a:solidFill>
              <a:srgbClr val="0A222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27410" cy="1727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173386" y="7143714"/>
            <a:ext cx="1622823" cy="511295"/>
            <a:chOff x="0" y="0"/>
            <a:chExt cx="427410" cy="1346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27410" cy="134662"/>
            </a:xfrm>
            <a:custGeom>
              <a:avLst/>
              <a:gdLst/>
              <a:ahLst/>
              <a:cxnLst/>
              <a:rect r="r" b="b" t="t" l="l"/>
              <a:pathLst>
                <a:path h="134662" w="427410">
                  <a:moveTo>
                    <a:pt x="0" y="0"/>
                  </a:moveTo>
                  <a:lnTo>
                    <a:pt x="427410" y="0"/>
                  </a:lnTo>
                  <a:lnTo>
                    <a:pt x="427410" y="134662"/>
                  </a:lnTo>
                  <a:lnTo>
                    <a:pt x="0" y="134662"/>
                  </a:lnTo>
                  <a:close/>
                </a:path>
              </a:pathLst>
            </a:custGeom>
            <a:solidFill>
              <a:srgbClr val="0A222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27410" cy="1727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561018" y="8283659"/>
            <a:ext cx="3423779" cy="511295"/>
            <a:chOff x="0" y="0"/>
            <a:chExt cx="901736" cy="13466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01736" cy="134662"/>
            </a:xfrm>
            <a:custGeom>
              <a:avLst/>
              <a:gdLst/>
              <a:ahLst/>
              <a:cxnLst/>
              <a:rect r="r" b="b" t="t" l="l"/>
              <a:pathLst>
                <a:path h="134662" w="901736">
                  <a:moveTo>
                    <a:pt x="0" y="0"/>
                  </a:moveTo>
                  <a:lnTo>
                    <a:pt x="901736" y="0"/>
                  </a:lnTo>
                  <a:lnTo>
                    <a:pt x="901736" y="134662"/>
                  </a:lnTo>
                  <a:lnTo>
                    <a:pt x="0" y="134662"/>
                  </a:lnTo>
                  <a:close/>
                </a:path>
              </a:pathLst>
            </a:custGeom>
            <a:solidFill>
              <a:srgbClr val="0A222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901736" cy="1727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749606" y="7143714"/>
            <a:ext cx="3423779" cy="511295"/>
            <a:chOff x="0" y="0"/>
            <a:chExt cx="901736" cy="1346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1736" cy="134662"/>
            </a:xfrm>
            <a:custGeom>
              <a:avLst/>
              <a:gdLst/>
              <a:ahLst/>
              <a:cxnLst/>
              <a:rect r="r" b="b" t="t" l="l"/>
              <a:pathLst>
                <a:path h="134662" w="901736">
                  <a:moveTo>
                    <a:pt x="0" y="0"/>
                  </a:moveTo>
                  <a:lnTo>
                    <a:pt x="901736" y="0"/>
                  </a:lnTo>
                  <a:lnTo>
                    <a:pt x="901736" y="134662"/>
                  </a:lnTo>
                  <a:lnTo>
                    <a:pt x="0" y="134662"/>
                  </a:lnTo>
                  <a:close/>
                </a:path>
              </a:pathLst>
            </a:custGeom>
            <a:solidFill>
              <a:srgbClr val="0A222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901736" cy="1727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009919" y="6003770"/>
            <a:ext cx="3423779" cy="511295"/>
            <a:chOff x="0" y="0"/>
            <a:chExt cx="901736" cy="13466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01736" cy="134662"/>
            </a:xfrm>
            <a:custGeom>
              <a:avLst/>
              <a:gdLst/>
              <a:ahLst/>
              <a:cxnLst/>
              <a:rect r="r" b="b" t="t" l="l"/>
              <a:pathLst>
                <a:path h="134662" w="901736">
                  <a:moveTo>
                    <a:pt x="0" y="0"/>
                  </a:moveTo>
                  <a:lnTo>
                    <a:pt x="901736" y="0"/>
                  </a:lnTo>
                  <a:lnTo>
                    <a:pt x="901736" y="134662"/>
                  </a:lnTo>
                  <a:lnTo>
                    <a:pt x="0" y="134662"/>
                  </a:lnTo>
                  <a:close/>
                </a:path>
              </a:pathLst>
            </a:custGeom>
            <a:solidFill>
              <a:srgbClr val="0A222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901736" cy="1727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572395" y="5636337"/>
            <a:ext cx="5149860" cy="2967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78"/>
              </a:lnSpc>
              <a:spcBef>
                <a:spcPct val="0"/>
              </a:spcBef>
            </a:pPr>
          </a:p>
          <a:p>
            <a:pPr algn="ctr">
              <a:lnSpc>
                <a:spcPts val="3978"/>
              </a:lnSpc>
              <a:spcBef>
                <a:spcPct val="0"/>
              </a:spcBef>
            </a:pPr>
            <a:r>
              <a:rPr lang="en-US" sz="28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Имущественные заповеди</a:t>
            </a:r>
          </a:p>
          <a:p>
            <a:pPr algn="ctr">
              <a:lnSpc>
                <a:spcPts val="3978"/>
              </a:lnSpc>
              <a:spcBef>
                <a:spcPct val="0"/>
              </a:spcBef>
            </a:pPr>
          </a:p>
          <a:p>
            <a:pPr algn="ctr">
              <a:lnSpc>
                <a:spcPts val="3978"/>
              </a:lnSpc>
              <a:spcBef>
                <a:spcPct val="0"/>
              </a:spcBef>
            </a:pPr>
            <a:r>
              <a:rPr lang="en-US" sz="28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Интеллектуальные заповеди</a:t>
            </a:r>
          </a:p>
          <a:p>
            <a:pPr algn="ctr">
              <a:lnSpc>
                <a:spcPts val="3978"/>
              </a:lnSpc>
              <a:spcBef>
                <a:spcPct val="0"/>
              </a:spcBef>
            </a:pPr>
          </a:p>
          <a:p>
            <a:pPr algn="ctr">
              <a:lnSpc>
                <a:spcPts val="3978"/>
              </a:lnSpc>
              <a:spcBef>
                <a:spcPct val="0"/>
              </a:spcBef>
            </a:pPr>
            <a:r>
              <a:rPr lang="en-US" sz="28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Телесные заповеди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962025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Некоторые вещи нужно делать самому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1371600"/>
            <a:ext cx="13716000" cy="526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Различ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ия между заповедями, касающимися тела, и заповедями, исполняемыми посредством имущества, тождественны закону о кидушин. Заповеди, исполняемые посредством имущества, могут быть также делегированы посланнику. Напротив, заповеди, осуществляемые телом человека, например возложение тфилин, не могут быть делегированы посланника — эта заповедь должна быть выполнена лично нами.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 же самое касается и трёх способов посвящения. Кидушин посредством денег или документа можно доверить посланнику, но не близость, которую может осуществить только сам муж.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2179340"/>
            <a:ext cx="15409346" cy="2499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8"/>
              </a:lnSpc>
              <a:spcBef>
                <a:spcPct val="0"/>
              </a:spcBef>
            </a:pPr>
            <a:r>
              <a:rPr lang="en-US" sz="28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По закону, бракосочетание посредством денег или документа можно осуществить через посланника. Но физическое единение (биа) — никогда. Точно так же можно поручить кому-то отдать цдаку за нас, но не получится нанять человека, чтобы он возложил за нас тфилин или соблюдал Шабат. Истинная близость требует личного, физического присутствия.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343025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Сказано, что «женщина приобретается тремя способами». Это означает, что ск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репление отношений еврея с Б-гом должно начинаться хотя бы с одного из упомянутых выше трёх способов. А в дальнейшем «одна заповедь повлечёт за собой другую» и в случае постоянной работы над собой, человек реализует и остальные способы посвящения. Тогда его отношения от изначальной стадии кидушин перетекут в завершающую — в полноценный брак, в совершенное слияние Б-га и еврейского народа.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Совершенный брак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46593" y="5764187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Урок, который мы можем отсюда извлечь: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Мудрецы учат нас, что 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ора должна быть для нас каждый раз в новинку. Помимо получения Торы на горе Синай тысячи лет назад, нужно осознанно принимать Тору и её заповеди каждый день заново, с той же страстью и волнением, что и в первый раз.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5383187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Урок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828704"/>
            <a:ext cx="13716000" cy="620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б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удут слова эти, которые Я заповедую тебе сегодня, на сердце твоём.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10896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Дварим, 6:6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51841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7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2897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65643" y="2925599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«Которы</a:t>
            </a: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 Я заповедую тебе сегодня»: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пусть не будут они как старинный указ, которым не дорожат, но как новый, к которому все с восторгом устремляются. Указ — это веление Царя, который был изложен письменно.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09553" y="246844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Раши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562100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тсюда урок для каждого еврея, особенно для тех, кто денно и нощно занимается Торой — их учеба и соблюдение заповедей должны сохранять энтузиазм.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Каждый день следует заново проживать идею «запрещенности для остального мира, подобно посвящённому Храму». Т.е. любое наше соприкосновение с мирским должно происходить только в контексте служения Б-гу.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Нужно сосредоточиться на постоянном росте в изучении Торы и соблюдении заповедей, выбрав поначалу любой из трёх способов: заповеди, исполняемые телом («близость»), заповеди, исполняемые интеллектуально («документ»), и самая большая категория — заповеди, исполняемые посредством нашего имущества («деньги»).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превращает наши отношения с Б-гом в прочную связь, которая будет длиться весь год.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963475" y="9048611"/>
            <a:ext cx="14361050" cy="808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0"/>
              </a:lnSpc>
              <a:spcBef>
                <a:spcPct val="0"/>
              </a:spcBef>
            </a:pPr>
            <a:r>
              <a:rPr lang="en-US" sz="230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Начните с одной заповеди. Если вы интеллектуал изучайте Тору. Если практик — делайте цдаку. Позвольте одной заповеди потянуть за собой остальные, пока союз не станет совершенным.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51" y="1785170"/>
            <a:ext cx="18288000" cy="3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9"/>
              </a:lnSpc>
              <a:spcBef>
                <a:spcPct val="0"/>
              </a:spcBef>
            </a:pPr>
            <a:r>
              <a:rPr lang="en-US" sz="235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Синай не был разовой церемонией тысячелетия назад. Это клятва верности, сила которой обновляется каждое утро.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489998" y="4064848"/>
            <a:ext cx="2691299" cy="2119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8"/>
              </a:lnSpc>
              <a:spcBef>
                <a:spcPct val="0"/>
              </a:spcBef>
            </a:pPr>
            <a:r>
              <a:rPr lang="en-US" sz="24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Обо</a:t>
            </a:r>
            <a:r>
              <a:rPr lang="en-US" sz="244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собление (Святость, расстановка приоритетов, защита границ)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181296" y="4516527"/>
            <a:ext cx="1876586" cy="833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18"/>
              </a:lnSpc>
              <a:spcBef>
                <a:spcPct val="0"/>
              </a:spcBef>
            </a:pPr>
            <a:r>
              <a:rPr lang="en-US" sz="2441" strike="noStrike" u="non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Союз верности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386763" y="8365783"/>
            <a:ext cx="3834186" cy="297917"/>
            <a:chOff x="0" y="0"/>
            <a:chExt cx="1009827" cy="784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09827" cy="78464"/>
            </a:xfrm>
            <a:custGeom>
              <a:avLst/>
              <a:gdLst/>
              <a:ahLst/>
              <a:cxnLst/>
              <a:rect r="r" b="b" t="t" l="l"/>
              <a:pathLst>
                <a:path h="78464" w="1009827">
                  <a:moveTo>
                    <a:pt x="0" y="0"/>
                  </a:moveTo>
                  <a:lnTo>
                    <a:pt x="1009827" y="0"/>
                  </a:lnTo>
                  <a:lnTo>
                    <a:pt x="1009827" y="78464"/>
                  </a:lnTo>
                  <a:lnTo>
                    <a:pt x="0" y="78464"/>
                  </a:lnTo>
                  <a:close/>
                </a:path>
              </a:pathLst>
            </a:custGeom>
            <a:solidFill>
              <a:srgbClr val="0A1E2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009827" cy="116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386763" y="8301595"/>
            <a:ext cx="2902000" cy="388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8"/>
              </a:lnSpc>
              <a:spcBef>
                <a:spcPct val="0"/>
              </a:spcBef>
            </a:pPr>
            <a:r>
              <a:rPr lang="en-US" sz="2341">
                <a:solidFill>
                  <a:srgbClr val="ACB3BE"/>
                </a:solidFill>
                <a:latin typeface="Canva Sans"/>
                <a:ea typeface="Canva Sans"/>
                <a:cs typeface="Canva Sans"/>
                <a:sym typeface="Canva Sans"/>
              </a:rPr>
              <a:t>(Раши, </a:t>
            </a:r>
            <a:r>
              <a:rPr lang="en-US" sz="2341">
                <a:solidFill>
                  <a:srgbClr val="ACB3BE"/>
                </a:solidFill>
                <a:latin typeface="Canva Sans"/>
                <a:ea typeface="Canva Sans"/>
                <a:cs typeface="Canva Sans"/>
                <a:sym typeface="Canva Sans"/>
              </a:rPr>
              <a:t>Дварим, 6:6)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" r="0" b="-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64215" y="5846479"/>
            <a:ext cx="6386170" cy="4286250"/>
            <a:chOff x="0" y="0"/>
            <a:chExt cx="1681954" cy="1128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1954" cy="1128889"/>
            </a:xfrm>
            <a:custGeom>
              <a:avLst/>
              <a:gdLst/>
              <a:ahLst/>
              <a:cxnLst/>
              <a:rect r="r" b="b" t="t" l="l"/>
              <a:pathLst>
                <a:path h="1128889" w="1681954">
                  <a:moveTo>
                    <a:pt x="0" y="0"/>
                  </a:moveTo>
                  <a:lnTo>
                    <a:pt x="1681954" y="0"/>
                  </a:lnTo>
                  <a:lnTo>
                    <a:pt x="1681954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681954" cy="1138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699999">
            <a:off x="14191197" y="6684086"/>
            <a:ext cx="4419845" cy="4950908"/>
            <a:chOff x="0" y="0"/>
            <a:chExt cx="1164074" cy="1303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4074" cy="1303943"/>
            </a:xfrm>
            <a:custGeom>
              <a:avLst/>
              <a:gdLst/>
              <a:ahLst/>
              <a:cxnLst/>
              <a:rect r="r" b="b" t="t" l="l"/>
              <a:pathLst>
                <a:path h="1303943" w="1164074">
                  <a:moveTo>
                    <a:pt x="0" y="0"/>
                  </a:moveTo>
                  <a:lnTo>
                    <a:pt x="1164074" y="0"/>
                  </a:lnTo>
                  <a:lnTo>
                    <a:pt x="1164074" y="1303943"/>
                  </a:lnTo>
                  <a:lnTo>
                    <a:pt x="0" y="1303943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64074" cy="1313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9" id="9" descr="תמונה שמכילה טקסט, גופן, צילום מסך, גרפיקה"/>
          <p:cNvSpPr/>
          <p:nvPr/>
        </p:nvSpPr>
        <p:spPr>
          <a:xfrm flipH="false" flipV="false" rot="0">
            <a:off x="10084527" y="7429948"/>
            <a:ext cx="7736338" cy="1763573"/>
          </a:xfrm>
          <a:custGeom>
            <a:avLst/>
            <a:gdLst/>
            <a:ahLst/>
            <a:cxnLst/>
            <a:rect r="r" b="b" t="t" l="l"/>
            <a:pathLst>
              <a:path h="1763573" w="7736338">
                <a:moveTo>
                  <a:pt x="0" y="0"/>
                </a:moveTo>
                <a:lnTo>
                  <a:pt x="7736338" y="0"/>
                </a:lnTo>
                <a:lnTo>
                  <a:pt x="7736338" y="1763572"/>
                </a:lnTo>
                <a:lnTo>
                  <a:pt x="0" y="17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906" r="-12" b="0"/>
            </a:stretch>
          </a:blipFill>
        </p:spPr>
      </p:sp>
      <p:sp>
        <p:nvSpPr>
          <p:cNvPr name="Freeform 10" id="10" descr="תמונה שמכילה טקסט, גופן, צילום מסך, גרפיקה"/>
          <p:cNvSpPr/>
          <p:nvPr/>
        </p:nvSpPr>
        <p:spPr>
          <a:xfrm flipH="false" flipV="false" rot="0">
            <a:off x="15683732" y="6337821"/>
            <a:ext cx="2071030" cy="1092117"/>
          </a:xfrm>
          <a:custGeom>
            <a:avLst/>
            <a:gdLst/>
            <a:ahLst/>
            <a:cxnLst/>
            <a:rect r="r" b="b" t="t" l="l"/>
            <a:pathLst>
              <a:path h="1092117" w="2071030">
                <a:moveTo>
                  <a:pt x="0" y="0"/>
                </a:moveTo>
                <a:lnTo>
                  <a:pt x="2071030" y="0"/>
                </a:lnTo>
                <a:lnTo>
                  <a:pt x="2071030" y="1092117"/>
                </a:lnTo>
                <a:lnTo>
                  <a:pt x="0" y="1092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581" t="12753" r="-10" b="-16451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857250"/>
            <a:ext cx="16493490" cy="3755924"/>
            <a:chOff x="0" y="0"/>
            <a:chExt cx="4343964" cy="9892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43964" cy="989215"/>
            </a:xfrm>
            <a:custGeom>
              <a:avLst/>
              <a:gdLst/>
              <a:ahLst/>
              <a:cxnLst/>
              <a:rect r="r" b="b" t="t" l="l"/>
              <a:pathLst>
                <a:path h="989215" w="4343964">
                  <a:moveTo>
                    <a:pt x="0" y="0"/>
                  </a:moveTo>
                  <a:lnTo>
                    <a:pt x="4343964" y="0"/>
                  </a:lnTo>
                  <a:lnTo>
                    <a:pt x="4343964" y="989215"/>
                  </a:lnTo>
                  <a:lnTo>
                    <a:pt x="0" y="989215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4343964" cy="998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44115" y="4955857"/>
            <a:ext cx="9408795" cy="6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0BFBF"/>
                </a:solidFill>
                <a:latin typeface="Arial"/>
                <a:ea typeface="Arial"/>
                <a:cs typeface="Arial"/>
                <a:sym typeface="Arial"/>
              </a:rPr>
              <a:t>В (день), (время), (место)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2540" y="2017290"/>
            <a:ext cx="12442450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 НЕТЕРПЕНИЕМ ЖДЕМ ВАС НА СЛЕДУЮЩЕЙ НЕДЕЛЕ!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DAHJAkh46-8</dc:identifier>
  <dcterms:modified xsi:type="dcterms:W3CDTF">2011-08-01T06:04:30Z</dcterms:modified>
  <cp:revision>1</cp:revision>
  <dc:title>מצגת לתלמיד שבועות רוסית פ״ג</dc:title>
</cp:coreProperties>
</file>