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8288000" cy="10287000"/>
  <p:notesSz cx="6858000" cy="9144000"/>
  <p:embeddedFontLst>
    <p:embeddedFont>
      <p:font typeface="Arial Bold" charset="1" panose="020B0704020202020204"/>
      <p:regular r:id="rId46"/>
    </p:embeddedFont>
    <p:embeddedFont>
      <p:font typeface="Arial" charset="1" panose="020B0604020202020204"/>
      <p:regular r:id="rId47"/>
    </p:embeddedFont>
    <p:embeddedFont>
      <p:font typeface="Lora" charset="1" panose="00000500000000000000"/>
      <p:regular r:id="rId48"/>
    </p:embeddedFont>
    <p:embeddedFont>
      <p:font typeface="Calibri (MS)" charset="1" panose="020F0502020204030204"/>
      <p:regular r:id="rId49"/>
    </p:embeddedFont>
    <p:embeddedFont>
      <p:font typeface="Calibri (MS) Bold" charset="1" panose="020F0702030404030204"/>
      <p:regular r:id="rId50"/>
    </p:embeddedFont>
    <p:embeddedFont>
      <p:font typeface="Arimo Bold" charset="1" panose="020B0704020202020204"/>
      <p:regular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4.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4.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Два еврея, три мнения</a:t>
            </a:r>
          </a:p>
        </p:txBody>
      </p:sp>
      <p:sp>
        <p:nvSpPr>
          <p:cNvPr name="TextBox 16" id="16"/>
          <p:cNvSpPr txBox="true"/>
          <p:nvPr/>
        </p:nvSpPr>
        <p:spPr>
          <a:xfrm rot="0">
            <a:off x="713956" y="6951559"/>
            <a:ext cx="7172554" cy="63817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КУЛЬТУРА РАЗНОГЛАСИЙ И ВЫЗОВЫ СОВМЕСТНОЙ ЖИЗНИ, ДАЖЕ КОГДА НАШИ ВЗГЛЯДЫ РАСХОДЯТСЯ.</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sp>
        <p:nvSpPr>
          <p:cNvPr name="TextBox 18" id="18"/>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Беаалотха</a:t>
            </a:r>
          </a:p>
        </p:txBody>
      </p:sp>
      <p:grpSp>
        <p:nvGrpSpPr>
          <p:cNvPr name="Group 19" id="19"/>
          <p:cNvGrpSpPr/>
          <p:nvPr/>
        </p:nvGrpSpPr>
        <p:grpSpPr>
          <a:xfrm rot="0">
            <a:off x="713956" y="436663"/>
            <a:ext cx="8509804" cy="5107407"/>
            <a:chOff x="0" y="0"/>
            <a:chExt cx="7415009" cy="4450334"/>
          </a:xfrm>
        </p:grpSpPr>
        <p:sp>
          <p:nvSpPr>
            <p:cNvPr name="Freeform 20" id="20"/>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856858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a:t>
            </a:r>
            <a:r>
              <a:rPr lang="en-US" sz="7200" b="true">
                <a:solidFill>
                  <a:srgbClr val="1B969B"/>
                </a:solidFill>
                <a:latin typeface="Arial Bold"/>
                <a:ea typeface="Arial Bold"/>
                <a:cs typeface="Arial Bold"/>
                <a:sym typeface="Arial Bold"/>
              </a:rPr>
              <a:t>. Как это могли забыть?</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Беаалотха</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634558"/>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го</a:t>
            </a:r>
            <a:r>
              <a:rPr lang="en-US" sz="3150">
                <a:solidFill>
                  <a:srgbClr val="000000"/>
                </a:solidFill>
                <a:latin typeface="Calibri (MS)"/>
                <a:ea typeface="Calibri (MS)"/>
                <a:cs typeface="Calibri (MS)"/>
                <a:sym typeface="Calibri (MS)"/>
              </a:rPr>
              <a:t>ворил Г-сподь с Моше в пустыне Синай на второй год по их выходу из земли египетской, в первый месяц, сказав:</a:t>
            </a:r>
          </a:p>
          <a:p>
            <a:pPr algn="just">
              <a:lnSpc>
                <a:spcPts val="4592"/>
              </a:lnSpc>
            </a:pPr>
            <a:r>
              <a:rPr lang="en-US" sz="3150">
                <a:solidFill>
                  <a:srgbClr val="000000"/>
                </a:solidFill>
                <a:latin typeface="Calibri (MS)"/>
                <a:ea typeface="Calibri (MS)"/>
                <a:cs typeface="Calibri (MS)"/>
                <a:sym typeface="Calibri (MS)"/>
              </a:rPr>
              <a:t>«И пусть совершают сыны Израиля пасхальную жертву в назначенный срок. Четырнадцатого числа этого месяца, после полудня, принесите её в назначенный срок; согласно всем законам и всем положениям совершите её. И говорил Моше сынам Израиля совершить пасхальную [жертву]».</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a:t>
            </a:r>
            <a:r>
              <a:rPr lang="en-US" sz="2400" b="true">
                <a:solidFill>
                  <a:srgbClr val="1A969B"/>
                </a:solidFill>
                <a:latin typeface="Calibri (MS) Bold"/>
                <a:ea typeface="Calibri (MS) Bold"/>
                <a:cs typeface="Calibri (MS) Bold"/>
                <a:sym typeface="Calibri (MS) Bold"/>
              </a:rPr>
              <a:t>, 9:1-4</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2167833"/>
            <a:ext cx="10057310"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Гилель и сыновья Бтейры</a:t>
            </a:r>
          </a:p>
        </p:txBody>
      </p:sp>
      <p:sp>
        <p:nvSpPr>
          <p:cNvPr name="TextBox 8" id="8"/>
          <p:cNvSpPr txBox="true"/>
          <p:nvPr/>
        </p:nvSpPr>
        <p:spPr>
          <a:xfrm rot="0">
            <a:off x="3421732" y="6679230"/>
            <a:ext cx="13147870" cy="620687"/>
          </a:xfrm>
          <a:prstGeom prst="rect">
            <a:avLst/>
          </a:prstGeom>
        </p:spPr>
        <p:txBody>
          <a:bodyPr anchor="t" rtlCol="false" tIns="0" lIns="0" bIns="0" rIns="0">
            <a:spAutoFit/>
          </a:bodyPr>
          <a:lstStyle/>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«В назначенный срок»</a:t>
            </a:r>
            <a:r>
              <a:rPr lang="en-US" sz="3150" strike="noStrike" u="none">
                <a:solidFill>
                  <a:srgbClr val="000000"/>
                </a:solidFill>
                <a:latin typeface="Calibri (MS)"/>
                <a:ea typeface="Calibri (MS)"/>
                <a:cs typeface="Calibri (MS)"/>
                <a:sym typeface="Calibri (MS)"/>
              </a:rPr>
              <a:t> — даже в Шаббат.</a:t>
            </a:r>
          </a:p>
        </p:txBody>
      </p:sp>
      <p:sp>
        <p:nvSpPr>
          <p:cNvPr name="TextBox 9" id="9"/>
          <p:cNvSpPr txBox="true"/>
          <p:nvPr/>
        </p:nvSpPr>
        <p:spPr>
          <a:xfrm rot="0">
            <a:off x="3434877" y="6202980"/>
            <a:ext cx="11433000"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Раши</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350453"/>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a:t>
            </a:r>
            <a:r>
              <a:rPr lang="en-US" sz="3150">
                <a:solidFill>
                  <a:srgbClr val="000000"/>
                </a:solidFill>
                <a:latin typeface="Calibri (MS)"/>
                <a:ea typeface="Calibri (MS)"/>
                <a:cs typeface="Calibri (MS)"/>
                <a:sym typeface="Calibri (MS)"/>
              </a:rPr>
              <a:t>удрецы учили: «Этот закон был сокрыт от сыновей Бтейры. Однажды четырнадцатое нисана выпало на Шаббат, и они забыли и не знали, отодвигает ли пасхальная жертва Шаббат или нет. Они спросили: “Есть ли кто-нибудь, кто знает, отодвигает ли пасхальная жертва Шаббат?”</a:t>
            </a:r>
          </a:p>
          <a:p>
            <a:pPr algn="just">
              <a:lnSpc>
                <a:spcPts val="4592"/>
              </a:lnSpc>
            </a:pPr>
            <a:r>
              <a:rPr lang="en-US" sz="3150">
                <a:solidFill>
                  <a:srgbClr val="000000"/>
                </a:solidFill>
                <a:latin typeface="Calibri (MS)"/>
                <a:ea typeface="Calibri (MS)"/>
                <a:cs typeface="Calibri (MS)"/>
                <a:sym typeface="Calibri (MS)"/>
              </a:rPr>
              <a:t>Им ответили: “Есть один человек, пришедший из Вавилона — его зовут Гилель Вавилонский. Он служил двум великим мудрецам поколения, Шмае и Автальону, и знает, отодвигает ли пасхальная жертва Шаббат или нет. </a:t>
            </a:r>
          </a:p>
          <a:p>
            <a:pPr algn="just">
              <a:lnSpc>
                <a:spcPts val="4592"/>
              </a:lnSpc>
            </a:pPr>
            <a:r>
              <a:rPr lang="en-US" sz="3150">
                <a:solidFill>
                  <a:srgbClr val="000000"/>
                </a:solidFill>
                <a:latin typeface="Calibri (MS)"/>
                <a:ea typeface="Calibri (MS)"/>
                <a:cs typeface="Calibri (MS)"/>
                <a:sym typeface="Calibri (MS)"/>
              </a:rPr>
              <a:t>Послали и позвали его. Ему сказали: “Знаешь ли ты, отодвигает ли пасхальная жертва Шаббат или нет?”</a:t>
            </a:r>
          </a:p>
          <a:p>
            <a:pPr algn="just">
              <a:lnSpc>
                <a:spcPts val="4592"/>
              </a:lnSpc>
            </a:pPr>
            <a:r>
              <a:rPr lang="en-US" sz="3150">
                <a:solidFill>
                  <a:srgbClr val="000000"/>
                </a:solidFill>
                <a:latin typeface="Calibri (MS)"/>
                <a:ea typeface="Calibri (MS)"/>
                <a:cs typeface="Calibri (MS)"/>
                <a:sym typeface="Calibri (MS)"/>
              </a:rPr>
              <a:t>Он ответил: “О пасхальной жертве сказано: “Назначенный срок” и о постоянной жертве сказано: “Назначенный срок”. Подобно тому, как “назначенный срок” постоянной жертвы отодвигает Шаббат, так и “назначенный срок” пасхальной жертвы отодвигает Шаббат».</a:t>
            </a:r>
          </a:p>
          <a:p>
            <a:pPr algn="just">
              <a:lnSpc>
                <a:spcPts val="4592"/>
              </a:lnSpc>
            </a:pPr>
            <a:r>
              <a:rPr lang="en-US" sz="3150">
                <a:solidFill>
                  <a:srgbClr val="000000"/>
                </a:solidFill>
                <a:latin typeface="Calibri (MS)"/>
                <a:ea typeface="Calibri (MS)"/>
                <a:cs typeface="Calibri (MS)"/>
                <a:sym typeface="Calibri (MS)"/>
              </a:rPr>
              <a:t>Тотчас усадили его во главе и поставили над собой наси (руководителем суда). И весь тот день он разъяснял законы Песаха.</a:t>
            </a:r>
          </a:p>
        </p:txBody>
      </p:sp>
      <p:sp>
        <p:nvSpPr>
          <p:cNvPr name="TextBox 4" id="4"/>
          <p:cNvSpPr txBox="true"/>
          <p:nvPr/>
        </p:nvSpPr>
        <p:spPr>
          <a:xfrm rot="0">
            <a:off x="3385957" y="72823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Псахим, 66а</a:t>
            </a:r>
          </a:p>
        </p:txBody>
      </p:sp>
      <p:sp>
        <p:nvSpPr>
          <p:cNvPr name="TextBox 5" id="5"/>
          <p:cNvSpPr txBox="true"/>
          <p:nvPr/>
        </p:nvSpPr>
        <p:spPr>
          <a:xfrm rot="0">
            <a:off x="3385957" y="137686"/>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21732" y="1248244"/>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8918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Логика спора</a:t>
            </a:r>
          </a:p>
        </p:txBody>
      </p:sp>
      <p:sp>
        <p:nvSpPr>
          <p:cNvPr name="TextBox 6" id="6"/>
          <p:cNvSpPr txBox="true"/>
          <p:nvPr/>
        </p:nvSpPr>
        <p:spPr>
          <a:xfrm rot="0">
            <a:off x="3465643" y="2198756"/>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a:t>
            </a:r>
            <a:r>
              <a:rPr lang="en-US" sz="3150">
                <a:solidFill>
                  <a:srgbClr val="000000"/>
                </a:solidFill>
                <a:latin typeface="Calibri (MS)"/>
                <a:ea typeface="Calibri (MS)"/>
                <a:cs typeface="Calibri (MS)"/>
                <a:sym typeface="Calibri (MS)"/>
              </a:rPr>
              <a:t>пор о том, можно ли приносить пасхальную жертву в Шаббат, связан с вопросом, имеет ли она статус общественной.</a:t>
            </a:r>
          </a:p>
          <a:p>
            <a:pPr algn="just">
              <a:lnSpc>
                <a:spcPts val="4592"/>
              </a:lnSpc>
            </a:pPr>
            <a:r>
              <a:rPr lang="en-US" sz="3150">
                <a:solidFill>
                  <a:srgbClr val="000000"/>
                </a:solidFill>
                <a:latin typeface="Calibri (MS)"/>
                <a:ea typeface="Calibri (MS)"/>
                <a:cs typeface="Calibri (MS)"/>
                <a:sym typeface="Calibri (MS)"/>
              </a:rPr>
              <a:t>С одной стороны, поскольку эта жертва является групповой, и весь еврейский народ приносит её одновременно (в канун Песаха) — она приобретает статус общественной. По этой причине некоторые утверждают, что пасхальную жертву следует приносить в Шаббат, подобно постоянной.</a:t>
            </a:r>
          </a:p>
        </p:txBody>
      </p:sp>
      <p:sp>
        <p:nvSpPr>
          <p:cNvPr name="TextBox 7" id="7"/>
          <p:cNvSpPr txBox="true"/>
          <p:nvPr/>
        </p:nvSpPr>
        <p:spPr>
          <a:xfrm rot="0">
            <a:off x="3465643" y="6343693"/>
            <a:ext cx="13716000" cy="294478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На этот счёт существует хорошо известный вопрос, приведённый в Иерусалимском Талмуде: как могло случиться, что этот закон был забыт? Трудно такое понять. Ведь не может быть, чтобы за два полных субботних цикла (четырнадцать лет) не случилось ни одного раза, когда канун Песаха выпал на Шаббат. Как же мог быть забыт такой закон?</a:t>
            </a:r>
          </a:p>
        </p:txBody>
      </p:sp>
      <p:sp>
        <p:nvSpPr>
          <p:cNvPr name="TextBox 8" id="8"/>
          <p:cNvSpPr txBox="true"/>
          <p:nvPr/>
        </p:nvSpPr>
        <p:spPr>
          <a:xfrm rot="0">
            <a:off x="3427543" y="5800768"/>
            <a:ext cx="5534907"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Все забыли?</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3102418" y="1565938"/>
            <a:ext cx="3899905" cy="644686"/>
            <a:chOff x="0" y="0"/>
            <a:chExt cx="1027135" cy="169794"/>
          </a:xfrm>
        </p:grpSpPr>
        <p:sp>
          <p:nvSpPr>
            <p:cNvPr name="Freeform 5" id="5"/>
            <p:cNvSpPr/>
            <p:nvPr/>
          </p:nvSpPr>
          <p:spPr>
            <a:xfrm flipH="false" flipV="false" rot="0">
              <a:off x="0" y="0"/>
              <a:ext cx="1027135" cy="169794"/>
            </a:xfrm>
            <a:custGeom>
              <a:avLst/>
              <a:gdLst/>
              <a:ahLst/>
              <a:cxnLst/>
              <a:rect r="r" b="b" t="t" l="l"/>
              <a:pathLst>
                <a:path h="169794" w="1027135">
                  <a:moveTo>
                    <a:pt x="0" y="0"/>
                  </a:moveTo>
                  <a:lnTo>
                    <a:pt x="1027135" y="0"/>
                  </a:lnTo>
                  <a:lnTo>
                    <a:pt x="1027135" y="169794"/>
                  </a:lnTo>
                  <a:lnTo>
                    <a:pt x="0" y="169794"/>
                  </a:lnTo>
                  <a:close/>
                </a:path>
              </a:pathLst>
            </a:custGeom>
            <a:solidFill>
              <a:srgbClr val="FFFFFF"/>
            </a:solidFill>
          </p:spPr>
        </p:sp>
        <p:sp>
          <p:nvSpPr>
            <p:cNvPr name="TextBox 6" id="6"/>
            <p:cNvSpPr txBox="true"/>
            <p:nvPr/>
          </p:nvSpPr>
          <p:spPr>
            <a:xfrm>
              <a:off x="0" y="-38100"/>
              <a:ext cx="1027135" cy="207894"/>
            </a:xfrm>
            <a:prstGeom prst="rect">
              <a:avLst/>
            </a:prstGeom>
          </p:spPr>
          <p:txBody>
            <a:bodyPr anchor="ctr" rtlCol="false" tIns="50800" lIns="50800" bIns="50800" rIns="50800"/>
            <a:lstStyle/>
            <a:p>
              <a:pPr algn="ctr">
                <a:lnSpc>
                  <a:spcPts val="2879"/>
                </a:lnSpc>
              </a:pPr>
            </a:p>
          </p:txBody>
        </p:sp>
      </p:grpSp>
      <p:grpSp>
        <p:nvGrpSpPr>
          <p:cNvPr name="Group 7" id="7"/>
          <p:cNvGrpSpPr/>
          <p:nvPr/>
        </p:nvGrpSpPr>
        <p:grpSpPr>
          <a:xfrm rot="0">
            <a:off x="2147140" y="5516094"/>
            <a:ext cx="6024839" cy="961166"/>
            <a:chOff x="0" y="0"/>
            <a:chExt cx="1586789" cy="253146"/>
          </a:xfrm>
        </p:grpSpPr>
        <p:sp>
          <p:nvSpPr>
            <p:cNvPr name="Freeform 8" id="8"/>
            <p:cNvSpPr/>
            <p:nvPr/>
          </p:nvSpPr>
          <p:spPr>
            <a:xfrm flipH="false" flipV="false" rot="0">
              <a:off x="0" y="0"/>
              <a:ext cx="1586789" cy="253146"/>
            </a:xfrm>
            <a:custGeom>
              <a:avLst/>
              <a:gdLst/>
              <a:ahLst/>
              <a:cxnLst/>
              <a:rect r="r" b="b" t="t" l="l"/>
              <a:pathLst>
                <a:path h="253146" w="1586789">
                  <a:moveTo>
                    <a:pt x="0" y="0"/>
                  </a:moveTo>
                  <a:lnTo>
                    <a:pt x="1586789" y="0"/>
                  </a:lnTo>
                  <a:lnTo>
                    <a:pt x="1586789" y="253146"/>
                  </a:lnTo>
                  <a:lnTo>
                    <a:pt x="0" y="253146"/>
                  </a:lnTo>
                  <a:close/>
                </a:path>
              </a:pathLst>
            </a:custGeom>
            <a:solidFill>
              <a:srgbClr val="FFFFFF"/>
            </a:solidFill>
          </p:spPr>
        </p:sp>
        <p:sp>
          <p:nvSpPr>
            <p:cNvPr name="TextBox 9" id="9"/>
            <p:cNvSpPr txBox="true"/>
            <p:nvPr/>
          </p:nvSpPr>
          <p:spPr>
            <a:xfrm>
              <a:off x="0" y="-38100"/>
              <a:ext cx="1586789" cy="291246"/>
            </a:xfrm>
            <a:prstGeom prst="rect">
              <a:avLst/>
            </a:prstGeom>
          </p:spPr>
          <p:txBody>
            <a:bodyPr anchor="ctr" rtlCol="false" tIns="50800" lIns="50800" bIns="50800" rIns="50800"/>
            <a:lstStyle/>
            <a:p>
              <a:pPr algn="ctr">
                <a:lnSpc>
                  <a:spcPts val="2879"/>
                </a:lnSpc>
              </a:pPr>
            </a:p>
          </p:txBody>
        </p:sp>
      </p:grpSp>
      <p:grpSp>
        <p:nvGrpSpPr>
          <p:cNvPr name="Group 10" id="10"/>
          <p:cNvGrpSpPr/>
          <p:nvPr/>
        </p:nvGrpSpPr>
        <p:grpSpPr>
          <a:xfrm rot="0">
            <a:off x="1553552" y="6843989"/>
            <a:ext cx="6024839" cy="2611381"/>
            <a:chOff x="0" y="0"/>
            <a:chExt cx="1586789" cy="687771"/>
          </a:xfrm>
        </p:grpSpPr>
        <p:sp>
          <p:nvSpPr>
            <p:cNvPr name="Freeform 11" id="11"/>
            <p:cNvSpPr/>
            <p:nvPr/>
          </p:nvSpPr>
          <p:spPr>
            <a:xfrm flipH="false" flipV="false" rot="0">
              <a:off x="0" y="0"/>
              <a:ext cx="1586789" cy="687771"/>
            </a:xfrm>
            <a:custGeom>
              <a:avLst/>
              <a:gdLst/>
              <a:ahLst/>
              <a:cxnLst/>
              <a:rect r="r" b="b" t="t" l="l"/>
              <a:pathLst>
                <a:path h="687771" w="1586789">
                  <a:moveTo>
                    <a:pt x="0" y="0"/>
                  </a:moveTo>
                  <a:lnTo>
                    <a:pt x="1586789" y="0"/>
                  </a:lnTo>
                  <a:lnTo>
                    <a:pt x="1586789" y="687771"/>
                  </a:lnTo>
                  <a:lnTo>
                    <a:pt x="0" y="687771"/>
                  </a:lnTo>
                  <a:close/>
                </a:path>
              </a:pathLst>
            </a:custGeom>
            <a:solidFill>
              <a:srgbClr val="FFFFFF"/>
            </a:solidFill>
          </p:spPr>
        </p:sp>
        <p:sp>
          <p:nvSpPr>
            <p:cNvPr name="TextBox 12" id="12"/>
            <p:cNvSpPr txBox="true"/>
            <p:nvPr/>
          </p:nvSpPr>
          <p:spPr>
            <a:xfrm>
              <a:off x="0" y="-38100"/>
              <a:ext cx="1586789" cy="725871"/>
            </a:xfrm>
            <a:prstGeom prst="rect">
              <a:avLst/>
            </a:prstGeom>
          </p:spPr>
          <p:txBody>
            <a:bodyPr anchor="ctr" rtlCol="false" tIns="50800" lIns="50800" bIns="50800" rIns="50800"/>
            <a:lstStyle/>
            <a:p>
              <a:pPr algn="ctr">
                <a:lnSpc>
                  <a:spcPts val="2879"/>
                </a:lnSpc>
              </a:pPr>
            </a:p>
          </p:txBody>
        </p:sp>
      </p:grpSp>
      <p:sp>
        <p:nvSpPr>
          <p:cNvPr name="TextBox 13" id="13"/>
          <p:cNvSpPr txBox="true"/>
          <p:nvPr/>
        </p:nvSpPr>
        <p:spPr>
          <a:xfrm rot="0">
            <a:off x="1553552" y="6758264"/>
            <a:ext cx="6757121" cy="2638425"/>
          </a:xfrm>
          <a:prstGeom prst="rect">
            <a:avLst/>
          </a:prstGeom>
        </p:spPr>
        <p:txBody>
          <a:bodyPr anchor="t" rtlCol="false" tIns="0" lIns="0" bIns="0" rIns="0">
            <a:spAutoFit/>
          </a:bodyPr>
          <a:lstStyle/>
          <a:p>
            <a:pPr algn="ctr" marL="0" indent="0" lvl="0">
              <a:lnSpc>
                <a:spcPts val="5039"/>
              </a:lnSpc>
              <a:spcBef>
                <a:spcPct val="0"/>
              </a:spcBef>
            </a:pPr>
            <a:r>
              <a:rPr lang="en-US" b="true" sz="4199" strike="noStrike" u="none">
                <a:solidFill>
                  <a:srgbClr val="000000"/>
                </a:solidFill>
                <a:latin typeface="Calibri (MS) Bold"/>
                <a:ea typeface="Calibri (MS) Bold"/>
                <a:cs typeface="Calibri (MS) Bold"/>
                <a:sym typeface="Calibri (MS) Bold"/>
              </a:rPr>
              <a:t>Статус общественной жертвы. Подобно постоя</a:t>
            </a:r>
            <a:r>
              <a:rPr lang="en-US" b="true" sz="4199" strike="noStrike" u="none">
                <a:solidFill>
                  <a:srgbClr val="000000"/>
                </a:solidFill>
                <a:latin typeface="Calibri (MS) Bold"/>
                <a:ea typeface="Calibri (MS) Bold"/>
                <a:cs typeface="Calibri (MS) Bold"/>
                <a:sym typeface="Calibri (MS) Bold"/>
              </a:rPr>
              <a:t>нной жертве (Тамид), она ОТМЕНЯЕТ ШАББАТ.</a:t>
            </a:r>
          </a:p>
        </p:txBody>
      </p:sp>
      <p:sp>
        <p:nvSpPr>
          <p:cNvPr name="TextBox 14" id="14"/>
          <p:cNvSpPr txBox="true"/>
          <p:nvPr/>
        </p:nvSpPr>
        <p:spPr>
          <a:xfrm rot="0">
            <a:off x="1191861" y="4792194"/>
            <a:ext cx="7116534" cy="1362075"/>
          </a:xfrm>
          <a:prstGeom prst="rect">
            <a:avLst/>
          </a:prstGeom>
        </p:spPr>
        <p:txBody>
          <a:bodyPr anchor="t" rtlCol="false" tIns="0" lIns="0" bIns="0" rIns="0">
            <a:spAutoFit/>
          </a:bodyPr>
          <a:lstStyle/>
          <a:p>
            <a:pPr algn="ctr">
              <a:lnSpc>
                <a:spcPts val="5039"/>
              </a:lnSpc>
              <a:spcBef>
                <a:spcPct val="0"/>
              </a:spcBef>
            </a:pPr>
            <a:r>
              <a:rPr lang="en-US" sz="4199">
                <a:solidFill>
                  <a:srgbClr val="000000"/>
                </a:solidFill>
                <a:latin typeface="Calibri (MS)"/>
                <a:ea typeface="Calibri (MS)"/>
                <a:cs typeface="Calibri (MS)"/>
                <a:sym typeface="Calibri (MS)"/>
              </a:rPr>
              <a:t>Весь народ приносит жертву одновременно (канун Песаха).</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310413"/>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Рабби Ав</a:t>
            </a:r>
            <a:r>
              <a:rPr lang="en-US" sz="3150">
                <a:solidFill>
                  <a:srgbClr val="000000"/>
                </a:solidFill>
                <a:latin typeface="Calibri (MS)"/>
                <a:ea typeface="Calibri (MS)"/>
                <a:cs typeface="Calibri (MS)"/>
                <a:sym typeface="Calibri (MS)"/>
              </a:rPr>
              <a:t>ин сказал: «Разве возможно, чтобы четырнадцать лет прошли без того, чтобы 14-е нисана выпало на Шаббат? Почему же закон был забыт? Чтобы воздать величие Гилелю».</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Иерусалимский Талмуд, Псахим, 6:1</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2009059" y="2877068"/>
            <a:ext cx="3899905" cy="531657"/>
            <a:chOff x="0" y="0"/>
            <a:chExt cx="1027135" cy="140025"/>
          </a:xfrm>
        </p:grpSpPr>
        <p:sp>
          <p:nvSpPr>
            <p:cNvPr name="Freeform 5" id="5"/>
            <p:cNvSpPr/>
            <p:nvPr/>
          </p:nvSpPr>
          <p:spPr>
            <a:xfrm flipH="false" flipV="false" rot="0">
              <a:off x="0" y="0"/>
              <a:ext cx="1027135" cy="140025"/>
            </a:xfrm>
            <a:custGeom>
              <a:avLst/>
              <a:gdLst/>
              <a:ahLst/>
              <a:cxnLst/>
              <a:rect r="r" b="b" t="t" l="l"/>
              <a:pathLst>
                <a:path h="140025" w="1027135">
                  <a:moveTo>
                    <a:pt x="0" y="0"/>
                  </a:moveTo>
                  <a:lnTo>
                    <a:pt x="1027135" y="0"/>
                  </a:lnTo>
                  <a:lnTo>
                    <a:pt x="1027135" y="140025"/>
                  </a:lnTo>
                  <a:lnTo>
                    <a:pt x="0" y="140025"/>
                  </a:lnTo>
                  <a:close/>
                </a:path>
              </a:pathLst>
            </a:custGeom>
            <a:solidFill>
              <a:srgbClr val="FFFFFF"/>
            </a:solidFill>
          </p:spPr>
        </p:sp>
        <p:sp>
          <p:nvSpPr>
            <p:cNvPr name="TextBox 6" id="6"/>
            <p:cNvSpPr txBox="true"/>
            <p:nvPr/>
          </p:nvSpPr>
          <p:spPr>
            <a:xfrm>
              <a:off x="0" y="-38100"/>
              <a:ext cx="1027135" cy="178125"/>
            </a:xfrm>
            <a:prstGeom prst="rect">
              <a:avLst/>
            </a:prstGeom>
          </p:spPr>
          <p:txBody>
            <a:bodyPr anchor="ctr" rtlCol="false" tIns="50800" lIns="50800" bIns="50800" rIns="50800"/>
            <a:lstStyle/>
            <a:p>
              <a:pPr algn="ctr">
                <a:lnSpc>
                  <a:spcPts val="2879"/>
                </a:lnSpc>
              </a:pPr>
            </a:p>
          </p:txBody>
        </p:sp>
      </p:grpSp>
      <p:grpSp>
        <p:nvGrpSpPr>
          <p:cNvPr name="Group 7" id="7"/>
          <p:cNvGrpSpPr/>
          <p:nvPr/>
        </p:nvGrpSpPr>
        <p:grpSpPr>
          <a:xfrm rot="0">
            <a:off x="1717632" y="7206622"/>
            <a:ext cx="15247959" cy="2317507"/>
            <a:chOff x="0" y="0"/>
            <a:chExt cx="4015923" cy="610372"/>
          </a:xfrm>
        </p:grpSpPr>
        <p:sp>
          <p:nvSpPr>
            <p:cNvPr name="Freeform 8" id="8"/>
            <p:cNvSpPr/>
            <p:nvPr/>
          </p:nvSpPr>
          <p:spPr>
            <a:xfrm flipH="false" flipV="false" rot="0">
              <a:off x="0" y="0"/>
              <a:ext cx="4015923" cy="610372"/>
            </a:xfrm>
            <a:custGeom>
              <a:avLst/>
              <a:gdLst/>
              <a:ahLst/>
              <a:cxnLst/>
              <a:rect r="r" b="b" t="t" l="l"/>
              <a:pathLst>
                <a:path h="610372" w="4015923">
                  <a:moveTo>
                    <a:pt x="0" y="0"/>
                  </a:moveTo>
                  <a:lnTo>
                    <a:pt x="4015923" y="0"/>
                  </a:lnTo>
                  <a:lnTo>
                    <a:pt x="4015923" y="610372"/>
                  </a:lnTo>
                  <a:lnTo>
                    <a:pt x="0" y="610372"/>
                  </a:lnTo>
                  <a:close/>
                </a:path>
              </a:pathLst>
            </a:custGeom>
            <a:solidFill>
              <a:srgbClr val="FFFFFF"/>
            </a:solidFill>
          </p:spPr>
        </p:sp>
        <p:sp>
          <p:nvSpPr>
            <p:cNvPr name="TextBox 9" id="9"/>
            <p:cNvSpPr txBox="true"/>
            <p:nvPr/>
          </p:nvSpPr>
          <p:spPr>
            <a:xfrm>
              <a:off x="0" y="-38100"/>
              <a:ext cx="4015923" cy="648472"/>
            </a:xfrm>
            <a:prstGeom prst="rect">
              <a:avLst/>
            </a:prstGeom>
          </p:spPr>
          <p:txBody>
            <a:bodyPr anchor="ctr" rtlCol="false" tIns="50800" lIns="50800" bIns="50800" rIns="50800"/>
            <a:lstStyle/>
            <a:p>
              <a:pPr algn="ctr">
                <a:lnSpc>
                  <a:spcPts val="2879"/>
                </a:lnSpc>
              </a:pPr>
            </a:p>
          </p:txBody>
        </p:sp>
      </p:grpSp>
      <p:sp>
        <p:nvSpPr>
          <p:cNvPr name="TextBox 10" id="10"/>
          <p:cNvSpPr txBox="true"/>
          <p:nvPr/>
        </p:nvSpPr>
        <p:spPr>
          <a:xfrm rot="0">
            <a:off x="1028700" y="7330949"/>
            <a:ext cx="16230600" cy="1927351"/>
          </a:xfrm>
          <a:prstGeom prst="rect">
            <a:avLst/>
          </a:prstGeom>
        </p:spPr>
        <p:txBody>
          <a:bodyPr anchor="t" rtlCol="false" tIns="0" lIns="0" bIns="0" rIns="0">
            <a:spAutoFit/>
          </a:bodyPr>
          <a:lstStyle/>
          <a:p>
            <a:pPr algn="ctr">
              <a:lnSpc>
                <a:spcPts val="4910"/>
              </a:lnSpc>
              <a:spcBef>
                <a:spcPct val="0"/>
              </a:spcBef>
            </a:pPr>
            <a:r>
              <a:rPr lang="en-US" b="true" sz="4091">
                <a:solidFill>
                  <a:srgbClr val="000000"/>
                </a:solidFill>
                <a:latin typeface="Calibri (MS) Bold"/>
                <a:ea typeface="Calibri (MS) Bold"/>
                <a:cs typeface="Calibri (MS) Bold"/>
                <a:sym typeface="Calibri (MS) Bold"/>
              </a:rPr>
              <a:t>Иерусалимский Талмуд задает важнейший вопрос: Разве может быть, что прошло 14 лет без того, чтобы канун Песаха выпал на Шаббат? Как целая нация могла забыть столь важный закон?</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05933"/>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На</a:t>
            </a:r>
            <a:r>
              <a:rPr lang="en-US" sz="3150">
                <a:solidFill>
                  <a:srgbClr val="000000"/>
                </a:solidFill>
                <a:latin typeface="Calibri (MS)"/>
                <a:ea typeface="Calibri (MS)"/>
                <a:cs typeface="Calibri (MS)"/>
                <a:sym typeface="Calibri (MS)"/>
              </a:rPr>
              <a:t> первый взгляд, даже если мы скажем, что Гилель должен был получить должность наси, и именно поэтому произошло нечто необычное — «этот закон был сокрыт сыновьями Бтейры» — вопрос всё равно остаётся в силе: как это возможно? Принесение пасхальной жертвы совершалось не инкогнито и не небольшой группой людей. Напротив, её приносили все евреи в Земле Израиля. Как же мог быть забыт этот закон всеми сыновьями Бтейры и всеми евреями, которые были тогда в Иерусалиме и приносили пасхальную жертву? Все забыли закон о том, отодвигает ли Песах Шаббат или нет?</a:t>
            </a:r>
          </a:p>
          <a:p>
            <a:pPr algn="just">
              <a:lnSpc>
                <a:spcPts val="4592"/>
              </a:lnSpc>
            </a:pPr>
            <a:r>
              <a:rPr lang="en-US" sz="3150">
                <a:solidFill>
                  <a:srgbClr val="000000"/>
                </a:solidFill>
                <a:latin typeface="Calibri (MS)"/>
                <a:ea typeface="Calibri (MS)"/>
                <a:cs typeface="Calibri (MS)"/>
                <a:sym typeface="Calibri (MS)"/>
              </a:rPr>
              <a:t>Этот вопрос становится ещё более острым, если учесть, что пасхальную жертву приносили пышно и радостно. Более того, во времена Второго Храма это событие имело настолько большое значение, что его упоминали даже нееврейские мыслители.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5108" y="885825"/>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Упом</a:t>
            </a:r>
            <a:r>
              <a:rPr lang="en-US" sz="3150">
                <a:solidFill>
                  <a:srgbClr val="000000"/>
                </a:solidFill>
                <a:latin typeface="Calibri (MS)"/>
                <a:ea typeface="Calibri (MS)"/>
                <a:cs typeface="Calibri (MS)"/>
                <a:sym typeface="Calibri (MS)"/>
              </a:rPr>
              <a:t>инают о нём и еврейские источники, например, Седер а-дорот. Очевидно, пасхальное жертвоприношение было событием публичным. Таким образом, этот закон, должно быть, забыли не только евреи, но и неевреи, которые о нём знали. Это поразительно.</a:t>
            </a:r>
          </a:p>
          <a:p>
            <a:pPr algn="just">
              <a:lnSpc>
                <a:spcPts val="4592"/>
              </a:lnSpc>
            </a:pPr>
            <a:r>
              <a:rPr lang="en-US" sz="3150">
                <a:solidFill>
                  <a:srgbClr val="000000"/>
                </a:solidFill>
                <a:latin typeface="Calibri (MS)"/>
                <a:ea typeface="Calibri (MS)"/>
                <a:cs typeface="Calibri (MS)"/>
                <a:sym typeface="Calibri (MS)"/>
              </a:rPr>
              <a:t>Если воспринимать эту историю буквально, то речь идет в ней о чем-то совершенно невероятном, выходящим за рамки обыденного.</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310413"/>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Вот что</a:t>
            </a:r>
            <a:r>
              <a:rPr lang="en-US" sz="3150">
                <a:solidFill>
                  <a:srgbClr val="000000"/>
                </a:solidFill>
                <a:latin typeface="Calibri (MS)"/>
                <a:ea typeface="Calibri (MS)"/>
                <a:cs typeface="Calibri (MS)"/>
                <a:sym typeface="Calibri (MS)"/>
              </a:rPr>
              <a:t> рассказывает римский вельможа, живший в Иерусалиме (а также приводит описание храмовой службы в Йом Кипур), из чего поймешь ты, что все написанное там, видел я своими глазами:</a:t>
            </a:r>
          </a:p>
          <a:p>
            <a:pPr algn="just">
              <a:lnSpc>
                <a:spcPts val="4592"/>
              </a:lnSpc>
            </a:pPr>
            <a:r>
              <a:rPr lang="en-US" sz="3150">
                <a:solidFill>
                  <a:srgbClr val="000000"/>
                </a:solidFill>
                <a:latin typeface="Calibri (MS)"/>
                <a:ea typeface="Calibri (MS)"/>
                <a:cs typeface="Calibri (MS)"/>
                <a:sym typeface="Calibri (MS)"/>
              </a:rPr>
              <a:t>Описание пасхальной жертвы:</a:t>
            </a:r>
          </a:p>
          <a:p>
            <a:pPr algn="just">
              <a:lnSpc>
                <a:spcPts val="4592"/>
              </a:lnSpc>
            </a:pPr>
            <a:r>
              <a:rPr lang="en-US" sz="3150">
                <a:solidFill>
                  <a:srgbClr val="000000"/>
                </a:solidFill>
                <a:latin typeface="Calibri (MS)"/>
                <a:ea typeface="Calibri (MS)"/>
                <a:cs typeface="Calibri (MS)"/>
                <a:sym typeface="Calibri (MS)"/>
              </a:rPr>
              <a:t>В спешке приходили к ручью близ Иерусалима … В 14-й день месяца назначали людей подняться на высокую башню Храма, где трубили в трубы и объявляли: «Настало время пасхального жертвоприношения!»</a:t>
            </a:r>
          </a:p>
          <a:p>
            <a:pPr algn="just">
              <a:lnSpc>
                <a:spcPts val="4592"/>
              </a:lnSpc>
            </a:pPr>
            <a:r>
              <a:rPr lang="en-US" sz="3150">
                <a:solidFill>
                  <a:srgbClr val="000000"/>
                </a:solidFill>
                <a:latin typeface="Calibri (MS)"/>
                <a:ea typeface="Calibri (MS)"/>
                <a:cs typeface="Calibri (MS)"/>
                <a:sym typeface="Calibri (MS)"/>
              </a:rPr>
              <a:t>Народ тотчас надевал праздничные одежды… когда прибывали к месту забоя, там стояли рядами коэны, каждый из которых держал золотую чашу, и другой ряд коэнов — с серебряными чашами. Всё это делалось для славы и великолепия.</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Седер а-дорот, 1</a:t>
            </a:r>
            <a:r>
              <a:rPr lang="en-US" sz="2400" b="true">
                <a:solidFill>
                  <a:srgbClr val="1A969B"/>
                </a:solidFill>
                <a:latin typeface="Calibri (MS) Bold"/>
                <a:ea typeface="Calibri (MS) Bold"/>
                <a:cs typeface="Calibri (MS) Bold"/>
                <a:sym typeface="Calibri (MS) Bold"/>
              </a:rPr>
              <a:t>21</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Коэн, стоявший во главе ряда, принимал чашу с кровью жертвы и передавал её стоящему рядом, и так далее до жертвенника. Коэн у жертвенника кропил кровью и возвращал пустую чашу обратно по цепочке, так что каждый коэн получал полную чашу и возвращал пустую. Они делали это так быстро, что чаши казалось летали…</a:t>
            </a:r>
          </a:p>
          <a:p>
            <a:pPr algn="just">
              <a:lnSpc>
                <a:spcPts val="4592"/>
              </a:lnSpc>
            </a:pPr>
            <a:r>
              <a:rPr lang="en-US" sz="3150">
                <a:solidFill>
                  <a:srgbClr val="000000"/>
                </a:solidFill>
                <a:latin typeface="Calibri (MS)"/>
                <a:ea typeface="Calibri (MS)"/>
                <a:cs typeface="Calibri (MS)"/>
                <a:sym typeface="Calibri (MS)"/>
              </a:rPr>
              <a:t>Звуки песнопений и гимнов слышались издалека. Ворота Иерусалима оставались открытыми в ночь Песаха, потому что число приходящих и уходящих было чрезвычайно велико — порой вдвое больше евреев, вышедших из Египта.</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0227850" y="9545745"/>
            <a:ext cx="588881" cy="3086100"/>
            <a:chOff x="0" y="0"/>
            <a:chExt cx="155096" cy="812800"/>
          </a:xfrm>
        </p:grpSpPr>
        <p:sp>
          <p:nvSpPr>
            <p:cNvPr name="Freeform 5" id="5"/>
            <p:cNvSpPr/>
            <p:nvPr/>
          </p:nvSpPr>
          <p:spPr>
            <a:xfrm flipH="false" flipV="false" rot="0">
              <a:off x="0" y="0"/>
              <a:ext cx="155096" cy="812800"/>
            </a:xfrm>
            <a:custGeom>
              <a:avLst/>
              <a:gdLst/>
              <a:ahLst/>
              <a:cxnLst/>
              <a:rect r="r" b="b" t="t" l="l"/>
              <a:pathLst>
                <a:path h="812800" w="155096">
                  <a:moveTo>
                    <a:pt x="0" y="0"/>
                  </a:moveTo>
                  <a:lnTo>
                    <a:pt x="155096" y="0"/>
                  </a:lnTo>
                  <a:lnTo>
                    <a:pt x="155096" y="812800"/>
                  </a:lnTo>
                  <a:lnTo>
                    <a:pt x="0" y="812800"/>
                  </a:lnTo>
                  <a:close/>
                </a:path>
              </a:pathLst>
            </a:custGeom>
            <a:solidFill>
              <a:srgbClr val="402913"/>
            </a:solidFill>
          </p:spPr>
        </p:sp>
        <p:sp>
          <p:nvSpPr>
            <p:cNvPr name="TextBox 6" id="6"/>
            <p:cNvSpPr txBox="true"/>
            <p:nvPr/>
          </p:nvSpPr>
          <p:spPr>
            <a:xfrm>
              <a:off x="0" y="-38100"/>
              <a:ext cx="155096" cy="850900"/>
            </a:xfrm>
            <a:prstGeom prst="rect">
              <a:avLst/>
            </a:prstGeom>
          </p:spPr>
          <p:txBody>
            <a:bodyPr anchor="ctr" rtlCol="false" tIns="50800" lIns="50800" bIns="50800" rIns="50800"/>
            <a:lstStyle/>
            <a:p>
              <a:pPr algn="ctr">
                <a:lnSpc>
                  <a:spcPts val="2879"/>
                </a:lnSpc>
              </a:pPr>
            </a:p>
          </p:txBody>
        </p:sp>
      </p:grpSp>
      <p:sp>
        <p:nvSpPr>
          <p:cNvPr name="TextBox 7" id="7"/>
          <p:cNvSpPr txBox="true"/>
          <p:nvPr/>
        </p:nvSpPr>
        <p:spPr>
          <a:xfrm rot="0">
            <a:off x="1962209" y="1485743"/>
            <a:ext cx="14370233" cy="904875"/>
          </a:xfrm>
          <a:prstGeom prst="rect">
            <a:avLst/>
          </a:prstGeom>
        </p:spPr>
        <p:txBody>
          <a:bodyPr anchor="t" rtlCol="false" tIns="0" lIns="0" bIns="0" rIns="0">
            <a:spAutoFit/>
          </a:bodyPr>
          <a:lstStyle/>
          <a:p>
            <a:pPr algn="ctr">
              <a:lnSpc>
                <a:spcPts val="3359"/>
              </a:lnSpc>
              <a:spcBef>
                <a:spcPct val="0"/>
              </a:spcBef>
            </a:pPr>
            <a:r>
              <a:rPr lang="en-US" b="true" sz="2799">
                <a:solidFill>
                  <a:srgbClr val="402913"/>
                </a:solidFill>
                <a:latin typeface="Calibri (MS) Bold"/>
                <a:ea typeface="Calibri (MS) Bold"/>
                <a:cs typeface="Calibri (MS) Bold"/>
                <a:sym typeface="Calibri (MS) Bold"/>
              </a:rPr>
              <a:t>Это было самое массовое и публичное жертвоприношение в еврейском мире. О нем писали даже римские мыслители. Забыть его правила все равно что забыть, как дышать.</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8918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Календарные хитрости</a:t>
            </a:r>
          </a:p>
        </p:txBody>
      </p:sp>
      <p:sp>
        <p:nvSpPr>
          <p:cNvPr name="TextBox 6" id="6"/>
          <p:cNvSpPr txBox="true"/>
          <p:nvPr/>
        </p:nvSpPr>
        <p:spPr>
          <a:xfrm rot="0">
            <a:off x="3465643" y="2198756"/>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a:t>
            </a:r>
            <a:r>
              <a:rPr lang="en-US" sz="3150">
                <a:solidFill>
                  <a:srgbClr val="000000"/>
                </a:solidFill>
                <a:latin typeface="Calibri (MS)"/>
                <a:ea typeface="Calibri (MS)"/>
                <a:cs typeface="Calibri (MS)"/>
                <a:sym typeface="Calibri (MS)"/>
              </a:rPr>
              <a:t> Йехезкель Ланда в своем сборнике комментариев «Цион ла-нефеш хая» к Талмуду предлагает следующее объяснение: фраза «закон был сокрыт» означает, что не мудрецы позаботились устроить календарь так, чтобы канун Песаха не выпадал на Шаббат. До того момента подобные усилия предпринимались, — подобно тому, как календарь составляется так, чтобы определённые даты не выпадали на некоторые дни. Например, календарь устроен так, чтобы праздник Ошана Раба не выпадал на Шаббат, а Йом Кипур не выпадал на пятницу или воскресенье.</a:t>
            </a:r>
          </a:p>
          <a:p>
            <a:pPr algn="just">
              <a:lnSpc>
                <a:spcPts val="4592"/>
              </a:lnSpc>
            </a:pPr>
            <a:r>
              <a:rPr lang="en-US" sz="3150">
                <a:solidFill>
                  <a:srgbClr val="000000"/>
                </a:solidFill>
                <a:latin typeface="Calibri (MS)"/>
                <a:ea typeface="Calibri (MS)"/>
                <a:cs typeface="Calibri (MS)"/>
                <a:sym typeface="Calibri (MS)"/>
              </a:rPr>
              <a:t>Таким образом, «забывание» закона состояло в том, что никто не позаботился устроить календарь так, чтобы канун Песаха не выпадал на Шаббат.</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1828704"/>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Вот</a:t>
            </a:r>
            <a:r>
              <a:rPr lang="en-US" sz="3150">
                <a:solidFill>
                  <a:srgbClr val="000000"/>
                </a:solidFill>
                <a:latin typeface="Calibri (MS)"/>
                <a:ea typeface="Calibri (MS)"/>
                <a:cs typeface="Calibri (MS)"/>
                <a:sym typeface="Calibri (MS)"/>
              </a:rPr>
              <a:t> дни, на которые не приходятся праздники: Рош а-шана не может выпасть на воскресенье, среду и пятницу.</a:t>
            </a:r>
          </a:p>
        </p:txBody>
      </p:sp>
      <p:sp>
        <p:nvSpPr>
          <p:cNvPr name="TextBox 4" id="4"/>
          <p:cNvSpPr txBox="true"/>
          <p:nvPr/>
        </p:nvSpPr>
        <p:spPr>
          <a:xfrm rot="0">
            <a:off x="3385957" y="110896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Шульхан Арух, 428:1</a:t>
            </a:r>
          </a:p>
        </p:txBody>
      </p:sp>
      <p:sp>
        <p:nvSpPr>
          <p:cNvPr name="TextBox 5" id="5"/>
          <p:cNvSpPr txBox="true"/>
          <p:nvPr/>
        </p:nvSpPr>
        <p:spPr>
          <a:xfrm rot="0">
            <a:off x="3385957" y="518416"/>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6" id="6"/>
          <p:cNvSpPr/>
          <p:nvPr/>
        </p:nvSpPr>
        <p:spPr>
          <a:xfrm flipV="true">
            <a:off x="3421732" y="1628974"/>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3504438"/>
            <a:ext cx="13716000" cy="178273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Правило таково: Йом Кипур не может выпадать на воскресенье или пятницу, чтобы не было двух подряд священных дней, а также чтобы Ошана Раба не выпадал на Шаббат, дабы обряд с ивовыми ветвями не был отменен.</a:t>
            </a:r>
          </a:p>
        </p:txBody>
      </p:sp>
      <p:sp>
        <p:nvSpPr>
          <p:cNvPr name="TextBox 8" id="8"/>
          <p:cNvSpPr txBox="true"/>
          <p:nvPr/>
        </p:nvSpPr>
        <p:spPr>
          <a:xfrm rot="0">
            <a:off x="3427557" y="3020891"/>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Маген Авраам</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05059"/>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a:t>
            </a:r>
            <a:r>
              <a:rPr lang="en-US" sz="3150">
                <a:solidFill>
                  <a:srgbClr val="000000"/>
                </a:solidFill>
                <a:latin typeface="Calibri (MS)"/>
                <a:ea typeface="Calibri (MS)"/>
                <a:cs typeface="Calibri (MS)"/>
                <a:sym typeface="Calibri (MS)"/>
              </a:rPr>
              <a:t>днако это объяснение весьма необычно, поскольку мы не находим ни одного мудреца в Мишне или Талмуде, который бы утверждал, что на протяжении всех лет — от дарования Торы и до времени сыновей Бтейры — прилагались неустанные усилия, чтобы канун Песаха не выпадал на Шаббат.</a:t>
            </a:r>
          </a:p>
          <a:p>
            <a:pPr algn="just">
              <a:lnSpc>
                <a:spcPts val="4592"/>
              </a:lnSpc>
            </a:pPr>
            <a:r>
              <a:rPr lang="en-US" sz="3150">
                <a:solidFill>
                  <a:srgbClr val="000000"/>
                </a:solidFill>
                <a:latin typeface="Calibri (MS)"/>
                <a:ea typeface="Calibri (MS)"/>
                <a:cs typeface="Calibri (MS)"/>
                <a:sym typeface="Calibri (MS)"/>
              </a:rPr>
              <a:t>Это особенно примечательно, учитывая, что второй Песах после Исхода из Египта отмечался в Шаббат. Так и первое пасхальное жертвоприношение было совершено после входа в Землю Израиля — в Гильгале — тоже в Шаббат, как это можно понять, исходя из того, что стены Иерихона пали в Шаббат.</a:t>
            </a:r>
          </a:p>
          <a:p>
            <a:pPr algn="just">
              <a:lnSpc>
                <a:spcPts val="4592"/>
              </a:lnSpc>
            </a:pPr>
            <a:r>
              <a:rPr lang="en-US" sz="3150">
                <a:solidFill>
                  <a:srgbClr val="000000"/>
                </a:solidFill>
                <a:latin typeface="Calibri (MS)"/>
                <a:ea typeface="Calibri (MS)"/>
                <a:cs typeface="Calibri (MS)"/>
                <a:sym typeface="Calibri (MS)"/>
              </a:rPr>
              <a:t>Очевидно, что было бы весьма необычно считать, что впоследствии календарь намеренно составлялся так, чтобы канун Песаха не выпадал на Шаббат, хотя при естественном ходе календаря канун Песаха должен выпадать на Шаббат по крайней мере один раз за два семилетних цикла (четырнадцать лет).</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9931559" y="7931811"/>
            <a:ext cx="7168649" cy="1657350"/>
          </a:xfrm>
          <a:prstGeom prst="rect">
            <a:avLst/>
          </a:prstGeom>
        </p:spPr>
        <p:txBody>
          <a:bodyPr anchor="t" rtlCol="false" tIns="0" lIns="0" bIns="0" rIns="0">
            <a:spAutoFit/>
          </a:bodyPr>
          <a:lstStyle/>
          <a:p>
            <a:pPr algn="l">
              <a:lnSpc>
                <a:spcPts val="3239"/>
              </a:lnSpc>
              <a:spcBef>
                <a:spcPct val="0"/>
              </a:spcBef>
            </a:pPr>
            <a:r>
              <a:rPr lang="en-US" sz="2699">
                <a:solidFill>
                  <a:srgbClr val="CFE1DF"/>
                </a:solidFill>
                <a:latin typeface="Arial"/>
                <a:ea typeface="Arial"/>
                <a:cs typeface="Arial"/>
                <a:sym typeface="Arial"/>
              </a:rPr>
              <a:t>Исторические факты доказывают обратное: первый Песах после входа в Землю Израиля (в Гильгале) отмечался именно в Шаббат!</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441007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Как возникают алахические споры в вопросе исполнения заповедей?</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Беаалотха</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89181"/>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Сколько нитей у цицит?</a:t>
            </a:r>
          </a:p>
        </p:txBody>
      </p:sp>
      <p:sp>
        <p:nvSpPr>
          <p:cNvPr name="TextBox 6" id="6"/>
          <p:cNvSpPr txBox="true"/>
          <p:nvPr/>
        </p:nvSpPr>
        <p:spPr>
          <a:xfrm rot="0">
            <a:off x="3465643" y="2198756"/>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Подоб</a:t>
            </a:r>
            <a:r>
              <a:rPr lang="en-US" sz="3150">
                <a:solidFill>
                  <a:srgbClr val="000000"/>
                </a:solidFill>
                <a:latin typeface="Calibri (MS)"/>
                <a:ea typeface="Calibri (MS)"/>
                <a:cs typeface="Calibri (MS)"/>
                <a:sym typeface="Calibri (MS)"/>
              </a:rPr>
              <a:t>но этому, хорошо известен вопрос относительно некоторых аспектов Торы, по которым имеются разногласия: откуда могут взяться различные мнения в вопросе исполнения заповедей, которые неукоснительно соблюдались на протяжении длительного времени? Мы же ведь говорим не о заповедях, исполняемых от случая к случаю или временно действующих, а о тех, что исполняют часто или постоянно. Откуда проистекает неясность в том, как исполнять ту или иную заповедь?</a:t>
            </a:r>
          </a:p>
          <a:p>
            <a:pPr algn="just">
              <a:lnSpc>
                <a:spcPts val="4592"/>
              </a:lnSpc>
            </a:pPr>
            <a:r>
              <a:rPr lang="en-US" sz="3150">
                <a:solidFill>
                  <a:srgbClr val="000000"/>
                </a:solidFill>
                <a:latin typeface="Calibri (MS)"/>
                <a:ea typeface="Calibri (MS)"/>
                <a:cs typeface="Calibri (MS)"/>
                <a:sym typeface="Calibri (MS)"/>
              </a:rPr>
              <a:t>Например: спор между школами Шамая и Гилеля относительно цицит.</a:t>
            </a:r>
          </a:p>
          <a:p>
            <a:pPr algn="just">
              <a:lnSpc>
                <a:spcPts val="4592"/>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a:t>
            </a:r>
            <a:r>
              <a:rPr lang="en-US" sz="3150">
                <a:solidFill>
                  <a:srgbClr val="000000"/>
                </a:solidFill>
                <a:latin typeface="Calibri (MS)"/>
                <a:ea typeface="Calibri (MS)"/>
                <a:cs typeface="Calibri (MS)"/>
                <a:sym typeface="Calibri (MS)"/>
              </a:rPr>
              <a:t>удрецы учили: сколько нитей вплетает [человек в четырехугольную одежду]? В школе Шамая говорили: «Четыре», а в школе Гилеля — «Три».</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Менахот, 41б</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562100"/>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оскольку каждый, кто носит четырёхугольную одежду, обязан вплетать в нее цицит, и эта практика берет свое начало ещё во времена Моше, как вообще мог возникнуть спор относительно нее?</a:t>
            </a:r>
          </a:p>
          <a:p>
            <a:pPr algn="just">
              <a:lnSpc>
                <a:spcPts val="4592"/>
              </a:lnSpc>
            </a:pPr>
            <a:r>
              <a:rPr lang="en-US" sz="3150">
                <a:solidFill>
                  <a:srgbClr val="000000"/>
                </a:solidFill>
                <a:latin typeface="Calibri (MS)"/>
                <a:ea typeface="Calibri (MS)"/>
                <a:cs typeface="Calibri (MS)"/>
                <a:sym typeface="Calibri (MS)"/>
              </a:rPr>
              <a:t>Что касается цицит, нет нужды вспоминать, как поступали в прошлом — год или два назад, а то и во времена Моше. Достаточно взглянуть на кисти цицит, и сразу будет понятно, соответствуют ли их количество мнению школы Шамая или школы Гилеля. Откуда тогда берется спор в этом вопросе?</a:t>
            </a:r>
          </a:p>
        </p:txBody>
      </p:sp>
      <p:sp>
        <p:nvSpPr>
          <p:cNvPr name="TextBox 6" id="6"/>
          <p:cNvSpPr txBox="true"/>
          <p:nvPr/>
        </p:nvSpPr>
        <p:spPr>
          <a:xfrm rot="0">
            <a:off x="3465643" y="6544290"/>
            <a:ext cx="13716000" cy="120171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Аналогичный вопрос вызывает и порядок расположения свитков внутри тфилин, по которому расходится Раши и Рабейну Там. </a:t>
            </a:r>
          </a:p>
        </p:txBody>
      </p:sp>
      <p:sp>
        <p:nvSpPr>
          <p:cNvPr name="TextBox 7" id="7"/>
          <p:cNvSpPr txBox="true"/>
          <p:nvPr/>
        </p:nvSpPr>
        <p:spPr>
          <a:xfrm rot="0">
            <a:off x="3465643" y="6001946"/>
            <a:ext cx="11489427"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Каков порядок расположения свитков тфилин?</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1504369"/>
            <a:ext cx="13716000" cy="52688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Это труд</a:t>
            </a:r>
            <a:r>
              <a:rPr lang="en-US" sz="3150" strike="noStrike" u="none">
                <a:solidFill>
                  <a:srgbClr val="000000"/>
                </a:solidFill>
                <a:latin typeface="Calibri (MS)"/>
                <a:ea typeface="Calibri (MS)"/>
                <a:cs typeface="Calibri (MS)"/>
                <a:sym typeface="Calibri (MS)"/>
              </a:rPr>
              <a:t>но</a:t>
            </a:r>
            <a:r>
              <a:rPr lang="en-US" sz="3150" strike="noStrike" u="none">
                <a:solidFill>
                  <a:srgbClr val="000000"/>
                </a:solidFill>
                <a:latin typeface="Calibri (MS)"/>
                <a:ea typeface="Calibri (MS)"/>
                <a:cs typeface="Calibri (MS)"/>
                <a:sym typeface="Calibri (MS)"/>
              </a:rPr>
              <a:t> пр</a:t>
            </a:r>
            <a:r>
              <a:rPr lang="en-US" sz="3150" strike="noStrike" u="none">
                <a:solidFill>
                  <a:srgbClr val="000000"/>
                </a:solidFill>
                <a:latin typeface="Calibri (MS)"/>
                <a:ea typeface="Calibri (MS)"/>
                <a:cs typeface="Calibri (MS)"/>
                <a:sym typeface="Calibri (MS)"/>
              </a:rPr>
              <a:t>ин</a:t>
            </a:r>
            <a:r>
              <a:rPr lang="en-US" sz="3150" strike="noStrike" u="none">
                <a:solidFill>
                  <a:srgbClr val="000000"/>
                </a:solidFill>
                <a:latin typeface="Calibri (MS)"/>
                <a:ea typeface="Calibri (MS)"/>
                <a:cs typeface="Calibri (MS)"/>
                <a:sym typeface="Calibri (MS)"/>
              </a:rPr>
              <a:t>ять: как мог</a:t>
            </a:r>
            <a:r>
              <a:rPr lang="en-US" sz="3150" strike="noStrike" u="none">
                <a:solidFill>
                  <a:srgbClr val="000000"/>
                </a:solidFill>
                <a:latin typeface="Calibri (MS)"/>
                <a:ea typeface="Calibri (MS)"/>
                <a:cs typeface="Calibri (MS)"/>
                <a:sym typeface="Calibri (MS)"/>
              </a:rPr>
              <a:t> во</a:t>
            </a:r>
            <a:r>
              <a:rPr lang="en-US" sz="3150" strike="noStrike" u="none">
                <a:solidFill>
                  <a:srgbClr val="000000"/>
                </a:solidFill>
                <a:latin typeface="Calibri (MS)"/>
                <a:ea typeface="Calibri (MS)"/>
                <a:cs typeface="Calibri (MS)"/>
                <a:sym typeface="Calibri (MS)"/>
              </a:rPr>
              <a:t>зникнуть с</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толь</a:t>
            </a:r>
            <a:r>
              <a:rPr lang="en-US" sz="3150" strike="noStrike" u="none">
                <a:solidFill>
                  <a:srgbClr val="000000"/>
                </a:solidFill>
                <a:latin typeface="Calibri (MS)"/>
                <a:ea typeface="Calibri (MS)"/>
                <a:cs typeface="Calibri (MS)"/>
                <a:sym typeface="Calibri (MS)"/>
              </a:rPr>
              <a:t> в</a:t>
            </a:r>
            <a:r>
              <a:rPr lang="en-US" sz="3150" strike="noStrike" u="none">
                <a:solidFill>
                  <a:srgbClr val="000000"/>
                </a:solidFill>
                <a:latin typeface="Calibri (MS)"/>
                <a:ea typeface="Calibri (MS)"/>
                <a:cs typeface="Calibri (MS)"/>
                <a:sym typeface="Calibri (MS)"/>
              </a:rPr>
              <a:t>ажн</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х вещах?</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Можно б</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ло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едь вскрыть тфилин, прин</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дл</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жавшие Раши,</a:t>
            </a:r>
            <a:r>
              <a:rPr lang="en-US" sz="3150" strike="noStrike" u="none">
                <a:solidFill>
                  <a:srgbClr val="000000"/>
                </a:solidFill>
                <a:latin typeface="Calibri (MS)"/>
                <a:ea typeface="Calibri (MS)"/>
                <a:cs typeface="Calibri (MS)"/>
                <a:sym typeface="Calibri (MS)"/>
              </a:rPr>
              <a:t> и</a:t>
            </a:r>
            <a:r>
              <a:rPr lang="en-US" sz="3150" strike="noStrike" u="none">
                <a:solidFill>
                  <a:srgbClr val="000000"/>
                </a:solidFill>
                <a:latin typeface="Calibri (MS)"/>
                <a:ea typeface="Calibri (MS)"/>
                <a:cs typeface="Calibri (MS)"/>
                <a:sym typeface="Calibri (MS)"/>
              </a:rPr>
              <a:t> проверить</a:t>
            </a:r>
            <a:r>
              <a:rPr lang="en-US" sz="3150" strike="noStrike" u="none">
                <a:solidFill>
                  <a:srgbClr val="000000"/>
                </a:solidFill>
                <a:latin typeface="Calibri (MS)"/>
                <a:ea typeface="Calibri (MS)"/>
                <a:cs typeface="Calibri (MS)"/>
                <a:sym typeface="Calibri (MS)"/>
              </a:rPr>
              <a:t> порядок расположения </a:t>
            </a:r>
            <a:r>
              <a:rPr lang="en-US" sz="3150" strike="noStrike" u="none">
                <a:solidFill>
                  <a:srgbClr val="000000"/>
                </a:solidFill>
                <a:latin typeface="Calibri (MS)"/>
                <a:ea typeface="Calibri (MS)"/>
                <a:cs typeface="Calibri (MS)"/>
                <a:sym typeface="Calibri (MS)"/>
              </a:rPr>
              <a:t>отры</a:t>
            </a:r>
            <a:r>
              <a:rPr lang="en-US" sz="3150" strike="noStrike" u="none">
                <a:solidFill>
                  <a:srgbClr val="000000"/>
                </a:solidFill>
                <a:latin typeface="Calibri (MS)"/>
                <a:ea typeface="Calibri (MS)"/>
                <a:cs typeface="Calibri (MS)"/>
                <a:sym typeface="Calibri (MS)"/>
              </a:rPr>
              <a:t>вков </a:t>
            </a:r>
            <a:r>
              <a:rPr lang="en-US" sz="3150" strike="noStrike" u="none">
                <a:solidFill>
                  <a:srgbClr val="000000"/>
                </a:solidFill>
                <a:latin typeface="Calibri (MS)"/>
                <a:ea typeface="Calibri (MS)"/>
                <a:cs typeface="Calibri (MS)"/>
                <a:sym typeface="Calibri (MS)"/>
              </a:rPr>
              <a:t>из Писа</a:t>
            </a:r>
            <a:r>
              <a:rPr lang="en-US" sz="3150" strike="noStrike" u="none">
                <a:solidFill>
                  <a:srgbClr val="000000"/>
                </a:solidFill>
                <a:latin typeface="Calibri (MS)"/>
                <a:ea typeface="Calibri (MS)"/>
                <a:cs typeface="Calibri (MS)"/>
                <a:sym typeface="Calibri (MS)"/>
              </a:rPr>
              <a:t>ни</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Об э</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ом у п</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сца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начертавшег</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э</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и </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ывки на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г</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менте,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прашивать не нужн</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ве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ь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та</a:t>
            </a:r>
            <a:r>
              <a:rPr lang="en-US" sz="3150" strike="noStrike" u="none">
                <a:solidFill>
                  <a:srgbClr val="000000"/>
                </a:solidFill>
                <a:latin typeface="Calibri (MS)"/>
                <a:ea typeface="Calibri (MS)"/>
                <a:cs typeface="Calibri (MS)"/>
                <a:sym typeface="Calibri (MS)"/>
              </a:rPr>
              <a:t>к 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дно</a:t>
            </a:r>
            <a:r>
              <a:rPr lang="en-US" sz="3150" strike="noStrike" u="none">
                <a:solidFill>
                  <a:srgbClr val="000000"/>
                </a:solidFill>
                <a:latin typeface="Calibri (MS)"/>
                <a:ea typeface="Calibri (MS)"/>
                <a:cs typeface="Calibri (MS)"/>
                <a:sym typeface="Calibri (MS)"/>
              </a:rPr>
              <a:t> и</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ф</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ктическое располож</a:t>
            </a:r>
            <a:r>
              <a:rPr lang="en-US" sz="3150" strike="noStrike" u="none">
                <a:solidFill>
                  <a:srgbClr val="000000"/>
                </a:solidFill>
                <a:latin typeface="Calibri (MS)"/>
                <a:ea typeface="Calibri (MS)"/>
                <a:cs typeface="Calibri (MS)"/>
                <a:sym typeface="Calibri (MS)"/>
              </a:rPr>
              <a:t>ен</a:t>
            </a:r>
            <a:r>
              <a:rPr lang="en-US" sz="3150" strike="noStrike" u="none">
                <a:solidFill>
                  <a:srgbClr val="000000"/>
                </a:solidFill>
                <a:latin typeface="Calibri (MS)"/>
                <a:ea typeface="Calibri (MS)"/>
                <a:cs typeface="Calibri (MS)"/>
                <a:sym typeface="Calibri (MS)"/>
              </a:rPr>
              <a:t>ие в соответств</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ющих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отделениях</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Тот же вопрос и в нашем случае: как могли забыть или не знать, отменяет ли пасхальная жертва ограничения Шаббата? Как упоминалось ранее, маловероятно, что календарь всегда планировали так, чтобы канун Песаха никогда не выпадал на Шаббат.</a:t>
            </a:r>
          </a:p>
        </p:txBody>
      </p:sp>
      <p:sp>
        <p:nvSpPr>
          <p:cNvPr name="TextBox 4" id="4"/>
          <p:cNvSpPr txBox="true"/>
          <p:nvPr/>
        </p:nvSpPr>
        <p:spPr>
          <a:xfrm rot="0">
            <a:off x="3465643" y="962025"/>
            <a:ext cx="1252171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чему бы</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не вз</a:t>
            </a:r>
            <a:r>
              <a:rPr lang="en-US" b="true" sz="3000" strike="noStrike" u="none">
                <a:solidFill>
                  <a:srgbClr val="1A969B"/>
                </a:solidFill>
                <a:latin typeface="Calibri (MS) Bold"/>
                <a:ea typeface="Calibri (MS) Bold"/>
                <a:cs typeface="Calibri (MS) Bold"/>
                <a:sym typeface="Calibri (MS) Bold"/>
              </a:rPr>
              <a:t>я</a:t>
            </a:r>
            <a:r>
              <a:rPr lang="en-US" b="true" sz="3000" strike="noStrike" u="none">
                <a:solidFill>
                  <a:srgbClr val="1A969B"/>
                </a:solidFill>
                <a:latin typeface="Calibri (MS) Bold"/>
                <a:ea typeface="Calibri (MS) Bold"/>
                <a:cs typeface="Calibri (MS) Bold"/>
                <a:sym typeface="Calibri (MS) Bold"/>
              </a:rPr>
              <a:t>ть</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з</a:t>
            </a:r>
            <a:r>
              <a:rPr lang="en-US" b="true" sz="3000" strike="noStrike" u="none">
                <a:solidFill>
                  <a:srgbClr val="1A969B"/>
                </a:solidFill>
                <a:latin typeface="Calibri (MS) Bold"/>
                <a:ea typeface="Calibri (MS) Bold"/>
                <a:cs typeface="Calibri (MS) Bold"/>
                <a:sym typeface="Calibri (MS) Bold"/>
              </a:rPr>
              <a:t>а</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с</a:t>
            </a:r>
            <a:r>
              <a:rPr lang="en-US" b="true" sz="3000" strike="noStrike" u="none">
                <a:solidFill>
                  <a:srgbClr val="1A969B"/>
                </a:solidFill>
                <a:latin typeface="Calibri (MS) Bold"/>
                <a:ea typeface="Calibri (MS) Bold"/>
                <a:cs typeface="Calibri (MS) Bold"/>
                <a:sym typeface="Calibri (MS) Bold"/>
              </a:rPr>
              <a:t>н</a:t>
            </a:r>
            <a:r>
              <a:rPr lang="en-US" b="true" sz="3000" strike="noStrike" u="none">
                <a:solidFill>
                  <a:srgbClr val="1A969B"/>
                </a:solidFill>
                <a:latin typeface="Calibri (MS) Bold"/>
                <a:ea typeface="Calibri (MS) Bold"/>
                <a:cs typeface="Calibri (MS) Bold"/>
                <a:sym typeface="Calibri (MS) Bold"/>
              </a:rPr>
              <a:t>ову</a:t>
            </a:r>
            <a:r>
              <a:rPr lang="en-US" b="true" sz="3000" strike="noStrike" u="none">
                <a:solidFill>
                  <a:srgbClr val="1A969B"/>
                </a:solidFill>
                <a:latin typeface="Calibri (MS) Bold"/>
                <a:ea typeface="Calibri (MS) Bold"/>
                <a:cs typeface="Calibri (MS) Bold"/>
                <a:sym typeface="Calibri (MS) Bold"/>
              </a:rPr>
              <a:t> ст</a:t>
            </a:r>
            <a:r>
              <a:rPr lang="en-US" b="true" sz="3000" strike="noStrike" u="none">
                <a:solidFill>
                  <a:srgbClr val="1A969B"/>
                </a:solidFill>
                <a:latin typeface="Calibri (MS) Bold"/>
                <a:ea typeface="Calibri (MS) Bold"/>
                <a:cs typeface="Calibri (MS) Bold"/>
                <a:sym typeface="Calibri (MS) Bold"/>
              </a:rPr>
              <a:t>аринные</a:t>
            </a:r>
            <a:r>
              <a:rPr lang="en-US" b="true" sz="3000" strike="noStrike" u="none">
                <a:solidFill>
                  <a:srgbClr val="1A969B"/>
                </a:solidFill>
                <a:latin typeface="Calibri (MS) Bold"/>
                <a:ea typeface="Calibri (MS) Bold"/>
                <a:cs typeface="Calibri (MS) Bold"/>
                <a:sym typeface="Calibri (MS) Bold"/>
              </a:rPr>
              <a:t> тфилин</a:t>
            </a:r>
            <a:r>
              <a:rPr lang="en-US" b="true" sz="3000" strike="noStrike" u="none">
                <a:solidFill>
                  <a:srgbClr val="1A969B"/>
                </a:solidFill>
                <a:latin typeface="Calibri (MS) Bold"/>
                <a:ea typeface="Calibri (MS) Bold"/>
                <a:cs typeface="Calibri (MS) Bold"/>
                <a:sym typeface="Calibri (MS) Bold"/>
              </a:rPr>
              <a:t> и цицит</a:t>
            </a:r>
            <a:r>
              <a:rPr lang="en-US" b="true" sz="3000" strike="noStrike" u="none">
                <a:solidFill>
                  <a:srgbClr val="1A969B"/>
                </a:solidFill>
                <a:latin typeface="Calibri (MS) Bold"/>
                <a:ea typeface="Calibri (MS) Bold"/>
                <a:cs typeface="Calibri (MS) Bold"/>
                <a:sym typeface="Calibri (MS) Bold"/>
              </a:rPr>
              <a: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2007078" y="5632291"/>
            <a:ext cx="5003793" cy="1488022"/>
            <a:chOff x="0" y="0"/>
            <a:chExt cx="1317871" cy="391907"/>
          </a:xfrm>
        </p:grpSpPr>
        <p:sp>
          <p:nvSpPr>
            <p:cNvPr name="Freeform 5" id="5"/>
            <p:cNvSpPr/>
            <p:nvPr/>
          </p:nvSpPr>
          <p:spPr>
            <a:xfrm flipH="false" flipV="false" rot="0">
              <a:off x="0" y="0"/>
              <a:ext cx="1317871" cy="391907"/>
            </a:xfrm>
            <a:custGeom>
              <a:avLst/>
              <a:gdLst/>
              <a:ahLst/>
              <a:cxnLst/>
              <a:rect r="r" b="b" t="t" l="l"/>
              <a:pathLst>
                <a:path h="391907" w="1317871">
                  <a:moveTo>
                    <a:pt x="0" y="0"/>
                  </a:moveTo>
                  <a:lnTo>
                    <a:pt x="1317871" y="0"/>
                  </a:lnTo>
                  <a:lnTo>
                    <a:pt x="1317871" y="391907"/>
                  </a:lnTo>
                  <a:lnTo>
                    <a:pt x="0" y="391907"/>
                  </a:lnTo>
                  <a:close/>
                </a:path>
              </a:pathLst>
            </a:custGeom>
            <a:solidFill>
              <a:srgbClr val="566045"/>
            </a:solidFill>
          </p:spPr>
        </p:sp>
        <p:sp>
          <p:nvSpPr>
            <p:cNvPr name="TextBox 6" id="6"/>
            <p:cNvSpPr txBox="true"/>
            <p:nvPr/>
          </p:nvSpPr>
          <p:spPr>
            <a:xfrm>
              <a:off x="0" y="-9525"/>
              <a:ext cx="1317871" cy="401432"/>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2007078" y="7542577"/>
            <a:ext cx="5252222" cy="1488022"/>
            <a:chOff x="0" y="0"/>
            <a:chExt cx="1383301" cy="391907"/>
          </a:xfrm>
        </p:grpSpPr>
        <p:sp>
          <p:nvSpPr>
            <p:cNvPr name="Freeform 8" id="8"/>
            <p:cNvSpPr/>
            <p:nvPr/>
          </p:nvSpPr>
          <p:spPr>
            <a:xfrm flipH="false" flipV="false" rot="0">
              <a:off x="0" y="0"/>
              <a:ext cx="1383301" cy="391907"/>
            </a:xfrm>
            <a:custGeom>
              <a:avLst/>
              <a:gdLst/>
              <a:ahLst/>
              <a:cxnLst/>
              <a:rect r="r" b="b" t="t" l="l"/>
              <a:pathLst>
                <a:path h="391907" w="1383301">
                  <a:moveTo>
                    <a:pt x="0" y="0"/>
                  </a:moveTo>
                  <a:lnTo>
                    <a:pt x="1383301" y="0"/>
                  </a:lnTo>
                  <a:lnTo>
                    <a:pt x="1383301" y="391907"/>
                  </a:lnTo>
                  <a:lnTo>
                    <a:pt x="0" y="391907"/>
                  </a:lnTo>
                  <a:close/>
                </a:path>
              </a:pathLst>
            </a:custGeom>
            <a:solidFill>
              <a:srgbClr val="415A5E"/>
            </a:solidFill>
          </p:spPr>
        </p:sp>
        <p:sp>
          <p:nvSpPr>
            <p:cNvPr name="TextBox 9" id="9"/>
            <p:cNvSpPr txBox="true"/>
            <p:nvPr/>
          </p:nvSpPr>
          <p:spPr>
            <a:xfrm>
              <a:off x="0" y="-9525"/>
              <a:ext cx="1383301" cy="401432"/>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12401265" y="7428807"/>
            <a:ext cx="4463848" cy="1696511"/>
          </a:xfrm>
          <a:prstGeom prst="rect">
            <a:avLst/>
          </a:prstGeom>
        </p:spPr>
        <p:txBody>
          <a:bodyPr anchor="t" rtlCol="false" tIns="0" lIns="0" bIns="0" rIns="0">
            <a:spAutoFit/>
          </a:bodyPr>
          <a:lstStyle/>
          <a:p>
            <a:pPr algn="ctr" marL="0" indent="0" lvl="0">
              <a:lnSpc>
                <a:spcPts val="3342"/>
              </a:lnSpc>
              <a:spcBef>
                <a:spcPct val="0"/>
              </a:spcBef>
            </a:pPr>
            <a:r>
              <a:rPr lang="en-US" sz="2785" strike="noStrike" u="none">
                <a:solidFill>
                  <a:srgbClr val="FFFFFF"/>
                </a:solidFill>
                <a:latin typeface="Arial"/>
                <a:ea typeface="Arial"/>
                <a:cs typeface="Arial"/>
                <a:sym typeface="Arial"/>
              </a:rPr>
              <a:t>Можно было просто вскрыть старинные тфилин. Почему этого не сделали?</a:t>
            </a:r>
          </a:p>
        </p:txBody>
      </p:sp>
      <p:sp>
        <p:nvSpPr>
          <p:cNvPr name="TextBox 11" id="11"/>
          <p:cNvSpPr txBox="true"/>
          <p:nvPr/>
        </p:nvSpPr>
        <p:spPr>
          <a:xfrm rot="0">
            <a:off x="12507982" y="5519053"/>
            <a:ext cx="4250414" cy="1695450"/>
          </a:xfrm>
          <a:prstGeom prst="rect">
            <a:avLst/>
          </a:prstGeom>
        </p:spPr>
        <p:txBody>
          <a:bodyPr anchor="t" rtlCol="false" tIns="0" lIns="0" bIns="0" rIns="0">
            <a:spAutoFit/>
          </a:bodyPr>
          <a:lstStyle/>
          <a:p>
            <a:pPr algn="ctr" marL="0" indent="0" lvl="0">
              <a:lnSpc>
                <a:spcPts val="3342"/>
              </a:lnSpc>
              <a:spcBef>
                <a:spcPct val="0"/>
              </a:spcBef>
            </a:pPr>
            <a:r>
              <a:rPr lang="en-US" sz="2785" strike="noStrike" u="none">
                <a:solidFill>
                  <a:srgbClr val="FFFFFF"/>
                </a:solidFill>
                <a:latin typeface="Arial"/>
                <a:ea typeface="Arial"/>
                <a:cs typeface="Arial"/>
                <a:sym typeface="Arial"/>
              </a:rPr>
              <a:t>Достаточно взглянуть на старые ц</a:t>
            </a:r>
            <a:r>
              <a:rPr lang="en-US" sz="2785" strike="noStrike" u="none">
                <a:solidFill>
                  <a:srgbClr val="FFFFFF"/>
                </a:solidFill>
                <a:latin typeface="Arial"/>
                <a:ea typeface="Arial"/>
                <a:cs typeface="Arial"/>
                <a:sym typeface="Arial"/>
              </a:rPr>
              <a:t>и</a:t>
            </a:r>
            <a:r>
              <a:rPr lang="en-US" sz="2785" strike="noStrike" u="none">
                <a:solidFill>
                  <a:srgbClr val="FFFFFF"/>
                </a:solidFill>
                <a:latin typeface="Arial"/>
                <a:ea typeface="Arial"/>
                <a:cs typeface="Arial"/>
                <a:sym typeface="Arial"/>
              </a:rPr>
              <a:t>ци</a:t>
            </a:r>
            <a:r>
              <a:rPr lang="en-US" sz="2785" strike="noStrike" u="none">
                <a:solidFill>
                  <a:srgbClr val="FFFFFF"/>
                </a:solidFill>
                <a:latin typeface="Arial"/>
                <a:ea typeface="Arial"/>
                <a:cs typeface="Arial"/>
                <a:sym typeface="Arial"/>
              </a:rPr>
              <a:t>т, чтобы узнать ответ. Почему возник спор?</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Многообразие мнений в иудаизме</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Беаалотха</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52379"/>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790554"/>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941434"/>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Каждый шел за своим учителем</a:t>
            </a:r>
          </a:p>
        </p:txBody>
      </p:sp>
      <p:sp>
        <p:nvSpPr>
          <p:cNvPr name="TextBox 6" id="6"/>
          <p:cNvSpPr txBox="true"/>
          <p:nvPr/>
        </p:nvSpPr>
        <p:spPr>
          <a:xfrm rot="0">
            <a:off x="3465643" y="1351009"/>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Объяс</a:t>
            </a:r>
            <a:r>
              <a:rPr lang="en-US" sz="3150">
                <a:solidFill>
                  <a:srgbClr val="000000"/>
                </a:solidFill>
                <a:latin typeface="Calibri (MS)"/>
                <a:ea typeface="Calibri (MS)"/>
                <a:cs typeface="Calibri (MS)"/>
                <a:sym typeface="Calibri (MS)"/>
              </a:rPr>
              <a:t>нение следующее.</a:t>
            </a:r>
          </a:p>
          <a:p>
            <a:pPr algn="just">
              <a:lnSpc>
                <a:spcPts val="4592"/>
              </a:lnSpc>
            </a:pPr>
            <a:r>
              <a:rPr lang="en-US" sz="3150">
                <a:solidFill>
                  <a:srgbClr val="000000"/>
                </a:solidFill>
                <a:latin typeface="Calibri (MS)"/>
                <a:ea typeface="Calibri (MS)"/>
                <a:cs typeface="Calibri (MS)"/>
                <a:sym typeface="Calibri (MS)"/>
              </a:rPr>
              <a:t>Талмуд рассказывает, что были времена, когда каждая школа Шамая следовала своему мнению, равно как и школа Гилеля. Тем не менее обе школы не прекращали вступать в браки друг с другом. </a:t>
            </a:r>
          </a:p>
          <a:p>
            <a:pPr algn="just">
              <a:lnSpc>
                <a:spcPts val="4592"/>
              </a:lnSpc>
            </a:pPr>
            <a:r>
              <a:rPr lang="en-US" sz="3150">
                <a:solidFill>
                  <a:srgbClr val="000000"/>
                </a:solidFill>
                <a:latin typeface="Calibri (MS)"/>
                <a:ea typeface="Calibri (MS)"/>
                <a:cs typeface="Calibri (MS)"/>
                <a:sym typeface="Calibri (MS)"/>
              </a:rPr>
              <a:t>Так продолжалось до тех пор, пока закон окончательно сложился. Но как только было установлено, что «постановления школы Шамая перед школой Гилеля не [считаются] действительными»,</a:t>
            </a:r>
          </a:p>
          <a:p>
            <a:pPr algn="just">
              <a:lnSpc>
                <a:spcPts val="4592"/>
              </a:lnSpc>
            </a:pPr>
            <a:r>
              <a:rPr lang="en-US" sz="3150">
                <a:solidFill>
                  <a:srgbClr val="000000"/>
                </a:solidFill>
                <a:latin typeface="Calibri (MS)"/>
                <a:ea typeface="Calibri (MS)"/>
                <a:cs typeface="Calibri (MS)"/>
                <a:sym typeface="Calibri (MS)"/>
              </a:rPr>
              <a:t>стало недопустимо заявлять, что человек хочет следовать мнению школы Шамая — даже если он выходец из этой школы.</a:t>
            </a:r>
          </a:p>
          <a:p>
            <a:pPr algn="just">
              <a:lnSpc>
                <a:spcPts val="4592"/>
              </a:lnSpc>
            </a:pPr>
            <a:r>
              <a:rPr lang="en-US" sz="3150">
                <a:solidFill>
                  <a:srgbClr val="000000"/>
                </a:solidFill>
                <a:latin typeface="Calibri (MS)"/>
                <a:ea typeface="Calibri (MS)"/>
                <a:cs typeface="Calibri (MS)"/>
                <a:sym typeface="Calibri (MS)"/>
              </a:rPr>
              <a:t>Мы видим нечто подобное во многих областях: есть законы, границы которых чётко очерчены, не оставляя места для разночтений. В то же время были случаи, когда сам Талмуд отмечал, что в одном месте следовали решению одного мудреца — например, мнению Рава, рабби Йеуды или рабби Зейры в местах их проживания или рабби Йоси из Галилеи — если вспомнить о его разрешении употреблять в пищу птицу, приготовленную с молоком.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34:26</a:t>
            </a:r>
          </a:p>
        </p:txBody>
      </p:sp>
      <p:sp>
        <p:nvSpPr>
          <p:cNvPr name="TextBox 4" id="4"/>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7</a:t>
            </a:r>
          </a:p>
        </p:txBody>
      </p:sp>
      <p:sp>
        <p:nvSpPr>
          <p:cNvPr name="AutoShape 5" id="5"/>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1732" y="2651379"/>
            <a:ext cx="13716000" cy="6206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вари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ё</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лок</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ате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и е</a:t>
            </a:r>
            <a:r>
              <a:rPr lang="en-US" sz="3150" strike="noStrike" u="none">
                <a:solidFill>
                  <a:srgbClr val="000000"/>
                </a:solidFill>
                <a:latin typeface="Calibri (MS)"/>
                <a:ea typeface="Calibri (MS)"/>
                <a:cs typeface="Calibri (MS)"/>
                <a:sym typeface="Calibri (MS)"/>
              </a:rPr>
              <a:t>г</a:t>
            </a:r>
            <a:r>
              <a:rPr lang="en-US" sz="3150" strike="noStrike" u="none">
                <a:solidFill>
                  <a:srgbClr val="000000"/>
                </a:solidFill>
                <a:latin typeface="Calibri (MS)"/>
                <a:ea typeface="Calibri (MS)"/>
                <a:cs typeface="Calibri (MS)"/>
                <a:sym typeface="Calibri (MS)"/>
              </a:rPr>
              <a:t>о.</a:t>
            </a:r>
          </a:p>
        </p:txBody>
      </p:sp>
      <p:sp>
        <p:nvSpPr>
          <p:cNvPr name="TextBox 7" id="7"/>
          <p:cNvSpPr txBox="true"/>
          <p:nvPr/>
        </p:nvSpPr>
        <p:spPr>
          <a:xfrm rot="0">
            <a:off x="3427557" y="2167833"/>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Употребл</a:t>
            </a:r>
            <a:r>
              <a:rPr lang="en-US" b="true" sz="3000" strike="noStrike" u="none">
                <a:solidFill>
                  <a:srgbClr val="1A969B"/>
                </a:solidFill>
                <a:latin typeface="Calibri (MS) Bold"/>
                <a:ea typeface="Calibri (MS) Bold"/>
                <a:cs typeface="Calibri (MS) Bold"/>
                <a:sym typeface="Calibri (MS) Bold"/>
              </a:rPr>
              <a:t>ен</a:t>
            </a:r>
            <a:r>
              <a:rPr lang="en-US" b="true" sz="3000" strike="noStrike" u="none">
                <a:solidFill>
                  <a:srgbClr val="1A969B"/>
                </a:solidFill>
                <a:latin typeface="Calibri (MS) Bold"/>
                <a:ea typeface="Calibri (MS) Bold"/>
                <a:cs typeface="Calibri (MS) Bold"/>
                <a:sym typeface="Calibri (MS) Bold"/>
              </a:rPr>
              <a:t>ие</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птицы с молоко</a:t>
            </a:r>
            <a:r>
              <a:rPr lang="en-US" b="true" sz="3000" strike="noStrike" u="none">
                <a:solidFill>
                  <a:srgbClr val="1A969B"/>
                </a:solidFill>
                <a:latin typeface="Calibri (MS) Bold"/>
                <a:ea typeface="Calibri (MS) Bold"/>
                <a:cs typeface="Calibri (MS) Bold"/>
                <a:sym typeface="Calibri (MS) Bold"/>
              </a:rPr>
              <a:t>м</a:t>
            </a:r>
          </a:p>
        </p:txBody>
      </p:sp>
      <p:sp>
        <p:nvSpPr>
          <p:cNvPr name="TextBox 8" id="8"/>
          <p:cNvSpPr txBox="true"/>
          <p:nvPr/>
        </p:nvSpPr>
        <p:spPr>
          <a:xfrm rot="0">
            <a:off x="3427557" y="3746087"/>
            <a:ext cx="13716000" cy="2944787"/>
          </a:xfrm>
          <a:prstGeom prst="rect">
            <a:avLst/>
          </a:prstGeom>
        </p:spPr>
        <p:txBody>
          <a:bodyPr anchor="t" rtlCol="false" tIns="0" lIns="0" bIns="0" rIns="0">
            <a:spAutoFit/>
          </a:bodyPr>
          <a:lstStyle/>
          <a:p>
            <a:pPr algn="just" marL="0" indent="0" lvl="0">
              <a:lnSpc>
                <a:spcPts val="4592"/>
              </a:lnSpc>
              <a:spcBef>
                <a:spcPct val="0"/>
              </a:spcBef>
            </a:pPr>
            <a:r>
              <a:rPr lang="en-US" b="true" sz="3150">
                <a:solidFill>
                  <a:srgbClr val="000000"/>
                </a:solidFill>
                <a:latin typeface="Calibri (MS) Bold"/>
                <a:ea typeface="Calibri (MS) Bold"/>
                <a:cs typeface="Calibri (MS) Bold"/>
                <a:sym typeface="Calibri (MS) Bold"/>
              </a:rPr>
              <a:t>«Козл</a:t>
            </a:r>
            <a:r>
              <a:rPr lang="en-US" b="true" sz="3150" strike="noStrike" u="none">
                <a:solidFill>
                  <a:srgbClr val="000000"/>
                </a:solidFill>
                <a:latin typeface="Calibri (MS) Bold"/>
                <a:ea typeface="Calibri (MS) Bold"/>
                <a:cs typeface="Calibri (MS) Bold"/>
                <a:sym typeface="Calibri (MS) Bold"/>
              </a:rPr>
              <a:t>енка»:</a:t>
            </a:r>
            <a:r>
              <a:rPr lang="en-US" sz="3150" strike="noStrike" u="none">
                <a:solidFill>
                  <a:srgbClr val="000000"/>
                </a:solidFill>
                <a:latin typeface="Calibri (MS)"/>
                <a:ea typeface="Calibri (MS)"/>
                <a:cs typeface="Calibri (MS)"/>
                <a:sym typeface="Calibri (MS)"/>
              </a:rPr>
              <a:t> это подразумевает любое молодое животное, включая ягнёнка и телёнка. </a:t>
            </a:r>
          </a:p>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«С молок</a:t>
            </a:r>
            <a:r>
              <a:rPr lang="en-US" b="true" sz="3150" strike="noStrike" u="none">
                <a:solidFill>
                  <a:srgbClr val="000000"/>
                </a:solidFill>
                <a:latin typeface="Calibri (MS) Bold"/>
                <a:ea typeface="Calibri (MS) Bold"/>
                <a:cs typeface="Calibri (MS) Bold"/>
                <a:sym typeface="Calibri (MS) Bold"/>
              </a:rPr>
              <a:t>ом</a:t>
            </a:r>
            <a:r>
              <a:rPr lang="en-US" b="true" sz="3150" strike="noStrike" u="none">
                <a:solidFill>
                  <a:srgbClr val="000000"/>
                </a:solidFill>
                <a:latin typeface="Calibri (MS) Bold"/>
                <a:ea typeface="Calibri (MS) Bold"/>
                <a:cs typeface="Calibri (MS) Bold"/>
                <a:sym typeface="Calibri (MS) Bold"/>
              </a:rPr>
              <a:t> матери его»:</a:t>
            </a:r>
            <a:r>
              <a:rPr lang="en-US" sz="3150" strike="noStrike" u="none">
                <a:solidFill>
                  <a:srgbClr val="000000"/>
                </a:solidFill>
                <a:latin typeface="Calibri (MS)"/>
                <a:ea typeface="Calibri (MS)"/>
                <a:cs typeface="Calibri (MS)"/>
                <a:sym typeface="Calibri (MS)"/>
              </a:rPr>
              <a:t> это исключает птиц, потому что у них нет молока. Они запрещены мудрецами, а не Торой. </a:t>
            </a:r>
          </a:p>
          <a:p>
            <a:pPr algn="just" marL="0" indent="0" lvl="0">
              <a:lnSpc>
                <a:spcPts val="4592"/>
              </a:lnSpc>
              <a:spcBef>
                <a:spcPct val="0"/>
              </a:spcBef>
            </a:pPr>
          </a:p>
        </p:txBody>
      </p:sp>
      <p:sp>
        <p:nvSpPr>
          <p:cNvPr name="TextBox 9" id="9"/>
          <p:cNvSpPr txBox="true"/>
          <p:nvPr/>
        </p:nvSpPr>
        <p:spPr>
          <a:xfrm rot="0">
            <a:off x="3433381" y="3262541"/>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a:t>
            </a:r>
            <a:r>
              <a:rPr lang="en-US" b="true" sz="3000" strike="noStrike" u="none">
                <a:solidFill>
                  <a:srgbClr val="1A969B"/>
                </a:solidFill>
                <a:latin typeface="Calibri (MS) Bold"/>
                <a:ea typeface="Calibri (MS) Bold"/>
                <a:cs typeface="Calibri (MS) Bold"/>
                <a:sym typeface="Calibri (MS) Bold"/>
              </a:rPr>
              <a:t>и</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Шаббат, 130а</a:t>
            </a:r>
          </a:p>
        </p:txBody>
      </p:sp>
      <p:sp>
        <p:nvSpPr>
          <p:cNvPr name="TextBox 4" id="4"/>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8</a:t>
            </a:r>
          </a:p>
        </p:txBody>
      </p:sp>
      <p:sp>
        <p:nvSpPr>
          <p:cNvPr name="AutoShape 5" id="5"/>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1732" y="2169670"/>
            <a:ext cx="13716000" cy="41068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 мест</a:t>
            </a:r>
            <a:r>
              <a:rPr lang="en-US" sz="3150" strike="noStrike" u="none">
                <a:solidFill>
                  <a:srgbClr val="000000"/>
                </a:solidFill>
                <a:latin typeface="Calibri (MS)"/>
                <a:ea typeface="Calibri (MS)"/>
                <a:cs typeface="Calibri (MS)"/>
                <a:sym typeface="Calibri (MS)"/>
              </a:rPr>
              <a:t>е [проживания] рабби Йоси из</a:t>
            </a:r>
            <a:r>
              <a:rPr lang="en-US" sz="3150" strike="noStrike" u="none">
                <a:solidFill>
                  <a:srgbClr val="000000"/>
                </a:solidFill>
                <a:latin typeface="Calibri (MS)"/>
                <a:ea typeface="Calibri (MS)"/>
                <a:cs typeface="Calibri (MS)"/>
                <a:sym typeface="Calibri (MS)"/>
              </a:rPr>
              <a:t> Га</a:t>
            </a:r>
            <a:r>
              <a:rPr lang="en-US" sz="3150" strike="noStrike" u="none">
                <a:solidFill>
                  <a:srgbClr val="000000"/>
                </a:solidFill>
                <a:latin typeface="Calibri (MS)"/>
                <a:ea typeface="Calibri (MS)"/>
                <a:cs typeface="Calibri (MS)"/>
                <a:sym typeface="Calibri (MS)"/>
              </a:rPr>
              <a:t>лилеи ели мясо птицы с молоком. Леви случилось прийти в дом Йосефа-охотника. Ему подали голову павлина в молоке, и он не стал есть. Когда Леви пришел к рабби Йеуде, тот сказал ем</a:t>
            </a:r>
            <a:r>
              <a:rPr lang="en-US" sz="3150" strike="noStrike" u="none">
                <a:solidFill>
                  <a:srgbClr val="000000"/>
                </a:solidFill>
                <a:latin typeface="Calibri (MS)"/>
                <a:ea typeface="Calibri (MS)"/>
                <a:cs typeface="Calibri (MS)"/>
                <a:sym typeface="Calibri (MS)"/>
              </a:rPr>
              <a:t>у: «Почему ты не отлучил этих людей, которые едят птицу с молоком вопреки пост</a:t>
            </a:r>
            <a:r>
              <a:rPr lang="en-US" sz="3150" strike="noStrike" u="none">
                <a:solidFill>
                  <a:srgbClr val="000000"/>
                </a:solidFill>
                <a:latin typeface="Calibri (MS)"/>
                <a:ea typeface="Calibri (MS)"/>
                <a:cs typeface="Calibri (MS)"/>
                <a:sym typeface="Calibri (MS)"/>
              </a:rPr>
              <a:t>ановлению мудрецов?» Леви ответил: «Это было в месте пр</a:t>
            </a:r>
            <a:r>
              <a:rPr lang="en-US" sz="3150" strike="noStrike" u="none">
                <a:solidFill>
                  <a:srgbClr val="000000"/>
                </a:solidFill>
                <a:latin typeface="Calibri (MS)"/>
                <a:ea typeface="Calibri (MS)"/>
                <a:cs typeface="Calibri (MS)"/>
                <a:sym typeface="Calibri (MS)"/>
              </a:rPr>
              <a:t>ож</a:t>
            </a:r>
            <a:r>
              <a:rPr lang="en-US" sz="3150" strike="noStrike" u="none">
                <a:solidFill>
                  <a:srgbClr val="000000"/>
                </a:solidFill>
                <a:latin typeface="Calibri (MS)"/>
                <a:ea typeface="Calibri (MS)"/>
                <a:cs typeface="Calibri (MS)"/>
                <a:sym typeface="Calibri (MS)"/>
              </a:rPr>
              <a:t>ивания рабби Йеуды сына Бтейры, и я подумал: “Может быть, он пришел к выводу, что закон соответствует мнению рабби Йоси из Галилеи”».</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32502"/>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Отсю</a:t>
            </a:r>
            <a:r>
              <a:rPr lang="en-US" sz="3150">
                <a:solidFill>
                  <a:srgbClr val="000000"/>
                </a:solidFill>
                <a:latin typeface="Calibri (MS)"/>
                <a:ea typeface="Calibri (MS)"/>
                <a:cs typeface="Calibri (MS)"/>
                <a:sym typeface="Calibri (MS)"/>
              </a:rPr>
              <a:t>да видно, что существует разница между временем до того, как закон был формализован, и временем после. Как только закон сложился, все обязаны следовать ему. Однако до этого времени в разных местах могли существовать различные практики. В области, где жил определённый мудрец, люди следовали его мнению, и т.д.</a:t>
            </a:r>
          </a:p>
          <a:p>
            <a:pPr algn="just">
              <a:lnSpc>
                <a:spcPts val="4592"/>
              </a:lnSpc>
            </a:pPr>
            <a:r>
              <a:rPr lang="en-US" sz="3150">
                <a:solidFill>
                  <a:srgbClr val="000000"/>
                </a:solidFill>
                <a:latin typeface="Calibri (MS)"/>
                <a:ea typeface="Calibri (MS)"/>
                <a:cs typeface="Calibri (MS)"/>
                <a:sym typeface="Calibri (MS)"/>
              </a:rPr>
              <a:t>Фактически эти процессы продолжаются по сей день: до сих пор существуют области жизни, в которых отчетливо выделяются различия между обычаями сефардских и ашкеназских общин.</a:t>
            </a:r>
          </a:p>
          <a:p>
            <a:pPr algn="just">
              <a:lnSpc>
                <a:spcPts val="4592"/>
              </a:lnSpc>
            </a:pPr>
            <a:r>
              <a:rPr lang="en-US" sz="3150">
                <a:solidFill>
                  <a:srgbClr val="000000"/>
                </a:solidFill>
                <a:latin typeface="Calibri (MS)"/>
                <a:ea typeface="Calibri (MS)"/>
                <a:cs typeface="Calibri (MS)"/>
                <a:sym typeface="Calibri (MS)"/>
              </a:rPr>
              <a:t>То же самое относится к кануну Песаха, который выпал на Шаббат. На протяжении поколений по этому поводу велись споры — между теми, кто следовал мнению сыновей Бтейры, которые сомневались, можно ли приносить пасхальную жертву в Шаббат, и поэтому склонялись к тому, что её не следует приносить; и теми, кто следовал мнению Гилеля.</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962025"/>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 чем забыли сыновья Бтейры?</a:t>
            </a:r>
          </a:p>
        </p:txBody>
      </p:sp>
      <p:sp>
        <p:nvSpPr>
          <p:cNvPr name="TextBox 4" id="4"/>
          <p:cNvSpPr txBox="true"/>
          <p:nvPr/>
        </p:nvSpPr>
        <p:spPr>
          <a:xfrm rot="0">
            <a:off x="3465643" y="1371600"/>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Что</a:t>
            </a:r>
            <a:r>
              <a:rPr lang="en-US" sz="3150">
                <a:solidFill>
                  <a:srgbClr val="000000"/>
                </a:solidFill>
                <a:latin typeface="Calibri (MS)"/>
                <a:ea typeface="Calibri (MS)"/>
                <a:cs typeface="Calibri (MS)"/>
                <a:sym typeface="Calibri (MS)"/>
              </a:rPr>
              <a:t> касается «закона, [который] был сокрыт от сыновей Бтейры», можно предположить, что они забыли, принято ли окончательное решение о том, как поступать в этом случае, путём формального голосования или его аналога, и если да — каким было это решение.</a:t>
            </a:r>
          </a:p>
          <a:p>
            <a:pPr algn="just">
              <a:lnSpc>
                <a:spcPts val="4592"/>
              </a:lnSpc>
            </a:pPr>
            <a:r>
              <a:rPr lang="en-US" sz="3150">
                <a:solidFill>
                  <a:srgbClr val="000000"/>
                </a:solidFill>
                <a:latin typeface="Calibri (MS)"/>
                <a:ea typeface="Calibri (MS)"/>
                <a:cs typeface="Calibri (MS)"/>
                <a:sym typeface="Calibri (MS)"/>
              </a:rPr>
              <a:t>Во всех вопросах, по которым мудрецы расходились, до проведения голосования для принятия окончательного решения противоположные точки зрения одинаково практиковались повсеместно: в месте проживания Рава люди следовали его мнению, в месте проживания Шмуэля следовали его мнению, и так далее. </a:t>
            </a:r>
          </a:p>
          <a:p>
            <a:pPr algn="just">
              <a:lnSpc>
                <a:spcPts val="4592"/>
              </a:lnSpc>
            </a:pPr>
            <a:r>
              <a:rPr lang="en-US" sz="3150">
                <a:solidFill>
                  <a:srgbClr val="000000"/>
                </a:solidFill>
                <a:latin typeface="Calibri (MS)"/>
                <a:ea typeface="Calibri (MS)"/>
                <a:cs typeface="Calibri (MS)"/>
                <a:sym typeface="Calibri (MS)"/>
              </a:rPr>
              <a:t>Позднее, в определённых случаях, стали пользоваться голосованием, и закон принимался большинством, как гласит принцип «следуй за большинством».</a:t>
            </a:r>
          </a:p>
          <a:p>
            <a:pPr algn="just">
              <a:lnSpc>
                <a:spcPts val="4592"/>
              </a:lnSpc>
            </a:pPr>
            <a:r>
              <a:rPr lang="en-US" sz="3150">
                <a:solidFill>
                  <a:srgbClr val="000000"/>
                </a:solidFill>
                <a:latin typeface="Calibri (MS)"/>
                <a:ea typeface="Calibri (MS)"/>
                <a:cs typeface="Calibri (MS)"/>
                <a:sym typeface="Calibri (MS)"/>
              </a:rPr>
              <a:t>То же самое относится к вопросу, отодвигает ли пасхальная жертва субботние законы, когда канун Песаха выпадает на Шаббат.</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404031"/>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Спор существовал здесь на протяжении поколений. На практике одни следовали мнению, что пасхальная жертва важнее Шаббата, и поэтому приносили жертву в этот день, тогда как другие воздерживались от её принесения в Шаббат.</a:t>
            </a:r>
          </a:p>
          <a:p>
            <a:pPr algn="just">
              <a:lnSpc>
                <a:spcPts val="4592"/>
              </a:lnSpc>
            </a:pPr>
            <a:r>
              <a:rPr lang="en-US" sz="3150">
                <a:solidFill>
                  <a:srgbClr val="000000"/>
                </a:solidFill>
                <a:latin typeface="Calibri (MS)"/>
                <a:ea typeface="Calibri (MS)"/>
                <a:cs typeface="Calibri (MS)"/>
                <a:sym typeface="Calibri (MS)"/>
              </a:rPr>
              <a:t>Поэтому, когда говорится, что «закон был сокрыт от сыновей Бтейры», это означает, что они забыли, был ли этот закон когда-либо принят путём голосования — и если да, каким было решение.</a:t>
            </a:r>
          </a:p>
          <a:p>
            <a:pPr algn="just">
              <a:lnSpc>
                <a:spcPts val="4592"/>
              </a:lnSpc>
            </a:pPr>
            <a:r>
              <a:rPr lang="en-US" sz="3150">
                <a:solidFill>
                  <a:srgbClr val="000000"/>
                </a:solidFill>
                <a:latin typeface="Calibri (MS)"/>
                <a:ea typeface="Calibri (MS)"/>
                <a:cs typeface="Calibri (MS)"/>
                <a:sym typeface="Calibri (MS)"/>
              </a:rPr>
              <a:t>Сыновья Бтейры хотели решить для своей общины, как действовать, когда канун Песаха выпадает на Шаббат — приносить пасхальную жертву или нет. Они пытались опереться на формальное постановление большинства или устоявшуюся практику предыдущих поколений. Однако «закон был сокрыт» — то есть они не были уверены, принято ли окончательное решение в предыдущем поколении, и если да, каким оно было. </a:t>
            </a:r>
          </a:p>
          <a:p>
            <a:pPr algn="just">
              <a:lnSpc>
                <a:spcPts val="4592"/>
              </a:lnSpc>
            </a:pPr>
            <a:r>
              <a:rPr lang="en-US" sz="3150">
                <a:solidFill>
                  <a:srgbClr val="000000"/>
                </a:solidFill>
                <a:latin typeface="Calibri (MS)"/>
                <a:ea typeface="Calibri (MS)"/>
                <a:cs typeface="Calibri (MS)"/>
                <a:sym typeface="Calibri (MS)"/>
              </a:rPr>
              <a:t>И даже если такое решение существовало, они все ещё задавались вопросом, было ли оно окончательным и обязательным для будущих поколений, фактически завершая дальнейшие дискуссии (см. предыдущее примечание).</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3113871" y="402774"/>
            <a:ext cx="12060257" cy="1838325"/>
          </a:xfrm>
          <a:prstGeom prst="rect">
            <a:avLst/>
          </a:prstGeom>
        </p:spPr>
        <p:txBody>
          <a:bodyPr anchor="t" rtlCol="false" tIns="0" lIns="0" bIns="0" rIns="0">
            <a:spAutoFit/>
          </a:bodyPr>
          <a:lstStyle/>
          <a:p>
            <a:pPr algn="ctr">
              <a:lnSpc>
                <a:spcPts val="7200"/>
              </a:lnSpc>
              <a:spcBef>
                <a:spcPct val="0"/>
              </a:spcBef>
            </a:pPr>
            <a:r>
              <a:rPr lang="en-US" sz="6000">
                <a:solidFill>
                  <a:srgbClr val="CFB381"/>
                </a:solidFill>
                <a:latin typeface="Lora"/>
                <a:ea typeface="Lora"/>
                <a:cs typeface="Lora"/>
                <a:sym typeface="Lora"/>
              </a:rPr>
              <a:t>Смена парадигмы: забыли не практику, а голосование</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962025"/>
            <a:ext cx="895743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Спор Раши и Рабейну Тама</a:t>
            </a:r>
          </a:p>
        </p:txBody>
      </p:sp>
      <p:sp>
        <p:nvSpPr>
          <p:cNvPr name="TextBox 4" id="4"/>
          <p:cNvSpPr txBox="true"/>
          <p:nvPr/>
        </p:nvSpPr>
        <p:spPr>
          <a:xfrm rot="0">
            <a:off x="3465643" y="1371600"/>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А</a:t>
            </a:r>
            <a:r>
              <a:rPr lang="en-US" sz="3150">
                <a:solidFill>
                  <a:srgbClr val="000000"/>
                </a:solidFill>
                <a:latin typeface="Calibri (MS)"/>
                <a:ea typeface="Calibri (MS)"/>
                <a:cs typeface="Calibri (MS)"/>
                <a:sym typeface="Calibri (MS)"/>
              </a:rPr>
              <a:t>налогичным образом можно объяснить спор о тфилин. Во все времена велся спор о том, должны ли свитки внутри тфилин располагаться в порядке, позднее связанном с именем Раши, или в порядке, связанном с именем Рабейну Тама. Никогда не было ясного единогласного решения по этому вопросу. Одни придерживались одного мнения, другие — другого.</a:t>
            </a:r>
          </a:p>
          <a:p>
            <a:pPr algn="just">
              <a:lnSpc>
                <a:spcPts val="4592"/>
              </a:lnSpc>
            </a:pPr>
            <a:r>
              <a:rPr lang="en-US" sz="3150">
                <a:solidFill>
                  <a:srgbClr val="000000"/>
                </a:solidFill>
                <a:latin typeface="Calibri (MS)"/>
                <a:ea typeface="Calibri (MS)"/>
                <a:cs typeface="Calibri (MS)"/>
                <a:sym typeface="Calibri (MS)"/>
              </a:rPr>
              <a:t>Впоследствии были найдены тфилин времён Второго Храма, одни из которых соответствуют мнению Раши, а другие — мнению Рабейну Тама.</a:t>
            </a:r>
          </a:p>
          <a:p>
            <a:pPr algn="just">
              <a:lnSpc>
                <a:spcPts val="4592"/>
              </a:lnSpc>
            </a:pPr>
            <a:r>
              <a:rPr lang="en-US" sz="3150">
                <a:solidFill>
                  <a:srgbClr val="000000"/>
                </a:solidFill>
                <a:latin typeface="Calibri (MS)"/>
                <a:ea typeface="Calibri (MS)"/>
                <a:cs typeface="Calibri (MS)"/>
                <a:sym typeface="Calibri (MS)"/>
              </a:rPr>
              <a:t>Поэтому нет необходимости объяснять — как предлагали некоторые — что согласно мнению Раши тфилин, соответствующие мнению Рабейну Тама, были негодными для исполнения заповеди и подлежали захоронению, или наоборот. Как упоминалось выше, просто не было ясного, обязывающего решения по этому вопросу. Разные люди следовали разным одинаково легитимным практикам.</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1371600"/>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Очевидно, что если бы Мишна, Талмуд или гаоны предложили четко сформулированное решение о правильном расположении свитков тфилин, то, конечно, и Раши, и Рабейну Там знали бы об этом, и между ними не было бы спора. </a:t>
            </a:r>
          </a:p>
          <a:p>
            <a:pPr algn="just">
              <a:lnSpc>
                <a:spcPts val="4592"/>
              </a:lnSpc>
            </a:pPr>
            <a:r>
              <a:rPr lang="en-US" sz="3150">
                <a:solidFill>
                  <a:srgbClr val="000000"/>
                </a:solidFill>
                <a:latin typeface="Calibri (MS)"/>
                <a:ea typeface="Calibri (MS)"/>
                <a:cs typeface="Calibri (MS)"/>
                <a:sym typeface="Calibri (MS)"/>
              </a:rPr>
              <a:t>Но поскольку нигде приводится такого алахического решения, спор между ними был возможен.</a:t>
            </a:r>
          </a:p>
          <a:p>
            <a:pPr algn="just">
              <a:lnSpc>
                <a:spcPts val="4592"/>
              </a:lnSpc>
            </a:pPr>
            <a:r>
              <a:rPr lang="en-US" sz="3150">
                <a:solidFill>
                  <a:srgbClr val="000000"/>
                </a:solidFill>
                <a:latin typeface="Calibri (MS)"/>
                <a:ea typeface="Calibri (MS)"/>
                <a:cs typeface="Calibri (MS)"/>
                <a:sym typeface="Calibri (MS)"/>
              </a:rPr>
              <a:t>Есть аспекты Торы, которые сформулированы размыто, и Устная традиция толкует их по-разному. Отличные друг от друга способы толкования могут быть истинными, потому что следуют принципам изучения Торы. То же самое верно и в отношении тфилин: мнения Раши и Рабейну Тама представляют собой легитимные способы понимания заповеди Торы о тфилин. Эти два подхода существовали всегда — даже во времена Моше.</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2989355" y="9191625"/>
            <a:ext cx="1465193" cy="392198"/>
            <a:chOff x="0" y="0"/>
            <a:chExt cx="385894" cy="103295"/>
          </a:xfrm>
        </p:grpSpPr>
        <p:sp>
          <p:nvSpPr>
            <p:cNvPr name="Freeform 5" id="5"/>
            <p:cNvSpPr/>
            <p:nvPr/>
          </p:nvSpPr>
          <p:spPr>
            <a:xfrm flipH="false" flipV="false" rot="0">
              <a:off x="0" y="0"/>
              <a:ext cx="385894" cy="103295"/>
            </a:xfrm>
            <a:custGeom>
              <a:avLst/>
              <a:gdLst/>
              <a:ahLst/>
              <a:cxnLst/>
              <a:rect r="r" b="b" t="t" l="l"/>
              <a:pathLst>
                <a:path h="103295" w="385894">
                  <a:moveTo>
                    <a:pt x="0" y="0"/>
                  </a:moveTo>
                  <a:lnTo>
                    <a:pt x="385894" y="0"/>
                  </a:lnTo>
                  <a:lnTo>
                    <a:pt x="385894" y="103295"/>
                  </a:lnTo>
                  <a:lnTo>
                    <a:pt x="0" y="103295"/>
                  </a:lnTo>
                  <a:close/>
                </a:path>
              </a:pathLst>
            </a:custGeom>
            <a:solidFill>
              <a:srgbClr val="493419"/>
            </a:solidFill>
          </p:spPr>
        </p:sp>
        <p:sp>
          <p:nvSpPr>
            <p:cNvPr name="TextBox 6" id="6"/>
            <p:cNvSpPr txBox="true"/>
            <p:nvPr/>
          </p:nvSpPr>
          <p:spPr>
            <a:xfrm>
              <a:off x="0" y="-9525"/>
              <a:ext cx="385894" cy="11282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9736076" y="8503219"/>
            <a:ext cx="1465193" cy="392198"/>
            <a:chOff x="0" y="0"/>
            <a:chExt cx="385894" cy="103295"/>
          </a:xfrm>
        </p:grpSpPr>
        <p:sp>
          <p:nvSpPr>
            <p:cNvPr name="Freeform 8" id="8"/>
            <p:cNvSpPr/>
            <p:nvPr/>
          </p:nvSpPr>
          <p:spPr>
            <a:xfrm flipH="false" flipV="false" rot="0">
              <a:off x="0" y="0"/>
              <a:ext cx="385894" cy="103295"/>
            </a:xfrm>
            <a:custGeom>
              <a:avLst/>
              <a:gdLst/>
              <a:ahLst/>
              <a:cxnLst/>
              <a:rect r="r" b="b" t="t" l="l"/>
              <a:pathLst>
                <a:path h="103295" w="385894">
                  <a:moveTo>
                    <a:pt x="0" y="0"/>
                  </a:moveTo>
                  <a:lnTo>
                    <a:pt x="385894" y="0"/>
                  </a:lnTo>
                  <a:lnTo>
                    <a:pt x="385894" y="103295"/>
                  </a:lnTo>
                  <a:lnTo>
                    <a:pt x="0" y="103295"/>
                  </a:lnTo>
                  <a:close/>
                </a:path>
              </a:pathLst>
            </a:custGeom>
            <a:solidFill>
              <a:srgbClr val="584324"/>
            </a:solidFill>
          </p:spPr>
        </p:sp>
        <p:sp>
          <p:nvSpPr>
            <p:cNvPr name="TextBox 9" id="9"/>
            <p:cNvSpPr txBox="true"/>
            <p:nvPr/>
          </p:nvSpPr>
          <p:spPr>
            <a:xfrm>
              <a:off x="0" y="-9525"/>
              <a:ext cx="385894" cy="112820"/>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4454548" y="8799427"/>
            <a:ext cx="1217049" cy="392198"/>
            <a:chOff x="0" y="0"/>
            <a:chExt cx="320540" cy="103295"/>
          </a:xfrm>
        </p:grpSpPr>
        <p:sp>
          <p:nvSpPr>
            <p:cNvPr name="Freeform 11" id="11"/>
            <p:cNvSpPr/>
            <p:nvPr/>
          </p:nvSpPr>
          <p:spPr>
            <a:xfrm flipH="false" flipV="false" rot="0">
              <a:off x="0" y="0"/>
              <a:ext cx="320540" cy="103295"/>
            </a:xfrm>
            <a:custGeom>
              <a:avLst/>
              <a:gdLst/>
              <a:ahLst/>
              <a:cxnLst/>
              <a:rect r="r" b="b" t="t" l="l"/>
              <a:pathLst>
                <a:path h="103295" w="320540">
                  <a:moveTo>
                    <a:pt x="0" y="0"/>
                  </a:moveTo>
                  <a:lnTo>
                    <a:pt x="320540" y="0"/>
                  </a:lnTo>
                  <a:lnTo>
                    <a:pt x="320540" y="103295"/>
                  </a:lnTo>
                  <a:lnTo>
                    <a:pt x="0" y="103295"/>
                  </a:lnTo>
                  <a:close/>
                </a:path>
              </a:pathLst>
            </a:custGeom>
            <a:solidFill>
              <a:srgbClr val="493419"/>
            </a:solidFill>
          </p:spPr>
        </p:sp>
        <p:sp>
          <p:nvSpPr>
            <p:cNvPr name="TextBox 12" id="12"/>
            <p:cNvSpPr txBox="true"/>
            <p:nvPr/>
          </p:nvSpPr>
          <p:spPr>
            <a:xfrm>
              <a:off x="0" y="-9525"/>
              <a:ext cx="320540" cy="112820"/>
            </a:xfrm>
            <a:prstGeom prst="rect">
              <a:avLst/>
            </a:prstGeom>
          </p:spPr>
          <p:txBody>
            <a:bodyPr anchor="ctr" rtlCol="false" tIns="50800" lIns="50800" bIns="50800" rIns="50800"/>
            <a:lstStyle/>
            <a:p>
              <a:pPr algn="ctr">
                <a:lnSpc>
                  <a:spcPts val="2520"/>
                </a:lnSpc>
              </a:pPr>
            </a:p>
          </p:txBody>
        </p:sp>
      </p:grpSp>
      <p:sp>
        <p:nvSpPr>
          <p:cNvPr name="TextBox 13" id="13"/>
          <p:cNvSpPr txBox="true"/>
          <p:nvPr/>
        </p:nvSpPr>
        <p:spPr>
          <a:xfrm rot="0">
            <a:off x="4454548" y="8751802"/>
            <a:ext cx="1256155" cy="469943"/>
          </a:xfrm>
          <a:prstGeom prst="rect">
            <a:avLst/>
          </a:prstGeom>
        </p:spPr>
        <p:txBody>
          <a:bodyPr anchor="t" rtlCol="false" tIns="0" lIns="0" bIns="0" rIns="0">
            <a:spAutoFit/>
          </a:bodyPr>
          <a:lstStyle/>
          <a:p>
            <a:pPr algn="ctr">
              <a:lnSpc>
                <a:spcPts val="3385"/>
              </a:lnSpc>
              <a:spcBef>
                <a:spcPct val="0"/>
              </a:spcBef>
            </a:pPr>
            <a:r>
              <a:rPr lang="en-US" sz="2821">
                <a:solidFill>
                  <a:srgbClr val="FFFFFF">
                    <a:alpha val="85882"/>
                  </a:srgbClr>
                </a:solidFill>
                <a:latin typeface="Calibri (MS)"/>
                <a:ea typeface="Calibri (MS)"/>
                <a:cs typeface="Calibri (MS)"/>
                <a:sym typeface="Calibri (MS)"/>
              </a:rPr>
              <a:t>мнению</a:t>
            </a:r>
          </a:p>
        </p:txBody>
      </p:sp>
      <p:sp>
        <p:nvSpPr>
          <p:cNvPr name="TextBox 14" id="14"/>
          <p:cNvSpPr txBox="true"/>
          <p:nvPr/>
        </p:nvSpPr>
        <p:spPr>
          <a:xfrm rot="0">
            <a:off x="3198392" y="9094830"/>
            <a:ext cx="1256155" cy="469943"/>
          </a:xfrm>
          <a:prstGeom prst="rect">
            <a:avLst/>
          </a:prstGeom>
        </p:spPr>
        <p:txBody>
          <a:bodyPr anchor="t" rtlCol="false" tIns="0" lIns="0" bIns="0" rIns="0">
            <a:spAutoFit/>
          </a:bodyPr>
          <a:lstStyle/>
          <a:p>
            <a:pPr algn="ctr" marL="0" indent="0" lvl="0">
              <a:lnSpc>
                <a:spcPts val="3385"/>
              </a:lnSpc>
              <a:spcBef>
                <a:spcPct val="0"/>
              </a:spcBef>
            </a:pPr>
            <a:r>
              <a:rPr lang="en-US" sz="2821" strike="noStrike" u="none">
                <a:solidFill>
                  <a:srgbClr val="FFFFFF">
                    <a:alpha val="85882"/>
                  </a:srgbClr>
                </a:solidFill>
                <a:latin typeface="Calibri (MS)"/>
                <a:ea typeface="Calibri (MS)"/>
                <a:cs typeface="Calibri (MS)"/>
                <a:sym typeface="Calibri (MS)"/>
              </a:rPr>
              <a:t>мнению</a:t>
            </a:r>
          </a:p>
        </p:txBody>
      </p:sp>
      <p:sp>
        <p:nvSpPr>
          <p:cNvPr name="TextBox 15" id="15"/>
          <p:cNvSpPr txBox="true"/>
          <p:nvPr/>
        </p:nvSpPr>
        <p:spPr>
          <a:xfrm rot="0">
            <a:off x="10176141" y="8389852"/>
            <a:ext cx="1025128" cy="476250"/>
          </a:xfrm>
          <a:prstGeom prst="rect">
            <a:avLst/>
          </a:prstGeom>
        </p:spPr>
        <p:txBody>
          <a:bodyPr anchor="t" rtlCol="false" tIns="0" lIns="0" bIns="0" rIns="0">
            <a:spAutoFit/>
          </a:bodyPr>
          <a:lstStyle/>
          <a:p>
            <a:pPr algn="ctr" marL="0" indent="0" lvl="0">
              <a:lnSpc>
                <a:spcPts val="3385"/>
              </a:lnSpc>
              <a:spcBef>
                <a:spcPct val="0"/>
              </a:spcBef>
            </a:pPr>
            <a:r>
              <a:rPr lang="en-US" sz="2821" strike="noStrike" u="none">
                <a:solidFill>
                  <a:srgbClr val="FFFFFF">
                    <a:alpha val="85882"/>
                  </a:srgbClr>
                </a:solidFill>
                <a:latin typeface="Calibri (MS)"/>
                <a:ea typeface="Calibri (MS)"/>
                <a:cs typeface="Calibri (MS)"/>
                <a:sym typeface="Calibri (MS)"/>
              </a:rPr>
              <a:t>Моше.</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732502"/>
            <a:ext cx="13716000" cy="701196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Сы</a:t>
            </a:r>
            <a:r>
              <a:rPr lang="en-US" sz="3150">
                <a:solidFill>
                  <a:srgbClr val="000000"/>
                </a:solidFill>
                <a:latin typeface="Calibri (MS)"/>
                <a:ea typeface="Calibri (MS)"/>
                <a:cs typeface="Calibri (MS)"/>
                <a:sym typeface="Calibri (MS)"/>
              </a:rPr>
              <a:t>новья Бтейры сомневались, отменяет ли пасхальная жертва законы Шаббата, пока Гилель, учившийся у Шмаи и Автальона, не постановил, что это разрешено.</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Суть вопроса заключалась в том, можно ли считать пасхальную жертву общественной, основываясь на том, что пасхальная жертва приносится группой, отменяющей Шаббат, или то, что за неё платит отдельный человек и ест только его семья, означает, что она является индивидуальной, не отменяющей Шаббат.</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Ребе спрашивает: как возможно, что столь важный «закон был сокрыт» от всех? Статистически четырнадцатилетний цикл не проходит без того, чтобы канун Песаха выпал на Шаббат, и это делалось публично, с участием множества евреев!</a:t>
            </a:r>
          </a:p>
        </p:txBody>
      </p:sp>
      <p:grpSp>
        <p:nvGrpSpPr>
          <p:cNvPr name="Group 5" id="5"/>
          <p:cNvGrpSpPr/>
          <p:nvPr/>
        </p:nvGrpSpPr>
        <p:grpSpPr>
          <a:xfrm rot="0">
            <a:off x="18917" y="332327"/>
            <a:ext cx="2228730" cy="3086100"/>
            <a:chOff x="0" y="0"/>
            <a:chExt cx="586991" cy="812800"/>
          </a:xfrm>
        </p:grpSpPr>
        <p:sp>
          <p:nvSpPr>
            <p:cNvPr name="Freeform 6" id="6"/>
            <p:cNvSpPr/>
            <p:nvPr/>
          </p:nvSpPr>
          <p:spPr>
            <a:xfrm flipH="false" flipV="false" rot="0">
              <a:off x="0" y="0"/>
              <a:ext cx="586991" cy="812800"/>
            </a:xfrm>
            <a:custGeom>
              <a:avLst/>
              <a:gdLst/>
              <a:ahLst/>
              <a:cxnLst/>
              <a:rect r="r" b="b" t="t" l="l"/>
              <a:pathLst>
                <a:path h="812800" w="586991">
                  <a:moveTo>
                    <a:pt x="0" y="0"/>
                  </a:moveTo>
                  <a:lnTo>
                    <a:pt x="586991" y="0"/>
                  </a:lnTo>
                  <a:lnTo>
                    <a:pt x="586991" y="812800"/>
                  </a:lnTo>
                  <a:lnTo>
                    <a:pt x="0" y="812800"/>
                  </a:lnTo>
                  <a:close/>
                </a:path>
              </a:pathLst>
            </a:custGeom>
            <a:solidFill>
              <a:srgbClr val="195E68"/>
            </a:solidFill>
          </p:spPr>
        </p:sp>
        <p:sp>
          <p:nvSpPr>
            <p:cNvPr name="TextBox 7" id="7"/>
            <p:cNvSpPr txBox="true"/>
            <p:nvPr/>
          </p:nvSpPr>
          <p:spPr>
            <a:xfrm>
              <a:off x="0" y="-9525"/>
              <a:ext cx="586991" cy="822325"/>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0">
            <a:off x="822550" y="1016489"/>
            <a:ext cx="739416" cy="1231983"/>
            <a:chOff x="0" y="0"/>
            <a:chExt cx="985888" cy="1642643"/>
          </a:xfrm>
        </p:grpSpPr>
        <p:sp>
          <p:nvSpPr>
            <p:cNvPr name="Freeform 9" id="9"/>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
        <p:nvSpPr>
          <p:cNvPr name="TextBox 10" id="10"/>
          <p:cNvSpPr txBox="true"/>
          <p:nvPr/>
        </p:nvSpPr>
        <p:spPr>
          <a:xfrm rot="0">
            <a:off x="3446593" y="1000125"/>
            <a:ext cx="955416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ОСНОВНЫЕ МОМЕНТЫ</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7592987"/>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озникает аналогичный вопрос: как развивались алахические споры о заповедях, соблюдавшихся поколениями, таких как цицит и тфилин? Ведь можно было проверить, как выглядели цицит и тфилин в прошлые времена.</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О</a:t>
            </a:r>
            <a:r>
              <a:rPr lang="en-US" sz="3150">
                <a:solidFill>
                  <a:srgbClr val="000000"/>
                </a:solidFill>
                <a:latin typeface="Calibri (MS)"/>
                <a:ea typeface="Calibri (MS)"/>
                <a:cs typeface="Calibri (MS)"/>
                <a:sym typeface="Calibri (MS)"/>
              </a:rPr>
              <a:t>твет в том, что в иудаизме споры существовали с древнейших времён без окончательного разрешения: одни группы следовали одному мнению, другие — другому. Так, даже во дни Моше существовали различные мнения о порядке расположения свитков внутри тфилин. Одни следовали одному мнению, другие — другому.</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В определённых случаях большинство выносило окончательный закон, и все были обязаны следовать ему. Но в иных случаях различные обычаи еврейского народа сохранялись, вплоть до сего дня, как видно из традиции сефардов и ашкеназов.</a:t>
            </a:r>
          </a:p>
        </p:txBody>
      </p:sp>
      <p:grpSp>
        <p:nvGrpSpPr>
          <p:cNvPr name="Group 4" id="4"/>
          <p:cNvGrpSpPr/>
          <p:nvPr/>
        </p:nvGrpSpPr>
        <p:grpSpPr>
          <a:xfrm rot="0">
            <a:off x="18917" y="332327"/>
            <a:ext cx="2228730" cy="3086100"/>
            <a:chOff x="0" y="0"/>
            <a:chExt cx="586991" cy="812800"/>
          </a:xfrm>
        </p:grpSpPr>
        <p:sp>
          <p:nvSpPr>
            <p:cNvPr name="Freeform 5" id="5"/>
            <p:cNvSpPr/>
            <p:nvPr/>
          </p:nvSpPr>
          <p:spPr>
            <a:xfrm flipH="false" flipV="false" rot="0">
              <a:off x="0" y="0"/>
              <a:ext cx="586991" cy="812800"/>
            </a:xfrm>
            <a:custGeom>
              <a:avLst/>
              <a:gdLst/>
              <a:ahLst/>
              <a:cxnLst/>
              <a:rect r="r" b="b" t="t" l="l"/>
              <a:pathLst>
                <a:path h="812800" w="586991">
                  <a:moveTo>
                    <a:pt x="0" y="0"/>
                  </a:moveTo>
                  <a:lnTo>
                    <a:pt x="586991" y="0"/>
                  </a:lnTo>
                  <a:lnTo>
                    <a:pt x="586991" y="812800"/>
                  </a:lnTo>
                  <a:lnTo>
                    <a:pt x="0" y="812800"/>
                  </a:lnTo>
                  <a:close/>
                </a:path>
              </a:pathLst>
            </a:custGeom>
            <a:solidFill>
              <a:srgbClr val="195E68"/>
            </a:solidFill>
          </p:spPr>
        </p:sp>
        <p:sp>
          <p:nvSpPr>
            <p:cNvPr name="TextBox 6" id="6"/>
            <p:cNvSpPr txBox="true"/>
            <p:nvPr/>
          </p:nvSpPr>
          <p:spPr>
            <a:xfrm>
              <a:off x="0" y="-9525"/>
              <a:ext cx="586991" cy="822325"/>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2152980" y="5951441"/>
            <a:ext cx="13688167" cy="1164617"/>
            <a:chOff x="0" y="0"/>
            <a:chExt cx="3605114" cy="306730"/>
          </a:xfrm>
        </p:grpSpPr>
        <p:sp>
          <p:nvSpPr>
            <p:cNvPr name="Freeform 5" id="5"/>
            <p:cNvSpPr/>
            <p:nvPr/>
          </p:nvSpPr>
          <p:spPr>
            <a:xfrm flipH="false" flipV="false" rot="0">
              <a:off x="0" y="0"/>
              <a:ext cx="3605114" cy="306730"/>
            </a:xfrm>
            <a:custGeom>
              <a:avLst/>
              <a:gdLst/>
              <a:ahLst/>
              <a:cxnLst/>
              <a:rect r="r" b="b" t="t" l="l"/>
              <a:pathLst>
                <a:path h="306730" w="3605114">
                  <a:moveTo>
                    <a:pt x="0" y="0"/>
                  </a:moveTo>
                  <a:lnTo>
                    <a:pt x="3605114" y="0"/>
                  </a:lnTo>
                  <a:lnTo>
                    <a:pt x="3605114" y="306730"/>
                  </a:lnTo>
                  <a:lnTo>
                    <a:pt x="0" y="306730"/>
                  </a:lnTo>
                  <a:close/>
                </a:path>
              </a:pathLst>
            </a:custGeom>
            <a:solidFill>
              <a:srgbClr val="155257"/>
            </a:solidFill>
          </p:spPr>
        </p:sp>
        <p:sp>
          <p:nvSpPr>
            <p:cNvPr name="TextBox 6" id="6"/>
            <p:cNvSpPr txBox="true"/>
            <p:nvPr/>
          </p:nvSpPr>
          <p:spPr>
            <a:xfrm>
              <a:off x="0" y="-9525"/>
              <a:ext cx="3605114" cy="316255"/>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2127646" y="5951441"/>
            <a:ext cx="14032708" cy="1225677"/>
          </a:xfrm>
          <a:prstGeom prst="rect">
            <a:avLst/>
          </a:prstGeom>
        </p:spPr>
        <p:txBody>
          <a:bodyPr anchor="t" rtlCol="false" tIns="0" lIns="0" bIns="0" rIns="0">
            <a:spAutoFit/>
          </a:bodyPr>
          <a:lstStyle/>
          <a:p>
            <a:pPr algn="ctr">
              <a:lnSpc>
                <a:spcPts val="3068"/>
              </a:lnSpc>
            </a:pPr>
            <a:r>
              <a:rPr lang="en-US" sz="3099">
                <a:solidFill>
                  <a:srgbClr val="FFFFFF"/>
                </a:solidFill>
                <a:latin typeface="Calibri (MS)"/>
                <a:ea typeface="Calibri (MS)"/>
                <a:cs typeface="Calibri (MS)"/>
                <a:sym typeface="Calibri (MS)"/>
              </a:rPr>
              <a:t>Фраза «закон был сокрыт» означает: они не помнили, было ли когда-либо проведено формальное голосование и принято ли окончательное, обязательно для всего народа решение.</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732502"/>
            <a:ext cx="13716000" cy="3525812"/>
          </a:xfrm>
          <a:prstGeom prst="rect">
            <a:avLst/>
          </a:prstGeom>
        </p:spPr>
        <p:txBody>
          <a:bodyPr anchor="t" rtlCol="false" tIns="0" lIns="0" bIns="0" rIns="0">
            <a:spAutoFit/>
          </a:bodyPr>
          <a:lstStyle/>
          <a:p>
            <a:pPr algn="l">
              <a:lnSpc>
                <a:spcPts val="4592"/>
              </a:lnSpc>
            </a:pPr>
            <a:r>
              <a:rPr lang="en-US" sz="3150">
                <a:solidFill>
                  <a:srgbClr val="000000"/>
                </a:solidFill>
                <a:latin typeface="Calibri (MS)"/>
                <a:ea typeface="Calibri (MS)"/>
                <a:cs typeface="Calibri (MS)"/>
                <a:sym typeface="Calibri (MS)"/>
              </a:rPr>
              <a:t>Сп</a:t>
            </a:r>
            <a:r>
              <a:rPr lang="en-US" sz="3150">
                <a:solidFill>
                  <a:srgbClr val="000000"/>
                </a:solidFill>
                <a:latin typeface="Calibri (MS)"/>
                <a:ea typeface="Calibri (MS)"/>
                <a:cs typeface="Calibri (MS)"/>
                <a:sym typeface="Calibri (MS)"/>
              </a:rPr>
              <a:t>оры среди еврейского народа являются неотъемлемой частью нашей идентичности. Мы должны придерживаться пути наших мудрецов, умевших расходиться во мнениях друг с другом, но при этом всегда живших в мире, братстве и взаимном уважении. Даже когда между нами есть серьёзные разногласия, важно сохранять уважение и любовь друг к другу, даже если кто-то думает совершенно иначе, чем мы.</a:t>
            </a:r>
          </a:p>
        </p:txBody>
      </p:sp>
      <p:grpSp>
        <p:nvGrpSpPr>
          <p:cNvPr name="Group 5" id="5"/>
          <p:cNvGrpSpPr/>
          <p:nvPr/>
        </p:nvGrpSpPr>
        <p:grpSpPr>
          <a:xfrm rot="0">
            <a:off x="18917" y="332327"/>
            <a:ext cx="2228730" cy="3086100"/>
            <a:chOff x="0" y="0"/>
            <a:chExt cx="586991" cy="812800"/>
          </a:xfrm>
        </p:grpSpPr>
        <p:sp>
          <p:nvSpPr>
            <p:cNvPr name="Freeform 6" id="6"/>
            <p:cNvSpPr/>
            <p:nvPr/>
          </p:nvSpPr>
          <p:spPr>
            <a:xfrm flipH="false" flipV="false" rot="0">
              <a:off x="0" y="0"/>
              <a:ext cx="586991" cy="812800"/>
            </a:xfrm>
            <a:custGeom>
              <a:avLst/>
              <a:gdLst/>
              <a:ahLst/>
              <a:cxnLst/>
              <a:rect r="r" b="b" t="t" l="l"/>
              <a:pathLst>
                <a:path h="812800" w="586991">
                  <a:moveTo>
                    <a:pt x="0" y="0"/>
                  </a:moveTo>
                  <a:lnTo>
                    <a:pt x="586991" y="0"/>
                  </a:lnTo>
                  <a:lnTo>
                    <a:pt x="586991" y="812800"/>
                  </a:lnTo>
                  <a:lnTo>
                    <a:pt x="0" y="812800"/>
                  </a:lnTo>
                  <a:close/>
                </a:path>
              </a:pathLst>
            </a:custGeom>
            <a:solidFill>
              <a:srgbClr val="195E68"/>
            </a:solidFill>
          </p:spPr>
        </p:sp>
        <p:sp>
          <p:nvSpPr>
            <p:cNvPr name="TextBox 7" id="7"/>
            <p:cNvSpPr txBox="true"/>
            <p:nvPr/>
          </p:nvSpPr>
          <p:spPr>
            <a:xfrm>
              <a:off x="0" y="-9525"/>
              <a:ext cx="586991" cy="822325"/>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446593" y="1000125"/>
            <a:ext cx="9554164"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DAHJoiD824k</dc:identifier>
  <dcterms:modified xsi:type="dcterms:W3CDTF">2011-08-01T06:04:30Z</dcterms:modified>
  <cp:revision>1</cp:revision>
  <dc:title>בהעלותך מצגת רוסית</dc:title>
</cp:coreProperties>
</file>