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18288000" cy="10287000"/>
  <p:notesSz cx="6858000" cy="9144000"/>
  <p:embeddedFontLst>
    <p:embeddedFont>
      <p:font typeface="Arial Bold" charset="1" panose="020B0704020202020204"/>
      <p:regular r:id="rId38"/>
    </p:embeddedFont>
    <p:embeddedFont>
      <p:font typeface="Arial" charset="1" panose="020B0604020202020204"/>
      <p:regular r:id="rId39"/>
    </p:embeddedFont>
    <p:embeddedFont>
      <p:font typeface="Lora" charset="1" panose="00000500000000000000"/>
      <p:regular r:id="rId40"/>
    </p:embeddedFont>
    <p:embeddedFont>
      <p:font typeface="Calibri (MS) Bold" charset="1" panose="020F0702030404030204"/>
      <p:regular r:id="rId41"/>
    </p:embeddedFont>
    <p:embeddedFont>
      <p:font typeface="Calibri (MS)" charset="1" panose="020F0502020204030204"/>
      <p:regular r:id="rId42"/>
    </p:embeddedFont>
    <p:embeddedFont>
      <p:font typeface="Arimo Bold" charset="1" panose="020B0704020202020204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24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469342" y="8461019"/>
            <a:ext cx="2644197" cy="729024"/>
            <a:chOff x="0" y="0"/>
            <a:chExt cx="3525596" cy="9720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698612" y="2399576"/>
            <a:ext cx="8589388" cy="7887424"/>
            <a:chOff x="0" y="0"/>
            <a:chExt cx="2262226" cy="20773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2F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2700000">
            <a:off x="13737143" y="5349105"/>
            <a:ext cx="5696323" cy="5707346"/>
            <a:chOff x="0" y="0"/>
            <a:chExt cx="1500266" cy="15031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372539" y="8492593"/>
            <a:ext cx="2838641" cy="697450"/>
            <a:chOff x="0" y="0"/>
            <a:chExt cx="747625" cy="1836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C8B18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4" id="14" descr="תמונה שמכילה טקסט, גופן, צילום מסך, גרפיקה"/>
          <p:cNvSpPr/>
          <p:nvPr/>
        </p:nvSpPr>
        <p:spPr>
          <a:xfrm flipH="false" flipV="false" rot="0">
            <a:off x="9573016" y="5356565"/>
            <a:ext cx="8305267" cy="3209039"/>
          </a:xfrm>
          <a:custGeom>
            <a:avLst/>
            <a:gdLst/>
            <a:ahLst/>
            <a:cxnLst/>
            <a:rect r="r" b="b" t="t" l="l"/>
            <a:pathLst>
              <a:path h="3209039" w="8305267">
                <a:moveTo>
                  <a:pt x="0" y="0"/>
                </a:moveTo>
                <a:lnTo>
                  <a:pt x="8305266" y="0"/>
                </a:lnTo>
                <a:lnTo>
                  <a:pt x="8305266" y="3209039"/>
                </a:lnTo>
                <a:lnTo>
                  <a:pt x="0" y="3209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13956" y="6086995"/>
            <a:ext cx="8430044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Песах: маца без харосета</a:t>
            </a:r>
            <a:r>
              <a:rPr lang="en-US" sz="4200" b="true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3956" y="7608894"/>
            <a:ext cx="7172554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АЛАХИЧЕСКАЯ ДИСК</a:t>
            </a: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УССИЯ, РАСКРЫВАЮЩАЯ ИСТИННЫЙ СМЫСЛ СЕДЕРА.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862069" y="786879"/>
            <a:ext cx="491128" cy="264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463960" y="8658844"/>
            <a:ext cx="2655799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Песах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713956" y="640998"/>
            <a:ext cx="8169346" cy="4903071"/>
            <a:chOff x="0" y="0"/>
            <a:chExt cx="7415009" cy="445033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415022" cy="4450334"/>
            </a:xfrm>
            <a:custGeom>
              <a:avLst/>
              <a:gdLst/>
              <a:ahLst/>
              <a:cxnLst/>
              <a:rect r="r" b="b" t="t" l="l"/>
              <a:pathLst>
                <a:path h="4450334" w="7415022">
                  <a:moveTo>
                    <a:pt x="0" y="0"/>
                  </a:moveTo>
                  <a:lnTo>
                    <a:pt x="7415022" y="0"/>
                  </a:lnTo>
                  <a:lnTo>
                    <a:pt x="7415022" y="4450334"/>
                  </a:lnTo>
                  <a:lnTo>
                    <a:pt x="0" y="4450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2F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C8B18E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2" id="12" descr="תמונה שמכילה טקסט, גופן, צילום מסך, גרפיקה"/>
          <p:cNvSpPr/>
          <p:nvPr/>
        </p:nvSpPr>
        <p:spPr>
          <a:xfrm flipH="false" flipV="false" rot="0">
            <a:off x="12290073" y="6933352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5" y="0"/>
                </a:lnTo>
                <a:lnTo>
                  <a:pt x="6334045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5919641" y="9495745"/>
            <a:ext cx="2025456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Песах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5415" y="419433"/>
            <a:ext cx="11104809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b="true" sz="7200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А</a:t>
            </a:r>
            <a:r>
              <a:rPr lang="en-US" b="true" sz="7200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. Три продукта на блюде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17975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Пасхальная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агада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17975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1</a:t>
            </a:r>
          </a:p>
        </p:txBody>
      </p:sp>
      <p:sp>
        <p:nvSpPr>
          <p:cNvPr name="AutoShape 5" id="5"/>
          <p:cNvSpPr/>
          <p:nvPr/>
        </p:nvSpPr>
        <p:spPr>
          <a:xfrm flipV="true">
            <a:off x="3453751" y="211068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3421732" y="2589489"/>
            <a:ext cx="13716000" cy="5849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Вот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хлеб бедности, который ели наши отцы в земле Египетской. Всякий голодный — пусть придёт и ест! Всякий нуждающийся — пусть придёт и [присоединится] к Пасхальному седеру!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Эту мацу, которую мы едим, — из-за чего? Из-за того, что тесто наших отцов не успело заквасится, прежде чем Царь царей, Святой, благословен Он, открылся им и избавил их.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Как сказано: “И испекли они из теста, которое вынесли из Египта, пресные лепёшки (мацу), ибо оно не заквасилось — потому что они были изгнаны из Египта и не могли медлить, и даже припасов не сделали себе”.</a:t>
            </a:r>
          </a:p>
          <a:p>
            <a:pPr algn="just">
              <a:lnSpc>
                <a:spcPts val="4592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3421732" y="2167833"/>
            <a:ext cx="583591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Воспоминания об Изгнани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21732" y="2091633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Не ешь с ним квасного; семь дней ешь с ним мац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 — хлеб бедности, ибо в спешке вышел ты из земли Египетской, — чтобы помнил ты день выхода твоего из земли Египетской во все дни жизни твоей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Дварим, 16:3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2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21732" y="4229352"/>
            <a:ext cx="13716000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«Х</a:t>
            </a: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леб бедности»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— хлеб, напоминающий о страданиях, которым [евреи] подвергались в Египте.</a:t>
            </a:r>
          </a:p>
          <a:p>
            <a:pPr algn="just">
              <a:lnSpc>
                <a:spcPts val="4592"/>
              </a:lnSpc>
            </a:pP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«В спешке вышел ты»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— и тесто не успело закваситься. И это (маца) будет тебе напоминанием. Эта спешка была не твоей, а египтян, ведь об этом сказано: .</a:t>
            </a:r>
          </a:p>
          <a:p>
            <a:pPr algn="just">
              <a:lnSpc>
                <a:spcPts val="4592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3421732" y="3807695"/>
            <a:ext cx="583591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мот, 12:8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3</a:t>
            </a:r>
          </a:p>
        </p:txBody>
      </p:sp>
      <p:sp>
        <p:nvSpPr>
          <p:cNvPr name="AutoShape 5" id="5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3421732" y="2589489"/>
            <a:ext cx="13716000" cy="1201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будут они есть мясо в эту ночь, зажаренное на огне, и мацу; с горькими травами пусть едят его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421732" y="2167833"/>
            <a:ext cx="583591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ачем мы едим марор?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21732" y="2091633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Этот марор, который мы едим,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— из-за чего? Из-за того, что египтяне делали жизнь наших отцов горькой в Египте.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Как сказано: “И горькою делали они жизнь их тяжёлым трудом с глиной и кирпичами, и всяким трудом в поле; весь труд, которым они принуждали их, — трудом изнуряющим”.</a:t>
            </a:r>
          </a:p>
          <a:p>
            <a:pPr algn="just">
              <a:lnSpc>
                <a:spcPts val="4592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асхальная агада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4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21732" y="2634558"/>
            <a:ext cx="13716000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Харосет — это заповедь, установленная мудрецам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в память о глине, которую применяли в своей работе наши отцы в Египте. Как готовят [харосет]? Берут финики, сушёный инжир, изюм или подобные плоды, толкут их, добавляют уксус и перемешивают с пряностями — подобно тому, как глину мешают с соломой. Ее ставят на стол в первые две ночи Песаха.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амбам, Законы о хамеце и маце, 7:11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5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21732" y="2167833"/>
            <a:ext cx="583591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ачем мы едим харосет?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5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1732" y="2072583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[Человек] кладет марор между [листами] мацы, макает в харосет и произносит благословение: «Благословен Ты, Г-сподь Б-г наш, Царь вселенной, освятивший нас Своими заповедями и заповедавший нам вкушение мацы и горьких трав». После чего ест их.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Затем произносит ещё одно благословение: «Благословен Ты, Г-сподь Б-г наш, Царь вселенной, освятивший нас заповедями Своими и заповедавший нам вкушение этого заклания». И ест мясо праздничной жертвы четырнадцатого нисана…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нынешнее время, когда пасхальной жертвы нет, — после благословения «а-моци лехем» произносят благословение «аль ахилат маца», макают мацу в харосет и едят её.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27500" y="1603029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амбам, Законы хамеце и маце, 8:6-8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5" t="0" r="-335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7543" y="2132222"/>
            <a:ext cx="13716000" cy="468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Касаясь 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слов Маймонида, Раавад в свойственной ему резкой манере заявляет, что нет никакой обязанности макать мацу в харосет. По словам Раавада, «это вздор».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ряде мест указывается, что источником для Рамбама служат слова гаонов. Тур замечает, что об этом пишет рабби Амрам гаон в своем Сидуре, составленном задолго до рождения Маймонида, на который тот неоднократно ссылается.</a:t>
            </a:r>
          </a:p>
          <a:p>
            <a:pPr algn="just">
              <a:lnSpc>
                <a:spcPts val="4592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3446593" y="1751911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зкая 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ит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ика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Ра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авада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6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1732" y="2072583"/>
            <a:ext cx="13716000" cy="1201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ле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рои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есени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благословени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«а-моци»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произносят дополнительное благословение на мац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об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мак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ают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 харосет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 едят.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27500" y="1603029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Сидур р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абби Амрама гаона, Пасхальный седер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5" t="0" r="-335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2F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C8B18E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2" id="12" descr="תמונה שמכילה טקסט, גופן, צילום מסך, גרפיקה"/>
          <p:cNvSpPr/>
          <p:nvPr/>
        </p:nvSpPr>
        <p:spPr>
          <a:xfrm flipH="false" flipV="false" rot="0">
            <a:off x="12290073" y="6933352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5" y="0"/>
                </a:lnTo>
                <a:lnTo>
                  <a:pt x="6334045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5919641" y="9495745"/>
            <a:ext cx="2025456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Песах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5415" y="419433"/>
            <a:ext cx="9476489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Б</a:t>
            </a:r>
            <a:r>
              <a:rPr lang="en-US" b="true" sz="7200">
                <a:solidFill>
                  <a:srgbClr val="C8B18E"/>
                </a:solidFill>
                <a:latin typeface="Arial Bold"/>
                <a:ea typeface="Arial Bold"/>
                <a:cs typeface="Arial Bold"/>
                <a:sym typeface="Arial Bold"/>
              </a:rPr>
              <a:t>. Раскрытие значение седера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7543" y="2132222"/>
            <a:ext cx="13716000" cy="7592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Объяснение 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спора Рамбама и Раавада приводит в своем труде «Цафнат Панеах» Рогачёвский гаон.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Он объясняет, что Раавад на самом деле согласен с Маймонидом в том, что во времена Храма мацу обмакивали в харосет. Оспаривает же Раавад только распространение этой практики на наше время.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касательно разницы между эпохой Храма и нынешней в вопросе окунания мацы в харосет - Рогачёвский Гаон объясняет, что заповедь есть мацу имеет две причины: одна — напомнить о страдании («хлеб бедности»), другая — напомнить о свободе («ибо в спешке вышел ты из земли Египетской»). Марор же скрывает за собой лишь одну причину — это символ рабства, равно как и харосет (напоминание о глине для кирпичей).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Поэтому во времена Храма мацу, несомненно, обмакивали в харосет (даже по мнению Раавада), ведь она тоже напоминает о страданиях.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46593" y="1751911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ежду 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эпохой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Хра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 Изгн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нием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5" t="0" r="-335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7543" y="1342336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Однако в эпоху после разрушения Храма мы видим, что заповедь, служащая напоминанием о рабстве, более не действует — марор сегодня является лишь обязанностью, введенной мудрецами.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46593" y="962025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 наше время вкушение марора 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осуществляется не как заповедь Торы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21732" y="2091633"/>
            <a:ext cx="13716000" cy="7592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Рава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сказал: «Заповедь о маце в наше время, [даже после разрушения Храма], — закон Торы; а заповедь о горьких травах — закон мудрецов».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Талмуд спрашивает: в чём же разница между заповедью о горьких травах и заповедью о маце? — написано: «С мацой и горькими травами будут есть его» (Бемидбар, 9:11). Отсюда выводим: когда действует обязанность есть пасхальную жертву, действует и заповедь есть горькие травы; когда нет обязанности есть пасхальную жертву, нет и заповеди о горьких травах.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 тогда то же самое должно применяться и к маце, ведь написано: «С мацой и горькими травами»!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Талмуд отвергает этот аргумент: для мацы есть отдельный стих — «В первый месяц, в четырнадцатый день месяца вечером ешьте мацу» (Шмот, 12:18). Этот стих устанавливает отдельную обязанность вкушать мацу, без связи с пасхальной жертвой.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Талмуд, Псахим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120б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7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5" t="0" r="-335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232703" y="7980655"/>
            <a:ext cx="8466253" cy="1503702"/>
            <a:chOff x="0" y="0"/>
            <a:chExt cx="2229795" cy="39603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29795" cy="396037"/>
            </a:xfrm>
            <a:custGeom>
              <a:avLst/>
              <a:gdLst/>
              <a:ahLst/>
              <a:cxnLst/>
              <a:rect r="r" b="b" t="t" l="l"/>
              <a:pathLst>
                <a:path h="396037" w="2229795">
                  <a:moveTo>
                    <a:pt x="0" y="0"/>
                  </a:moveTo>
                  <a:lnTo>
                    <a:pt x="2229795" y="0"/>
                  </a:lnTo>
                  <a:lnTo>
                    <a:pt x="2229795" y="396037"/>
                  </a:lnTo>
                  <a:lnTo>
                    <a:pt x="0" y="396037"/>
                  </a:lnTo>
                  <a:close/>
                </a:path>
              </a:pathLst>
            </a:custGeom>
            <a:solidFill>
              <a:srgbClr val="273D4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229795" cy="434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232703" y="7913980"/>
            <a:ext cx="9482776" cy="163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0"/>
              </a:lnSpc>
              <a:spcBef>
                <a:spcPct val="0"/>
              </a:spcBef>
            </a:pPr>
            <a:r>
              <a:rPr lang="en-US" sz="3467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Следствие: предписание о мароре (</a:t>
            </a:r>
            <a:r>
              <a:rPr lang="en-US" sz="3467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о горечи) сегодня — это не закон Торы, а лишь память, обязательная с точки зрения мудрецов.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7543" y="2132222"/>
            <a:ext cx="13716000" cy="1201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ричина, по которой мудрецы установили обязанность есть марор и обмакивать в харосет, — напоминание о Храме.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46593" y="1751911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Марор: напоминание о Храме, а не о рабстве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21732" y="2091633"/>
            <a:ext cx="13716000" cy="2363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Заповедь Торы есть марор действует только во времена Храма, как сказано: «С мацой и горькими травами пусть едят его» — то есть пока едят пасхальную жертву. Но в наше время это лишь предписание, установленное мудрецами в память о Храме.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Шульхан Арух а-рав, Законы Песаха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475:15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8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7543" y="2132222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«На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поминание о рабстве» имеет смысл лишь тогда, когда реального рабства нет. В такие времена воспоминание о прошлом представляет собой ценность.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Поэтому в эпоху Храма, когда рабского положения не было, требовалось «напоминание о рабстве» — через марор и обмакивание в харосет.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Однако в наше время, поскольку мы пребываем в Изгнании — то есть в состоянии рабства, — необходимости в «напоминании о рабстве» нет, ибо переживание рабства ощущается в реальности. По этой причине «заповедь, служащая напоминанием о рабстве, более не действует», а значит и требование Торы о мароре также не действует. Но мудрецы все же вменяют его людям в обязанность как воспоминание о Храме.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И, исходя из этого, становится очевидной разница между временем Храма и нынешним временем в вопросе обмакивания мацы в харосет.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46593" y="1751911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Поч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ему мы не чтим п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амять 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 рабства?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7543" y="885825"/>
            <a:ext cx="13716000" cy="468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 мнению Раавада: поскольку маца связана с идеей рабства, во времена Храма было уместно (и надлежало) макать её в харосет (тоже символ рабства) – в «память о глине, которую использовали в работе в Египте». В настоящее же время, поскольку «заповедь, служащая напоминанием о рабстве, более не действует», а напротив — содержит идею свободы, то «неуместно макать ее в харосет» (символ рабства).</a:t>
            </a:r>
          </a:p>
          <a:p>
            <a:pPr algn="just">
              <a:lnSpc>
                <a:spcPts val="4592"/>
              </a:lnSpc>
            </a:pPr>
          </a:p>
          <a:p>
            <a:pPr algn="just">
              <a:lnSpc>
                <a:spcPts val="4592"/>
              </a:lnSpc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5" t="0" r="-335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7543" y="885825"/>
            <a:ext cx="13716000" cy="875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Однако, по мнению Рамбама, даже «в это время… мацу макают в харосет».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Мнение Раавада заключается в том, что принцип «в память о Храме» применяется только к первостепенным вопросам, которые имели место во времена Храма, а не к второстепенным.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Поэтому вкушение марора, которое во времена Храма было самостоятельной заповедью Торы, а затем утратило свою силу, уместно заново вменить в обязанность сегодня — в память о Храме. Однако что касается макания мацы в харосет, то даже во времена Храма оно носило второстепенный характер.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 хар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осет не произносят благословения, у него нет фиксированной меры, и его даже нужно стряхивать с мацы, чтобы маца утратила свой вкус.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Поскольку обычай макать мацу в харосет во времена Храма носил второстепенный характер, нет причин принимать особое постановление, чтобы продолжать это делать в память о Храме и в наше время.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Напротив, мнение Рамбама состоит в том, что даже во второстепенных вопросах постановление в память о Храме принимать уместно.​​​​​​​​​​​​​​​​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5" t="0" r="-335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61004" y="322626"/>
            <a:ext cx="12738728" cy="1277645"/>
            <a:chOff x="0" y="0"/>
            <a:chExt cx="3355056" cy="33649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55056" cy="336499"/>
            </a:xfrm>
            <a:custGeom>
              <a:avLst/>
              <a:gdLst/>
              <a:ahLst/>
              <a:cxnLst/>
              <a:rect r="r" b="b" t="t" l="l"/>
              <a:pathLst>
                <a:path h="336499" w="3355056">
                  <a:moveTo>
                    <a:pt x="0" y="0"/>
                  </a:moveTo>
                  <a:lnTo>
                    <a:pt x="3355056" y="0"/>
                  </a:lnTo>
                  <a:lnTo>
                    <a:pt x="3355056" y="336499"/>
                  </a:lnTo>
                  <a:lnTo>
                    <a:pt x="0" y="336499"/>
                  </a:lnTo>
                  <a:close/>
                </a:path>
              </a:pathLst>
            </a:custGeom>
            <a:solidFill>
              <a:srgbClr val="DEF3F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355056" cy="3745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18322" y="419100"/>
            <a:ext cx="17651357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  <a:spcBef>
                <a:spcPct val="0"/>
              </a:spcBef>
            </a:pPr>
            <a:r>
              <a:rPr lang="en-US" b="true" sz="6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Почему тогда Рамбам отстаивает свое мнение?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3421732" y="2091633"/>
            <a:ext cx="13716000" cy="5268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Причин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а, по которой в эпоху Изгнания нет обязанности по Торе есть марор, заключается в том, что само это время и так подчеркивает горечь положения (мар - «горький»), и нет нужды делать это лишний раз — это может привести к отчаянию. Во времена же существования Храма есть марор нужно, чтобы пробудить и подчеркнуть разницу между памятью об Избавлении и состоянием Изгнания.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наши дни главное — помнить об Избавлении, которое даёт нам силы реализовать духовную работу в эпоху Изгнания и достичь его завершения.</a:t>
            </a:r>
          </a:p>
          <a:p>
            <a:pPr algn="just">
              <a:lnSpc>
                <a:spcPts val="4592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Беседа Ребе, последний день Песаха</a:t>
            </a:r>
            <a:r>
              <a:rPr lang="en-US" b="true" sz="2400">
                <a:solidFill>
                  <a:srgbClr val="2E383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,1952 г.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2E3839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9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072427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5" t="0" r="-335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826" r="-27849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82421" y="979407"/>
            <a:ext cx="13176879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ночь седера мы едим несколько продуктов: мацу – «хлеб бедности» – как напоминание о суровом рабстве и скором освобождении из Египта; марор, символизирующий горечь жизни в Египте; и харосет, символизирующий глину, которую использовали в работе наши предки.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Рамбам постановил, что мацу следует макать в харосет, но Раавад с ним не согласился и считал, что мацу в харосет макать не следует. В чем причина их расхождения?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Когда стоял Храм, все были согласны с тем, что мацу следует макать в харосет. Причина в том, что она напоминает как о рабстве, так и об Избавлении, поэтому уместно сочетать ее с харосетом, который символизирует рабство.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22550" y="1016489"/>
            <a:ext cx="739416" cy="1231983"/>
          </a:xfrm>
          <a:custGeom>
            <a:avLst/>
            <a:gdLst/>
            <a:ahLst/>
            <a:cxnLst/>
            <a:rect r="r" b="b" t="t" l="l"/>
            <a:pathLst>
              <a:path h="1231983" w="739416">
                <a:moveTo>
                  <a:pt x="0" y="0"/>
                </a:moveTo>
                <a:lnTo>
                  <a:pt x="739417" y="0"/>
                </a:lnTo>
                <a:lnTo>
                  <a:pt x="739417" y="1231983"/>
                </a:lnTo>
                <a:lnTo>
                  <a:pt x="0" y="12319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0593" t="-9481" r="-173677" b="-13329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48532" y="340214"/>
            <a:ext cx="7273294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C2743"/>
                </a:solidFill>
                <a:latin typeface="Arial Bold"/>
                <a:ea typeface="Arial Bold"/>
                <a:cs typeface="Arial Bold"/>
                <a:sym typeface="Arial Bold"/>
              </a:rPr>
              <a:t>КЛЮЧЕВЫЕ МОМЕНТЫ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4248532" y="978389"/>
            <a:ext cx="1139598" cy="0"/>
          </a:xfrm>
          <a:prstGeom prst="line">
            <a:avLst/>
          </a:prstGeom>
          <a:ln cap="flat" w="76200">
            <a:solidFill>
              <a:srgbClr val="1C2743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826" r="-27849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82421" y="1566081"/>
            <a:ext cx="13176879" cy="817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эпоху Изгнания обязанность упоминать о рабстве в рамках седера была отменена. Почему?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Ребе объясняет, что во время седера предписано употреблять в пищу определенные продукты, чтобы помочь нам пережить как рабство, тяготы которого наши предки терпели в Египте, так и свободу, которую они обрели во время Исхода. Однако сегодня, в условиях Изгнания, нет необходимости в особых действиях, напоминающих нам о рабстве, поскольку мы и так живем им ежедневно! Поэтому часть седера, которая должна была символизировать «память о рабстве», больше не нужна.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 также причина, по которой, согласно закону Торы, в наше время нет обязанности есть мацу. И по этой причине, когда мы едим мацу сегодня, то делаем это уже не как напоминание о «хлебе бедности», а только как напоминание об Избавлении.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22550" y="1016489"/>
            <a:ext cx="739416" cy="1231983"/>
          </a:xfrm>
          <a:custGeom>
            <a:avLst/>
            <a:gdLst/>
            <a:ahLst/>
            <a:cxnLst/>
            <a:rect r="r" b="b" t="t" l="l"/>
            <a:pathLst>
              <a:path h="1231983" w="739416">
                <a:moveTo>
                  <a:pt x="0" y="0"/>
                </a:moveTo>
                <a:lnTo>
                  <a:pt x="739417" y="0"/>
                </a:lnTo>
                <a:lnTo>
                  <a:pt x="739417" y="1231983"/>
                </a:lnTo>
                <a:lnTo>
                  <a:pt x="0" y="12319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0593" t="-9481" r="-173677" b="-13329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48532" y="340214"/>
            <a:ext cx="7273294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C2743"/>
                </a:solidFill>
                <a:latin typeface="Arial Bold"/>
                <a:ea typeface="Arial Bold"/>
                <a:cs typeface="Arial Bold"/>
                <a:sym typeface="Arial Bold"/>
              </a:rPr>
              <a:t>КЛЮЧЕВЫЕ МОМЕНТЫ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4248532" y="978389"/>
            <a:ext cx="1139598" cy="0"/>
          </a:xfrm>
          <a:prstGeom prst="line">
            <a:avLst/>
          </a:prstGeom>
          <a:ln cap="flat" w="76200">
            <a:solidFill>
              <a:srgbClr val="1C27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4248532" y="1108605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 говоря уже о рабстве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826" r="-27849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82421" y="1566081"/>
            <a:ext cx="13176879" cy="5849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ак почему же мудрецы постановили, что мы должны продолжать есть марор даже в наше время? Чтобы помнить времена Храма.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Теперь мы можем понять расхождение во мнениях Рамбама и Раавада: согласно Рааваду, в Изгнании нет причин макать мацу в харосет, поскольку она символизирует только свободу, а харосет — рабство, что не сочетается друг с другом.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Согласно Рамбаму, даже в Изгнании мы должны следовать обычаю макать мацу в харосет как напоминание об эпохе Храма, когда ее макали в харосет, чтобы почувствовать себя рабами, подобно тому, как мудрецы установили употребление марора даже во время Изгнания.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22550" y="1016489"/>
            <a:ext cx="739416" cy="1231983"/>
          </a:xfrm>
          <a:custGeom>
            <a:avLst/>
            <a:gdLst/>
            <a:ahLst/>
            <a:cxnLst/>
            <a:rect r="r" b="b" t="t" l="l"/>
            <a:pathLst>
              <a:path h="1231983" w="739416">
                <a:moveTo>
                  <a:pt x="0" y="0"/>
                </a:moveTo>
                <a:lnTo>
                  <a:pt x="739417" y="0"/>
                </a:lnTo>
                <a:lnTo>
                  <a:pt x="739417" y="1231983"/>
                </a:lnTo>
                <a:lnTo>
                  <a:pt x="0" y="12319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0593" t="-9481" r="-173677" b="-13329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48532" y="340214"/>
            <a:ext cx="7273294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C2743"/>
                </a:solidFill>
                <a:latin typeface="Arial Bold"/>
                <a:ea typeface="Arial Bold"/>
                <a:cs typeface="Arial Bold"/>
                <a:sym typeface="Arial Bold"/>
              </a:rPr>
              <a:t>КЛЮЧЕВЫЕ МОМЕНТЫ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4248532" y="978389"/>
            <a:ext cx="1139598" cy="0"/>
          </a:xfrm>
          <a:prstGeom prst="line">
            <a:avLst/>
          </a:prstGeom>
          <a:ln cap="flat" w="76200">
            <a:solidFill>
              <a:srgbClr val="1C274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4248532" y="1108605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</a:t>
            </a:r>
            <a:r>
              <a:rPr lang="en-US" b="true" sz="3000" strike="noStrike" u="none">
                <a:solidFill>
                  <a:srgbClr val="C8B18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память о Святом Храме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826" r="-27849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385081" y="1738903"/>
            <a:ext cx="9918121" cy="2363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Хаси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ды всегда предпочитают делать акцент на воспоминании о свободе — ведь когда сосредотачиваешься на добром, оно усиливается и освещает путь.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248532" y="1000125"/>
            <a:ext cx="7273294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C2743"/>
                </a:solidFill>
                <a:latin typeface="Arial Bold"/>
                <a:ea typeface="Arial Bold"/>
                <a:cs typeface="Arial Bold"/>
                <a:sym typeface="Arial Bold"/>
              </a:rPr>
              <a:t>Вывод</a:t>
            </a:r>
          </a:p>
        </p:txBody>
      </p:sp>
      <p:sp>
        <p:nvSpPr>
          <p:cNvPr name="AutoShape 5" id="5"/>
          <p:cNvSpPr/>
          <p:nvPr/>
        </p:nvSpPr>
        <p:spPr>
          <a:xfrm flipV="true">
            <a:off x="4248532" y="1638300"/>
            <a:ext cx="1139598" cy="0"/>
          </a:xfrm>
          <a:prstGeom prst="line">
            <a:avLst/>
          </a:prstGeom>
          <a:ln cap="flat" w="76200">
            <a:solidFill>
              <a:srgbClr val="1C2743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" r="0" b="-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864215" y="5846479"/>
            <a:ext cx="6386170" cy="4286250"/>
            <a:chOff x="0" y="0"/>
            <a:chExt cx="1681954" cy="11288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81954" cy="1128889"/>
            </a:xfrm>
            <a:custGeom>
              <a:avLst/>
              <a:gdLst/>
              <a:ahLst/>
              <a:cxnLst/>
              <a:rect r="r" b="b" t="t" l="l"/>
              <a:pathLst>
                <a:path h="1128889" w="1681954">
                  <a:moveTo>
                    <a:pt x="0" y="0"/>
                  </a:moveTo>
                  <a:lnTo>
                    <a:pt x="1681954" y="0"/>
                  </a:lnTo>
                  <a:lnTo>
                    <a:pt x="1681954" y="1128889"/>
                  </a:lnTo>
                  <a:lnTo>
                    <a:pt x="0" y="1128889"/>
                  </a:lnTo>
                  <a:close/>
                </a:path>
              </a:pathLst>
            </a:custGeom>
            <a:solidFill>
              <a:srgbClr val="2D3C4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681954" cy="1138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699999">
            <a:off x="14191197" y="6684086"/>
            <a:ext cx="4419845" cy="4950908"/>
            <a:chOff x="0" y="0"/>
            <a:chExt cx="1164074" cy="13039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64074" cy="1303943"/>
            </a:xfrm>
            <a:custGeom>
              <a:avLst/>
              <a:gdLst/>
              <a:ahLst/>
              <a:cxnLst/>
              <a:rect r="r" b="b" t="t" l="l"/>
              <a:pathLst>
                <a:path h="1303943" w="1164074">
                  <a:moveTo>
                    <a:pt x="0" y="0"/>
                  </a:moveTo>
                  <a:lnTo>
                    <a:pt x="1164074" y="0"/>
                  </a:lnTo>
                  <a:lnTo>
                    <a:pt x="1164074" y="1303943"/>
                  </a:lnTo>
                  <a:lnTo>
                    <a:pt x="0" y="1303943"/>
                  </a:lnTo>
                  <a:close/>
                </a:path>
              </a:pathLst>
            </a:custGeom>
            <a:solidFill>
              <a:srgbClr val="C8B18E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164074" cy="13134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9" id="9" descr="תמונה שמכילה טקסט, גופן, צילום מסך, גרפיקה"/>
          <p:cNvSpPr/>
          <p:nvPr/>
        </p:nvSpPr>
        <p:spPr>
          <a:xfrm flipH="false" flipV="false" rot="0">
            <a:off x="10084527" y="7429948"/>
            <a:ext cx="7736338" cy="1763573"/>
          </a:xfrm>
          <a:custGeom>
            <a:avLst/>
            <a:gdLst/>
            <a:ahLst/>
            <a:cxnLst/>
            <a:rect r="r" b="b" t="t" l="l"/>
            <a:pathLst>
              <a:path h="1763573" w="7736338">
                <a:moveTo>
                  <a:pt x="0" y="0"/>
                </a:moveTo>
                <a:lnTo>
                  <a:pt x="7736338" y="0"/>
                </a:lnTo>
                <a:lnTo>
                  <a:pt x="7736338" y="1763572"/>
                </a:lnTo>
                <a:lnTo>
                  <a:pt x="0" y="1763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5906" r="-12" b="0"/>
            </a:stretch>
          </a:blipFill>
        </p:spPr>
      </p:sp>
      <p:sp>
        <p:nvSpPr>
          <p:cNvPr name="Freeform 10" id="10" descr="תמונה שמכילה טקסט, גופן, צילום מסך, גרפיקה"/>
          <p:cNvSpPr/>
          <p:nvPr/>
        </p:nvSpPr>
        <p:spPr>
          <a:xfrm flipH="false" flipV="false" rot="0">
            <a:off x="15683732" y="6337821"/>
            <a:ext cx="2071030" cy="1092117"/>
          </a:xfrm>
          <a:custGeom>
            <a:avLst/>
            <a:gdLst/>
            <a:ahLst/>
            <a:cxnLst/>
            <a:rect r="r" b="b" t="t" l="l"/>
            <a:pathLst>
              <a:path h="1092117" w="2071030">
                <a:moveTo>
                  <a:pt x="0" y="0"/>
                </a:moveTo>
                <a:lnTo>
                  <a:pt x="2071030" y="0"/>
                </a:lnTo>
                <a:lnTo>
                  <a:pt x="2071030" y="1092117"/>
                </a:lnTo>
                <a:lnTo>
                  <a:pt x="0" y="10921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3581" t="12753" r="-10" b="-16451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857250"/>
            <a:ext cx="16493490" cy="3755924"/>
            <a:chOff x="0" y="0"/>
            <a:chExt cx="4343964" cy="98921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343964" cy="989215"/>
            </a:xfrm>
            <a:custGeom>
              <a:avLst/>
              <a:gdLst/>
              <a:ahLst/>
              <a:cxnLst/>
              <a:rect r="r" b="b" t="t" l="l"/>
              <a:pathLst>
                <a:path h="989215" w="4343964">
                  <a:moveTo>
                    <a:pt x="0" y="0"/>
                  </a:moveTo>
                  <a:lnTo>
                    <a:pt x="4343964" y="0"/>
                  </a:lnTo>
                  <a:lnTo>
                    <a:pt x="4343964" y="989215"/>
                  </a:lnTo>
                  <a:lnTo>
                    <a:pt x="0" y="989215"/>
                  </a:lnTo>
                  <a:close/>
                </a:path>
              </a:pathLst>
            </a:custGeom>
            <a:solidFill>
              <a:srgbClr val="2D3C4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4343964" cy="9987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444115" y="4955857"/>
            <a:ext cx="9408795" cy="691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C8B18E"/>
                </a:solidFill>
                <a:latin typeface="Arial"/>
                <a:ea typeface="Arial"/>
                <a:cs typeface="Arial"/>
                <a:sym typeface="Arial"/>
              </a:rPr>
              <a:t>В (день), (время), (место)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72540" y="2017290"/>
            <a:ext cx="12442450" cy="1857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С НЕТЕРПЕНИЕМ ЖДЕМ ВАС НА СЛЕДУЮЩЕЙ НЕДЕЛЕ!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DAHDBi6Apfc</dc:identifier>
  <dcterms:modified xsi:type="dcterms:W3CDTF">2011-08-01T06:04:30Z</dcterms:modified>
  <cp:revision>1</cp:revision>
  <dc:title>פסח 1 מצגת לתלמיד רוסית</dc:title>
</cp:coreProperties>
</file>