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Lst>
  <p:sldSz cx="18288000" cy="10287000"/>
  <p:notesSz cx="6858000" cy="9144000"/>
  <p:embeddedFontLst>
    <p:embeddedFont>
      <p:font typeface="Arial Bold" charset="1" panose="020B0704020202020204"/>
      <p:regular r:id="rId46"/>
    </p:embeddedFont>
    <p:embeddedFont>
      <p:font typeface="Arial" charset="1" panose="020B0604020202020204"/>
      <p:regular r:id="rId47"/>
    </p:embeddedFont>
    <p:embeddedFont>
      <p:font typeface="Lora" charset="1" panose="00000500000000000000"/>
      <p:regular r:id="rId48"/>
    </p:embeddedFont>
    <p:embeddedFont>
      <p:font typeface="Calibri (MS)" charset="1" panose="020F0502020204030204"/>
      <p:regular r:id="rId49"/>
    </p:embeddedFont>
    <p:embeddedFont>
      <p:font typeface="Calibri (MS) Bold" charset="1" panose="020F0702030404030204"/>
      <p:regular r:id="rId50"/>
    </p:embeddedFont>
    <p:embeddedFont>
      <p:font typeface="Glacial Indifference" charset="1" panose="00000000000000000000"/>
      <p:regular r:id="rId51"/>
    </p:embeddedFont>
    <p:embeddedFont>
      <p:font typeface="Glacial Indifference Bold" charset="1" panose="00000800000000000000"/>
      <p:regular r:id="rId52"/>
    </p:embeddedFont>
    <p:embeddedFont>
      <p:font typeface="Lora Bold" charset="1" panose="00000800000000000000"/>
      <p:regular r:id="rId53"/>
    </p:embeddedFont>
    <p:embeddedFont>
      <p:font typeface="Lora Bold Italics" charset="1" panose="00000800000000000000"/>
      <p:regular r:id="rId54"/>
    </p:embeddedFont>
    <p:embeddedFont>
      <p:font typeface="Arimo Bold" charset="1" panose="020B0704020202020204"/>
      <p:regular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fonts/font46.fntdata" Type="http://schemas.openxmlformats.org/officeDocument/2006/relationships/font"/><Relationship Id="rId47" Target="fonts/font47.fntdata" Type="http://schemas.openxmlformats.org/officeDocument/2006/relationships/font"/><Relationship Id="rId48" Target="fonts/font48.fntdata" Type="http://schemas.openxmlformats.org/officeDocument/2006/relationships/font"/><Relationship Id="rId49" Target="fonts/font49.fntdata" Type="http://schemas.openxmlformats.org/officeDocument/2006/relationships/font"/><Relationship Id="rId5" Target="tableStyles.xml" Type="http://schemas.openxmlformats.org/officeDocument/2006/relationships/tableStyles"/><Relationship Id="rId50" Target="fonts/font50.fntdata" Type="http://schemas.openxmlformats.org/officeDocument/2006/relationships/font"/><Relationship Id="rId51" Target="fonts/font51.fntdata" Type="http://schemas.openxmlformats.org/officeDocument/2006/relationships/font"/><Relationship Id="rId52" Target="fonts/font52.fntdata" Type="http://schemas.openxmlformats.org/officeDocument/2006/relationships/font"/><Relationship Id="rId53" Target="fonts/font53.fntdata" Type="http://schemas.openxmlformats.org/officeDocument/2006/relationships/font"/><Relationship Id="rId54" Target="fonts/font54.fntdata" Type="http://schemas.openxmlformats.org/officeDocument/2006/relationships/font"/><Relationship Id="rId55" Target="fonts/font55.fntdata" Type="http://schemas.openxmlformats.org/officeDocument/2006/relationships/font"/><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media/image14.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media/image14.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media/image14.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 Id="rId3" Target="../media/image17.png" Type="http://schemas.openxmlformats.org/officeDocument/2006/relationships/image"/><Relationship Id="rId4" Target="../media/image1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grpSp>
        <p:nvGrpSpPr>
          <p:cNvPr name="Group 3" id="3"/>
          <p:cNvGrpSpPr/>
          <p:nvPr/>
        </p:nvGrpSpPr>
        <p:grpSpPr>
          <a:xfrm rot="0">
            <a:off x="14469342" y="8461019"/>
            <a:ext cx="2644197" cy="729024"/>
            <a:chOff x="0" y="0"/>
            <a:chExt cx="3525596" cy="972033"/>
          </a:xfrm>
        </p:grpSpPr>
        <p:sp>
          <p:nvSpPr>
            <p:cNvPr name="Freeform 4" id="4"/>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5" id="5"/>
          <p:cNvGrpSpPr/>
          <p:nvPr/>
        </p:nvGrpSpPr>
        <p:grpSpPr>
          <a:xfrm rot="0">
            <a:off x="9698612" y="2399576"/>
            <a:ext cx="8589388" cy="7887424"/>
            <a:chOff x="0" y="0"/>
            <a:chExt cx="2262226" cy="2077346"/>
          </a:xfrm>
        </p:grpSpPr>
        <p:sp>
          <p:nvSpPr>
            <p:cNvPr name="Freeform 6" id="6"/>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7" id="7"/>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8" id="8"/>
          <p:cNvGrpSpPr/>
          <p:nvPr/>
        </p:nvGrpSpPr>
        <p:grpSpPr>
          <a:xfrm rot="2700000">
            <a:off x="13737143" y="5349105"/>
            <a:ext cx="5696323" cy="5707346"/>
            <a:chOff x="0" y="0"/>
            <a:chExt cx="1500266" cy="1503169"/>
          </a:xfrm>
        </p:grpSpPr>
        <p:sp>
          <p:nvSpPr>
            <p:cNvPr name="Freeform 9" id="9"/>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0" id="10"/>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1" id="11"/>
          <p:cNvGrpSpPr/>
          <p:nvPr/>
        </p:nvGrpSpPr>
        <p:grpSpPr>
          <a:xfrm rot="0">
            <a:off x="14372539" y="8492593"/>
            <a:ext cx="2838641" cy="697450"/>
            <a:chOff x="0" y="0"/>
            <a:chExt cx="747625" cy="183691"/>
          </a:xfrm>
        </p:grpSpPr>
        <p:sp>
          <p:nvSpPr>
            <p:cNvPr name="Freeform 12" id="12"/>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3" id="13"/>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4" id="14" descr="תמונה שמכילה טקסט, גופן, צילום מסך, גרפיקה"/>
          <p:cNvSpPr/>
          <p:nvPr/>
        </p:nvSpPr>
        <p:spPr>
          <a:xfrm flipH="false" flipV="false" rot="0">
            <a:off x="9573016" y="5356565"/>
            <a:ext cx="8305267" cy="3209039"/>
          </a:xfrm>
          <a:custGeom>
            <a:avLst/>
            <a:gdLst/>
            <a:ahLst/>
            <a:cxnLst/>
            <a:rect r="r" b="b" t="t" l="l"/>
            <a:pathLst>
              <a:path h="3209039" w="8305267">
                <a:moveTo>
                  <a:pt x="0" y="0"/>
                </a:moveTo>
                <a:lnTo>
                  <a:pt x="8305266" y="0"/>
                </a:lnTo>
                <a:lnTo>
                  <a:pt x="8305266" y="3209039"/>
                </a:lnTo>
                <a:lnTo>
                  <a:pt x="0" y="3209039"/>
                </a:lnTo>
                <a:lnTo>
                  <a:pt x="0" y="0"/>
                </a:lnTo>
                <a:close/>
              </a:path>
            </a:pathLst>
          </a:custGeom>
          <a:blipFill>
            <a:blip r:embed="rId3"/>
            <a:stretch>
              <a:fillRect l="-4365" t="0" r="-4365" b="0"/>
            </a:stretch>
          </a:blipFill>
        </p:spPr>
      </p:sp>
      <p:sp>
        <p:nvSpPr>
          <p:cNvPr name="TextBox 15" id="15"/>
          <p:cNvSpPr txBox="true"/>
          <p:nvPr/>
        </p:nvSpPr>
        <p:spPr>
          <a:xfrm rot="0">
            <a:off x="713956" y="6086995"/>
            <a:ext cx="8984656" cy="657225"/>
          </a:xfrm>
          <a:prstGeom prst="rect">
            <a:avLst/>
          </a:prstGeom>
        </p:spPr>
        <p:txBody>
          <a:bodyPr anchor="t" rtlCol="false" tIns="0" lIns="0" bIns="0" rIns="0">
            <a:spAutoFit/>
          </a:bodyPr>
          <a:lstStyle/>
          <a:p>
            <a:pPr algn="l">
              <a:lnSpc>
                <a:spcPts val="5040"/>
              </a:lnSpc>
            </a:pPr>
            <a:r>
              <a:rPr lang="en-US" sz="4200" b="true">
                <a:solidFill>
                  <a:srgbClr val="1B969B"/>
                </a:solidFill>
                <a:latin typeface="Arial Bold"/>
                <a:ea typeface="Arial Bold"/>
                <a:cs typeface="Arial Bold"/>
                <a:sym typeface="Arial Bold"/>
              </a:rPr>
              <a:t>СЮРПРИЗ В ПРАЙМ-ТАЙМЕ</a:t>
            </a:r>
          </a:p>
        </p:txBody>
      </p:sp>
      <p:sp>
        <p:nvSpPr>
          <p:cNvPr name="TextBox 16" id="16"/>
          <p:cNvSpPr txBox="true"/>
          <p:nvPr/>
        </p:nvSpPr>
        <p:spPr>
          <a:xfrm rot="0">
            <a:off x="713956" y="6951559"/>
            <a:ext cx="7172554" cy="1266825"/>
          </a:xfrm>
          <a:prstGeom prst="rect">
            <a:avLst/>
          </a:prstGeom>
        </p:spPr>
        <p:txBody>
          <a:bodyPr anchor="t" rtlCol="false" tIns="0" lIns="0" bIns="0" rIns="0">
            <a:spAutoFit/>
          </a:bodyPr>
          <a:lstStyle/>
          <a:p>
            <a:pPr algn="just">
              <a:lnSpc>
                <a:spcPts val="2520"/>
              </a:lnSpc>
            </a:pPr>
            <a:r>
              <a:rPr lang="en-US" sz="2100">
                <a:solidFill>
                  <a:srgbClr val="000000"/>
                </a:solidFill>
                <a:latin typeface="Arial"/>
                <a:ea typeface="Arial"/>
                <a:cs typeface="Arial"/>
                <a:sym typeface="Arial"/>
              </a:rPr>
              <a:t>Посреди списка еврейских праздников</a:t>
            </a:r>
            <a:r>
              <a:rPr lang="en-US" sz="2100">
                <a:solidFill>
                  <a:srgbClr val="000000"/>
                </a:solidFill>
                <a:latin typeface="Arial"/>
                <a:ea typeface="Arial"/>
                <a:cs typeface="Arial"/>
                <a:sym typeface="Arial"/>
              </a:rPr>
              <a:t> — между Песахом и Рош а-шана — в Торе внезапно появляется заповедь социального типа. Как это вписывается в общую картину?</a:t>
            </a:r>
          </a:p>
        </p:txBody>
      </p:sp>
      <p:sp>
        <p:nvSpPr>
          <p:cNvPr name="TextBox 17" id="17"/>
          <p:cNvSpPr txBox="true"/>
          <p:nvPr/>
        </p:nvSpPr>
        <p:spPr>
          <a:xfrm rot="0">
            <a:off x="16862069" y="786879"/>
            <a:ext cx="491128" cy="264376"/>
          </a:xfrm>
          <a:prstGeom prst="rect">
            <a:avLst/>
          </a:prstGeom>
        </p:spPr>
        <p:txBody>
          <a:bodyPr anchor="t" rtlCol="false" tIns="0" lIns="0" bIns="0" rIns="0">
            <a:spAutoFit/>
          </a:bodyPr>
          <a:lstStyle/>
          <a:p>
            <a:pPr algn="r">
              <a:lnSpc>
                <a:spcPts val="1620"/>
              </a:lnSpc>
            </a:pPr>
            <a:r>
              <a:rPr lang="en-US" sz="1350">
                <a:solidFill>
                  <a:srgbClr val="000000"/>
                </a:solidFill>
                <a:latin typeface="Lora"/>
                <a:ea typeface="Lora"/>
                <a:cs typeface="Lora"/>
                <a:sym typeface="Lora"/>
              </a:rPr>
              <a:t>B”H</a:t>
            </a:r>
          </a:p>
        </p:txBody>
      </p:sp>
      <p:sp>
        <p:nvSpPr>
          <p:cNvPr name="TextBox 18" id="18"/>
          <p:cNvSpPr txBox="true"/>
          <p:nvPr/>
        </p:nvSpPr>
        <p:spPr>
          <a:xfrm rot="0">
            <a:off x="14463960" y="8658844"/>
            <a:ext cx="2655799" cy="323850"/>
          </a:xfrm>
          <a:prstGeom prst="rect">
            <a:avLst/>
          </a:prstGeom>
        </p:spPr>
        <p:txBody>
          <a:bodyPr anchor="t" rtlCol="false" tIns="0" lIns="0" bIns="0" rIns="0">
            <a:spAutoFit/>
          </a:bodyPr>
          <a:lstStyle/>
          <a:p>
            <a:pPr algn="ctr">
              <a:lnSpc>
                <a:spcPts val="2520"/>
              </a:lnSpc>
            </a:pPr>
            <a:r>
              <a:rPr lang="en-US" sz="2100">
                <a:solidFill>
                  <a:srgbClr val="FFFFFF"/>
                </a:solidFill>
                <a:latin typeface="Arial"/>
                <a:ea typeface="Arial"/>
                <a:cs typeface="Arial"/>
                <a:sym typeface="Arial"/>
              </a:rPr>
              <a:t>Эмор</a:t>
            </a:r>
          </a:p>
        </p:txBody>
      </p:sp>
      <p:grpSp>
        <p:nvGrpSpPr>
          <p:cNvPr name="Group 19" id="19"/>
          <p:cNvGrpSpPr/>
          <p:nvPr/>
        </p:nvGrpSpPr>
        <p:grpSpPr>
          <a:xfrm rot="0">
            <a:off x="713956" y="640998"/>
            <a:ext cx="8169346" cy="4903071"/>
            <a:chOff x="0" y="0"/>
            <a:chExt cx="7415009" cy="4450334"/>
          </a:xfrm>
        </p:grpSpPr>
        <p:sp>
          <p:nvSpPr>
            <p:cNvPr name="Freeform 20" id="20"/>
            <p:cNvSpPr/>
            <p:nvPr/>
          </p:nvSpPr>
          <p:spPr>
            <a:xfrm flipH="false" flipV="false" rot="0">
              <a:off x="0" y="0"/>
              <a:ext cx="7415022" cy="4450334"/>
            </a:xfrm>
            <a:custGeom>
              <a:avLst/>
              <a:gdLst/>
              <a:ahLst/>
              <a:cxnLst/>
              <a:rect r="r" b="b" t="t" l="l"/>
              <a:pathLst>
                <a:path h="4450334" w="7415022">
                  <a:moveTo>
                    <a:pt x="0" y="0"/>
                  </a:moveTo>
                  <a:lnTo>
                    <a:pt x="7415022" y="0"/>
                  </a:lnTo>
                  <a:lnTo>
                    <a:pt x="7415022" y="4450334"/>
                  </a:lnTo>
                  <a:lnTo>
                    <a:pt x="0" y="4450334"/>
                  </a:lnTo>
                  <a:lnTo>
                    <a:pt x="0" y="0"/>
                  </a:lnTo>
                  <a:close/>
                </a:path>
              </a:pathLst>
            </a:custGeom>
            <a:blipFill>
              <a:blip r:embed="rId4"/>
              <a:stretch>
                <a:fillRect l="0" t="0" r="0" b="0"/>
              </a:stretch>
            </a:blipFill>
          </p:spPr>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8568585" cy="2219325"/>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А</a:t>
            </a:r>
            <a:r>
              <a:rPr lang="en-US" sz="7200" b="true">
                <a:solidFill>
                  <a:srgbClr val="1B969B"/>
                </a:solidFill>
                <a:latin typeface="Arial Bold"/>
                <a:ea typeface="Arial Bold"/>
                <a:cs typeface="Arial Bold"/>
                <a:sym typeface="Arial Bold"/>
              </a:rPr>
              <a:t>. Дары бедным из урожая</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Эмор</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1609924"/>
            <a:ext cx="13716000" cy="12017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Не</a:t>
            </a:r>
            <a:r>
              <a:rPr lang="en-US" sz="3150">
                <a:solidFill>
                  <a:srgbClr val="000000"/>
                </a:solidFill>
                <a:latin typeface="Calibri (MS)"/>
                <a:ea typeface="Calibri (MS)"/>
                <a:cs typeface="Calibri (MS)"/>
                <a:sym typeface="Calibri (MS)"/>
              </a:rPr>
              <a:t> ходи соглядатаем в народе твоем; не стой на крови ближнего твоего. Я Г-сподь.</a:t>
            </a:r>
          </a:p>
        </p:txBody>
      </p:sp>
      <p:sp>
        <p:nvSpPr>
          <p:cNvPr name="TextBox 4" id="4"/>
          <p:cNvSpPr txBox="true"/>
          <p:nvPr/>
        </p:nvSpPr>
        <p:spPr>
          <a:xfrm rot="0">
            <a:off x="3385957" y="1108966"/>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Ваикра, 23</a:t>
            </a:r>
            <a:r>
              <a:rPr lang="en-US" sz="2400" b="true">
                <a:solidFill>
                  <a:srgbClr val="1A969B"/>
                </a:solidFill>
                <a:latin typeface="Calibri (MS) Bold"/>
                <a:ea typeface="Calibri (MS) Bold"/>
                <a:cs typeface="Calibri (MS) Bold"/>
                <a:sym typeface="Calibri (MS) Bold"/>
              </a:rPr>
              <a:t>, 4-5; 15-16; 21-22; 24; 27</a:t>
            </a:r>
          </a:p>
        </p:txBody>
      </p:sp>
      <p:sp>
        <p:nvSpPr>
          <p:cNvPr name="TextBox 5" id="5"/>
          <p:cNvSpPr txBox="true"/>
          <p:nvPr/>
        </p:nvSpPr>
        <p:spPr>
          <a:xfrm rot="0">
            <a:off x="3385957" y="518416"/>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1</a:t>
            </a:r>
          </a:p>
        </p:txBody>
      </p:sp>
      <p:sp>
        <p:nvSpPr>
          <p:cNvPr name="AutoShape 6" id="6"/>
          <p:cNvSpPr/>
          <p:nvPr/>
        </p:nvSpPr>
        <p:spPr>
          <a:xfrm flipV="true">
            <a:off x="3421732" y="1628974"/>
            <a:ext cx="1139598" cy="0"/>
          </a:xfrm>
          <a:prstGeom prst="line">
            <a:avLst/>
          </a:prstGeom>
          <a:ln cap="flat" w="76200">
            <a:solidFill>
              <a:srgbClr val="30BFBF"/>
            </a:solidFill>
            <a:prstDash val="solid"/>
            <a:headEnd type="none" len="sm" w="sm"/>
            <a:tailEnd type="none" len="sm" w="sm"/>
          </a:ln>
        </p:spPr>
      </p:sp>
      <p:sp>
        <p:nvSpPr>
          <p:cNvPr name="TextBox 7" id="7"/>
          <p:cNvSpPr txBox="true"/>
          <p:nvPr/>
        </p:nvSpPr>
        <p:spPr>
          <a:xfrm rot="0">
            <a:off x="3421732" y="3297411"/>
            <a:ext cx="13716000" cy="12017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В</a:t>
            </a:r>
            <a:r>
              <a:rPr lang="en-US" sz="3150">
                <a:solidFill>
                  <a:srgbClr val="000000"/>
                </a:solidFill>
                <a:latin typeface="Calibri (MS)"/>
                <a:ea typeface="Calibri (MS)"/>
                <a:cs typeface="Calibri (MS)"/>
                <a:sym typeface="Calibri (MS)"/>
              </a:rPr>
              <a:t> первый месяц, четырнадцатого числа месяца, после полудня, принесите пасхальную жертву Г-споду.</a:t>
            </a:r>
          </a:p>
        </p:txBody>
      </p:sp>
      <p:sp>
        <p:nvSpPr>
          <p:cNvPr name="TextBox 8" id="8"/>
          <p:cNvSpPr txBox="true"/>
          <p:nvPr/>
        </p:nvSpPr>
        <p:spPr>
          <a:xfrm rot="0">
            <a:off x="3421732" y="2830686"/>
            <a:ext cx="1139598"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Пес</a:t>
            </a:r>
            <a:r>
              <a:rPr lang="en-US" b="true" sz="3000" strike="noStrike" u="none">
                <a:solidFill>
                  <a:srgbClr val="1A969B"/>
                </a:solidFill>
                <a:latin typeface="Calibri (MS) Bold"/>
                <a:ea typeface="Calibri (MS) Bold"/>
                <a:cs typeface="Calibri (MS) Bold"/>
                <a:sym typeface="Calibri (MS) Bold"/>
              </a:rPr>
              <a:t>ах</a:t>
            </a:r>
          </a:p>
        </p:txBody>
      </p:sp>
      <p:sp>
        <p:nvSpPr>
          <p:cNvPr name="TextBox 9" id="9"/>
          <p:cNvSpPr txBox="true"/>
          <p:nvPr/>
        </p:nvSpPr>
        <p:spPr>
          <a:xfrm rot="0">
            <a:off x="3421732" y="4956323"/>
            <a:ext cx="13716000" cy="35258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Отсчитайте</a:t>
            </a:r>
            <a:r>
              <a:rPr lang="en-US" sz="3150">
                <a:solidFill>
                  <a:srgbClr val="000000"/>
                </a:solidFill>
                <a:latin typeface="Calibri (MS)"/>
                <a:ea typeface="Calibri (MS)"/>
                <a:cs typeface="Calibri (MS)"/>
                <a:sym typeface="Calibri (MS)"/>
              </a:rPr>
              <a:t> себе от дня, следующего за праздником, от дня приношения снопа возношения, семь полных недель. До дня, следующего за седьмой неделей, отсчитайте пятьдесят дней, и принесите новое хлебное приношение Г-споду… И провозгласите в тот самый день, священное собрание пусть будет у вас; никакой тяжёлой работы не делайте; это вечный закон во всех ваших поселениях во всех ваших поколениях. </a:t>
            </a:r>
          </a:p>
        </p:txBody>
      </p:sp>
      <p:sp>
        <p:nvSpPr>
          <p:cNvPr name="TextBox 10" id="10"/>
          <p:cNvSpPr txBox="true"/>
          <p:nvPr/>
        </p:nvSpPr>
        <p:spPr>
          <a:xfrm rot="0">
            <a:off x="3421732" y="4489598"/>
            <a:ext cx="3506091"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Ш</a:t>
            </a:r>
            <a:r>
              <a:rPr lang="en-US" b="true" sz="3000" strike="noStrike" u="none">
                <a:solidFill>
                  <a:srgbClr val="1A969B"/>
                </a:solidFill>
                <a:latin typeface="Calibri (MS) Bold"/>
                <a:ea typeface="Calibri (MS) Bold"/>
                <a:cs typeface="Calibri (MS) Bold"/>
                <a:sym typeface="Calibri (MS) Bold"/>
              </a:rPr>
              <a:t>авуот</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1343025"/>
            <a:ext cx="13716000" cy="17827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Когда будете жать урожай земли вашей, не дожинай до конца край (пеа) поля твоего при жатве; и [упавших из рук] колосьев (лекет) от жатвы твоей не подбирай. Бедному и пришельцу оставь их, Я Г-сподь, Б-г ваш.</a:t>
            </a:r>
          </a:p>
        </p:txBody>
      </p:sp>
      <p:sp>
        <p:nvSpPr>
          <p:cNvPr name="TextBox 4" id="4"/>
          <p:cNvSpPr txBox="true"/>
          <p:nvPr/>
        </p:nvSpPr>
        <p:spPr>
          <a:xfrm rot="0">
            <a:off x="3421732" y="3539946"/>
            <a:ext cx="13716000" cy="12017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Ск</a:t>
            </a:r>
            <a:r>
              <a:rPr lang="en-US" sz="3150">
                <a:solidFill>
                  <a:srgbClr val="000000"/>
                </a:solidFill>
                <a:latin typeface="Calibri (MS)"/>
                <a:ea typeface="Calibri (MS)"/>
                <a:cs typeface="Calibri (MS)"/>
                <a:sym typeface="Calibri (MS)"/>
              </a:rPr>
              <a:t>ажи сынам Израиля: в седьмой месяц, первого числа месяца, будут у вас покой, памятный трубный звук, священное собрание.</a:t>
            </a:r>
          </a:p>
        </p:txBody>
      </p:sp>
      <p:sp>
        <p:nvSpPr>
          <p:cNvPr name="TextBox 5" id="5"/>
          <p:cNvSpPr txBox="true"/>
          <p:nvPr/>
        </p:nvSpPr>
        <p:spPr>
          <a:xfrm rot="0">
            <a:off x="3421732" y="962025"/>
            <a:ext cx="13326232"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Леке</a:t>
            </a:r>
            <a:r>
              <a:rPr lang="en-US" b="true" sz="3000" strike="noStrike" u="none">
                <a:solidFill>
                  <a:srgbClr val="1A969B"/>
                </a:solidFill>
                <a:latin typeface="Calibri (MS) Bold"/>
                <a:ea typeface="Calibri (MS) Bold"/>
                <a:cs typeface="Calibri (MS) Bold"/>
                <a:sym typeface="Calibri (MS) Bold"/>
              </a:rPr>
              <a:t>т и пеа для бедных</a:t>
            </a:r>
          </a:p>
        </p:txBody>
      </p:sp>
      <p:sp>
        <p:nvSpPr>
          <p:cNvPr name="TextBox 6" id="6"/>
          <p:cNvSpPr txBox="true"/>
          <p:nvPr/>
        </p:nvSpPr>
        <p:spPr>
          <a:xfrm rot="0">
            <a:off x="3421732" y="3059087"/>
            <a:ext cx="13326232"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Рош</a:t>
            </a:r>
            <a:r>
              <a:rPr lang="en-US" b="true" sz="3000" strike="noStrike" u="none">
                <a:solidFill>
                  <a:srgbClr val="1A969B"/>
                </a:solidFill>
                <a:latin typeface="Calibri (MS) Bold"/>
                <a:ea typeface="Calibri (MS) Bold"/>
                <a:cs typeface="Calibri (MS) Bold"/>
                <a:sym typeface="Calibri (MS) Bold"/>
              </a:rPr>
              <a:t> а-шана </a:t>
            </a:r>
          </a:p>
        </p:txBody>
      </p:sp>
      <p:sp>
        <p:nvSpPr>
          <p:cNvPr name="TextBox 7" id="7"/>
          <p:cNvSpPr txBox="true"/>
          <p:nvPr/>
        </p:nvSpPr>
        <p:spPr>
          <a:xfrm rot="0">
            <a:off x="3421732" y="5155842"/>
            <a:ext cx="13716000" cy="12017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Но</a:t>
            </a:r>
            <a:r>
              <a:rPr lang="en-US" sz="3150">
                <a:solidFill>
                  <a:srgbClr val="000000"/>
                </a:solidFill>
                <a:latin typeface="Calibri (MS)"/>
                <a:ea typeface="Calibri (MS)"/>
                <a:cs typeface="Calibri (MS)"/>
                <a:sym typeface="Calibri (MS)"/>
              </a:rPr>
              <a:t> десятого числа седьмого месяца — День искупления. Священное собрание будет у вас. Смиряйте души ваши и приносите огненную жертву Г-споду.</a:t>
            </a:r>
          </a:p>
        </p:txBody>
      </p:sp>
      <p:sp>
        <p:nvSpPr>
          <p:cNvPr name="TextBox 8" id="8"/>
          <p:cNvSpPr txBox="true"/>
          <p:nvPr/>
        </p:nvSpPr>
        <p:spPr>
          <a:xfrm rot="0">
            <a:off x="3421732" y="4674983"/>
            <a:ext cx="13326232"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Йом</a:t>
            </a:r>
            <a:r>
              <a:rPr lang="en-US" b="true" sz="3000" strike="noStrike" u="none">
                <a:solidFill>
                  <a:srgbClr val="1A969B"/>
                </a:solidFill>
                <a:latin typeface="Calibri (MS) Bold"/>
                <a:ea typeface="Calibri (MS) Bold"/>
                <a:cs typeface="Calibri (MS) Bold"/>
                <a:sym typeface="Calibri (MS) Bold"/>
              </a:rPr>
              <a:t> Кипур</a:t>
            </a:r>
          </a:p>
        </p:txBody>
      </p:sp>
      <p:sp>
        <p:nvSpPr>
          <p:cNvPr name="TextBox 9" id="9"/>
          <p:cNvSpPr txBox="true"/>
          <p:nvPr/>
        </p:nvSpPr>
        <p:spPr>
          <a:xfrm rot="0">
            <a:off x="3421732" y="7224329"/>
            <a:ext cx="13716000" cy="1201712"/>
          </a:xfrm>
          <a:prstGeom prst="rect">
            <a:avLst/>
          </a:prstGeom>
        </p:spPr>
        <p:txBody>
          <a:bodyPr anchor="t" rtlCol="false" tIns="0" lIns="0" bIns="0" rIns="0">
            <a:spAutoFit/>
          </a:bodyPr>
          <a:lstStyle/>
          <a:p>
            <a:pPr algn="just">
              <a:lnSpc>
                <a:spcPts val="4592"/>
              </a:lnSpc>
            </a:pPr>
            <a:r>
              <a:rPr lang="en-US" sz="3150" b="true">
                <a:solidFill>
                  <a:srgbClr val="000000"/>
                </a:solidFill>
                <a:latin typeface="Calibri (MS) Bold"/>
                <a:ea typeface="Calibri (MS) Bold"/>
                <a:cs typeface="Calibri (MS) Bold"/>
                <a:sym typeface="Calibri (MS) Bold"/>
              </a:rPr>
              <a:t>«Когда</a:t>
            </a:r>
            <a:r>
              <a:rPr lang="en-US" sz="3150" b="true">
                <a:solidFill>
                  <a:srgbClr val="000000"/>
                </a:solidFill>
                <a:latin typeface="Calibri (MS) Bold"/>
                <a:ea typeface="Calibri (MS) Bold"/>
                <a:cs typeface="Calibri (MS) Bold"/>
                <a:sym typeface="Calibri (MS) Bold"/>
              </a:rPr>
              <a:t> будете жать урожай»:</a:t>
            </a:r>
            <a:r>
              <a:rPr lang="en-US" sz="3150">
                <a:solidFill>
                  <a:srgbClr val="000000"/>
                </a:solidFill>
                <a:latin typeface="Calibri (MS)"/>
                <a:ea typeface="Calibri (MS)"/>
                <a:cs typeface="Calibri (MS)"/>
                <a:sym typeface="Calibri (MS)"/>
              </a:rPr>
              <a:t> рав Авдими сын рабби Йосефа говорит: «Почему Писание помещает этот отрывок в самую середину законов о праздниках — </a:t>
            </a:r>
          </a:p>
        </p:txBody>
      </p:sp>
      <p:sp>
        <p:nvSpPr>
          <p:cNvPr name="TextBox 10" id="10"/>
          <p:cNvSpPr txBox="true"/>
          <p:nvPr/>
        </p:nvSpPr>
        <p:spPr>
          <a:xfrm rot="0">
            <a:off x="3421732" y="6386129"/>
            <a:ext cx="13326232" cy="523875"/>
          </a:xfrm>
          <a:prstGeom prst="rect">
            <a:avLst/>
          </a:prstGeom>
        </p:spPr>
        <p:txBody>
          <a:bodyPr anchor="t" rtlCol="false" tIns="0" lIns="0" bIns="0" rIns="0">
            <a:spAutoFit/>
          </a:bodyPr>
          <a:lstStyle/>
          <a:p>
            <a:pPr algn="l" marL="0" indent="0" lvl="0">
              <a:lnSpc>
                <a:spcPts val="3600"/>
              </a:lnSpc>
              <a:spcBef>
                <a:spcPct val="0"/>
              </a:spcBef>
            </a:pPr>
            <a:r>
              <a:rPr lang="en-US" b="true" sz="3000" strike="noStrike" u="none">
                <a:solidFill>
                  <a:srgbClr val="1A969B"/>
                </a:solidFill>
                <a:latin typeface="Calibri (MS) Bold"/>
                <a:ea typeface="Calibri (MS) Bold"/>
                <a:cs typeface="Calibri (MS) Bold"/>
                <a:sym typeface="Calibri (MS) Bold"/>
              </a:rPr>
              <a:t>Связь с темой </a:t>
            </a:r>
          </a:p>
        </p:txBody>
      </p:sp>
      <p:sp>
        <p:nvSpPr>
          <p:cNvPr name="TextBox 11" id="11"/>
          <p:cNvSpPr txBox="true"/>
          <p:nvPr/>
        </p:nvSpPr>
        <p:spPr>
          <a:xfrm rot="0">
            <a:off x="3421732" y="6843329"/>
            <a:ext cx="13326232"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Раш</a:t>
            </a:r>
            <a:r>
              <a:rPr lang="en-US" b="true" sz="3000" strike="noStrike" u="none">
                <a:solidFill>
                  <a:srgbClr val="1A969B"/>
                </a:solidFill>
                <a:latin typeface="Calibri (MS) Bold"/>
                <a:ea typeface="Calibri (MS) Bold"/>
                <a:cs typeface="Calibri (MS) Bold"/>
                <a:sym typeface="Calibri (MS) Bold"/>
              </a:rPr>
              <a:t>и</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885825"/>
            <a:ext cx="13716000" cy="35258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Пес</a:t>
            </a:r>
            <a:r>
              <a:rPr lang="en-US" sz="3150">
                <a:solidFill>
                  <a:srgbClr val="000000"/>
                </a:solidFill>
                <a:latin typeface="Calibri (MS)"/>
                <a:ea typeface="Calibri (MS)"/>
                <a:cs typeface="Calibri (MS)"/>
                <a:sym typeface="Calibri (MS)"/>
              </a:rPr>
              <a:t>ах и Шавуот с одной стороны, Рош а-шана, Йом Кипур и Суккот с другой? Чтобы научить тебя, что всякий, кто жертвует забытые колосья и край поля бедным как положено, приравнивается к тому, кто построил Храм и принёс в нём свои жертвы.</a:t>
            </a:r>
          </a:p>
          <a:p>
            <a:pPr algn="just">
              <a:lnSpc>
                <a:spcPts val="4592"/>
              </a:lnSpc>
            </a:pPr>
            <a:r>
              <a:rPr lang="en-US" sz="3150" b="true">
                <a:solidFill>
                  <a:srgbClr val="000000"/>
                </a:solidFill>
                <a:latin typeface="Calibri (MS) Bold"/>
                <a:ea typeface="Calibri (MS) Bold"/>
                <a:cs typeface="Calibri (MS) Bold"/>
                <a:sym typeface="Calibri (MS) Bold"/>
              </a:rPr>
              <a:t>«Оставь»:</a:t>
            </a:r>
            <a:r>
              <a:rPr lang="en-US" sz="3150">
                <a:solidFill>
                  <a:srgbClr val="000000"/>
                </a:solidFill>
                <a:latin typeface="Calibri (MS)"/>
                <a:ea typeface="Calibri (MS)"/>
                <a:cs typeface="Calibri (MS)"/>
                <a:sym typeface="Calibri (MS)"/>
              </a:rPr>
              <a:t> положи урожай перед ними, и они сами соберут его; ты не должен помогать ни одному из них.</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706216" y="548682"/>
            <a:ext cx="3493002" cy="1526308"/>
            <a:chOff x="0" y="0"/>
            <a:chExt cx="919968" cy="401990"/>
          </a:xfrm>
        </p:grpSpPr>
        <p:sp>
          <p:nvSpPr>
            <p:cNvPr name="Freeform 5" id="5"/>
            <p:cNvSpPr/>
            <p:nvPr/>
          </p:nvSpPr>
          <p:spPr>
            <a:xfrm flipH="false" flipV="false" rot="0">
              <a:off x="0" y="0"/>
              <a:ext cx="919968" cy="401991"/>
            </a:xfrm>
            <a:custGeom>
              <a:avLst/>
              <a:gdLst/>
              <a:ahLst/>
              <a:cxnLst/>
              <a:rect r="r" b="b" t="t" l="l"/>
              <a:pathLst>
                <a:path h="401991" w="919968">
                  <a:moveTo>
                    <a:pt x="0" y="0"/>
                  </a:moveTo>
                  <a:lnTo>
                    <a:pt x="919968" y="0"/>
                  </a:lnTo>
                  <a:lnTo>
                    <a:pt x="919968" y="401991"/>
                  </a:lnTo>
                  <a:lnTo>
                    <a:pt x="0" y="401991"/>
                  </a:lnTo>
                  <a:close/>
                </a:path>
              </a:pathLst>
            </a:custGeom>
            <a:solidFill>
              <a:srgbClr val="FDFDFD"/>
            </a:solidFill>
          </p:spPr>
        </p:sp>
        <p:sp>
          <p:nvSpPr>
            <p:cNvPr name="TextBox 6" id="6"/>
            <p:cNvSpPr txBox="true"/>
            <p:nvPr/>
          </p:nvSpPr>
          <p:spPr>
            <a:xfrm>
              <a:off x="0" y="-38100"/>
              <a:ext cx="919968" cy="440090"/>
            </a:xfrm>
            <a:prstGeom prst="rect">
              <a:avLst/>
            </a:prstGeom>
          </p:spPr>
          <p:txBody>
            <a:bodyPr anchor="ctr" rtlCol="false" tIns="50800" lIns="50800" bIns="50800" rIns="50800"/>
            <a:lstStyle/>
            <a:p>
              <a:pPr algn="ctr">
                <a:lnSpc>
                  <a:spcPts val="2659"/>
                </a:lnSpc>
              </a:pPr>
            </a:p>
          </p:txBody>
        </p:sp>
      </p:grpSp>
      <p:grpSp>
        <p:nvGrpSpPr>
          <p:cNvPr name="Group 7" id="7"/>
          <p:cNvGrpSpPr/>
          <p:nvPr/>
        </p:nvGrpSpPr>
        <p:grpSpPr>
          <a:xfrm rot="0">
            <a:off x="4199218" y="548682"/>
            <a:ext cx="4944782" cy="1526308"/>
            <a:chOff x="0" y="0"/>
            <a:chExt cx="1302329" cy="401990"/>
          </a:xfrm>
        </p:grpSpPr>
        <p:sp>
          <p:nvSpPr>
            <p:cNvPr name="Freeform 8" id="8"/>
            <p:cNvSpPr/>
            <p:nvPr/>
          </p:nvSpPr>
          <p:spPr>
            <a:xfrm flipH="false" flipV="false" rot="0">
              <a:off x="0" y="0"/>
              <a:ext cx="1302329" cy="401991"/>
            </a:xfrm>
            <a:custGeom>
              <a:avLst/>
              <a:gdLst/>
              <a:ahLst/>
              <a:cxnLst/>
              <a:rect r="r" b="b" t="t" l="l"/>
              <a:pathLst>
                <a:path h="401991" w="1302329">
                  <a:moveTo>
                    <a:pt x="0" y="0"/>
                  </a:moveTo>
                  <a:lnTo>
                    <a:pt x="1302329" y="0"/>
                  </a:lnTo>
                  <a:lnTo>
                    <a:pt x="1302329" y="401991"/>
                  </a:lnTo>
                  <a:lnTo>
                    <a:pt x="0" y="401991"/>
                  </a:lnTo>
                  <a:close/>
                </a:path>
              </a:pathLst>
            </a:custGeom>
            <a:solidFill>
              <a:srgbClr val="EAEFF3"/>
            </a:solidFill>
          </p:spPr>
        </p:sp>
        <p:sp>
          <p:nvSpPr>
            <p:cNvPr name="TextBox 9" id="9"/>
            <p:cNvSpPr txBox="true"/>
            <p:nvPr/>
          </p:nvSpPr>
          <p:spPr>
            <a:xfrm>
              <a:off x="0" y="-38100"/>
              <a:ext cx="1302329" cy="440090"/>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6671609" y="4499827"/>
            <a:ext cx="5277721" cy="1772476"/>
            <a:chOff x="0" y="0"/>
            <a:chExt cx="1390017" cy="466825"/>
          </a:xfrm>
        </p:grpSpPr>
        <p:sp>
          <p:nvSpPr>
            <p:cNvPr name="Freeform 11" id="11"/>
            <p:cNvSpPr/>
            <p:nvPr/>
          </p:nvSpPr>
          <p:spPr>
            <a:xfrm flipH="false" flipV="false" rot="0">
              <a:off x="0" y="0"/>
              <a:ext cx="1390017" cy="466825"/>
            </a:xfrm>
            <a:custGeom>
              <a:avLst/>
              <a:gdLst/>
              <a:ahLst/>
              <a:cxnLst/>
              <a:rect r="r" b="b" t="t" l="l"/>
              <a:pathLst>
                <a:path h="466825" w="1390017">
                  <a:moveTo>
                    <a:pt x="0" y="0"/>
                  </a:moveTo>
                  <a:lnTo>
                    <a:pt x="1390017" y="0"/>
                  </a:lnTo>
                  <a:lnTo>
                    <a:pt x="1390017" y="466825"/>
                  </a:lnTo>
                  <a:lnTo>
                    <a:pt x="0" y="466825"/>
                  </a:lnTo>
                  <a:close/>
                </a:path>
              </a:pathLst>
            </a:custGeom>
            <a:solidFill>
              <a:srgbClr val="E4B05E"/>
            </a:solidFill>
          </p:spPr>
        </p:sp>
        <p:sp>
          <p:nvSpPr>
            <p:cNvPr name="TextBox 12" id="12"/>
            <p:cNvSpPr txBox="true"/>
            <p:nvPr/>
          </p:nvSpPr>
          <p:spPr>
            <a:xfrm>
              <a:off x="0" y="-38100"/>
              <a:ext cx="1390017" cy="504925"/>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0">
            <a:off x="13895919" y="5645048"/>
            <a:ext cx="3704236" cy="1186787"/>
            <a:chOff x="0" y="0"/>
            <a:chExt cx="975601" cy="312569"/>
          </a:xfrm>
        </p:grpSpPr>
        <p:sp>
          <p:nvSpPr>
            <p:cNvPr name="Freeform 14" id="14"/>
            <p:cNvSpPr/>
            <p:nvPr/>
          </p:nvSpPr>
          <p:spPr>
            <a:xfrm flipH="false" flipV="false" rot="0">
              <a:off x="0" y="0"/>
              <a:ext cx="975601" cy="312569"/>
            </a:xfrm>
            <a:custGeom>
              <a:avLst/>
              <a:gdLst/>
              <a:ahLst/>
              <a:cxnLst/>
              <a:rect r="r" b="b" t="t" l="l"/>
              <a:pathLst>
                <a:path h="312569" w="975601">
                  <a:moveTo>
                    <a:pt x="0" y="0"/>
                  </a:moveTo>
                  <a:lnTo>
                    <a:pt x="975601" y="0"/>
                  </a:lnTo>
                  <a:lnTo>
                    <a:pt x="975601" y="312569"/>
                  </a:lnTo>
                  <a:lnTo>
                    <a:pt x="0" y="312569"/>
                  </a:lnTo>
                  <a:close/>
                </a:path>
              </a:pathLst>
            </a:custGeom>
            <a:solidFill>
              <a:srgbClr val="EAEBE7"/>
            </a:solidFill>
          </p:spPr>
        </p:sp>
        <p:sp>
          <p:nvSpPr>
            <p:cNvPr name="TextBox 15" id="15"/>
            <p:cNvSpPr txBox="true"/>
            <p:nvPr/>
          </p:nvSpPr>
          <p:spPr>
            <a:xfrm>
              <a:off x="0" y="-38100"/>
              <a:ext cx="975601" cy="350669"/>
            </a:xfrm>
            <a:prstGeom prst="rect">
              <a:avLst/>
            </a:prstGeom>
          </p:spPr>
          <p:txBody>
            <a:bodyPr anchor="ctr" rtlCol="false" tIns="50800" lIns="50800" bIns="50800" rIns="50800"/>
            <a:lstStyle/>
            <a:p>
              <a:pPr algn="ctr">
                <a:lnSpc>
                  <a:spcPts val="2659"/>
                </a:lnSpc>
              </a:pPr>
            </a:p>
          </p:txBody>
        </p:sp>
      </p:grpSp>
      <p:grpSp>
        <p:nvGrpSpPr>
          <p:cNvPr name="Group 16" id="16"/>
          <p:cNvGrpSpPr/>
          <p:nvPr/>
        </p:nvGrpSpPr>
        <p:grpSpPr>
          <a:xfrm rot="0">
            <a:off x="4851046" y="8701178"/>
            <a:ext cx="8611349" cy="910722"/>
            <a:chOff x="0" y="0"/>
            <a:chExt cx="2268009" cy="239861"/>
          </a:xfrm>
        </p:grpSpPr>
        <p:sp>
          <p:nvSpPr>
            <p:cNvPr name="Freeform 17" id="17"/>
            <p:cNvSpPr/>
            <p:nvPr/>
          </p:nvSpPr>
          <p:spPr>
            <a:xfrm flipH="false" flipV="false" rot="0">
              <a:off x="0" y="0"/>
              <a:ext cx="2268009" cy="239861"/>
            </a:xfrm>
            <a:custGeom>
              <a:avLst/>
              <a:gdLst/>
              <a:ahLst/>
              <a:cxnLst/>
              <a:rect r="r" b="b" t="t" l="l"/>
              <a:pathLst>
                <a:path h="239861" w="2268009">
                  <a:moveTo>
                    <a:pt x="0" y="0"/>
                  </a:moveTo>
                  <a:lnTo>
                    <a:pt x="2268009" y="0"/>
                  </a:lnTo>
                  <a:lnTo>
                    <a:pt x="2268009" y="239861"/>
                  </a:lnTo>
                  <a:lnTo>
                    <a:pt x="0" y="239861"/>
                  </a:lnTo>
                  <a:close/>
                </a:path>
              </a:pathLst>
            </a:custGeom>
            <a:solidFill>
              <a:srgbClr val="E8E3CF"/>
            </a:solidFill>
          </p:spPr>
        </p:sp>
        <p:sp>
          <p:nvSpPr>
            <p:cNvPr name="TextBox 18" id="18"/>
            <p:cNvSpPr txBox="true"/>
            <p:nvPr/>
          </p:nvSpPr>
          <p:spPr>
            <a:xfrm>
              <a:off x="0" y="-38100"/>
              <a:ext cx="2268009" cy="277961"/>
            </a:xfrm>
            <a:prstGeom prst="rect">
              <a:avLst/>
            </a:prstGeom>
          </p:spPr>
          <p:txBody>
            <a:bodyPr anchor="ctr" rtlCol="false" tIns="50800" lIns="50800" bIns="50800" rIns="50800"/>
            <a:lstStyle/>
            <a:p>
              <a:pPr algn="ctr">
                <a:lnSpc>
                  <a:spcPts val="2659"/>
                </a:lnSpc>
              </a:pPr>
            </a:p>
          </p:txBody>
        </p:sp>
      </p:grpSp>
      <p:sp>
        <p:nvSpPr>
          <p:cNvPr name="AutoShape 19" id="19"/>
          <p:cNvSpPr/>
          <p:nvPr/>
        </p:nvSpPr>
        <p:spPr>
          <a:xfrm flipV="true">
            <a:off x="3202944" y="3215580"/>
            <a:ext cx="0" cy="688311"/>
          </a:xfrm>
          <a:prstGeom prst="line">
            <a:avLst/>
          </a:prstGeom>
          <a:ln cap="flat" w="38100">
            <a:solidFill>
              <a:srgbClr val="16272F"/>
            </a:solidFill>
            <a:prstDash val="solid"/>
            <a:headEnd type="none" len="sm" w="sm"/>
            <a:tailEnd type="none" len="sm" w="sm"/>
          </a:ln>
        </p:spPr>
      </p:sp>
      <p:sp>
        <p:nvSpPr>
          <p:cNvPr name="AutoShape 20" id="20"/>
          <p:cNvSpPr/>
          <p:nvPr/>
        </p:nvSpPr>
        <p:spPr>
          <a:xfrm flipV="true">
            <a:off x="3975619" y="3215580"/>
            <a:ext cx="0" cy="346090"/>
          </a:xfrm>
          <a:prstGeom prst="line">
            <a:avLst/>
          </a:prstGeom>
          <a:ln cap="flat" w="38100">
            <a:solidFill>
              <a:srgbClr val="16272F"/>
            </a:solidFill>
            <a:prstDash val="solid"/>
            <a:headEnd type="none" len="sm" w="sm"/>
            <a:tailEnd type="none" len="sm" w="sm"/>
          </a:ln>
        </p:spPr>
      </p:sp>
      <p:sp>
        <p:nvSpPr>
          <p:cNvPr name="AutoShape 21" id="21"/>
          <p:cNvSpPr/>
          <p:nvPr/>
        </p:nvSpPr>
        <p:spPr>
          <a:xfrm>
            <a:off x="3221856" y="3884842"/>
            <a:ext cx="661223" cy="0"/>
          </a:xfrm>
          <a:prstGeom prst="line">
            <a:avLst/>
          </a:prstGeom>
          <a:ln cap="flat" w="38100">
            <a:solidFill>
              <a:srgbClr val="16272F"/>
            </a:solidFill>
            <a:prstDash val="solid"/>
            <a:headEnd type="none" len="sm" w="sm"/>
            <a:tailEnd type="none" len="sm" w="sm"/>
          </a:ln>
        </p:spPr>
      </p:sp>
      <p:sp>
        <p:nvSpPr>
          <p:cNvPr name="AutoShape 22" id="22"/>
          <p:cNvSpPr/>
          <p:nvPr/>
        </p:nvSpPr>
        <p:spPr>
          <a:xfrm>
            <a:off x="3183701" y="3196530"/>
            <a:ext cx="810949" cy="0"/>
          </a:xfrm>
          <a:prstGeom prst="line">
            <a:avLst/>
          </a:prstGeom>
          <a:ln cap="flat" w="38100">
            <a:solidFill>
              <a:srgbClr val="16272F"/>
            </a:solidFill>
            <a:prstDash val="solid"/>
            <a:headEnd type="none" len="sm" w="sm"/>
            <a:tailEnd type="none" len="sm" w="sm"/>
          </a:ln>
        </p:spPr>
      </p:sp>
      <p:sp>
        <p:nvSpPr>
          <p:cNvPr name="AutoShape 23" id="23"/>
          <p:cNvSpPr/>
          <p:nvPr/>
        </p:nvSpPr>
        <p:spPr>
          <a:xfrm flipH="true" flipV="true">
            <a:off x="3589175" y="3177480"/>
            <a:ext cx="106" cy="689479"/>
          </a:xfrm>
          <a:prstGeom prst="line">
            <a:avLst/>
          </a:prstGeom>
          <a:ln cap="flat" w="38100">
            <a:solidFill>
              <a:srgbClr val="16272F"/>
            </a:solidFill>
            <a:prstDash val="solid"/>
            <a:headEnd type="none" len="sm" w="sm"/>
            <a:tailEnd type="none" len="sm" w="sm"/>
          </a:ln>
        </p:spPr>
      </p:sp>
      <p:grpSp>
        <p:nvGrpSpPr>
          <p:cNvPr name="Group 24" id="24"/>
          <p:cNvGrpSpPr/>
          <p:nvPr/>
        </p:nvGrpSpPr>
        <p:grpSpPr>
          <a:xfrm rot="0">
            <a:off x="3183701" y="3018326"/>
            <a:ext cx="810949" cy="159155"/>
            <a:chOff x="0" y="0"/>
            <a:chExt cx="213583" cy="41917"/>
          </a:xfrm>
        </p:grpSpPr>
        <p:sp>
          <p:nvSpPr>
            <p:cNvPr name="Freeform 25" id="25"/>
            <p:cNvSpPr/>
            <p:nvPr/>
          </p:nvSpPr>
          <p:spPr>
            <a:xfrm flipH="false" flipV="false" rot="0">
              <a:off x="0" y="0"/>
              <a:ext cx="213583" cy="41917"/>
            </a:xfrm>
            <a:custGeom>
              <a:avLst/>
              <a:gdLst/>
              <a:ahLst/>
              <a:cxnLst/>
              <a:rect r="r" b="b" t="t" l="l"/>
              <a:pathLst>
                <a:path h="41917" w="213583">
                  <a:moveTo>
                    <a:pt x="0" y="0"/>
                  </a:moveTo>
                  <a:lnTo>
                    <a:pt x="213583" y="0"/>
                  </a:lnTo>
                  <a:lnTo>
                    <a:pt x="213583" y="41917"/>
                  </a:lnTo>
                  <a:lnTo>
                    <a:pt x="0" y="41917"/>
                  </a:lnTo>
                  <a:close/>
                </a:path>
              </a:pathLst>
            </a:custGeom>
            <a:solidFill>
              <a:srgbClr val="F7F3EC"/>
            </a:solidFill>
          </p:spPr>
        </p:sp>
        <p:sp>
          <p:nvSpPr>
            <p:cNvPr name="TextBox 26" id="26"/>
            <p:cNvSpPr txBox="true"/>
            <p:nvPr/>
          </p:nvSpPr>
          <p:spPr>
            <a:xfrm>
              <a:off x="0" y="-38100"/>
              <a:ext cx="213583" cy="80017"/>
            </a:xfrm>
            <a:prstGeom prst="rect">
              <a:avLst/>
            </a:prstGeom>
          </p:spPr>
          <p:txBody>
            <a:bodyPr anchor="ctr" rtlCol="false" tIns="50800" lIns="50800" bIns="50800" rIns="50800"/>
            <a:lstStyle/>
            <a:p>
              <a:pPr algn="ctr">
                <a:lnSpc>
                  <a:spcPts val="2659"/>
                </a:lnSpc>
              </a:pPr>
            </a:p>
          </p:txBody>
        </p:sp>
      </p:grpSp>
      <p:sp>
        <p:nvSpPr>
          <p:cNvPr name="TextBox 27" id="27"/>
          <p:cNvSpPr txBox="true"/>
          <p:nvPr/>
        </p:nvSpPr>
        <p:spPr>
          <a:xfrm rot="0">
            <a:off x="1069809" y="447675"/>
            <a:ext cx="8713033" cy="1952625"/>
          </a:xfrm>
          <a:prstGeom prst="rect">
            <a:avLst/>
          </a:prstGeom>
        </p:spPr>
        <p:txBody>
          <a:bodyPr anchor="t" rtlCol="false" tIns="0" lIns="0" bIns="0" rIns="0">
            <a:spAutoFit/>
          </a:bodyPr>
          <a:lstStyle/>
          <a:p>
            <a:pPr algn="l">
              <a:lnSpc>
                <a:spcPts val="7200"/>
              </a:lnSpc>
              <a:spcBef>
                <a:spcPct val="0"/>
              </a:spcBef>
            </a:pPr>
            <a:r>
              <a:rPr lang="en-US" b="true" sz="6000">
                <a:gradFill>
                  <a:gsLst>
                    <a:gs pos="0">
                      <a:srgbClr val="000000">
                        <a:alpha val="100000"/>
                      </a:srgbClr>
                    </a:gs>
                    <a:gs pos="100000">
                      <a:srgbClr val="3533CD">
                        <a:alpha val="100000"/>
                      </a:srgbClr>
                    </a:gs>
                  </a:gsLst>
                  <a:lin ang="0"/>
                </a:gradFill>
                <a:latin typeface="Calibri (MS) Bold"/>
                <a:ea typeface="Calibri (MS) Bold"/>
                <a:cs typeface="Calibri (MS) Bold"/>
                <a:sym typeface="Calibri (MS) Bold"/>
              </a:rPr>
              <a:t>Внезапная смена фокуса</a:t>
            </a:r>
            <a:r>
              <a:rPr lang="en-US" b="true" sz="6000">
                <a:solidFill>
                  <a:srgbClr val="000000"/>
                </a:solidFill>
                <a:latin typeface="Calibri (MS) Bold"/>
                <a:ea typeface="Calibri (MS) Bold"/>
                <a:cs typeface="Calibri (MS) Bold"/>
                <a:sym typeface="Calibri (MS) Bold"/>
              </a:rPr>
              <a:t> </a:t>
            </a:r>
            <a:r>
              <a:rPr lang="en-US" b="true" sz="6000">
                <a:gradFill>
                  <a:gsLst>
                    <a:gs pos="0">
                      <a:srgbClr val="000000">
                        <a:alpha val="100000"/>
                      </a:srgbClr>
                    </a:gs>
                    <a:gs pos="100000">
                      <a:srgbClr val="C89116">
                        <a:alpha val="100000"/>
                      </a:srgbClr>
                    </a:gs>
                  </a:gsLst>
                  <a:lin ang="0"/>
                </a:gradFill>
                <a:latin typeface="Calibri (MS) Bold"/>
                <a:ea typeface="Calibri (MS) Bold"/>
                <a:cs typeface="Calibri (MS) Bold"/>
                <a:sym typeface="Calibri (MS) Bold"/>
              </a:rPr>
              <a:t>в календаре</a:t>
            </a:r>
          </a:p>
        </p:txBody>
      </p:sp>
      <p:sp>
        <p:nvSpPr>
          <p:cNvPr name="TextBox 28" id="28"/>
          <p:cNvSpPr txBox="true"/>
          <p:nvPr/>
        </p:nvSpPr>
        <p:spPr>
          <a:xfrm rot="0">
            <a:off x="6709441" y="4562499"/>
            <a:ext cx="5202057" cy="1580458"/>
          </a:xfrm>
          <a:prstGeom prst="rect">
            <a:avLst/>
          </a:prstGeom>
        </p:spPr>
        <p:txBody>
          <a:bodyPr anchor="t" rtlCol="false" tIns="0" lIns="0" bIns="0" rIns="0">
            <a:spAutoFit/>
          </a:bodyPr>
          <a:lstStyle/>
          <a:p>
            <a:pPr algn="ctr">
              <a:lnSpc>
                <a:spcPts val="4021"/>
              </a:lnSpc>
            </a:pPr>
            <a:r>
              <a:rPr lang="en-US" sz="3351" b="true">
                <a:solidFill>
                  <a:srgbClr val="FDFDFD"/>
                </a:solidFill>
                <a:latin typeface="Calibri (MS) Bold"/>
                <a:ea typeface="Calibri (MS) Bold"/>
                <a:cs typeface="Calibri (MS) Bold"/>
                <a:sym typeface="Calibri (MS) Bold"/>
              </a:rPr>
              <a:t>Лекет и пеа.</a:t>
            </a:r>
          </a:p>
          <a:p>
            <a:pPr algn="ctr">
              <a:lnSpc>
                <a:spcPts val="4021"/>
              </a:lnSpc>
              <a:spcBef>
                <a:spcPct val="0"/>
              </a:spcBef>
            </a:pPr>
            <a:r>
              <a:rPr lang="en-US" b="true" sz="3351">
                <a:solidFill>
                  <a:srgbClr val="FDFDFD"/>
                </a:solidFill>
                <a:latin typeface="Calibri (MS) Bold"/>
                <a:ea typeface="Calibri (MS) Bold"/>
                <a:cs typeface="Calibri (MS) Bold"/>
                <a:sym typeface="Calibri (MS) Bold"/>
              </a:rPr>
              <a:t>Дары от урожая</a:t>
            </a:r>
            <a:r>
              <a:rPr lang="en-US" b="true" sz="3351">
                <a:solidFill>
                  <a:srgbClr val="FDFDFD"/>
                </a:solidFill>
                <a:latin typeface="Calibri (MS) Bold"/>
                <a:ea typeface="Calibri (MS) Bold"/>
                <a:cs typeface="Calibri (MS) Bold"/>
                <a:sym typeface="Calibri (MS) Bold"/>
              </a:rPr>
              <a:t> - «Бедном и пришельцу оставь их»</a:t>
            </a:r>
          </a:p>
        </p:txBody>
      </p:sp>
      <p:sp>
        <p:nvSpPr>
          <p:cNvPr name="TextBox 29" id="29"/>
          <p:cNvSpPr txBox="true"/>
          <p:nvPr/>
        </p:nvSpPr>
        <p:spPr>
          <a:xfrm rot="0">
            <a:off x="13243638" y="5578373"/>
            <a:ext cx="4356517" cy="981075"/>
          </a:xfrm>
          <a:prstGeom prst="rect">
            <a:avLst/>
          </a:prstGeom>
        </p:spPr>
        <p:txBody>
          <a:bodyPr anchor="t" rtlCol="false" tIns="0" lIns="0" bIns="0" rIns="0">
            <a:spAutoFit/>
          </a:bodyPr>
          <a:lstStyle/>
          <a:p>
            <a:pPr algn="r">
              <a:lnSpc>
                <a:spcPts val="3600"/>
              </a:lnSpc>
              <a:spcBef>
                <a:spcPct val="0"/>
              </a:spcBef>
            </a:pPr>
            <a:r>
              <a:rPr lang="en-US" sz="3000">
                <a:solidFill>
                  <a:srgbClr val="000000"/>
                </a:solidFill>
                <a:latin typeface="Calibri (MS)"/>
                <a:ea typeface="Calibri (MS)"/>
                <a:cs typeface="Calibri (MS)"/>
                <a:sym typeface="Calibri (MS)"/>
              </a:rPr>
              <a:t>...а затем переходит к осенним праздни</a:t>
            </a:r>
            <a:r>
              <a:rPr lang="en-US" sz="3000">
                <a:solidFill>
                  <a:srgbClr val="000000"/>
                </a:solidFill>
                <a:latin typeface="Calibri (MS)"/>
                <a:ea typeface="Calibri (MS)"/>
                <a:cs typeface="Calibri (MS)"/>
                <a:sym typeface="Calibri (MS)"/>
              </a:rPr>
              <a:t>кам.</a:t>
            </a:r>
          </a:p>
        </p:txBody>
      </p:sp>
      <p:sp>
        <p:nvSpPr>
          <p:cNvPr name="TextBox 30" id="30"/>
          <p:cNvSpPr txBox="true"/>
          <p:nvPr/>
        </p:nvSpPr>
        <p:spPr>
          <a:xfrm rot="0">
            <a:off x="4424161" y="8702573"/>
            <a:ext cx="9439678" cy="981075"/>
          </a:xfrm>
          <a:prstGeom prst="rect">
            <a:avLst/>
          </a:prstGeom>
        </p:spPr>
        <p:txBody>
          <a:bodyPr anchor="t" rtlCol="false" tIns="0" lIns="0" bIns="0" rIns="0">
            <a:spAutoFit/>
          </a:bodyPr>
          <a:lstStyle/>
          <a:p>
            <a:pPr algn="ctr">
              <a:lnSpc>
                <a:spcPts val="3600"/>
              </a:lnSpc>
              <a:spcBef>
                <a:spcPct val="0"/>
              </a:spcBef>
            </a:pPr>
            <a:r>
              <a:rPr lang="en-US" b="true" sz="3000">
                <a:solidFill>
                  <a:srgbClr val="000000"/>
                </a:solidFill>
                <a:latin typeface="Calibri (MS) Bold"/>
                <a:ea typeface="Calibri (MS) Bold"/>
                <a:cs typeface="Calibri (MS) Bold"/>
                <a:sym typeface="Calibri (MS) Bold"/>
              </a:rPr>
              <a:t>Зачем нарушать список священных дат законами, относящимися к сельскому хозяйству?</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65643" y="1789181"/>
            <a:ext cx="895743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Вопросы к Раши</a:t>
            </a:r>
          </a:p>
        </p:txBody>
      </p:sp>
      <p:sp>
        <p:nvSpPr>
          <p:cNvPr name="TextBox 6" id="6"/>
          <p:cNvSpPr txBox="true"/>
          <p:nvPr/>
        </p:nvSpPr>
        <p:spPr>
          <a:xfrm rot="0">
            <a:off x="3465643" y="2198756"/>
            <a:ext cx="13716000" cy="70119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А. В</a:t>
            </a:r>
            <a:r>
              <a:rPr lang="en-US" sz="3150">
                <a:solidFill>
                  <a:srgbClr val="000000"/>
                </a:solidFill>
                <a:latin typeface="Calibri (MS)"/>
                <a:ea typeface="Calibri (MS)"/>
                <a:cs typeface="Calibri (MS)"/>
                <a:sym typeface="Calibri (MS)"/>
              </a:rPr>
              <a:t> своём комментарии Раши приводит имя автора высказывания — «Рав Авдими сын рабби Йосефа». Как уже неоднократно говорилось, когда Раши указывает имя автора высказывания, это делается для того, чтобы раскрыть в нем дополнительный смысл. Чем же нам помогает упоминание здесь имени этого мудреца?</a:t>
            </a:r>
          </a:p>
          <a:p>
            <a:pPr algn="just">
              <a:lnSpc>
                <a:spcPts val="4592"/>
              </a:lnSpc>
            </a:pPr>
            <a:r>
              <a:rPr lang="en-US" sz="3150">
                <a:solidFill>
                  <a:srgbClr val="000000"/>
                </a:solidFill>
                <a:latin typeface="Calibri (MS)"/>
                <a:ea typeface="Calibri (MS)"/>
                <a:cs typeface="Calibri (MS)"/>
                <a:sym typeface="Calibri (MS)"/>
              </a:rPr>
              <a:t>Б. Когда мы обращаемся к источнику высказывания рабби Авдими в мидраше Торат коаним, возникает серьёзное противоречие со словами Раши:</a:t>
            </a:r>
          </a:p>
          <a:p>
            <a:pPr algn="just">
              <a:lnSpc>
                <a:spcPts val="4592"/>
              </a:lnSpc>
            </a:pPr>
            <a:r>
              <a:rPr lang="en-US" sz="3150">
                <a:solidFill>
                  <a:srgbClr val="000000"/>
                </a:solidFill>
                <a:latin typeface="Calibri (MS)"/>
                <a:ea typeface="Calibri (MS)"/>
                <a:cs typeface="Calibri (MS)"/>
                <a:sym typeface="Calibri (MS)"/>
              </a:rPr>
              <a:t>Текст в Торат коаним гласит: «Чтобы научить, что каждый, кто жертвует выпавшие и забытые (шихеха) колосья, край поля и десятину бедным, приравнивается к тому, кто [живет, когда] существует Храм, и он приносит в нём свои жертвы». Другими словами, не построил Храм, а Храм уже существует, и он приносит в нём жертвы.</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65643" y="885825"/>
            <a:ext cx="13716000" cy="75929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Однако, Раши пишет: «Приравнивается к тому, кто построил Храм и принёс в нём свои жертв» —- т.е. он строит Храм.</a:t>
            </a:r>
          </a:p>
          <a:p>
            <a:pPr algn="just">
              <a:lnSpc>
                <a:spcPts val="4592"/>
              </a:lnSpc>
            </a:pPr>
            <a:r>
              <a:rPr lang="en-US" sz="3150">
                <a:solidFill>
                  <a:srgbClr val="000000"/>
                </a:solidFill>
                <a:latin typeface="Calibri (MS)"/>
                <a:ea typeface="Calibri (MS)"/>
                <a:cs typeface="Calibri (MS)"/>
                <a:sym typeface="Calibri (MS)"/>
              </a:rPr>
              <a:t>Можно предположить, что Раши скорее всего им</a:t>
            </a:r>
            <a:r>
              <a:rPr lang="en-US" sz="3150">
                <a:solidFill>
                  <a:srgbClr val="000000"/>
                </a:solidFill>
                <a:latin typeface="Calibri (MS)"/>
                <a:ea typeface="Calibri (MS)"/>
                <a:cs typeface="Calibri (MS)"/>
                <a:sym typeface="Calibri (MS)"/>
              </a:rPr>
              <a:t>ел доступ к другой версии текста Торат коаним, отличной от общепринятой. Но поскольку формулировка, встречающаяся в нашей версии, присутствует в большинстве рукописей и печатных изданий, почему тогда Раши решил процитировать менее распространённую версию?</a:t>
            </a:r>
          </a:p>
          <a:p>
            <a:pPr algn="just">
              <a:lnSpc>
                <a:spcPts val="4592"/>
              </a:lnSpc>
            </a:pPr>
            <a:r>
              <a:rPr lang="en-US" sz="3150">
                <a:solidFill>
                  <a:srgbClr val="000000"/>
                </a:solidFill>
                <a:latin typeface="Calibri (MS)"/>
                <a:ea typeface="Calibri (MS)"/>
                <a:cs typeface="Calibri (MS)"/>
                <a:sym typeface="Calibri (MS)"/>
              </a:rPr>
              <a:t>C. Раши далее объясняет слова «Бедному и пришельцу оставь их» следующим образом: «Положи урожай перед ними, и они сами соберут его; ты не должен помогать ни одному из них».</a:t>
            </a:r>
          </a:p>
          <a:p>
            <a:pPr algn="just">
              <a:lnSpc>
                <a:spcPts val="4592"/>
              </a:lnSpc>
            </a:pPr>
            <a:r>
              <a:rPr lang="en-US" sz="3150">
                <a:solidFill>
                  <a:srgbClr val="000000"/>
                </a:solidFill>
                <a:latin typeface="Calibri (MS)"/>
                <a:ea typeface="Calibri (MS)"/>
                <a:cs typeface="Calibri (MS)"/>
                <a:sym typeface="Calibri (MS)"/>
              </a:rPr>
              <a:t>Возникает вопрос: законы о частях урожая, оставляемых бедным, встречались и ранее. Так почему же Раши не объяснил этот закон при первом упоминании в Торе? Почему он ждал именно этого отрывка, чтобы дать свой комментарий?</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6176798" y="8146141"/>
            <a:ext cx="5761592" cy="1495978"/>
            <a:chOff x="0" y="0"/>
            <a:chExt cx="1517456" cy="394002"/>
          </a:xfrm>
        </p:grpSpPr>
        <p:sp>
          <p:nvSpPr>
            <p:cNvPr name="Freeform 5" id="5"/>
            <p:cNvSpPr/>
            <p:nvPr/>
          </p:nvSpPr>
          <p:spPr>
            <a:xfrm flipH="false" flipV="false" rot="0">
              <a:off x="0" y="0"/>
              <a:ext cx="1517456" cy="394002"/>
            </a:xfrm>
            <a:custGeom>
              <a:avLst/>
              <a:gdLst/>
              <a:ahLst/>
              <a:cxnLst/>
              <a:rect r="r" b="b" t="t" l="l"/>
              <a:pathLst>
                <a:path h="394002" w="1517456">
                  <a:moveTo>
                    <a:pt x="0" y="0"/>
                  </a:moveTo>
                  <a:lnTo>
                    <a:pt x="1517456" y="0"/>
                  </a:lnTo>
                  <a:lnTo>
                    <a:pt x="1517456" y="394002"/>
                  </a:lnTo>
                  <a:lnTo>
                    <a:pt x="0" y="394002"/>
                  </a:lnTo>
                  <a:close/>
                </a:path>
              </a:pathLst>
            </a:custGeom>
            <a:solidFill>
              <a:srgbClr val="E9E0C4"/>
            </a:solidFill>
          </p:spPr>
        </p:sp>
        <p:sp>
          <p:nvSpPr>
            <p:cNvPr name="TextBox 6" id="6"/>
            <p:cNvSpPr txBox="true"/>
            <p:nvPr/>
          </p:nvSpPr>
          <p:spPr>
            <a:xfrm>
              <a:off x="0" y="-38100"/>
              <a:ext cx="1517456" cy="432102"/>
            </a:xfrm>
            <a:prstGeom prst="rect">
              <a:avLst/>
            </a:prstGeom>
          </p:spPr>
          <p:txBody>
            <a:bodyPr anchor="ctr" rtlCol="false" tIns="50800" lIns="50800" bIns="50800" rIns="50800"/>
            <a:lstStyle/>
            <a:p>
              <a:pPr algn="ctr">
                <a:lnSpc>
                  <a:spcPts val="2659"/>
                </a:lnSpc>
              </a:pPr>
            </a:p>
          </p:txBody>
        </p:sp>
      </p:grpSp>
      <p:grpSp>
        <p:nvGrpSpPr>
          <p:cNvPr name="Group 7" id="7"/>
          <p:cNvGrpSpPr/>
          <p:nvPr/>
        </p:nvGrpSpPr>
        <p:grpSpPr>
          <a:xfrm rot="0">
            <a:off x="12947862" y="8510311"/>
            <a:ext cx="4206293" cy="1131808"/>
            <a:chOff x="0" y="0"/>
            <a:chExt cx="1107830" cy="298089"/>
          </a:xfrm>
        </p:grpSpPr>
        <p:sp>
          <p:nvSpPr>
            <p:cNvPr name="Freeform 8" id="8"/>
            <p:cNvSpPr/>
            <p:nvPr/>
          </p:nvSpPr>
          <p:spPr>
            <a:xfrm flipH="false" flipV="false" rot="0">
              <a:off x="0" y="0"/>
              <a:ext cx="1107830" cy="298089"/>
            </a:xfrm>
            <a:custGeom>
              <a:avLst/>
              <a:gdLst/>
              <a:ahLst/>
              <a:cxnLst/>
              <a:rect r="r" b="b" t="t" l="l"/>
              <a:pathLst>
                <a:path h="298089" w="1107830">
                  <a:moveTo>
                    <a:pt x="0" y="0"/>
                  </a:moveTo>
                  <a:lnTo>
                    <a:pt x="1107830" y="0"/>
                  </a:lnTo>
                  <a:lnTo>
                    <a:pt x="1107830" y="298089"/>
                  </a:lnTo>
                  <a:lnTo>
                    <a:pt x="0" y="298089"/>
                  </a:lnTo>
                  <a:close/>
                </a:path>
              </a:pathLst>
            </a:custGeom>
            <a:solidFill>
              <a:srgbClr val="E9E0C4"/>
            </a:solidFill>
          </p:spPr>
        </p:sp>
        <p:sp>
          <p:nvSpPr>
            <p:cNvPr name="TextBox 9" id="9"/>
            <p:cNvSpPr txBox="true"/>
            <p:nvPr/>
          </p:nvSpPr>
          <p:spPr>
            <a:xfrm>
              <a:off x="0" y="-38100"/>
              <a:ext cx="1107830" cy="336189"/>
            </a:xfrm>
            <a:prstGeom prst="rect">
              <a:avLst/>
            </a:prstGeom>
          </p:spPr>
          <p:txBody>
            <a:bodyPr anchor="ctr" rtlCol="false" tIns="50800" lIns="50800" bIns="50800" rIns="50800"/>
            <a:lstStyle/>
            <a:p>
              <a:pPr algn="ctr">
                <a:lnSpc>
                  <a:spcPts val="2659"/>
                </a:lnSpc>
              </a:pPr>
            </a:p>
          </p:txBody>
        </p:sp>
      </p:grpSp>
      <p:sp>
        <p:nvSpPr>
          <p:cNvPr name="TextBox 10" id="10"/>
          <p:cNvSpPr txBox="true"/>
          <p:nvPr/>
        </p:nvSpPr>
        <p:spPr>
          <a:xfrm rot="0">
            <a:off x="12905253" y="8533408"/>
            <a:ext cx="4291510" cy="1108710"/>
          </a:xfrm>
          <a:prstGeom prst="rect">
            <a:avLst/>
          </a:prstGeom>
        </p:spPr>
        <p:txBody>
          <a:bodyPr anchor="t" rtlCol="false" tIns="0" lIns="0" bIns="0" rIns="0">
            <a:spAutoFit/>
          </a:bodyPr>
          <a:lstStyle/>
          <a:p>
            <a:pPr algn="ctr">
              <a:lnSpc>
                <a:spcPts val="2939"/>
              </a:lnSpc>
              <a:spcBef>
                <a:spcPct val="0"/>
              </a:spcBef>
            </a:pPr>
            <a:r>
              <a:rPr lang="en-US" sz="2099">
                <a:solidFill>
                  <a:srgbClr val="000000"/>
                </a:solidFill>
                <a:latin typeface="Glacial Indifference"/>
                <a:ea typeface="Glacial Indifference"/>
                <a:cs typeface="Glacial Indifference"/>
                <a:sym typeface="Glacial Indifference"/>
              </a:rPr>
              <a:t>Почему запрещено решать, каким беднякам отдавать предпочтение?</a:t>
            </a:r>
          </a:p>
        </p:txBody>
      </p:sp>
      <p:sp>
        <p:nvSpPr>
          <p:cNvPr name="TextBox 11" id="11"/>
          <p:cNvSpPr txBox="true"/>
          <p:nvPr/>
        </p:nvSpPr>
        <p:spPr>
          <a:xfrm rot="0">
            <a:off x="6056007" y="8117566"/>
            <a:ext cx="6003174" cy="1485900"/>
          </a:xfrm>
          <a:prstGeom prst="rect">
            <a:avLst/>
          </a:prstGeom>
        </p:spPr>
        <p:txBody>
          <a:bodyPr anchor="t" rtlCol="false" tIns="0" lIns="0" bIns="0" rIns="0">
            <a:spAutoFit/>
          </a:bodyPr>
          <a:lstStyle/>
          <a:p>
            <a:pPr algn="ctr">
              <a:lnSpc>
                <a:spcPts val="3599"/>
              </a:lnSpc>
              <a:spcBef>
                <a:spcPct val="0"/>
              </a:spcBef>
            </a:pPr>
            <a:r>
              <a:rPr lang="en-US" b="true" sz="2999">
                <a:solidFill>
                  <a:srgbClr val="000000"/>
                </a:solidFill>
                <a:latin typeface="Arial Bold"/>
                <a:ea typeface="Arial Bold"/>
                <a:cs typeface="Arial Bold"/>
                <a:sym typeface="Arial Bold"/>
              </a:rPr>
              <a:t>«Построил Храм» </a:t>
            </a:r>
            <a:r>
              <a:rPr lang="en-US" sz="2999">
                <a:solidFill>
                  <a:srgbClr val="000000"/>
                </a:solidFill>
                <a:latin typeface="Arial"/>
                <a:ea typeface="Arial"/>
                <a:cs typeface="Arial"/>
                <a:sym typeface="Arial"/>
              </a:rPr>
              <a:t>-</a:t>
            </a:r>
          </a:p>
          <a:p>
            <a:pPr algn="ctr">
              <a:lnSpc>
                <a:spcPts val="2759"/>
              </a:lnSpc>
              <a:spcBef>
                <a:spcPct val="0"/>
              </a:spcBef>
            </a:pPr>
            <a:r>
              <a:rPr lang="en-US" sz="2299">
                <a:solidFill>
                  <a:srgbClr val="000000"/>
                </a:solidFill>
                <a:latin typeface="Arial"/>
                <a:ea typeface="Arial"/>
                <a:cs typeface="Arial"/>
                <a:sym typeface="Arial"/>
              </a:rPr>
              <a:t>Почему Раши отклоняется от классического текста мидраша (где наличие Храма является непреложным)?</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233335" cy="1123950"/>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Б</a:t>
            </a:r>
            <a:r>
              <a:rPr lang="en-US" sz="7200" b="true">
                <a:solidFill>
                  <a:srgbClr val="1B969B"/>
                </a:solidFill>
                <a:latin typeface="Arial Bold"/>
                <a:ea typeface="Arial Bold"/>
                <a:cs typeface="Arial Bold"/>
                <a:sym typeface="Arial Bold"/>
              </a:rPr>
              <a:t>. Ценность труда</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Эмор</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543300" y="1428750"/>
            <a:ext cx="13716000" cy="70119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У</a:t>
            </a:r>
            <a:r>
              <a:rPr lang="en-US" sz="3150">
                <a:solidFill>
                  <a:srgbClr val="000000"/>
                </a:solidFill>
                <a:latin typeface="Calibri (MS)"/>
                <a:ea typeface="Calibri (MS)"/>
                <a:cs typeface="Calibri (MS)"/>
                <a:sym typeface="Calibri (MS)"/>
              </a:rPr>
              <a:t>никальность заповедей лекет и пеа состоит в том, что урожай полностью достаётся бедным. Это сродни благотворительности, когда человек жертвует нуждающемуся и ничего не получает взамен. Эта благотворительность заметным образом отличается от ссуды, которая в конечном итоге возвращается заимодавцу.</a:t>
            </a:r>
          </a:p>
          <a:p>
            <a:pPr algn="just">
              <a:lnSpc>
                <a:spcPts val="4592"/>
              </a:lnSpc>
            </a:pPr>
            <a:r>
              <a:rPr lang="en-US" sz="3150">
                <a:solidFill>
                  <a:srgbClr val="000000"/>
                </a:solidFill>
                <a:latin typeface="Calibri (MS)"/>
                <a:ea typeface="Calibri (MS)"/>
                <a:cs typeface="Calibri (MS)"/>
                <a:sym typeface="Calibri (MS)"/>
              </a:rPr>
              <a:t>Действительно, ссуда также считается к актом благотворительности. Более того, помощь человеку подарком или ссудой до того, как он впадёт в бедность — это высшая форма благотворительности. </a:t>
            </a:r>
          </a:p>
          <a:p>
            <a:pPr algn="just">
              <a:lnSpc>
                <a:spcPts val="4592"/>
              </a:lnSpc>
            </a:pPr>
            <a:r>
              <a:rPr lang="en-US" sz="3150">
                <a:solidFill>
                  <a:srgbClr val="000000"/>
                </a:solidFill>
                <a:latin typeface="Calibri (MS)"/>
                <a:ea typeface="Calibri (MS)"/>
                <a:cs typeface="Calibri (MS)"/>
                <a:sym typeface="Calibri (MS)"/>
              </a:rPr>
              <a:t>Тем не менее суть в том, что ссуда возвращается заимодавцу, тогда как пожертвование остается в руках получателя. То же самое относится к дарам земледельцев: урожай полностью достаётся бедным и не возвращается изначальному их хозяину.</a:t>
            </a:r>
          </a:p>
        </p:txBody>
      </p:sp>
      <p:sp>
        <p:nvSpPr>
          <p:cNvPr name="TextBox 4" id="4"/>
          <p:cNvSpPr txBox="true"/>
          <p:nvPr/>
        </p:nvSpPr>
        <p:spPr>
          <a:xfrm rot="0">
            <a:off x="3543300" y="962025"/>
            <a:ext cx="1298527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Безво</a:t>
            </a:r>
            <a:r>
              <a:rPr lang="en-US" b="true" sz="3000" strike="noStrike" u="none">
                <a:solidFill>
                  <a:srgbClr val="1A969B"/>
                </a:solidFill>
                <a:latin typeface="Calibri (MS) Bold"/>
                <a:ea typeface="Calibri (MS) Bold"/>
                <a:cs typeface="Calibri (MS) Bold"/>
                <a:sym typeface="Calibri (MS) Bold"/>
              </a:rPr>
              <a:t>з</a:t>
            </a:r>
            <a:r>
              <a:rPr lang="en-US" b="true" sz="3000" strike="noStrike" u="none">
                <a:solidFill>
                  <a:srgbClr val="1A969B"/>
                </a:solidFill>
                <a:latin typeface="Calibri (MS) Bold"/>
                <a:ea typeface="Calibri (MS) Bold"/>
                <a:cs typeface="Calibri (MS) Bold"/>
                <a:sym typeface="Calibri (MS) Bold"/>
              </a:rPr>
              <a:t>вратная</a:t>
            </a:r>
            <a:r>
              <a:rPr lang="en-US" b="true" sz="3000" strike="noStrike" u="none">
                <a:solidFill>
                  <a:srgbClr val="1A969B"/>
                </a:solidFill>
                <a:latin typeface="Calibri (MS) Bold"/>
                <a:ea typeface="Calibri (MS) Bold"/>
                <a:cs typeface="Calibri (MS) Bold"/>
                <a:sym typeface="Calibri (MS) Bold"/>
              </a:rPr>
              <a:t> </a:t>
            </a:r>
            <a:r>
              <a:rPr lang="en-US" b="true" sz="3000" strike="noStrike" u="none">
                <a:solidFill>
                  <a:srgbClr val="1A969B"/>
                </a:solidFill>
                <a:latin typeface="Calibri (MS) Bold"/>
                <a:ea typeface="Calibri (MS) Bold"/>
                <a:cs typeface="Calibri (MS) Bold"/>
                <a:sym typeface="Calibri (MS) Bold"/>
              </a:rPr>
              <a:t>б</a:t>
            </a:r>
            <a:r>
              <a:rPr lang="en-US" b="true" sz="3000" strike="noStrike" u="none">
                <a:solidFill>
                  <a:srgbClr val="1A969B"/>
                </a:solidFill>
                <a:latin typeface="Calibri (MS) Bold"/>
                <a:ea typeface="Calibri (MS) Bold"/>
                <a:cs typeface="Calibri (MS) Bold"/>
                <a:sym typeface="Calibri (MS) Bold"/>
              </a:rPr>
              <a:t>ла</a:t>
            </a:r>
            <a:r>
              <a:rPr lang="en-US" b="true" sz="3000" strike="noStrike" u="none">
                <a:solidFill>
                  <a:srgbClr val="1A969B"/>
                </a:solidFill>
                <a:latin typeface="Calibri (MS) Bold"/>
                <a:ea typeface="Calibri (MS) Bold"/>
                <a:cs typeface="Calibri (MS) Bold"/>
                <a:sym typeface="Calibri (MS) Bold"/>
              </a:rPr>
              <a:t>готворитель</a:t>
            </a:r>
            <a:r>
              <a:rPr lang="en-US" b="true" sz="3000" strike="noStrike" u="none">
                <a:solidFill>
                  <a:srgbClr val="1A969B"/>
                </a:solidFill>
                <a:latin typeface="Calibri (MS) Bold"/>
                <a:ea typeface="Calibri (MS) Bold"/>
                <a:cs typeface="Calibri (MS) Bold"/>
                <a:sym typeface="Calibri (MS) Bold"/>
              </a:rPr>
              <a:t>но</a:t>
            </a:r>
            <a:r>
              <a:rPr lang="en-US" b="true" sz="3000" strike="noStrike" u="none">
                <a:solidFill>
                  <a:srgbClr val="1A969B"/>
                </a:solidFill>
                <a:latin typeface="Calibri (MS) Bold"/>
                <a:ea typeface="Calibri (MS) Bold"/>
                <a:cs typeface="Calibri (MS) Bold"/>
                <a:sym typeface="Calibri (MS) Bold"/>
              </a:rPr>
              <a:t>сть</a:t>
            </a:r>
          </a:p>
        </p:txBody>
      </p:sp>
      <p:sp>
        <p:nvSpPr>
          <p:cNvPr name="TextBox 5" id="5"/>
          <p:cNvSpPr txBox="true"/>
          <p:nvPr/>
        </p:nvSpPr>
        <p:spPr>
          <a:xfrm rot="0">
            <a:off x="3475168" y="247650"/>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6" id="6"/>
          <p:cNvSpPr/>
          <p:nvPr/>
        </p:nvSpPr>
        <p:spPr>
          <a:xfrm flipV="true">
            <a:off x="3475168" y="885825"/>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543300" y="885825"/>
            <a:ext cx="13716000" cy="46878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Коммента</a:t>
            </a:r>
            <a:r>
              <a:rPr lang="en-US" sz="3150">
                <a:solidFill>
                  <a:srgbClr val="000000"/>
                </a:solidFill>
                <a:latin typeface="Calibri (MS)"/>
                <a:ea typeface="Calibri (MS)"/>
                <a:cs typeface="Calibri (MS)"/>
                <a:sym typeface="Calibri (MS)"/>
              </a:rPr>
              <a:t>торы объясняют, что в этом заключается также связь между заповедями лекет и пеа и принесением жертв. Стих приравнивает человека к тому, кто «принёс свои жертвы в Храме». Здесь имеются в виду именно те жертвы, которые полностью остаются в Храме, а не те, части которых человек вкушает — как, например, мирная жертва. </a:t>
            </a:r>
          </a:p>
          <a:p>
            <a:pPr algn="just">
              <a:lnSpc>
                <a:spcPts val="4592"/>
              </a:lnSpc>
            </a:pPr>
            <a:r>
              <a:rPr lang="en-US" sz="3150">
                <a:solidFill>
                  <a:srgbClr val="000000"/>
                </a:solidFill>
                <a:latin typeface="Calibri (MS)"/>
                <a:ea typeface="Calibri (MS)"/>
                <a:cs typeface="Calibri (MS)"/>
                <a:sym typeface="Calibri (MS)"/>
              </a:rPr>
              <a:t>Параллель следующая: подобно тому, как жертва, остающаяся в Храме, не потребляется тем, кто её приносит, так и обсуждаемые нами заповеди — урожай остаётся у бедных, и хозяин ничего не получает назад.</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12147803" y="6847415"/>
            <a:ext cx="5219830" cy="1167919"/>
            <a:chOff x="0" y="0"/>
            <a:chExt cx="1374770" cy="307600"/>
          </a:xfrm>
        </p:grpSpPr>
        <p:sp>
          <p:nvSpPr>
            <p:cNvPr name="Freeform 5" id="5"/>
            <p:cNvSpPr/>
            <p:nvPr/>
          </p:nvSpPr>
          <p:spPr>
            <a:xfrm flipH="false" flipV="false" rot="0">
              <a:off x="0" y="0"/>
              <a:ext cx="1374770" cy="307600"/>
            </a:xfrm>
            <a:custGeom>
              <a:avLst/>
              <a:gdLst/>
              <a:ahLst/>
              <a:cxnLst/>
              <a:rect r="r" b="b" t="t" l="l"/>
              <a:pathLst>
                <a:path h="307600" w="1374770">
                  <a:moveTo>
                    <a:pt x="0" y="0"/>
                  </a:moveTo>
                  <a:lnTo>
                    <a:pt x="1374770" y="0"/>
                  </a:lnTo>
                  <a:lnTo>
                    <a:pt x="1374770" y="307600"/>
                  </a:lnTo>
                  <a:lnTo>
                    <a:pt x="0" y="307600"/>
                  </a:lnTo>
                  <a:close/>
                </a:path>
              </a:pathLst>
            </a:custGeom>
            <a:solidFill>
              <a:srgbClr val="F4EFE3"/>
            </a:solidFill>
          </p:spPr>
        </p:sp>
        <p:sp>
          <p:nvSpPr>
            <p:cNvPr name="TextBox 6" id="6"/>
            <p:cNvSpPr txBox="true"/>
            <p:nvPr/>
          </p:nvSpPr>
          <p:spPr>
            <a:xfrm>
              <a:off x="0" y="-38100"/>
              <a:ext cx="1374770" cy="345700"/>
            </a:xfrm>
            <a:prstGeom prst="rect">
              <a:avLst/>
            </a:prstGeom>
          </p:spPr>
          <p:txBody>
            <a:bodyPr anchor="ctr" rtlCol="false" tIns="50800" lIns="50800" bIns="50800" rIns="50800"/>
            <a:lstStyle/>
            <a:p>
              <a:pPr algn="ctr">
                <a:lnSpc>
                  <a:spcPts val="2659"/>
                </a:lnSpc>
              </a:pPr>
            </a:p>
          </p:txBody>
        </p:sp>
      </p:grpSp>
      <p:sp>
        <p:nvSpPr>
          <p:cNvPr name="TextBox 7" id="7"/>
          <p:cNvSpPr txBox="true"/>
          <p:nvPr/>
        </p:nvSpPr>
        <p:spPr>
          <a:xfrm rot="0">
            <a:off x="12263843" y="6790265"/>
            <a:ext cx="4987750" cy="1253490"/>
          </a:xfrm>
          <a:prstGeom prst="rect">
            <a:avLst/>
          </a:prstGeom>
        </p:spPr>
        <p:txBody>
          <a:bodyPr anchor="t" rtlCol="false" tIns="0" lIns="0" bIns="0" rIns="0">
            <a:spAutoFit/>
          </a:bodyPr>
          <a:lstStyle/>
          <a:p>
            <a:pPr algn="ctr">
              <a:lnSpc>
                <a:spcPts val="3359"/>
              </a:lnSpc>
              <a:spcBef>
                <a:spcPct val="0"/>
              </a:spcBef>
            </a:pPr>
            <a:r>
              <a:rPr lang="en-US" sz="2399">
                <a:solidFill>
                  <a:srgbClr val="000000"/>
                </a:solidFill>
                <a:latin typeface="Glacial Indifference"/>
                <a:ea typeface="Glacial Indifference"/>
                <a:cs typeface="Glacial Indifference"/>
                <a:sym typeface="Glacial Indifference"/>
              </a:rPr>
              <a:t>Полностью уходит от владельца, подобно жертве, которая навсегда остается внутри Храма.</a:t>
            </a:r>
          </a:p>
        </p:txBody>
      </p:sp>
      <p:grpSp>
        <p:nvGrpSpPr>
          <p:cNvPr name="Group 8" id="8"/>
          <p:cNvGrpSpPr/>
          <p:nvPr/>
        </p:nvGrpSpPr>
        <p:grpSpPr>
          <a:xfrm rot="0">
            <a:off x="797186" y="654896"/>
            <a:ext cx="9373697" cy="1350506"/>
            <a:chOff x="0" y="0"/>
            <a:chExt cx="2468793" cy="355689"/>
          </a:xfrm>
        </p:grpSpPr>
        <p:sp>
          <p:nvSpPr>
            <p:cNvPr name="Freeform 9" id="9"/>
            <p:cNvSpPr/>
            <p:nvPr/>
          </p:nvSpPr>
          <p:spPr>
            <a:xfrm flipH="false" flipV="false" rot="0">
              <a:off x="0" y="0"/>
              <a:ext cx="2468793" cy="355689"/>
            </a:xfrm>
            <a:custGeom>
              <a:avLst/>
              <a:gdLst/>
              <a:ahLst/>
              <a:cxnLst/>
              <a:rect r="r" b="b" t="t" l="l"/>
              <a:pathLst>
                <a:path h="355689" w="2468793">
                  <a:moveTo>
                    <a:pt x="0" y="0"/>
                  </a:moveTo>
                  <a:lnTo>
                    <a:pt x="2468793" y="0"/>
                  </a:lnTo>
                  <a:lnTo>
                    <a:pt x="2468793" y="355689"/>
                  </a:lnTo>
                  <a:lnTo>
                    <a:pt x="0" y="355689"/>
                  </a:lnTo>
                  <a:close/>
                </a:path>
              </a:pathLst>
            </a:custGeom>
            <a:solidFill>
              <a:srgbClr val="FBFCFB"/>
            </a:solidFill>
          </p:spPr>
        </p:sp>
        <p:sp>
          <p:nvSpPr>
            <p:cNvPr name="TextBox 10" id="10"/>
            <p:cNvSpPr txBox="true"/>
            <p:nvPr/>
          </p:nvSpPr>
          <p:spPr>
            <a:xfrm>
              <a:off x="0" y="-38100"/>
              <a:ext cx="2468793" cy="393789"/>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4213339" y="654896"/>
            <a:ext cx="5957544" cy="1350506"/>
            <a:chOff x="0" y="0"/>
            <a:chExt cx="1569065" cy="355689"/>
          </a:xfrm>
        </p:grpSpPr>
        <p:sp>
          <p:nvSpPr>
            <p:cNvPr name="Freeform 12" id="12"/>
            <p:cNvSpPr/>
            <p:nvPr/>
          </p:nvSpPr>
          <p:spPr>
            <a:xfrm flipH="false" flipV="false" rot="0">
              <a:off x="0" y="0"/>
              <a:ext cx="1569065" cy="355689"/>
            </a:xfrm>
            <a:custGeom>
              <a:avLst/>
              <a:gdLst/>
              <a:ahLst/>
              <a:cxnLst/>
              <a:rect r="r" b="b" t="t" l="l"/>
              <a:pathLst>
                <a:path h="355689" w="1569065">
                  <a:moveTo>
                    <a:pt x="0" y="0"/>
                  </a:moveTo>
                  <a:lnTo>
                    <a:pt x="1569065" y="0"/>
                  </a:lnTo>
                  <a:lnTo>
                    <a:pt x="1569065" y="355689"/>
                  </a:lnTo>
                  <a:lnTo>
                    <a:pt x="0" y="355689"/>
                  </a:lnTo>
                  <a:close/>
                </a:path>
              </a:pathLst>
            </a:custGeom>
            <a:solidFill>
              <a:srgbClr val="ECF1F4"/>
            </a:solidFill>
          </p:spPr>
        </p:sp>
        <p:sp>
          <p:nvSpPr>
            <p:cNvPr name="TextBox 13" id="13"/>
            <p:cNvSpPr txBox="true"/>
            <p:nvPr/>
          </p:nvSpPr>
          <p:spPr>
            <a:xfrm>
              <a:off x="0" y="-38100"/>
              <a:ext cx="1569065" cy="393789"/>
            </a:xfrm>
            <a:prstGeom prst="rect">
              <a:avLst/>
            </a:prstGeom>
          </p:spPr>
          <p:txBody>
            <a:bodyPr anchor="ctr" rtlCol="false" tIns="50800" lIns="50800" bIns="50800" rIns="50800"/>
            <a:lstStyle/>
            <a:p>
              <a:pPr algn="ctr">
                <a:lnSpc>
                  <a:spcPts val="2659"/>
                </a:lnSpc>
              </a:pPr>
            </a:p>
          </p:txBody>
        </p:sp>
      </p:grpSp>
      <p:sp>
        <p:nvSpPr>
          <p:cNvPr name="TextBox 14" id="14"/>
          <p:cNvSpPr txBox="true"/>
          <p:nvPr/>
        </p:nvSpPr>
        <p:spPr>
          <a:xfrm rot="0">
            <a:off x="797186" y="179529"/>
            <a:ext cx="10077378" cy="1749425"/>
          </a:xfrm>
          <a:prstGeom prst="rect">
            <a:avLst/>
          </a:prstGeom>
        </p:spPr>
        <p:txBody>
          <a:bodyPr anchor="t" rtlCol="false" tIns="0" lIns="0" bIns="0" rIns="0">
            <a:spAutoFit/>
          </a:bodyPr>
          <a:lstStyle/>
          <a:p>
            <a:pPr algn="l">
              <a:lnSpc>
                <a:spcPts val="7000"/>
              </a:lnSpc>
              <a:spcBef>
                <a:spcPct val="0"/>
              </a:spcBef>
            </a:pPr>
            <a:r>
              <a:rPr lang="en-US" b="true" sz="5000">
                <a:gradFill>
                  <a:gsLst>
                    <a:gs pos="0">
                      <a:srgbClr val="000000">
                        <a:alpha val="100000"/>
                      </a:srgbClr>
                    </a:gs>
                    <a:gs pos="100000">
                      <a:srgbClr val="C89116">
                        <a:alpha val="100000"/>
                      </a:srgbClr>
                    </a:gs>
                  </a:gsLst>
                  <a:lin ang="0"/>
                </a:gradFill>
                <a:latin typeface="Glacial Indifference Bold"/>
                <a:ea typeface="Glacial Indifference Bold"/>
                <a:cs typeface="Glacial Indifference Bold"/>
                <a:sym typeface="Glacial Indifference Bold"/>
              </a:rPr>
              <a:t>Виды б</a:t>
            </a:r>
            <a:r>
              <a:rPr lang="en-US" b="true" sz="5000">
                <a:gradFill>
                  <a:gsLst>
                    <a:gs pos="0">
                      <a:srgbClr val="000000">
                        <a:alpha val="100000"/>
                      </a:srgbClr>
                    </a:gs>
                    <a:gs pos="100000">
                      <a:srgbClr val="C89116">
                        <a:alpha val="100000"/>
                      </a:srgbClr>
                    </a:gs>
                  </a:gsLst>
                  <a:lin ang="0"/>
                </a:gradFill>
                <a:latin typeface="Glacial Indifference Bold"/>
                <a:ea typeface="Glacial Indifference Bold"/>
                <a:cs typeface="Glacial Indifference Bold"/>
                <a:sym typeface="Glacial Indifference Bold"/>
              </a:rPr>
              <a:t>лаготворительности: от ссуды к жертве</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85957" y="1453010"/>
            <a:ext cx="13716000" cy="23637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Причина очевидна: принесение жертвы — это передача своего имущества Г-споду</a:t>
            </a:r>
            <a:r>
              <a:rPr lang="en-US" sz="3150">
                <a:solidFill>
                  <a:srgbClr val="000000"/>
                </a:solidFill>
                <a:latin typeface="Calibri (MS)"/>
                <a:ea typeface="Calibri (MS)"/>
                <a:cs typeface="Calibri (MS)"/>
                <a:sym typeface="Calibri (MS)"/>
              </a:rPr>
              <a:t>. Так и заповеди лекет, шихеха и пеа бедным подобны принесению жертв, ибо жертвовать бедным — все равно, что жертвовать Б-гу. Поэтому они уподобляется строительству Храма и принесению жертв.</a:t>
            </a:r>
          </a:p>
        </p:txBody>
      </p:sp>
      <p:sp>
        <p:nvSpPr>
          <p:cNvPr name="TextBox 4" id="4"/>
          <p:cNvSpPr txBox="true"/>
          <p:nvPr/>
        </p:nvSpPr>
        <p:spPr>
          <a:xfrm rot="0">
            <a:off x="3385957" y="952052"/>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Г</a:t>
            </a:r>
            <a:r>
              <a:rPr lang="en-US" sz="2400" b="true">
                <a:solidFill>
                  <a:srgbClr val="1A969B"/>
                </a:solidFill>
                <a:latin typeface="Calibri (MS) Bold"/>
                <a:ea typeface="Calibri (MS) Bold"/>
                <a:cs typeface="Calibri (MS) Bold"/>
                <a:sym typeface="Calibri (MS) Bold"/>
              </a:rPr>
              <a:t>ур Арье, там же</a:t>
            </a:r>
          </a:p>
        </p:txBody>
      </p:sp>
      <p:sp>
        <p:nvSpPr>
          <p:cNvPr name="TextBox 5" id="5"/>
          <p:cNvSpPr txBox="true"/>
          <p:nvPr/>
        </p:nvSpPr>
        <p:spPr>
          <a:xfrm rot="0">
            <a:off x="3385957" y="361502"/>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2</a:t>
            </a:r>
          </a:p>
        </p:txBody>
      </p:sp>
      <p:sp>
        <p:nvSpPr>
          <p:cNvPr name="AutoShape 6" id="6"/>
          <p:cNvSpPr/>
          <p:nvPr/>
        </p:nvSpPr>
        <p:spPr>
          <a:xfrm flipV="true">
            <a:off x="3421732" y="1472060"/>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543300" y="1428750"/>
            <a:ext cx="13716000" cy="64309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З</a:t>
            </a:r>
            <a:r>
              <a:rPr lang="en-US" sz="3150">
                <a:solidFill>
                  <a:srgbClr val="000000"/>
                </a:solidFill>
                <a:latin typeface="Calibri (MS)"/>
                <a:ea typeface="Calibri (MS)"/>
                <a:cs typeface="Calibri (MS)"/>
                <a:sym typeface="Calibri (MS)"/>
              </a:rPr>
              <a:t>аповеди лекет и пеа имеют дополнительное превосходство перед обычной благотворительностью:</a:t>
            </a:r>
          </a:p>
          <a:p>
            <a:pPr algn="just">
              <a:lnSpc>
                <a:spcPts val="4592"/>
              </a:lnSpc>
            </a:pPr>
            <a:r>
              <a:rPr lang="en-US" sz="3150">
                <a:solidFill>
                  <a:srgbClr val="000000"/>
                </a:solidFill>
                <a:latin typeface="Calibri (MS)"/>
                <a:ea typeface="Calibri (MS)"/>
                <a:cs typeface="Calibri (MS)"/>
                <a:sym typeface="Calibri (MS)"/>
              </a:rPr>
              <a:t>Основоположник Хабада, Алтер Ребе, объясняет в Тании (глава 37), что существует такой вид благотворительности, при котором человек жертвует плоды труда собственных рук. В этом случае «вся сила его животной души вложена в его труд», и когда он отдаёт заработанное на благотворительность, «вся его животная душа возносится к Г-споду».</a:t>
            </a:r>
          </a:p>
          <a:p>
            <a:pPr algn="just">
              <a:lnSpc>
                <a:spcPts val="4592"/>
              </a:lnSpc>
            </a:pPr>
            <a:r>
              <a:rPr lang="en-US" sz="3150">
                <a:solidFill>
                  <a:srgbClr val="000000"/>
                </a:solidFill>
                <a:latin typeface="Calibri (MS)"/>
                <a:ea typeface="Calibri (MS)"/>
                <a:cs typeface="Calibri (MS)"/>
                <a:sym typeface="Calibri (MS)"/>
              </a:rPr>
              <a:t>Существует и другой вид благотворительности — когда человек жертвует деньги, ради которых непосредственно не трудился. Но даже в таком случае, поскольку деньги могли быть пущены на благо его самого, акт дарения всё равно воспринимается так, будто человек «отдаёт свою жизнь Г-споду».</a:t>
            </a:r>
          </a:p>
        </p:txBody>
      </p:sp>
      <p:sp>
        <p:nvSpPr>
          <p:cNvPr name="TextBox 4" id="4"/>
          <p:cNvSpPr txBox="true"/>
          <p:nvPr/>
        </p:nvSpPr>
        <p:spPr>
          <a:xfrm rot="0">
            <a:off x="3543300" y="962025"/>
            <a:ext cx="1298527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Т</a:t>
            </a:r>
            <a:r>
              <a:rPr lang="en-US" b="true" sz="3000" strike="noStrike" u="none">
                <a:solidFill>
                  <a:srgbClr val="1A969B"/>
                </a:solidFill>
                <a:latin typeface="Calibri (MS) Bold"/>
                <a:ea typeface="Calibri (MS) Bold"/>
                <a:cs typeface="Calibri (MS) Bold"/>
                <a:sym typeface="Calibri (MS) Bold"/>
              </a:rPr>
              <a:t>р</a:t>
            </a:r>
            <a:r>
              <a:rPr lang="en-US" b="true" sz="3000" strike="noStrike" u="none">
                <a:solidFill>
                  <a:srgbClr val="1A969B"/>
                </a:solidFill>
                <a:latin typeface="Calibri (MS) Bold"/>
                <a:ea typeface="Calibri (MS) Bold"/>
                <a:cs typeface="Calibri (MS) Bold"/>
                <a:sym typeface="Calibri (MS) Bold"/>
              </a:rPr>
              <a:t>уд</a:t>
            </a:r>
            <a:r>
              <a:rPr lang="en-US" b="true" sz="3000" strike="noStrike" u="none">
                <a:solidFill>
                  <a:srgbClr val="1A969B"/>
                </a:solidFill>
                <a:latin typeface="Calibri (MS) Bold"/>
                <a:ea typeface="Calibri (MS) Bold"/>
                <a:cs typeface="Calibri (MS) Bold"/>
                <a:sym typeface="Calibri (MS) Bold"/>
              </a:rPr>
              <a:t> земледель</a:t>
            </a:r>
            <a:r>
              <a:rPr lang="en-US" b="true" sz="3000" strike="noStrike" u="none">
                <a:solidFill>
                  <a:srgbClr val="1A969B"/>
                </a:solidFill>
                <a:latin typeface="Calibri (MS) Bold"/>
                <a:ea typeface="Calibri (MS) Bold"/>
                <a:cs typeface="Calibri (MS) Bold"/>
                <a:sym typeface="Calibri (MS) Bold"/>
              </a:rPr>
              <a:t>ца</a:t>
            </a:r>
          </a:p>
        </p:txBody>
      </p:sp>
      <p:sp>
        <p:nvSpPr>
          <p:cNvPr name="TextBox 5" id="5"/>
          <p:cNvSpPr txBox="true"/>
          <p:nvPr/>
        </p:nvSpPr>
        <p:spPr>
          <a:xfrm rot="0">
            <a:off x="3475168" y="247650"/>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6" id="6"/>
          <p:cNvSpPr/>
          <p:nvPr/>
        </p:nvSpPr>
        <p:spPr>
          <a:xfrm flipV="true">
            <a:off x="3475168" y="885825"/>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85957" y="1453010"/>
            <a:ext cx="13716000" cy="70119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В свете вышесказанного можно понять, почему наши мудрецы, благословенна их память, столь высоко превозносили достоинство благотворительности, говоря, что «она равноценна всем остальным заповедям», … ибо является основой</a:t>
            </a:r>
            <a:r>
              <a:rPr lang="en-US" sz="3150">
                <a:solidFill>
                  <a:srgbClr val="000000"/>
                </a:solidFill>
                <a:latin typeface="Calibri (MS)"/>
                <a:ea typeface="Calibri (MS)"/>
                <a:cs typeface="Calibri (MS)"/>
                <a:sym typeface="Calibri (MS)"/>
              </a:rPr>
              <a:t> всех практических заповедей и всех их превосходит. Ведь все заповеди призваны лишь возвысить душу к Б-гу, поскольку именно душа исполняет их и вкладывается в них, тем самым растворяясь в Бесконечном свете, который в них облачён. </a:t>
            </a:r>
          </a:p>
          <a:p>
            <a:pPr algn="just">
              <a:lnSpc>
                <a:spcPts val="4592"/>
              </a:lnSpc>
            </a:pPr>
            <a:r>
              <a:rPr lang="en-US" sz="3150">
                <a:solidFill>
                  <a:srgbClr val="000000"/>
                </a:solidFill>
                <a:latin typeface="Calibri (MS)"/>
                <a:ea typeface="Calibri (MS)"/>
                <a:cs typeface="Calibri (MS)"/>
                <a:sym typeface="Calibri (MS)"/>
              </a:rPr>
              <a:t>Поэтому нет другой такой заповеди, в которую животная душа была бы вложена в той же степени, как в заповедь о благотворительности.</a:t>
            </a:r>
          </a:p>
          <a:p>
            <a:pPr algn="just">
              <a:lnSpc>
                <a:spcPts val="4592"/>
              </a:lnSpc>
            </a:pPr>
            <a:r>
              <a:rPr lang="en-US" sz="3150">
                <a:solidFill>
                  <a:srgbClr val="000000"/>
                </a:solidFill>
                <a:latin typeface="Calibri (MS)"/>
                <a:ea typeface="Calibri (MS)"/>
                <a:cs typeface="Calibri (MS)"/>
                <a:sym typeface="Calibri (MS)"/>
              </a:rPr>
              <a:t>Ибо во всех остальных заповедях задействована лишь одна способность животной души, и то только в момент исполнения заповеди. Однако в случае с благотворительностью человек отдаёт из плодов труда своих рук. </a:t>
            </a:r>
          </a:p>
        </p:txBody>
      </p:sp>
      <p:sp>
        <p:nvSpPr>
          <p:cNvPr name="TextBox 4" id="4"/>
          <p:cNvSpPr txBox="true"/>
          <p:nvPr/>
        </p:nvSpPr>
        <p:spPr>
          <a:xfrm rot="0">
            <a:off x="3385957" y="952052"/>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Тания</a:t>
            </a:r>
            <a:r>
              <a:rPr lang="en-US" sz="2400" b="true">
                <a:solidFill>
                  <a:srgbClr val="1A969B"/>
                </a:solidFill>
                <a:latin typeface="Calibri (MS) Bold"/>
                <a:ea typeface="Calibri (MS) Bold"/>
                <a:cs typeface="Calibri (MS) Bold"/>
                <a:sym typeface="Calibri (MS) Bold"/>
              </a:rPr>
              <a:t>, глава 37</a:t>
            </a:r>
          </a:p>
        </p:txBody>
      </p:sp>
      <p:sp>
        <p:nvSpPr>
          <p:cNvPr name="TextBox 5" id="5"/>
          <p:cNvSpPr txBox="true"/>
          <p:nvPr/>
        </p:nvSpPr>
        <p:spPr>
          <a:xfrm rot="0">
            <a:off x="3385957" y="361502"/>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3</a:t>
            </a:r>
          </a:p>
        </p:txBody>
      </p:sp>
      <p:sp>
        <p:nvSpPr>
          <p:cNvPr name="AutoShape 6" id="6"/>
          <p:cNvSpPr/>
          <p:nvPr/>
        </p:nvSpPr>
        <p:spPr>
          <a:xfrm flipV="true">
            <a:off x="3421732" y="1472060"/>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885825"/>
            <a:ext cx="13716000" cy="64309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Безусловно, вся сил</a:t>
            </a:r>
            <a:r>
              <a:rPr lang="en-US" sz="3150">
                <a:solidFill>
                  <a:srgbClr val="000000"/>
                </a:solidFill>
                <a:latin typeface="Calibri (MS)"/>
                <a:ea typeface="Calibri (MS)"/>
                <a:cs typeface="Calibri (MS)"/>
                <a:sym typeface="Calibri (MS)"/>
              </a:rPr>
              <a:t>а его животной души воплощена в выполнении работы или ремесла, которым он заработал эти деньги. Когда он отдаёт их на благотворительность, вся его животная душа возносится к Б‑-гу.</a:t>
            </a:r>
          </a:p>
          <a:p>
            <a:pPr algn="just">
              <a:lnSpc>
                <a:spcPts val="4592"/>
              </a:lnSpc>
            </a:pPr>
            <a:r>
              <a:rPr lang="en-US" sz="3150">
                <a:solidFill>
                  <a:srgbClr val="000000"/>
                </a:solidFill>
                <a:latin typeface="Calibri (MS)"/>
                <a:ea typeface="Calibri (MS)"/>
                <a:cs typeface="Calibri (MS)"/>
                <a:sym typeface="Calibri (MS)"/>
              </a:rPr>
              <a:t>Даже когда человек не зависит от собственного труда, тем не менее, поскольку деньги могли быть пущены на благо его самого, акт дарения всё равно воспринимается так, будто человек отдаёт свою жизнь Г-споду.</a:t>
            </a:r>
          </a:p>
          <a:p>
            <a:pPr algn="just">
              <a:lnSpc>
                <a:spcPts val="4592"/>
              </a:lnSpc>
            </a:pPr>
            <a:r>
              <a:rPr lang="en-US" sz="3150">
                <a:solidFill>
                  <a:srgbClr val="000000"/>
                </a:solidFill>
                <a:latin typeface="Calibri (MS)"/>
                <a:ea typeface="Calibri (MS)"/>
                <a:cs typeface="Calibri (MS)"/>
                <a:sym typeface="Calibri (MS)"/>
              </a:rPr>
              <a:t>Поэтому наши мудрецы, благословенна их память, сказали, что благотворительно</a:t>
            </a:r>
            <a:r>
              <a:rPr lang="en-US" sz="3150">
                <a:solidFill>
                  <a:srgbClr val="000000"/>
                </a:solidFill>
                <a:latin typeface="Calibri (MS)"/>
                <a:ea typeface="Calibri (MS)"/>
                <a:cs typeface="Calibri (MS)"/>
                <a:sym typeface="Calibri (MS)"/>
              </a:rPr>
              <a:t>сть</a:t>
            </a:r>
            <a:r>
              <a:rPr lang="en-US" sz="3150">
                <a:solidFill>
                  <a:srgbClr val="000000"/>
                </a:solidFill>
                <a:latin typeface="Calibri (MS)"/>
                <a:ea typeface="Calibri (MS)"/>
                <a:cs typeface="Calibri (MS)"/>
                <a:sym typeface="Calibri (MS)"/>
              </a:rPr>
              <a:t> приближает Избавление. Ибо одним только актом благотворительности человек возвышает большую часть своей души таким образом, которого невозможно достичь исполнением множества других заповедей.</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584411" y="353447"/>
            <a:ext cx="7874714" cy="916861"/>
            <a:chOff x="0" y="0"/>
            <a:chExt cx="2073999" cy="241478"/>
          </a:xfrm>
        </p:grpSpPr>
        <p:sp>
          <p:nvSpPr>
            <p:cNvPr name="Freeform 5" id="5"/>
            <p:cNvSpPr/>
            <p:nvPr/>
          </p:nvSpPr>
          <p:spPr>
            <a:xfrm flipH="false" flipV="false" rot="0">
              <a:off x="0" y="0"/>
              <a:ext cx="2073999" cy="241478"/>
            </a:xfrm>
            <a:custGeom>
              <a:avLst/>
              <a:gdLst/>
              <a:ahLst/>
              <a:cxnLst/>
              <a:rect r="r" b="b" t="t" l="l"/>
              <a:pathLst>
                <a:path h="241478" w="2073999">
                  <a:moveTo>
                    <a:pt x="0" y="0"/>
                  </a:moveTo>
                  <a:lnTo>
                    <a:pt x="2073999" y="0"/>
                  </a:lnTo>
                  <a:lnTo>
                    <a:pt x="2073999" y="241478"/>
                  </a:lnTo>
                  <a:lnTo>
                    <a:pt x="0" y="241478"/>
                  </a:lnTo>
                  <a:close/>
                </a:path>
              </a:pathLst>
            </a:custGeom>
            <a:solidFill>
              <a:srgbClr val="D5C8A4"/>
            </a:solidFill>
          </p:spPr>
        </p:sp>
        <p:sp>
          <p:nvSpPr>
            <p:cNvPr name="TextBox 6" id="6"/>
            <p:cNvSpPr txBox="true"/>
            <p:nvPr/>
          </p:nvSpPr>
          <p:spPr>
            <a:xfrm>
              <a:off x="0" y="-38100"/>
              <a:ext cx="2073999" cy="279578"/>
            </a:xfrm>
            <a:prstGeom prst="rect">
              <a:avLst/>
            </a:prstGeom>
          </p:spPr>
          <p:txBody>
            <a:bodyPr anchor="ctr" rtlCol="false" tIns="50800" lIns="50800" bIns="50800" rIns="50800"/>
            <a:lstStyle/>
            <a:p>
              <a:pPr algn="ctr">
                <a:lnSpc>
                  <a:spcPts val="2659"/>
                </a:lnSpc>
              </a:pPr>
            </a:p>
          </p:txBody>
        </p:sp>
      </p:grpSp>
      <p:grpSp>
        <p:nvGrpSpPr>
          <p:cNvPr name="Group 7" id="7"/>
          <p:cNvGrpSpPr/>
          <p:nvPr/>
        </p:nvGrpSpPr>
        <p:grpSpPr>
          <a:xfrm rot="0">
            <a:off x="721352" y="1270308"/>
            <a:ext cx="5364135" cy="757097"/>
            <a:chOff x="0" y="0"/>
            <a:chExt cx="1412776" cy="199400"/>
          </a:xfrm>
        </p:grpSpPr>
        <p:sp>
          <p:nvSpPr>
            <p:cNvPr name="Freeform 8" id="8"/>
            <p:cNvSpPr/>
            <p:nvPr/>
          </p:nvSpPr>
          <p:spPr>
            <a:xfrm flipH="false" flipV="false" rot="0">
              <a:off x="0" y="0"/>
              <a:ext cx="1412776" cy="199400"/>
            </a:xfrm>
            <a:custGeom>
              <a:avLst/>
              <a:gdLst/>
              <a:ahLst/>
              <a:cxnLst/>
              <a:rect r="r" b="b" t="t" l="l"/>
              <a:pathLst>
                <a:path h="199400" w="1412776">
                  <a:moveTo>
                    <a:pt x="0" y="0"/>
                  </a:moveTo>
                  <a:lnTo>
                    <a:pt x="1412776" y="0"/>
                  </a:lnTo>
                  <a:lnTo>
                    <a:pt x="1412776" y="199400"/>
                  </a:lnTo>
                  <a:lnTo>
                    <a:pt x="0" y="199400"/>
                  </a:lnTo>
                  <a:close/>
                </a:path>
              </a:pathLst>
            </a:custGeom>
            <a:solidFill>
              <a:srgbClr val="D5C8A4"/>
            </a:solidFill>
          </p:spPr>
        </p:sp>
        <p:sp>
          <p:nvSpPr>
            <p:cNvPr name="TextBox 9" id="9"/>
            <p:cNvSpPr txBox="true"/>
            <p:nvPr/>
          </p:nvSpPr>
          <p:spPr>
            <a:xfrm>
              <a:off x="0" y="-38100"/>
              <a:ext cx="1412776" cy="237500"/>
            </a:xfrm>
            <a:prstGeom prst="rect">
              <a:avLst/>
            </a:prstGeom>
          </p:spPr>
          <p:txBody>
            <a:bodyPr anchor="ctr" rtlCol="false" tIns="50800" lIns="50800" bIns="50800" rIns="50800"/>
            <a:lstStyle/>
            <a:p>
              <a:pPr algn="ctr">
                <a:lnSpc>
                  <a:spcPts val="2659"/>
                </a:lnSpc>
              </a:pPr>
            </a:p>
          </p:txBody>
        </p:sp>
      </p:grpSp>
      <p:sp>
        <p:nvSpPr>
          <p:cNvPr name="TextBox 10" id="10"/>
          <p:cNvSpPr txBox="true"/>
          <p:nvPr/>
        </p:nvSpPr>
        <p:spPr>
          <a:xfrm rot="0">
            <a:off x="584411" y="248672"/>
            <a:ext cx="10077378" cy="1749425"/>
          </a:xfrm>
          <a:prstGeom prst="rect">
            <a:avLst/>
          </a:prstGeom>
        </p:spPr>
        <p:txBody>
          <a:bodyPr anchor="t" rtlCol="false" tIns="0" lIns="0" bIns="0" rIns="0">
            <a:spAutoFit/>
          </a:bodyPr>
          <a:lstStyle/>
          <a:p>
            <a:pPr algn="l">
              <a:lnSpc>
                <a:spcPts val="7000"/>
              </a:lnSpc>
              <a:spcBef>
                <a:spcPct val="0"/>
              </a:spcBef>
            </a:pPr>
            <a:r>
              <a:rPr lang="en-US" b="true" sz="5000">
                <a:gradFill>
                  <a:gsLst>
                    <a:gs pos="0">
                      <a:srgbClr val="000000">
                        <a:alpha val="100000"/>
                      </a:srgbClr>
                    </a:gs>
                    <a:gs pos="100000">
                      <a:srgbClr val="C89116">
                        <a:alpha val="100000"/>
                      </a:srgbClr>
                    </a:gs>
                  </a:gsLst>
                  <a:lin ang="0"/>
                </a:gradFill>
                <a:latin typeface="Glacial Indifference Bold"/>
                <a:ea typeface="Glacial Indifference Bold"/>
                <a:cs typeface="Glacial Indifference Bold"/>
                <a:sym typeface="Glacial Indifference Bold"/>
              </a:rPr>
              <a:t>Д</a:t>
            </a:r>
            <a:r>
              <a:rPr lang="en-US" b="true" sz="5000">
                <a:gradFill>
                  <a:gsLst>
                    <a:gs pos="0">
                      <a:srgbClr val="000000">
                        <a:alpha val="100000"/>
                      </a:srgbClr>
                    </a:gs>
                    <a:gs pos="100000">
                      <a:srgbClr val="C89116">
                        <a:alpha val="100000"/>
                      </a:srgbClr>
                    </a:gs>
                  </a:gsLst>
                  <a:lin ang="0"/>
                </a:gradFill>
                <a:latin typeface="Glacial Indifference Bold"/>
                <a:ea typeface="Glacial Indifference Bold"/>
                <a:cs typeface="Glacial Indifference Bold"/>
                <a:sym typeface="Glacial Indifference Bold"/>
              </a:rPr>
              <a:t>овод 1: Ценность труда</a:t>
            </a:r>
          </a:p>
          <a:p>
            <a:pPr algn="l">
              <a:lnSpc>
                <a:spcPts val="7000"/>
              </a:lnSpc>
              <a:spcBef>
                <a:spcPct val="0"/>
              </a:spcBef>
            </a:pPr>
            <a:r>
              <a:rPr lang="en-US" b="true" sz="5000">
                <a:gradFill>
                  <a:gsLst>
                    <a:gs pos="0">
                      <a:srgbClr val="000000">
                        <a:alpha val="100000"/>
                      </a:srgbClr>
                    </a:gs>
                    <a:gs pos="100000">
                      <a:srgbClr val="C89116">
                        <a:alpha val="100000"/>
                      </a:srgbClr>
                    </a:gs>
                  </a:gsLst>
                  <a:lin ang="0"/>
                </a:gradFill>
                <a:latin typeface="Glacial Indifference Bold"/>
                <a:ea typeface="Glacial Indifference Bold"/>
                <a:cs typeface="Glacial Indifference Bold"/>
                <a:sym typeface="Glacial Indifference Bold"/>
              </a:rPr>
              <a:t>(Тания, Глава 37)</a:t>
            </a:r>
          </a:p>
        </p:txBody>
      </p:sp>
      <p:grpSp>
        <p:nvGrpSpPr>
          <p:cNvPr name="Group 11" id="11"/>
          <p:cNvGrpSpPr/>
          <p:nvPr/>
        </p:nvGrpSpPr>
        <p:grpSpPr>
          <a:xfrm rot="0">
            <a:off x="5868351" y="5951265"/>
            <a:ext cx="826579" cy="438580"/>
            <a:chOff x="0" y="0"/>
            <a:chExt cx="217700" cy="115511"/>
          </a:xfrm>
        </p:grpSpPr>
        <p:sp>
          <p:nvSpPr>
            <p:cNvPr name="Freeform 12" id="12"/>
            <p:cNvSpPr/>
            <p:nvPr/>
          </p:nvSpPr>
          <p:spPr>
            <a:xfrm flipH="false" flipV="false" rot="0">
              <a:off x="0" y="0"/>
              <a:ext cx="217700" cy="115511"/>
            </a:xfrm>
            <a:custGeom>
              <a:avLst/>
              <a:gdLst/>
              <a:ahLst/>
              <a:cxnLst/>
              <a:rect r="r" b="b" t="t" l="l"/>
              <a:pathLst>
                <a:path h="115511" w="217700">
                  <a:moveTo>
                    <a:pt x="0" y="0"/>
                  </a:moveTo>
                  <a:lnTo>
                    <a:pt x="217700" y="0"/>
                  </a:lnTo>
                  <a:lnTo>
                    <a:pt x="217700" y="115511"/>
                  </a:lnTo>
                  <a:lnTo>
                    <a:pt x="0" y="115511"/>
                  </a:lnTo>
                  <a:close/>
                </a:path>
              </a:pathLst>
            </a:custGeom>
            <a:solidFill>
              <a:srgbClr val="C4B190"/>
            </a:solidFill>
          </p:spPr>
        </p:sp>
        <p:sp>
          <p:nvSpPr>
            <p:cNvPr name="TextBox 13" id="13"/>
            <p:cNvSpPr txBox="true"/>
            <p:nvPr/>
          </p:nvSpPr>
          <p:spPr>
            <a:xfrm>
              <a:off x="0" y="-38100"/>
              <a:ext cx="217700" cy="153611"/>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1284795" y="6389845"/>
            <a:ext cx="2118624" cy="1141199"/>
            <a:chOff x="0" y="0"/>
            <a:chExt cx="557992" cy="300563"/>
          </a:xfrm>
        </p:grpSpPr>
        <p:sp>
          <p:nvSpPr>
            <p:cNvPr name="Freeform 15" id="15"/>
            <p:cNvSpPr/>
            <p:nvPr/>
          </p:nvSpPr>
          <p:spPr>
            <a:xfrm flipH="false" flipV="false" rot="0">
              <a:off x="0" y="0"/>
              <a:ext cx="557992" cy="300563"/>
            </a:xfrm>
            <a:custGeom>
              <a:avLst/>
              <a:gdLst/>
              <a:ahLst/>
              <a:cxnLst/>
              <a:rect r="r" b="b" t="t" l="l"/>
              <a:pathLst>
                <a:path h="300563" w="557992">
                  <a:moveTo>
                    <a:pt x="0" y="0"/>
                  </a:moveTo>
                  <a:lnTo>
                    <a:pt x="557992" y="0"/>
                  </a:lnTo>
                  <a:lnTo>
                    <a:pt x="557992" y="300563"/>
                  </a:lnTo>
                  <a:lnTo>
                    <a:pt x="0" y="300563"/>
                  </a:lnTo>
                  <a:close/>
                </a:path>
              </a:pathLst>
            </a:custGeom>
            <a:solidFill>
              <a:srgbClr val="B6996C"/>
            </a:solidFill>
          </p:spPr>
        </p:sp>
        <p:sp>
          <p:nvSpPr>
            <p:cNvPr name="TextBox 16" id="16"/>
            <p:cNvSpPr txBox="true"/>
            <p:nvPr/>
          </p:nvSpPr>
          <p:spPr>
            <a:xfrm>
              <a:off x="0" y="-38100"/>
              <a:ext cx="557992" cy="338663"/>
            </a:xfrm>
            <a:prstGeom prst="rect">
              <a:avLst/>
            </a:prstGeom>
          </p:spPr>
          <p:txBody>
            <a:bodyPr anchor="ctr" rtlCol="false" tIns="50800" lIns="50800" bIns="50800" rIns="50800"/>
            <a:lstStyle/>
            <a:p>
              <a:pPr algn="ctr">
                <a:lnSpc>
                  <a:spcPts val="2659"/>
                </a:lnSpc>
              </a:pPr>
            </a:p>
          </p:txBody>
        </p:sp>
      </p:grpSp>
      <p:grpSp>
        <p:nvGrpSpPr>
          <p:cNvPr name="Group 17" id="17"/>
          <p:cNvGrpSpPr/>
          <p:nvPr/>
        </p:nvGrpSpPr>
        <p:grpSpPr>
          <a:xfrm rot="0">
            <a:off x="3403419" y="6389845"/>
            <a:ext cx="2682067" cy="1141199"/>
            <a:chOff x="0" y="0"/>
            <a:chExt cx="706388" cy="300563"/>
          </a:xfrm>
        </p:grpSpPr>
        <p:sp>
          <p:nvSpPr>
            <p:cNvPr name="Freeform 18" id="18"/>
            <p:cNvSpPr/>
            <p:nvPr/>
          </p:nvSpPr>
          <p:spPr>
            <a:xfrm flipH="false" flipV="false" rot="0">
              <a:off x="0" y="0"/>
              <a:ext cx="706388" cy="300563"/>
            </a:xfrm>
            <a:custGeom>
              <a:avLst/>
              <a:gdLst/>
              <a:ahLst/>
              <a:cxnLst/>
              <a:rect r="r" b="b" t="t" l="l"/>
              <a:pathLst>
                <a:path h="300563" w="706388">
                  <a:moveTo>
                    <a:pt x="0" y="0"/>
                  </a:moveTo>
                  <a:lnTo>
                    <a:pt x="706388" y="0"/>
                  </a:lnTo>
                  <a:lnTo>
                    <a:pt x="706388" y="300563"/>
                  </a:lnTo>
                  <a:lnTo>
                    <a:pt x="0" y="300563"/>
                  </a:lnTo>
                  <a:close/>
                </a:path>
              </a:pathLst>
            </a:custGeom>
            <a:solidFill>
              <a:srgbClr val="C8B78C"/>
            </a:solidFill>
          </p:spPr>
        </p:sp>
        <p:sp>
          <p:nvSpPr>
            <p:cNvPr name="TextBox 19" id="19"/>
            <p:cNvSpPr txBox="true"/>
            <p:nvPr/>
          </p:nvSpPr>
          <p:spPr>
            <a:xfrm>
              <a:off x="0" y="-38100"/>
              <a:ext cx="706388" cy="338663"/>
            </a:xfrm>
            <a:prstGeom prst="rect">
              <a:avLst/>
            </a:prstGeom>
          </p:spPr>
          <p:txBody>
            <a:bodyPr anchor="ctr" rtlCol="false" tIns="50800" lIns="50800" bIns="50800" rIns="50800"/>
            <a:lstStyle/>
            <a:p>
              <a:pPr algn="ctr">
                <a:lnSpc>
                  <a:spcPts val="2659"/>
                </a:lnSpc>
              </a:pPr>
            </a:p>
          </p:txBody>
        </p:sp>
      </p:grpSp>
      <p:sp>
        <p:nvSpPr>
          <p:cNvPr name="TextBox 20" id="20"/>
          <p:cNvSpPr txBox="true"/>
          <p:nvPr/>
        </p:nvSpPr>
        <p:spPr>
          <a:xfrm rot="0">
            <a:off x="1284795" y="6397053"/>
            <a:ext cx="7245855" cy="1162566"/>
          </a:xfrm>
          <a:prstGeom prst="rect">
            <a:avLst/>
          </a:prstGeom>
        </p:spPr>
        <p:txBody>
          <a:bodyPr anchor="t" rtlCol="false" tIns="0" lIns="0" bIns="0" rIns="0">
            <a:spAutoFit/>
          </a:bodyPr>
          <a:lstStyle/>
          <a:p>
            <a:pPr algn="l">
              <a:lnSpc>
                <a:spcPts val="4696"/>
              </a:lnSpc>
              <a:spcBef>
                <a:spcPct val="0"/>
              </a:spcBef>
            </a:pPr>
            <a:r>
              <a:rPr lang="en-US" sz="3354">
                <a:solidFill>
                  <a:srgbClr val="000000"/>
                </a:solidFill>
                <a:latin typeface="Glacial Indifference"/>
                <a:ea typeface="Glacial Indifference"/>
                <a:cs typeface="Glacial Indifference"/>
                <a:sym typeface="Glacial Indifference"/>
              </a:rPr>
              <a:t>Вся сила животной души вкладывается в этот урожай.</a:t>
            </a:r>
          </a:p>
        </p:txBody>
      </p:sp>
      <p:grpSp>
        <p:nvGrpSpPr>
          <p:cNvPr name="Group 21" id="21"/>
          <p:cNvGrpSpPr/>
          <p:nvPr/>
        </p:nvGrpSpPr>
        <p:grpSpPr>
          <a:xfrm rot="0">
            <a:off x="1156747" y="8109692"/>
            <a:ext cx="15974505" cy="1537357"/>
            <a:chOff x="0" y="0"/>
            <a:chExt cx="4207277" cy="404901"/>
          </a:xfrm>
        </p:grpSpPr>
        <p:sp>
          <p:nvSpPr>
            <p:cNvPr name="Freeform 22" id="22"/>
            <p:cNvSpPr/>
            <p:nvPr/>
          </p:nvSpPr>
          <p:spPr>
            <a:xfrm flipH="false" flipV="false" rot="0">
              <a:off x="0" y="0"/>
              <a:ext cx="4207277" cy="404901"/>
            </a:xfrm>
            <a:custGeom>
              <a:avLst/>
              <a:gdLst/>
              <a:ahLst/>
              <a:cxnLst/>
              <a:rect r="r" b="b" t="t" l="l"/>
              <a:pathLst>
                <a:path h="404901" w="4207277">
                  <a:moveTo>
                    <a:pt x="0" y="0"/>
                  </a:moveTo>
                  <a:lnTo>
                    <a:pt x="4207277" y="0"/>
                  </a:lnTo>
                  <a:lnTo>
                    <a:pt x="4207277" y="404901"/>
                  </a:lnTo>
                  <a:lnTo>
                    <a:pt x="0" y="404901"/>
                  </a:lnTo>
                  <a:close/>
                </a:path>
              </a:pathLst>
            </a:custGeom>
            <a:solidFill>
              <a:srgbClr val="E5DFC4"/>
            </a:solidFill>
          </p:spPr>
        </p:sp>
        <p:sp>
          <p:nvSpPr>
            <p:cNvPr name="TextBox 23" id="23"/>
            <p:cNvSpPr txBox="true"/>
            <p:nvPr/>
          </p:nvSpPr>
          <p:spPr>
            <a:xfrm>
              <a:off x="0" y="-38100"/>
              <a:ext cx="4207277" cy="443001"/>
            </a:xfrm>
            <a:prstGeom prst="rect">
              <a:avLst/>
            </a:prstGeom>
          </p:spPr>
          <p:txBody>
            <a:bodyPr anchor="ctr" rtlCol="false" tIns="50800" lIns="50800" bIns="50800" rIns="50800"/>
            <a:lstStyle/>
            <a:p>
              <a:pPr algn="ctr">
                <a:lnSpc>
                  <a:spcPts val="2659"/>
                </a:lnSpc>
              </a:pPr>
            </a:p>
          </p:txBody>
        </p:sp>
      </p:grpSp>
      <p:grpSp>
        <p:nvGrpSpPr>
          <p:cNvPr name="Group 24" id="24"/>
          <p:cNvGrpSpPr/>
          <p:nvPr/>
        </p:nvGrpSpPr>
        <p:grpSpPr>
          <a:xfrm rot="0">
            <a:off x="10248500" y="8659080"/>
            <a:ext cx="4109537" cy="430724"/>
            <a:chOff x="0" y="0"/>
            <a:chExt cx="812800" cy="85190"/>
          </a:xfrm>
        </p:grpSpPr>
        <p:sp>
          <p:nvSpPr>
            <p:cNvPr name="Freeform 25" id="25"/>
            <p:cNvSpPr/>
            <p:nvPr/>
          </p:nvSpPr>
          <p:spPr>
            <a:xfrm flipH="false" flipV="false" rot="0">
              <a:off x="0" y="0"/>
              <a:ext cx="812800" cy="85190"/>
            </a:xfrm>
            <a:custGeom>
              <a:avLst/>
              <a:gdLst/>
              <a:ahLst/>
              <a:cxnLst/>
              <a:rect r="r" b="b" t="t" l="l"/>
              <a:pathLst>
                <a:path h="85190" w="812800">
                  <a:moveTo>
                    <a:pt x="42595" y="0"/>
                  </a:moveTo>
                  <a:lnTo>
                    <a:pt x="770205" y="0"/>
                  </a:lnTo>
                  <a:cubicBezTo>
                    <a:pt x="793730" y="0"/>
                    <a:pt x="812800" y="19071"/>
                    <a:pt x="812800" y="42595"/>
                  </a:cubicBezTo>
                  <a:lnTo>
                    <a:pt x="812800" y="42595"/>
                  </a:lnTo>
                  <a:cubicBezTo>
                    <a:pt x="812800" y="53892"/>
                    <a:pt x="808312" y="64726"/>
                    <a:pt x="800324" y="72714"/>
                  </a:cubicBezTo>
                  <a:cubicBezTo>
                    <a:pt x="792336" y="80703"/>
                    <a:pt x="781502" y="85190"/>
                    <a:pt x="770205" y="85190"/>
                  </a:cubicBezTo>
                  <a:lnTo>
                    <a:pt x="42595" y="85190"/>
                  </a:lnTo>
                  <a:cubicBezTo>
                    <a:pt x="19071" y="85190"/>
                    <a:pt x="0" y="66120"/>
                    <a:pt x="0" y="42595"/>
                  </a:cubicBezTo>
                  <a:lnTo>
                    <a:pt x="0" y="42595"/>
                  </a:lnTo>
                  <a:cubicBezTo>
                    <a:pt x="0" y="19071"/>
                    <a:pt x="19071" y="0"/>
                    <a:pt x="42595" y="0"/>
                  </a:cubicBezTo>
                  <a:close/>
                </a:path>
              </a:pathLst>
            </a:custGeom>
            <a:solidFill>
              <a:srgbClr val="FF3131">
                <a:alpha val="29804"/>
              </a:srgbClr>
            </a:solidFill>
          </p:spPr>
        </p:sp>
        <p:sp>
          <p:nvSpPr>
            <p:cNvPr name="TextBox 26" id="26"/>
            <p:cNvSpPr txBox="true"/>
            <p:nvPr/>
          </p:nvSpPr>
          <p:spPr>
            <a:xfrm>
              <a:off x="0" y="-38100"/>
              <a:ext cx="812800" cy="123290"/>
            </a:xfrm>
            <a:prstGeom prst="rect">
              <a:avLst/>
            </a:prstGeom>
          </p:spPr>
          <p:txBody>
            <a:bodyPr anchor="ctr" rtlCol="false" tIns="50800" lIns="50800" bIns="50800" rIns="50800"/>
            <a:lstStyle/>
            <a:p>
              <a:pPr algn="ctr">
                <a:lnSpc>
                  <a:spcPts val="2659"/>
                </a:lnSpc>
              </a:pPr>
            </a:p>
          </p:txBody>
        </p:sp>
      </p:grpSp>
      <p:sp>
        <p:nvSpPr>
          <p:cNvPr name="TextBox 27" id="27"/>
          <p:cNvSpPr txBox="true"/>
          <p:nvPr/>
        </p:nvSpPr>
        <p:spPr>
          <a:xfrm rot="0">
            <a:off x="1156747" y="8073507"/>
            <a:ext cx="15974505" cy="1552575"/>
          </a:xfrm>
          <a:prstGeom prst="rect">
            <a:avLst/>
          </a:prstGeom>
        </p:spPr>
        <p:txBody>
          <a:bodyPr anchor="t" rtlCol="false" tIns="0" lIns="0" bIns="0" rIns="0">
            <a:spAutoFit/>
          </a:bodyPr>
          <a:lstStyle/>
          <a:p>
            <a:pPr algn="ctr">
              <a:lnSpc>
                <a:spcPts val="4199"/>
              </a:lnSpc>
              <a:spcBef>
                <a:spcPct val="0"/>
              </a:spcBef>
            </a:pPr>
            <a:r>
              <a:rPr lang="en-US" sz="2999">
                <a:solidFill>
                  <a:srgbClr val="000000"/>
                </a:solidFill>
                <a:latin typeface="Glacial Indifference"/>
                <a:ea typeface="Glacial Indifference"/>
                <a:cs typeface="Glacial Indifference"/>
                <a:sym typeface="Glacial Indifference"/>
              </a:rPr>
              <a:t>Отдать урожай до того, как насладишься им сам - это колоссальный труд.</a:t>
            </a:r>
          </a:p>
          <a:p>
            <a:pPr algn="ctr">
              <a:lnSpc>
                <a:spcPts val="4199"/>
              </a:lnSpc>
              <a:spcBef>
                <a:spcPct val="0"/>
              </a:spcBef>
            </a:pPr>
            <a:r>
              <a:rPr lang="en-US" sz="2999">
                <a:solidFill>
                  <a:srgbClr val="000000"/>
                </a:solidFill>
                <a:latin typeface="Glacial Indifference"/>
                <a:ea typeface="Glacial Indifference"/>
                <a:cs typeface="Glacial Indifference"/>
                <a:sym typeface="Glacial Indifference"/>
              </a:rPr>
              <a:t>Этот пот и труд приравниваются к  усилиям по строительству Храма, а не просто к принесению жертвы в уже готовом здании.</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543300" y="1685925"/>
            <a:ext cx="13716000" cy="81740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Ребе</a:t>
            </a:r>
            <a:r>
              <a:rPr lang="en-US" sz="3150">
                <a:solidFill>
                  <a:srgbClr val="000000"/>
                </a:solidFill>
                <a:latin typeface="Calibri (MS)"/>
                <a:ea typeface="Calibri (MS)"/>
                <a:cs typeface="Calibri (MS)"/>
                <a:sym typeface="Calibri (MS)"/>
              </a:rPr>
              <a:t>нок наблюдает за тем, как его отец (или старший брат, или кто-то еще) усердно трудится, чтобы обеспечить семью, но он не изнуряет себя каждый день до полного истощения. Это происходит крайне редко, в исключительных обстоятельствах.</a:t>
            </a:r>
          </a:p>
          <a:p>
            <a:pPr algn="just">
              <a:lnSpc>
                <a:spcPts val="4592"/>
              </a:lnSpc>
            </a:pPr>
            <a:r>
              <a:rPr lang="en-US" sz="3150">
                <a:solidFill>
                  <a:srgbClr val="000000"/>
                </a:solidFill>
                <a:latin typeface="Calibri (MS)"/>
                <a:ea typeface="Calibri (MS)"/>
                <a:cs typeface="Calibri (MS)"/>
                <a:sym typeface="Calibri (MS)"/>
              </a:rPr>
              <a:t>Но когда речь идёт о заповедях оставлять лекет и пеа, как сказано: «Не дожинай до конца край поля твоего…» — они, безусловно, требуют настоящего труда. Ребенок уже изучил стих: «В поте лица своего будешь есть хлеб».</a:t>
            </a:r>
          </a:p>
          <a:p>
            <a:pPr algn="just">
              <a:lnSpc>
                <a:spcPts val="4592"/>
              </a:lnSpc>
            </a:pPr>
            <a:r>
              <a:rPr lang="en-US" sz="3150">
                <a:solidFill>
                  <a:srgbClr val="000000"/>
                </a:solidFill>
                <a:latin typeface="Calibri (MS)"/>
                <a:ea typeface="Calibri (MS)"/>
                <a:cs typeface="Calibri (MS)"/>
                <a:sym typeface="Calibri (MS)"/>
              </a:rPr>
              <a:t>Да, идёт дождь и дует ветер. Но для того, чтобы зерно выросло, требуется кропотливый труд.</a:t>
            </a:r>
          </a:p>
          <a:p>
            <a:pPr algn="just">
              <a:lnSpc>
                <a:spcPts val="4592"/>
              </a:lnSpc>
            </a:pPr>
            <a:r>
              <a:rPr lang="en-US" sz="3150">
                <a:solidFill>
                  <a:srgbClr val="000000"/>
                </a:solidFill>
                <a:latin typeface="Calibri (MS)"/>
                <a:ea typeface="Calibri (MS)"/>
                <a:cs typeface="Calibri (MS)"/>
                <a:sym typeface="Calibri (MS)"/>
              </a:rPr>
              <a:t>Поэтому ясно, что отдавать лекет и пеа бедным труднее, чем заниматься обычной благотворительностью, которая не всегда связана с деньгами, заработанными тяжёлым трудом. В то же время отчуждение собственного урожая в пользу бедных всегда означает передачу им того, что было добыто непосильным трудом, а теперь отдаётся.</a:t>
            </a:r>
          </a:p>
        </p:txBody>
      </p:sp>
      <p:sp>
        <p:nvSpPr>
          <p:cNvPr name="TextBox 4" id="4"/>
          <p:cNvSpPr txBox="true"/>
          <p:nvPr/>
        </p:nvSpPr>
        <p:spPr>
          <a:xfrm rot="0">
            <a:off x="3543300"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5" id="5"/>
          <p:cNvSpPr/>
          <p:nvPr/>
        </p:nvSpPr>
        <p:spPr>
          <a:xfrm flipV="true">
            <a:off x="3543300" y="1638300"/>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90900" y="885825"/>
            <a:ext cx="13716000" cy="46878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Более тог</a:t>
            </a:r>
            <a:r>
              <a:rPr lang="en-US" sz="3150">
                <a:solidFill>
                  <a:srgbClr val="000000"/>
                </a:solidFill>
                <a:latin typeface="Calibri (MS)"/>
                <a:ea typeface="Calibri (MS)"/>
                <a:cs typeface="Calibri (MS)"/>
                <a:sym typeface="Calibri (MS)"/>
              </a:rPr>
              <a:t>о, бедные должны получить то, что им причитается, не после того, как пищей насытится жертвователь, — закон требует, чтобы это произошло прежде, чем он сам поест. Только после этого разрешается насладиться собственным урожаем его хозяину. Это потому, что обязанность делиться с бедными вступает в силу уже в момент жатвы. Чтобы хозяин поля смог вкусить хлеб из того же зерна, его нужно сначала смолоть в муку, просеять, а затем испечь. И таким образом, «будешь есть хлеб» свой после того, как вначале поделился зерном с теми, кто в нём нуждается.</a:t>
            </a:r>
          </a:p>
        </p:txBody>
      </p:sp>
      <p:sp>
        <p:nvSpPr>
          <p:cNvPr name="TextBox 4" id="4"/>
          <p:cNvSpPr txBox="true"/>
          <p:nvPr/>
        </p:nvSpPr>
        <p:spPr>
          <a:xfrm rot="0">
            <a:off x="3368508" y="5973737"/>
            <a:ext cx="13716000" cy="41068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Ун</a:t>
            </a:r>
            <a:r>
              <a:rPr lang="en-US" sz="3150">
                <a:solidFill>
                  <a:srgbClr val="000000"/>
                </a:solidFill>
                <a:latin typeface="Calibri (MS)"/>
                <a:ea typeface="Calibri (MS)"/>
                <a:cs typeface="Calibri (MS)"/>
                <a:sym typeface="Calibri (MS)"/>
              </a:rPr>
              <a:t>икальное достоинство, которым обладают эти заповеди, проливает свет на то, почему Раши сравнивает их не просто с принесением жертв, но и со строительством самого Храма.</a:t>
            </a:r>
          </a:p>
          <a:p>
            <a:pPr algn="just">
              <a:lnSpc>
                <a:spcPts val="4592"/>
              </a:lnSpc>
            </a:pPr>
            <a:r>
              <a:rPr lang="en-US" sz="3150">
                <a:solidFill>
                  <a:srgbClr val="000000"/>
                </a:solidFill>
                <a:latin typeface="Calibri (MS)"/>
                <a:ea typeface="Calibri (MS)"/>
                <a:cs typeface="Calibri (MS)"/>
                <a:sym typeface="Calibri (MS)"/>
              </a:rPr>
              <a:t>Выполнение заповедей пеа и лекет сопряжено с неимоверными усилиями: после труда «в поте лица» — чтобы вырастить зерно, занимаясь сельскохозяйственной работой — земледельцу велено отдать часть своего урожая бедным. </a:t>
            </a:r>
          </a:p>
        </p:txBody>
      </p:sp>
      <p:sp>
        <p:nvSpPr>
          <p:cNvPr name="TextBox 5" id="5"/>
          <p:cNvSpPr txBox="true"/>
          <p:nvPr/>
        </p:nvSpPr>
        <p:spPr>
          <a:xfrm rot="0">
            <a:off x="3368508" y="5507012"/>
            <a:ext cx="1298527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Т</a:t>
            </a:r>
            <a:r>
              <a:rPr lang="en-US" b="true" sz="3000" strike="noStrike" u="none">
                <a:solidFill>
                  <a:srgbClr val="1A969B"/>
                </a:solidFill>
                <a:latin typeface="Calibri (MS) Bold"/>
                <a:ea typeface="Calibri (MS) Bold"/>
                <a:cs typeface="Calibri (MS) Bold"/>
                <a:sym typeface="Calibri (MS) Bold"/>
              </a:rPr>
              <a:t>руд отстроит Хра</a:t>
            </a:r>
            <a:r>
              <a:rPr lang="en-US" b="true" sz="3000" strike="noStrike" u="none">
                <a:solidFill>
                  <a:srgbClr val="1A969B"/>
                </a:solidFill>
                <a:latin typeface="Calibri (MS) Bold"/>
                <a:ea typeface="Calibri (MS) Bold"/>
                <a:cs typeface="Calibri (MS) Bold"/>
                <a:sym typeface="Calibri (MS) Bold"/>
              </a:rPr>
              <a:t>м</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543300" y="885825"/>
            <a:ext cx="13716000" cy="70119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Более того, сначала отдать им и только потом есть самому. Э</a:t>
            </a:r>
            <a:r>
              <a:rPr lang="en-US" sz="3150">
                <a:solidFill>
                  <a:srgbClr val="000000"/>
                </a:solidFill>
                <a:latin typeface="Calibri (MS)"/>
                <a:ea typeface="Calibri (MS)"/>
                <a:cs typeface="Calibri (MS)"/>
                <a:sym typeface="Calibri (MS)"/>
              </a:rPr>
              <a:t>то требует от жертвователя гораздо большей самоотдачи, чем обычная благотворительность.</a:t>
            </a:r>
          </a:p>
          <a:p>
            <a:pPr algn="just">
              <a:lnSpc>
                <a:spcPts val="4592"/>
              </a:lnSpc>
            </a:pPr>
            <a:r>
              <a:rPr lang="en-US" sz="3150">
                <a:solidFill>
                  <a:srgbClr val="000000"/>
                </a:solidFill>
                <a:latin typeface="Calibri (MS)"/>
                <a:ea typeface="Calibri (MS)"/>
                <a:cs typeface="Calibri (MS)"/>
                <a:sym typeface="Calibri (MS)"/>
              </a:rPr>
              <a:t>Поскольку благотворительность рассматривается как духовный эквивалент принесения жертв в Храме, а заповеди лекет и пеа требуют ещё больших усилий, — значит они находятся на ещё более высоком духовном уровне. Вот почему Раши пишет, что всякий, кто исполняет эти заповеди, приравнивается к тому, кто «построил Храм». Столь тяжкий труд аналогичен усилиям, необходимым для строительства самого Храма, а не просто для принесения жертв, когда он уже существует. Эти усилия полностью преображают человека, строя его личный духовный Храм, о котором говорится: «И буду Я обитать среди них».</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543300" y="885825"/>
            <a:ext cx="13716000" cy="46878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Это также отвечает на ранее поставленный вопрос о том, почему Раши выбирает версию текста, которая с высшей похвалой отзывается об исполняющих эти заповеди. Причина в том, что они требуют гораздо больших усилий, чем просто благотворительная деятельность. Если благотворительность сравнивается с жертвоприношениями, то заповеди лекет и пеа, исполняемые посредством тяжкого труда, сравнимы со строительством самого Храма.</a:t>
            </a:r>
          </a:p>
          <a:p>
            <a:pPr algn="just">
              <a:lnSpc>
                <a:spcPts val="4592"/>
              </a:lnSpc>
            </a:pP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104809" cy="2219325"/>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В</a:t>
            </a:r>
            <a:r>
              <a:rPr lang="en-US" sz="7200" b="true">
                <a:solidFill>
                  <a:srgbClr val="1B969B"/>
                </a:solidFill>
                <a:latin typeface="Arial Bold"/>
                <a:ea typeface="Arial Bold"/>
                <a:cs typeface="Arial Bold"/>
                <a:sym typeface="Arial Bold"/>
              </a:rPr>
              <a:t>. Чистое даяние не подвержено корысти</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Эмор</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46593" y="1721326"/>
            <a:ext cx="13716000" cy="41068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Раши </a:t>
            </a:r>
            <a:r>
              <a:rPr lang="en-US" sz="3150">
                <a:solidFill>
                  <a:srgbClr val="000000"/>
                </a:solidFill>
                <a:latin typeface="Calibri (MS)"/>
                <a:ea typeface="Calibri (MS)"/>
                <a:cs typeface="Calibri (MS)"/>
                <a:sym typeface="Calibri (MS)"/>
              </a:rPr>
              <a:t>далее объясняет слова «Бедному и пришельцу оставь их» следующим образом: «Положи урожай перед ними, и они сами соберут его; ты не должен помогать ни одному из них».</a:t>
            </a:r>
          </a:p>
          <a:p>
            <a:pPr algn="just">
              <a:lnSpc>
                <a:spcPts val="4592"/>
              </a:lnSpc>
            </a:pPr>
            <a:r>
              <a:rPr lang="en-US" sz="3150">
                <a:solidFill>
                  <a:srgbClr val="000000"/>
                </a:solidFill>
                <a:latin typeface="Calibri (MS)"/>
                <a:ea typeface="Calibri (MS)"/>
                <a:cs typeface="Calibri (MS)"/>
                <a:sym typeface="Calibri (MS)"/>
              </a:rPr>
              <a:t>Когда человеку говорят, что он обязан пожертвовать часть своего урожая бедным, он вправе сказать, что готов давать, но сам выберет, кому он достанется. Он предпочитает отдать его, например, «своему рабу или рабыне».</a:t>
            </a:r>
          </a:p>
          <a:p>
            <a:pPr algn="just">
              <a:lnSpc>
                <a:spcPts val="4592"/>
              </a:lnSpc>
            </a:pP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85957" y="1453010"/>
            <a:ext cx="13716000" cy="23637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веселись пред Г-сподом, Б-гом твоим, — ты, и сын твой, и дочь твоя, и раб твой, и рабыня твоя, и левит, что во</a:t>
            </a:r>
            <a:r>
              <a:rPr lang="en-US" sz="3150">
                <a:solidFill>
                  <a:srgbClr val="000000"/>
                </a:solidFill>
                <a:latin typeface="Calibri (MS)"/>
                <a:ea typeface="Calibri (MS)"/>
                <a:cs typeface="Calibri (MS)"/>
                <a:sym typeface="Calibri (MS)"/>
              </a:rPr>
              <a:t> вратах твоих, и пришелец, и сирота, и вдова, что среди тебя, — на месте, которое изберёт Г-сподь, Б-г твой, чтобы водворить там Имя Своё.</a:t>
            </a:r>
          </a:p>
        </p:txBody>
      </p:sp>
      <p:sp>
        <p:nvSpPr>
          <p:cNvPr name="TextBox 4" id="4"/>
          <p:cNvSpPr txBox="true"/>
          <p:nvPr/>
        </p:nvSpPr>
        <p:spPr>
          <a:xfrm rot="0">
            <a:off x="3385957" y="952052"/>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Дварим</a:t>
            </a:r>
            <a:r>
              <a:rPr lang="en-US" sz="2400" b="true">
                <a:solidFill>
                  <a:srgbClr val="1A969B"/>
                </a:solidFill>
                <a:latin typeface="Calibri (MS) Bold"/>
                <a:ea typeface="Calibri (MS) Bold"/>
                <a:cs typeface="Calibri (MS) Bold"/>
                <a:sym typeface="Calibri (MS) Bold"/>
              </a:rPr>
              <a:t>, 16:11</a:t>
            </a:r>
          </a:p>
        </p:txBody>
      </p:sp>
      <p:sp>
        <p:nvSpPr>
          <p:cNvPr name="TextBox 5" id="5"/>
          <p:cNvSpPr txBox="true"/>
          <p:nvPr/>
        </p:nvSpPr>
        <p:spPr>
          <a:xfrm rot="0">
            <a:off x="3385957" y="361502"/>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4</a:t>
            </a:r>
          </a:p>
        </p:txBody>
      </p:sp>
      <p:sp>
        <p:nvSpPr>
          <p:cNvPr name="AutoShape 6" id="6"/>
          <p:cNvSpPr/>
          <p:nvPr/>
        </p:nvSpPr>
        <p:spPr>
          <a:xfrm flipV="true">
            <a:off x="3421732" y="1472060"/>
            <a:ext cx="1139598" cy="0"/>
          </a:xfrm>
          <a:prstGeom prst="line">
            <a:avLst/>
          </a:prstGeom>
          <a:ln cap="flat" w="76200">
            <a:solidFill>
              <a:srgbClr val="30BFBF"/>
            </a:solidFill>
            <a:prstDash val="solid"/>
            <a:headEnd type="none" len="sm" w="sm"/>
            <a:tailEnd type="none" len="sm" w="sm"/>
          </a:ln>
        </p:spPr>
      </p:sp>
      <p:sp>
        <p:nvSpPr>
          <p:cNvPr name="TextBox 7" id="7"/>
          <p:cNvSpPr txBox="true"/>
          <p:nvPr/>
        </p:nvSpPr>
        <p:spPr>
          <a:xfrm rot="0">
            <a:off x="3368508" y="4216822"/>
            <a:ext cx="13716000" cy="1782737"/>
          </a:xfrm>
          <a:prstGeom prst="rect">
            <a:avLst/>
          </a:prstGeom>
        </p:spPr>
        <p:txBody>
          <a:bodyPr anchor="t" rtlCol="false" tIns="0" lIns="0" bIns="0" rIns="0">
            <a:spAutoFit/>
          </a:bodyPr>
          <a:lstStyle/>
          <a:p>
            <a:pPr algn="just">
              <a:lnSpc>
                <a:spcPts val="4592"/>
              </a:lnSpc>
            </a:pPr>
            <a:r>
              <a:rPr lang="en-US" sz="3150" b="true">
                <a:solidFill>
                  <a:srgbClr val="000000"/>
                </a:solidFill>
                <a:latin typeface="Calibri (MS) Bold"/>
                <a:ea typeface="Calibri (MS) Bold"/>
                <a:cs typeface="Calibri (MS) Bold"/>
                <a:sym typeface="Calibri (MS) Bold"/>
              </a:rPr>
              <a:t>«И в</a:t>
            </a:r>
            <a:r>
              <a:rPr lang="en-US" sz="3150" b="true">
                <a:solidFill>
                  <a:srgbClr val="000000"/>
                </a:solidFill>
                <a:latin typeface="Calibri (MS) Bold"/>
                <a:ea typeface="Calibri (MS) Bold"/>
                <a:cs typeface="Calibri (MS) Bold"/>
                <a:sym typeface="Calibri (MS) Bold"/>
              </a:rPr>
              <a:t>еселись пред Г-сподом»:</a:t>
            </a:r>
            <a:r>
              <a:rPr lang="en-US" sz="3150">
                <a:solidFill>
                  <a:srgbClr val="000000"/>
                </a:solidFill>
                <a:latin typeface="Calibri (MS)"/>
                <a:ea typeface="Calibri (MS)"/>
                <a:cs typeface="Calibri (MS)"/>
                <a:sym typeface="Calibri (MS)"/>
              </a:rPr>
              <a:t> «Есть у Меня четверо “домочадцев”: левит, пришелец, сирота и вдова. У тебя четверо “домочадцев”: сын, дочь, раб и рабыня. Если ты будешь радовать Моих — Я буду радовать твоих».</a:t>
            </a:r>
          </a:p>
        </p:txBody>
      </p:sp>
      <p:sp>
        <p:nvSpPr>
          <p:cNvPr name="TextBox 8" id="8"/>
          <p:cNvSpPr txBox="true"/>
          <p:nvPr/>
        </p:nvSpPr>
        <p:spPr>
          <a:xfrm rot="0">
            <a:off x="3368508" y="3750097"/>
            <a:ext cx="1298527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Ми</a:t>
            </a:r>
            <a:r>
              <a:rPr lang="en-US" b="true" sz="3000" strike="noStrike" u="none">
                <a:solidFill>
                  <a:srgbClr val="1A969B"/>
                </a:solidFill>
                <a:latin typeface="Calibri (MS) Bold"/>
                <a:ea typeface="Calibri (MS) Bold"/>
                <a:cs typeface="Calibri (MS) Bold"/>
                <a:sym typeface="Calibri (MS) Bold"/>
              </a:rPr>
              <a:t>драш агада</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46593" y="1721326"/>
            <a:ext cx="13716000" cy="70119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«Раб и р</a:t>
            </a:r>
            <a:r>
              <a:rPr lang="en-US" sz="3150">
                <a:solidFill>
                  <a:srgbClr val="000000"/>
                </a:solidFill>
                <a:latin typeface="Calibri (MS)"/>
                <a:ea typeface="Calibri (MS)"/>
                <a:cs typeface="Calibri (MS)"/>
                <a:sym typeface="Calibri (MS)"/>
              </a:rPr>
              <a:t>абыня», которые работали в поле, тоже обездолены — у них нет ничего своего. Если хозяин обязан оставить часть урожая для бедных, почему он должен отдавать предпочтение «бедному и пришельцу» перед своими собственными работниками, которые тяжело трудились, чтобы поле дало урожай?</a:t>
            </a:r>
          </a:p>
          <a:p>
            <a:pPr algn="just">
              <a:lnSpc>
                <a:spcPts val="4592"/>
              </a:lnSpc>
            </a:pPr>
            <a:r>
              <a:rPr lang="en-US" sz="3150">
                <a:solidFill>
                  <a:srgbClr val="000000"/>
                </a:solidFill>
                <a:latin typeface="Calibri (MS)"/>
                <a:ea typeface="Calibri (MS)"/>
                <a:cs typeface="Calibri (MS)"/>
                <a:sym typeface="Calibri (MS)"/>
              </a:rPr>
              <a:t>Хозяин может возразить: «Сначала я дам своим работникам, а затем, если что-то останется, — и другим бедным. Если же не останется ничего, я всё равно выполнил заповедь, ведь мои работники тоже нуждаются…»</a:t>
            </a:r>
          </a:p>
          <a:p>
            <a:pPr algn="just">
              <a:lnSpc>
                <a:spcPts val="4592"/>
              </a:lnSpc>
            </a:pPr>
            <a:r>
              <a:rPr lang="en-US" sz="3150">
                <a:solidFill>
                  <a:srgbClr val="000000"/>
                </a:solidFill>
                <a:latin typeface="Calibri (MS)"/>
                <a:ea typeface="Calibri (MS)"/>
                <a:cs typeface="Calibri (MS)"/>
                <a:sym typeface="Calibri (MS)"/>
              </a:rPr>
              <a:t>Но Тора ясно говорит: «Бедному и пришельцу оставь их» — «Положи урожай перед ними, и они сами соберут; ты не должен помогать ни одному из них».</a:t>
            </a:r>
          </a:p>
          <a:p>
            <a:pPr algn="just">
              <a:lnSpc>
                <a:spcPts val="4592"/>
              </a:lnSpc>
            </a:pPr>
            <a:r>
              <a:rPr lang="en-US" sz="3150">
                <a:solidFill>
                  <a:srgbClr val="000000"/>
                </a:solidFill>
                <a:latin typeface="Calibri (MS)"/>
                <a:ea typeface="Calibri (MS)"/>
                <a:cs typeface="Calibri (MS)"/>
                <a:sym typeface="Calibri (MS)"/>
              </a:rPr>
              <a:t>Поскольку эти стихи подчёркивают, что хозяин не может получать никакой личной выгоды — ведь он должен пожертвовать урожаем, </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543300" y="404031"/>
            <a:ext cx="13716000" cy="93360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над ко</a:t>
            </a:r>
            <a:r>
              <a:rPr lang="en-US" sz="3150">
                <a:solidFill>
                  <a:srgbClr val="000000"/>
                </a:solidFill>
                <a:latin typeface="Calibri (MS)"/>
                <a:ea typeface="Calibri (MS)"/>
                <a:cs typeface="Calibri (MS)"/>
                <a:sym typeface="Calibri (MS)"/>
              </a:rPr>
              <a:t>торым тяжело трудился, даже не успев насладиться им — логично предположить, что та же идея переносится и на следующую часть стиха. Т.е. «бедному и пришельцу оставь их» — это значит, что нельзя получить даже удовлетворения от выбора, кому давать — знакомому, родственнику или другу.</a:t>
            </a:r>
          </a:p>
          <a:p>
            <a:pPr algn="just">
              <a:lnSpc>
                <a:spcPts val="4592"/>
              </a:lnSpc>
            </a:pPr>
            <a:r>
              <a:rPr lang="en-US" sz="3150">
                <a:solidFill>
                  <a:srgbClr val="000000"/>
                </a:solidFill>
                <a:latin typeface="Calibri (MS)"/>
                <a:ea typeface="Calibri (MS)"/>
                <a:cs typeface="Calibri (MS)"/>
                <a:sym typeface="Calibri (MS)"/>
              </a:rPr>
              <a:t>Это разрешает и третий вопрос: почему заповеди, уже упомянутые в Торе ранее, повторяются в нынешней недельной главе? Ответ в том, что из-за тяжкого труда они сравниваются со строительством Храма и принесением жертв. Вот почему Раши подчёркивает дополнительную трудность: жертвователю не дозволено получать никакую личную выгоду, даже эмоциональное удовлетворение от помощи кому-то близкому.</a:t>
            </a:r>
          </a:p>
          <a:p>
            <a:pPr algn="just">
              <a:lnSpc>
                <a:spcPts val="4592"/>
              </a:lnSpc>
            </a:pPr>
            <a:r>
              <a:rPr lang="en-US" sz="3150">
                <a:solidFill>
                  <a:srgbClr val="000000"/>
                </a:solidFill>
                <a:latin typeface="Calibri (MS)"/>
                <a:ea typeface="Calibri (MS)"/>
                <a:cs typeface="Calibri (MS)"/>
                <a:sym typeface="Calibri (MS)"/>
              </a:rPr>
              <a:t>Именно такое пожертвование считается поистине совершенным. Настолько, что о нём говорится: «словно построил Храм», ибо требует глубокого внутреннего усилия: (а) давать другим, (б) прежде чем взять себе, (в) из того, над чем тяжело трудился, и (г) даже без удовлетворения выбором человека, которому это причитается.</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1028700" y="6590969"/>
            <a:ext cx="7832955" cy="1804449"/>
            <a:chOff x="0" y="0"/>
            <a:chExt cx="2063000" cy="475246"/>
          </a:xfrm>
        </p:grpSpPr>
        <p:sp>
          <p:nvSpPr>
            <p:cNvPr name="Freeform 5" id="5"/>
            <p:cNvSpPr/>
            <p:nvPr/>
          </p:nvSpPr>
          <p:spPr>
            <a:xfrm flipH="false" flipV="false" rot="0">
              <a:off x="0" y="0"/>
              <a:ext cx="2063000" cy="475246"/>
            </a:xfrm>
            <a:custGeom>
              <a:avLst/>
              <a:gdLst/>
              <a:ahLst/>
              <a:cxnLst/>
              <a:rect r="r" b="b" t="t" l="l"/>
              <a:pathLst>
                <a:path h="475246" w="2063000">
                  <a:moveTo>
                    <a:pt x="0" y="0"/>
                  </a:moveTo>
                  <a:lnTo>
                    <a:pt x="2063000" y="0"/>
                  </a:lnTo>
                  <a:lnTo>
                    <a:pt x="2063000" y="475246"/>
                  </a:lnTo>
                  <a:lnTo>
                    <a:pt x="0" y="475246"/>
                  </a:lnTo>
                  <a:close/>
                </a:path>
              </a:pathLst>
            </a:custGeom>
            <a:solidFill>
              <a:srgbClr val="AE9668"/>
            </a:solidFill>
          </p:spPr>
        </p:sp>
        <p:sp>
          <p:nvSpPr>
            <p:cNvPr name="TextBox 6" id="6"/>
            <p:cNvSpPr txBox="true"/>
            <p:nvPr/>
          </p:nvSpPr>
          <p:spPr>
            <a:xfrm>
              <a:off x="0" y="-38100"/>
              <a:ext cx="2063000" cy="513346"/>
            </a:xfrm>
            <a:prstGeom prst="rect">
              <a:avLst/>
            </a:prstGeom>
          </p:spPr>
          <p:txBody>
            <a:bodyPr anchor="ctr" rtlCol="false" tIns="50800" lIns="50800" bIns="50800" rIns="50800"/>
            <a:lstStyle/>
            <a:p>
              <a:pPr algn="ctr">
                <a:lnSpc>
                  <a:spcPts val="2659"/>
                </a:lnSpc>
              </a:pPr>
            </a:p>
          </p:txBody>
        </p:sp>
      </p:grpSp>
      <p:grpSp>
        <p:nvGrpSpPr>
          <p:cNvPr name="Group 7" id="7"/>
          <p:cNvGrpSpPr/>
          <p:nvPr/>
        </p:nvGrpSpPr>
        <p:grpSpPr>
          <a:xfrm rot="0">
            <a:off x="9796642" y="6590969"/>
            <a:ext cx="7832955" cy="1804449"/>
            <a:chOff x="0" y="0"/>
            <a:chExt cx="2063000" cy="475246"/>
          </a:xfrm>
        </p:grpSpPr>
        <p:sp>
          <p:nvSpPr>
            <p:cNvPr name="Freeform 8" id="8"/>
            <p:cNvSpPr/>
            <p:nvPr/>
          </p:nvSpPr>
          <p:spPr>
            <a:xfrm flipH="false" flipV="false" rot="0">
              <a:off x="0" y="0"/>
              <a:ext cx="2063000" cy="475246"/>
            </a:xfrm>
            <a:custGeom>
              <a:avLst/>
              <a:gdLst/>
              <a:ahLst/>
              <a:cxnLst/>
              <a:rect r="r" b="b" t="t" l="l"/>
              <a:pathLst>
                <a:path h="475246" w="2063000">
                  <a:moveTo>
                    <a:pt x="0" y="0"/>
                  </a:moveTo>
                  <a:lnTo>
                    <a:pt x="2063000" y="0"/>
                  </a:lnTo>
                  <a:lnTo>
                    <a:pt x="2063000" y="475246"/>
                  </a:lnTo>
                  <a:lnTo>
                    <a:pt x="0" y="475246"/>
                  </a:lnTo>
                  <a:close/>
                </a:path>
              </a:pathLst>
            </a:custGeom>
            <a:solidFill>
              <a:srgbClr val="826D4E"/>
            </a:solidFill>
          </p:spPr>
        </p:sp>
        <p:sp>
          <p:nvSpPr>
            <p:cNvPr name="TextBox 9" id="9"/>
            <p:cNvSpPr txBox="true"/>
            <p:nvPr/>
          </p:nvSpPr>
          <p:spPr>
            <a:xfrm>
              <a:off x="0" y="-38100"/>
              <a:ext cx="2063000" cy="513346"/>
            </a:xfrm>
            <a:prstGeom prst="rect">
              <a:avLst/>
            </a:prstGeom>
          </p:spPr>
          <p:txBody>
            <a:bodyPr anchor="ctr" rtlCol="false" tIns="50800" lIns="50800" bIns="50800" rIns="50800"/>
            <a:lstStyle/>
            <a:p>
              <a:pPr algn="ctr">
                <a:lnSpc>
                  <a:spcPts val="2659"/>
                </a:lnSpc>
              </a:pPr>
            </a:p>
          </p:txBody>
        </p:sp>
      </p:grpSp>
      <p:sp>
        <p:nvSpPr>
          <p:cNvPr name="TextBox 10" id="10"/>
          <p:cNvSpPr txBox="true"/>
          <p:nvPr/>
        </p:nvSpPr>
        <p:spPr>
          <a:xfrm rot="0">
            <a:off x="803224" y="6533819"/>
            <a:ext cx="8283906" cy="1929747"/>
          </a:xfrm>
          <a:prstGeom prst="rect">
            <a:avLst/>
          </a:prstGeom>
        </p:spPr>
        <p:txBody>
          <a:bodyPr anchor="t" rtlCol="false" tIns="0" lIns="0" bIns="0" rIns="0">
            <a:spAutoFit/>
          </a:bodyPr>
          <a:lstStyle/>
          <a:p>
            <a:pPr algn="ctr">
              <a:lnSpc>
                <a:spcPts val="3885"/>
              </a:lnSpc>
              <a:spcBef>
                <a:spcPct val="0"/>
              </a:spcBef>
            </a:pPr>
            <a:r>
              <a:rPr lang="en-US" sz="2775">
                <a:solidFill>
                  <a:srgbClr val="000000"/>
                </a:solidFill>
                <a:latin typeface="Glacial Indifference"/>
                <a:ea typeface="Glacial Indifference"/>
                <a:cs typeface="Glacial Indifference"/>
                <a:sym typeface="Glacial Indifference"/>
              </a:rPr>
              <a:t>Естественное желание: отдать урожай знакомым бедным рабам или родственникам («твой раб и твоя рабыня»). Ощутить эмоциональную сдачу и лояльность.</a:t>
            </a:r>
          </a:p>
        </p:txBody>
      </p:sp>
      <p:sp>
        <p:nvSpPr>
          <p:cNvPr name="TextBox 11" id="11"/>
          <p:cNvSpPr txBox="true"/>
          <p:nvPr/>
        </p:nvSpPr>
        <p:spPr>
          <a:xfrm rot="0">
            <a:off x="9796642" y="6533819"/>
            <a:ext cx="7832955" cy="1717023"/>
          </a:xfrm>
          <a:prstGeom prst="rect">
            <a:avLst/>
          </a:prstGeom>
        </p:spPr>
        <p:txBody>
          <a:bodyPr anchor="t" rtlCol="false" tIns="0" lIns="0" bIns="0" rIns="0">
            <a:spAutoFit/>
          </a:bodyPr>
          <a:lstStyle/>
          <a:p>
            <a:pPr algn="ctr">
              <a:lnSpc>
                <a:spcPts val="4585"/>
              </a:lnSpc>
              <a:spcBef>
                <a:spcPct val="0"/>
              </a:spcBef>
            </a:pPr>
            <a:r>
              <a:rPr lang="en-US" sz="3275">
                <a:solidFill>
                  <a:srgbClr val="000000"/>
                </a:solidFill>
                <a:latin typeface="Glacial Indifference"/>
                <a:ea typeface="Glacial Indifference"/>
                <a:cs typeface="Glacial Indifference"/>
                <a:sym typeface="Glacial Indifference"/>
              </a:rPr>
              <a:t>З</a:t>
            </a:r>
            <a:r>
              <a:rPr lang="en-US" sz="3275">
                <a:solidFill>
                  <a:srgbClr val="000000"/>
                </a:solidFill>
                <a:latin typeface="Glacial Indifference"/>
                <a:ea typeface="Glacial Indifference"/>
                <a:cs typeface="Glacial Indifference"/>
                <a:sym typeface="Glacial Indifference"/>
              </a:rPr>
              <a:t>акон Торы: «Бедному и пришельцу оставь их... ты не должен помогать ни одному из них»</a:t>
            </a:r>
          </a:p>
        </p:txBody>
      </p:sp>
      <p:grpSp>
        <p:nvGrpSpPr>
          <p:cNvPr name="Group 12" id="12"/>
          <p:cNvGrpSpPr/>
          <p:nvPr/>
        </p:nvGrpSpPr>
        <p:grpSpPr>
          <a:xfrm rot="0">
            <a:off x="601711" y="547425"/>
            <a:ext cx="6503380" cy="1326719"/>
            <a:chOff x="0" y="0"/>
            <a:chExt cx="1712824" cy="349424"/>
          </a:xfrm>
        </p:grpSpPr>
        <p:sp>
          <p:nvSpPr>
            <p:cNvPr name="Freeform 13" id="13"/>
            <p:cNvSpPr/>
            <p:nvPr/>
          </p:nvSpPr>
          <p:spPr>
            <a:xfrm flipH="false" flipV="false" rot="0">
              <a:off x="0" y="0"/>
              <a:ext cx="1712824" cy="349424"/>
            </a:xfrm>
            <a:custGeom>
              <a:avLst/>
              <a:gdLst/>
              <a:ahLst/>
              <a:cxnLst/>
              <a:rect r="r" b="b" t="t" l="l"/>
              <a:pathLst>
                <a:path h="349424" w="1712824">
                  <a:moveTo>
                    <a:pt x="0" y="0"/>
                  </a:moveTo>
                  <a:lnTo>
                    <a:pt x="1712824" y="0"/>
                  </a:lnTo>
                  <a:lnTo>
                    <a:pt x="1712824" y="349424"/>
                  </a:lnTo>
                  <a:lnTo>
                    <a:pt x="0" y="349424"/>
                  </a:lnTo>
                  <a:close/>
                </a:path>
              </a:pathLst>
            </a:custGeom>
            <a:solidFill>
              <a:srgbClr val="D5C8A4"/>
            </a:solidFill>
          </p:spPr>
        </p:sp>
        <p:sp>
          <p:nvSpPr>
            <p:cNvPr name="TextBox 14" id="14"/>
            <p:cNvSpPr txBox="true"/>
            <p:nvPr/>
          </p:nvSpPr>
          <p:spPr>
            <a:xfrm>
              <a:off x="0" y="-38100"/>
              <a:ext cx="1712824" cy="387524"/>
            </a:xfrm>
            <a:prstGeom prst="rect">
              <a:avLst/>
            </a:prstGeom>
          </p:spPr>
          <p:txBody>
            <a:bodyPr anchor="ctr" rtlCol="false" tIns="50800" lIns="50800" bIns="50800" rIns="50800"/>
            <a:lstStyle/>
            <a:p>
              <a:pPr algn="ctr">
                <a:lnSpc>
                  <a:spcPts val="2659"/>
                </a:lnSpc>
              </a:pPr>
            </a:p>
          </p:txBody>
        </p:sp>
      </p:grpSp>
      <p:sp>
        <p:nvSpPr>
          <p:cNvPr name="TextBox 15" id="15"/>
          <p:cNvSpPr txBox="true"/>
          <p:nvPr/>
        </p:nvSpPr>
        <p:spPr>
          <a:xfrm rot="0">
            <a:off x="601711" y="283685"/>
            <a:ext cx="11216624" cy="1749425"/>
          </a:xfrm>
          <a:prstGeom prst="rect">
            <a:avLst/>
          </a:prstGeom>
        </p:spPr>
        <p:txBody>
          <a:bodyPr anchor="t" rtlCol="false" tIns="0" lIns="0" bIns="0" rIns="0">
            <a:spAutoFit/>
          </a:bodyPr>
          <a:lstStyle/>
          <a:p>
            <a:pPr algn="l">
              <a:lnSpc>
                <a:spcPts val="7000"/>
              </a:lnSpc>
              <a:spcBef>
                <a:spcPct val="0"/>
              </a:spcBef>
            </a:pPr>
            <a:r>
              <a:rPr lang="en-US" b="true" sz="5000">
                <a:gradFill>
                  <a:gsLst>
                    <a:gs pos="0">
                      <a:srgbClr val="000000">
                        <a:alpha val="100000"/>
                      </a:srgbClr>
                    </a:gs>
                    <a:gs pos="100000">
                      <a:srgbClr val="C89116">
                        <a:alpha val="100000"/>
                      </a:srgbClr>
                    </a:gs>
                  </a:gsLst>
                  <a:lin ang="0"/>
                </a:gradFill>
                <a:latin typeface="Glacial Indifference Bold"/>
                <a:ea typeface="Glacial Indifference Bold"/>
                <a:cs typeface="Glacial Indifference Bold"/>
                <a:sym typeface="Glacial Indifference Bold"/>
              </a:rPr>
              <a:t>Д</a:t>
            </a:r>
            <a:r>
              <a:rPr lang="en-US" b="true" sz="5000">
                <a:gradFill>
                  <a:gsLst>
                    <a:gs pos="0">
                      <a:srgbClr val="000000">
                        <a:alpha val="100000"/>
                      </a:srgbClr>
                    </a:gs>
                    <a:gs pos="100000">
                      <a:srgbClr val="C89116">
                        <a:alpha val="100000"/>
                      </a:srgbClr>
                    </a:gs>
                  </a:gsLst>
                  <a:lin ang="0"/>
                </a:gradFill>
                <a:latin typeface="Glacial Indifference Bold"/>
                <a:ea typeface="Glacial Indifference Bold"/>
                <a:cs typeface="Glacial Indifference Bold"/>
                <a:sym typeface="Glacial Indifference Bold"/>
              </a:rPr>
              <a:t>овод 2: Испытание анонимностью</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63977" y="1381125"/>
            <a:ext cx="13716000" cy="81740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Смышлен</a:t>
            </a:r>
            <a:r>
              <a:rPr lang="en-US" sz="3150">
                <a:solidFill>
                  <a:srgbClr val="000000"/>
                </a:solidFill>
                <a:latin typeface="Calibri (MS)"/>
                <a:ea typeface="Calibri (MS)"/>
                <a:cs typeface="Calibri (MS)"/>
                <a:sym typeface="Calibri (MS)"/>
              </a:rPr>
              <a:t>ый ученик может задаться вопросом: верно, заповеди лекет и пеа требуют больших усилий, но в конечном счёте речь идёт о небольшом пожертвовании — это всего лишь колосья, которые случайно выпали из снопов. Это не всё поле (и даже не половина), а его край, который нужно оставить несжатым. Тора не выдвигает в этом вопросе минимальных требований к хозяину поля. Даже нормы, принятые в более поздних источниках (Мишна, Пеа, 1:2), обязывают пожертвовать скромный объем — намного меньше половины поля. Так зачем же придавать этому так много значения?</a:t>
            </a:r>
          </a:p>
          <a:p>
            <a:pPr algn="just">
              <a:lnSpc>
                <a:spcPts val="4592"/>
              </a:lnSpc>
            </a:pPr>
            <a:r>
              <a:rPr lang="en-US" sz="3150">
                <a:solidFill>
                  <a:srgbClr val="000000"/>
                </a:solidFill>
                <a:latin typeface="Calibri (MS)"/>
                <a:ea typeface="Calibri (MS)"/>
                <a:cs typeface="Calibri (MS)"/>
                <a:sym typeface="Calibri (MS)"/>
              </a:rPr>
              <a:t>А это уже не только сродни жертвоприношению в Храме, но более того — его строительству и принесению в нём жертв.</a:t>
            </a:r>
          </a:p>
          <a:p>
            <a:pPr algn="just">
              <a:lnSpc>
                <a:spcPts val="4592"/>
              </a:lnSpc>
            </a:pPr>
            <a:r>
              <a:rPr lang="en-US" sz="3150">
                <a:solidFill>
                  <a:srgbClr val="000000"/>
                </a:solidFill>
                <a:latin typeface="Calibri (MS)"/>
                <a:ea typeface="Calibri (MS)"/>
                <a:cs typeface="Calibri (MS)"/>
                <a:sym typeface="Calibri (MS)"/>
              </a:rPr>
              <a:t>Чтобы ответить на этот вопрос, Раши приводит имя автора — «Рав Авдими сын рабби Йосефа». Иерусалимский Талмуд рассказывает следующую историю об этом мудреце (упомянутом в данном тексте под именем Авиродемос):</a:t>
            </a:r>
          </a:p>
        </p:txBody>
      </p:sp>
      <p:sp>
        <p:nvSpPr>
          <p:cNvPr name="TextBox 4" id="4"/>
          <p:cNvSpPr txBox="true"/>
          <p:nvPr/>
        </p:nvSpPr>
        <p:spPr>
          <a:xfrm rot="0">
            <a:off x="3363977" y="962025"/>
            <a:ext cx="1298527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Р</a:t>
            </a:r>
            <a:r>
              <a:rPr lang="en-US" b="true" sz="3000" strike="noStrike" u="none">
                <a:solidFill>
                  <a:srgbClr val="1A969B"/>
                </a:solidFill>
                <a:latin typeface="Calibri (MS) Bold"/>
                <a:ea typeface="Calibri (MS) Bold"/>
                <a:cs typeface="Calibri (MS) Bold"/>
                <a:sym typeface="Calibri (MS) Bold"/>
              </a:rPr>
              <a:t>ав Авдими </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651"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601711" y="547425"/>
            <a:ext cx="6503380" cy="1326719"/>
            <a:chOff x="0" y="0"/>
            <a:chExt cx="1712824" cy="349424"/>
          </a:xfrm>
        </p:grpSpPr>
        <p:sp>
          <p:nvSpPr>
            <p:cNvPr name="Freeform 5" id="5"/>
            <p:cNvSpPr/>
            <p:nvPr/>
          </p:nvSpPr>
          <p:spPr>
            <a:xfrm flipH="false" flipV="false" rot="0">
              <a:off x="0" y="0"/>
              <a:ext cx="1712824" cy="349424"/>
            </a:xfrm>
            <a:custGeom>
              <a:avLst/>
              <a:gdLst/>
              <a:ahLst/>
              <a:cxnLst/>
              <a:rect r="r" b="b" t="t" l="l"/>
              <a:pathLst>
                <a:path h="349424" w="1712824">
                  <a:moveTo>
                    <a:pt x="0" y="0"/>
                  </a:moveTo>
                  <a:lnTo>
                    <a:pt x="1712824" y="0"/>
                  </a:lnTo>
                  <a:lnTo>
                    <a:pt x="1712824" y="349424"/>
                  </a:lnTo>
                  <a:lnTo>
                    <a:pt x="0" y="349424"/>
                  </a:lnTo>
                  <a:close/>
                </a:path>
              </a:pathLst>
            </a:custGeom>
            <a:solidFill>
              <a:srgbClr val="D5C8A4"/>
            </a:solidFill>
          </p:spPr>
        </p:sp>
        <p:sp>
          <p:nvSpPr>
            <p:cNvPr name="TextBox 6" id="6"/>
            <p:cNvSpPr txBox="true"/>
            <p:nvPr/>
          </p:nvSpPr>
          <p:spPr>
            <a:xfrm>
              <a:off x="0" y="-38100"/>
              <a:ext cx="1712824" cy="387524"/>
            </a:xfrm>
            <a:prstGeom prst="rect">
              <a:avLst/>
            </a:prstGeom>
          </p:spPr>
          <p:txBody>
            <a:bodyPr anchor="ctr" rtlCol="false" tIns="50800" lIns="50800" bIns="50800" rIns="50800"/>
            <a:lstStyle/>
            <a:p>
              <a:pPr algn="ctr">
                <a:lnSpc>
                  <a:spcPts val="2659"/>
                </a:lnSpc>
              </a:pPr>
            </a:p>
          </p:txBody>
        </p:sp>
      </p:grpSp>
      <p:grpSp>
        <p:nvGrpSpPr>
          <p:cNvPr name="Group 7" id="7"/>
          <p:cNvGrpSpPr/>
          <p:nvPr/>
        </p:nvGrpSpPr>
        <p:grpSpPr>
          <a:xfrm rot="0">
            <a:off x="11681227" y="3480323"/>
            <a:ext cx="2436242" cy="1503844"/>
            <a:chOff x="0" y="0"/>
            <a:chExt cx="987558" cy="609600"/>
          </a:xfrm>
        </p:grpSpPr>
        <p:sp>
          <p:nvSpPr>
            <p:cNvPr name="Freeform 8" id="8"/>
            <p:cNvSpPr/>
            <p:nvPr/>
          </p:nvSpPr>
          <p:spPr>
            <a:xfrm flipH="false" flipV="false" rot="0">
              <a:off x="0" y="0"/>
              <a:ext cx="987558" cy="609600"/>
            </a:xfrm>
            <a:custGeom>
              <a:avLst/>
              <a:gdLst/>
              <a:ahLst/>
              <a:cxnLst/>
              <a:rect r="r" b="b" t="t" l="l"/>
              <a:pathLst>
                <a:path h="609600" w="987558">
                  <a:moveTo>
                    <a:pt x="203200" y="0"/>
                  </a:moveTo>
                  <a:lnTo>
                    <a:pt x="784358" y="0"/>
                  </a:lnTo>
                  <a:lnTo>
                    <a:pt x="987558" y="609600"/>
                  </a:lnTo>
                  <a:lnTo>
                    <a:pt x="0" y="609600"/>
                  </a:lnTo>
                  <a:lnTo>
                    <a:pt x="203200" y="0"/>
                  </a:lnTo>
                  <a:close/>
                </a:path>
              </a:pathLst>
            </a:custGeom>
            <a:solidFill>
              <a:srgbClr val="F7C053"/>
            </a:solidFill>
          </p:spPr>
        </p:sp>
        <p:sp>
          <p:nvSpPr>
            <p:cNvPr name="TextBox 9" id="9"/>
            <p:cNvSpPr txBox="true"/>
            <p:nvPr/>
          </p:nvSpPr>
          <p:spPr>
            <a:xfrm>
              <a:off x="127000" y="-38100"/>
              <a:ext cx="733558" cy="647700"/>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1773173" y="6685318"/>
            <a:ext cx="5331917" cy="1733339"/>
            <a:chOff x="0" y="0"/>
            <a:chExt cx="1778880" cy="578292"/>
          </a:xfrm>
        </p:grpSpPr>
        <p:sp>
          <p:nvSpPr>
            <p:cNvPr name="Freeform 11" id="11"/>
            <p:cNvSpPr/>
            <p:nvPr/>
          </p:nvSpPr>
          <p:spPr>
            <a:xfrm flipH="false" flipV="false" rot="0">
              <a:off x="0" y="0"/>
              <a:ext cx="1778880" cy="578292"/>
            </a:xfrm>
            <a:custGeom>
              <a:avLst/>
              <a:gdLst/>
              <a:ahLst/>
              <a:cxnLst/>
              <a:rect r="r" b="b" t="t" l="l"/>
              <a:pathLst>
                <a:path h="578292" w="1778880">
                  <a:moveTo>
                    <a:pt x="0" y="0"/>
                  </a:moveTo>
                  <a:lnTo>
                    <a:pt x="1778880" y="0"/>
                  </a:lnTo>
                  <a:lnTo>
                    <a:pt x="1778880" y="578292"/>
                  </a:lnTo>
                  <a:lnTo>
                    <a:pt x="0" y="578292"/>
                  </a:lnTo>
                  <a:close/>
                </a:path>
              </a:pathLst>
            </a:custGeom>
            <a:solidFill>
              <a:srgbClr val="BCAB7F"/>
            </a:solidFill>
          </p:spPr>
        </p:sp>
        <p:sp>
          <p:nvSpPr>
            <p:cNvPr name="TextBox 12" id="12"/>
            <p:cNvSpPr txBox="true"/>
            <p:nvPr/>
          </p:nvSpPr>
          <p:spPr>
            <a:xfrm>
              <a:off x="0" y="-38100"/>
              <a:ext cx="1778880" cy="616392"/>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0">
            <a:off x="11451510" y="6612942"/>
            <a:ext cx="5331917" cy="1733339"/>
            <a:chOff x="0" y="0"/>
            <a:chExt cx="1778880" cy="578292"/>
          </a:xfrm>
        </p:grpSpPr>
        <p:sp>
          <p:nvSpPr>
            <p:cNvPr name="Freeform 14" id="14"/>
            <p:cNvSpPr/>
            <p:nvPr/>
          </p:nvSpPr>
          <p:spPr>
            <a:xfrm flipH="false" flipV="false" rot="0">
              <a:off x="0" y="0"/>
              <a:ext cx="1778880" cy="578292"/>
            </a:xfrm>
            <a:custGeom>
              <a:avLst/>
              <a:gdLst/>
              <a:ahLst/>
              <a:cxnLst/>
              <a:rect r="r" b="b" t="t" l="l"/>
              <a:pathLst>
                <a:path h="578292" w="1778880">
                  <a:moveTo>
                    <a:pt x="0" y="0"/>
                  </a:moveTo>
                  <a:lnTo>
                    <a:pt x="1778880" y="0"/>
                  </a:lnTo>
                  <a:lnTo>
                    <a:pt x="1778880" y="578292"/>
                  </a:lnTo>
                  <a:lnTo>
                    <a:pt x="0" y="578292"/>
                  </a:lnTo>
                  <a:close/>
                </a:path>
              </a:pathLst>
            </a:custGeom>
            <a:solidFill>
              <a:srgbClr val="907F61"/>
            </a:solidFill>
          </p:spPr>
        </p:sp>
        <p:sp>
          <p:nvSpPr>
            <p:cNvPr name="TextBox 15" id="15"/>
            <p:cNvSpPr txBox="true"/>
            <p:nvPr/>
          </p:nvSpPr>
          <p:spPr>
            <a:xfrm>
              <a:off x="0" y="-38100"/>
              <a:ext cx="1778880" cy="616392"/>
            </a:xfrm>
            <a:prstGeom prst="rect">
              <a:avLst/>
            </a:prstGeom>
          </p:spPr>
          <p:txBody>
            <a:bodyPr anchor="ctr" rtlCol="false" tIns="50800" lIns="50800" bIns="50800" rIns="50800"/>
            <a:lstStyle/>
            <a:p>
              <a:pPr algn="ctr">
                <a:lnSpc>
                  <a:spcPts val="2659"/>
                </a:lnSpc>
              </a:pPr>
            </a:p>
          </p:txBody>
        </p:sp>
      </p:grpSp>
      <p:grpSp>
        <p:nvGrpSpPr>
          <p:cNvPr name="Group 16" id="16"/>
          <p:cNvGrpSpPr/>
          <p:nvPr/>
        </p:nvGrpSpPr>
        <p:grpSpPr>
          <a:xfrm rot="0">
            <a:off x="1028700" y="8636892"/>
            <a:ext cx="16230600" cy="1072629"/>
            <a:chOff x="0" y="0"/>
            <a:chExt cx="5414993" cy="357860"/>
          </a:xfrm>
        </p:grpSpPr>
        <p:sp>
          <p:nvSpPr>
            <p:cNvPr name="Freeform 17" id="17"/>
            <p:cNvSpPr/>
            <p:nvPr/>
          </p:nvSpPr>
          <p:spPr>
            <a:xfrm flipH="false" flipV="false" rot="0">
              <a:off x="0" y="0"/>
              <a:ext cx="5414993" cy="357860"/>
            </a:xfrm>
            <a:custGeom>
              <a:avLst/>
              <a:gdLst/>
              <a:ahLst/>
              <a:cxnLst/>
              <a:rect r="r" b="b" t="t" l="l"/>
              <a:pathLst>
                <a:path h="357860" w="5414993">
                  <a:moveTo>
                    <a:pt x="0" y="0"/>
                  </a:moveTo>
                  <a:lnTo>
                    <a:pt x="5414993" y="0"/>
                  </a:lnTo>
                  <a:lnTo>
                    <a:pt x="5414993" y="357860"/>
                  </a:lnTo>
                  <a:lnTo>
                    <a:pt x="0" y="357860"/>
                  </a:lnTo>
                  <a:close/>
                </a:path>
              </a:pathLst>
            </a:custGeom>
            <a:solidFill>
              <a:srgbClr val="DCCFA8"/>
            </a:solidFill>
          </p:spPr>
        </p:sp>
        <p:sp>
          <p:nvSpPr>
            <p:cNvPr name="TextBox 18" id="18"/>
            <p:cNvSpPr txBox="true"/>
            <p:nvPr/>
          </p:nvSpPr>
          <p:spPr>
            <a:xfrm>
              <a:off x="0" y="-38100"/>
              <a:ext cx="5414993" cy="395960"/>
            </a:xfrm>
            <a:prstGeom prst="rect">
              <a:avLst/>
            </a:prstGeom>
          </p:spPr>
          <p:txBody>
            <a:bodyPr anchor="ctr" rtlCol="false" tIns="50800" lIns="50800" bIns="50800" rIns="50800"/>
            <a:lstStyle/>
            <a:p>
              <a:pPr algn="ctr">
                <a:lnSpc>
                  <a:spcPts val="2659"/>
                </a:lnSpc>
              </a:pPr>
            </a:p>
          </p:txBody>
        </p:sp>
      </p:grpSp>
      <p:grpSp>
        <p:nvGrpSpPr>
          <p:cNvPr name="Group 19" id="19"/>
          <p:cNvGrpSpPr/>
          <p:nvPr/>
        </p:nvGrpSpPr>
        <p:grpSpPr>
          <a:xfrm rot="0">
            <a:off x="11031369" y="9173207"/>
            <a:ext cx="5964812" cy="536315"/>
            <a:chOff x="0" y="0"/>
            <a:chExt cx="1570979" cy="141252"/>
          </a:xfrm>
        </p:grpSpPr>
        <p:sp>
          <p:nvSpPr>
            <p:cNvPr name="Freeform 20" id="20"/>
            <p:cNvSpPr/>
            <p:nvPr/>
          </p:nvSpPr>
          <p:spPr>
            <a:xfrm flipH="false" flipV="false" rot="0">
              <a:off x="0" y="0"/>
              <a:ext cx="1570979" cy="141252"/>
            </a:xfrm>
            <a:custGeom>
              <a:avLst/>
              <a:gdLst/>
              <a:ahLst/>
              <a:cxnLst/>
              <a:rect r="r" b="b" t="t" l="l"/>
              <a:pathLst>
                <a:path h="141252" w="1570979">
                  <a:moveTo>
                    <a:pt x="65708" y="0"/>
                  </a:moveTo>
                  <a:lnTo>
                    <a:pt x="1505271" y="0"/>
                  </a:lnTo>
                  <a:cubicBezTo>
                    <a:pt x="1541561" y="0"/>
                    <a:pt x="1570979" y="29418"/>
                    <a:pt x="1570979" y="65708"/>
                  </a:cubicBezTo>
                  <a:lnTo>
                    <a:pt x="1570979" y="75544"/>
                  </a:lnTo>
                  <a:cubicBezTo>
                    <a:pt x="1570979" y="111833"/>
                    <a:pt x="1541561" y="141252"/>
                    <a:pt x="1505271" y="141252"/>
                  </a:cubicBezTo>
                  <a:lnTo>
                    <a:pt x="65708" y="141252"/>
                  </a:lnTo>
                  <a:cubicBezTo>
                    <a:pt x="29418" y="141252"/>
                    <a:pt x="0" y="111833"/>
                    <a:pt x="0" y="75544"/>
                  </a:cubicBezTo>
                  <a:lnTo>
                    <a:pt x="0" y="65708"/>
                  </a:lnTo>
                  <a:cubicBezTo>
                    <a:pt x="0" y="29418"/>
                    <a:pt x="29418" y="0"/>
                    <a:pt x="65708" y="0"/>
                  </a:cubicBezTo>
                  <a:close/>
                </a:path>
              </a:pathLst>
            </a:custGeom>
            <a:solidFill>
              <a:srgbClr val="FF3131">
                <a:alpha val="41961"/>
              </a:srgbClr>
            </a:solidFill>
          </p:spPr>
        </p:sp>
        <p:sp>
          <p:nvSpPr>
            <p:cNvPr name="TextBox 21" id="21"/>
            <p:cNvSpPr txBox="true"/>
            <p:nvPr/>
          </p:nvSpPr>
          <p:spPr>
            <a:xfrm>
              <a:off x="0" y="-38100"/>
              <a:ext cx="1570979" cy="179352"/>
            </a:xfrm>
            <a:prstGeom prst="rect">
              <a:avLst/>
            </a:prstGeom>
          </p:spPr>
          <p:txBody>
            <a:bodyPr anchor="ctr" rtlCol="false" tIns="50800" lIns="50800" bIns="50800" rIns="50800"/>
            <a:lstStyle/>
            <a:p>
              <a:pPr algn="ctr">
                <a:lnSpc>
                  <a:spcPts val="2659"/>
                </a:lnSpc>
              </a:pPr>
            </a:p>
          </p:txBody>
        </p:sp>
      </p:grpSp>
      <p:sp>
        <p:nvSpPr>
          <p:cNvPr name="TextBox 22" id="22"/>
          <p:cNvSpPr txBox="true"/>
          <p:nvPr/>
        </p:nvSpPr>
        <p:spPr>
          <a:xfrm rot="0">
            <a:off x="601711" y="283685"/>
            <a:ext cx="11216624" cy="1749425"/>
          </a:xfrm>
          <a:prstGeom prst="rect">
            <a:avLst/>
          </a:prstGeom>
        </p:spPr>
        <p:txBody>
          <a:bodyPr anchor="t" rtlCol="false" tIns="0" lIns="0" bIns="0" rIns="0">
            <a:spAutoFit/>
          </a:bodyPr>
          <a:lstStyle/>
          <a:p>
            <a:pPr algn="l">
              <a:lnSpc>
                <a:spcPts val="7000"/>
              </a:lnSpc>
              <a:spcBef>
                <a:spcPct val="0"/>
              </a:spcBef>
            </a:pPr>
            <a:r>
              <a:rPr lang="en-US" b="true" sz="5000">
                <a:gradFill>
                  <a:gsLst>
                    <a:gs pos="0">
                      <a:srgbClr val="000000">
                        <a:alpha val="100000"/>
                      </a:srgbClr>
                    </a:gs>
                    <a:gs pos="100000">
                      <a:srgbClr val="C89116">
                        <a:alpha val="100000"/>
                      </a:srgbClr>
                    </a:gs>
                  </a:gsLst>
                  <a:lin ang="0"/>
                </a:gradFill>
                <a:latin typeface="Glacial Indifference Bold"/>
                <a:ea typeface="Glacial Indifference Bold"/>
                <a:cs typeface="Glacial Indifference Bold"/>
                <a:sym typeface="Glacial Indifference Bold"/>
              </a:rPr>
              <a:t>Д</a:t>
            </a:r>
            <a:r>
              <a:rPr lang="en-US" b="true" sz="5000">
                <a:gradFill>
                  <a:gsLst>
                    <a:gs pos="0">
                      <a:srgbClr val="000000">
                        <a:alpha val="100000"/>
                      </a:srgbClr>
                    </a:gs>
                    <a:gs pos="100000">
                      <a:srgbClr val="C89116">
                        <a:alpha val="100000"/>
                      </a:srgbClr>
                    </a:gs>
                  </a:gsLst>
                  <a:lin ang="0"/>
                </a:gradFill>
                <a:latin typeface="Glacial Indifference Bold"/>
                <a:ea typeface="Glacial Indifference Bold"/>
                <a:cs typeface="Glacial Indifference Bold"/>
                <a:sym typeface="Glacial Indifference Bold"/>
              </a:rPr>
              <a:t>овод 3: Парадокс</a:t>
            </a:r>
          </a:p>
          <a:p>
            <a:pPr algn="l">
              <a:lnSpc>
                <a:spcPts val="7000"/>
              </a:lnSpc>
              <a:spcBef>
                <a:spcPct val="0"/>
              </a:spcBef>
            </a:pPr>
            <a:r>
              <a:rPr lang="en-US" b="true" sz="5000">
                <a:gradFill>
                  <a:gsLst>
                    <a:gs pos="0">
                      <a:srgbClr val="000000">
                        <a:alpha val="100000"/>
                      </a:srgbClr>
                    </a:gs>
                    <a:gs pos="100000">
                      <a:srgbClr val="C89116">
                        <a:alpha val="100000"/>
                      </a:srgbClr>
                    </a:gs>
                  </a:gsLst>
                  <a:lin ang="0"/>
                </a:gradFill>
                <a:latin typeface="Glacial Indifference Bold"/>
                <a:ea typeface="Glacial Indifference Bold"/>
                <a:cs typeface="Glacial Indifference Bold"/>
                <a:sym typeface="Glacial Indifference Bold"/>
              </a:rPr>
              <a:t>рава Авдими</a:t>
            </a:r>
          </a:p>
        </p:txBody>
      </p:sp>
      <p:sp>
        <p:nvSpPr>
          <p:cNvPr name="TextBox 23" id="23"/>
          <p:cNvSpPr txBox="true"/>
          <p:nvPr/>
        </p:nvSpPr>
        <p:spPr>
          <a:xfrm rot="0">
            <a:off x="11553993" y="3613446"/>
            <a:ext cx="2690710" cy="1189972"/>
          </a:xfrm>
          <a:prstGeom prst="rect">
            <a:avLst/>
          </a:prstGeom>
        </p:spPr>
        <p:txBody>
          <a:bodyPr anchor="t" rtlCol="false" tIns="0" lIns="0" bIns="0" rIns="0">
            <a:spAutoFit/>
          </a:bodyPr>
          <a:lstStyle/>
          <a:p>
            <a:pPr algn="ctr">
              <a:lnSpc>
                <a:spcPts val="3185"/>
              </a:lnSpc>
              <a:spcBef>
                <a:spcPct val="0"/>
              </a:spcBef>
            </a:pPr>
            <a:r>
              <a:rPr lang="en-US" b="true" sz="2275">
                <a:solidFill>
                  <a:srgbClr val="000000"/>
                </a:solidFill>
                <a:latin typeface="Glacial Indifference Bold"/>
                <a:ea typeface="Glacial Indifference Bold"/>
                <a:cs typeface="Glacial Indifference Bold"/>
                <a:sym typeface="Glacial Indifference Bold"/>
              </a:rPr>
              <a:t>Р</a:t>
            </a:r>
            <a:r>
              <a:rPr lang="en-US" b="true" sz="2275">
                <a:solidFill>
                  <a:srgbClr val="000000"/>
                </a:solidFill>
                <a:latin typeface="Glacial Indifference Bold"/>
                <a:ea typeface="Glacial Indifference Bold"/>
                <a:cs typeface="Glacial Indifference Bold"/>
                <a:sym typeface="Glacial Indifference Bold"/>
              </a:rPr>
              <a:t>авное анонимное пожертвование</a:t>
            </a:r>
          </a:p>
        </p:txBody>
      </p:sp>
      <p:sp>
        <p:nvSpPr>
          <p:cNvPr name="TextBox 24" id="24"/>
          <p:cNvSpPr txBox="true"/>
          <p:nvPr/>
        </p:nvSpPr>
        <p:spPr>
          <a:xfrm rot="0">
            <a:off x="2025735" y="6628168"/>
            <a:ext cx="4826794" cy="1820527"/>
          </a:xfrm>
          <a:prstGeom prst="rect">
            <a:avLst/>
          </a:prstGeom>
        </p:spPr>
        <p:txBody>
          <a:bodyPr anchor="t" rtlCol="false" tIns="0" lIns="0" bIns="0" rIns="0">
            <a:spAutoFit/>
          </a:bodyPr>
          <a:lstStyle/>
          <a:p>
            <a:pPr algn="ctr">
              <a:lnSpc>
                <a:spcPts val="3605"/>
              </a:lnSpc>
              <a:spcBef>
                <a:spcPct val="0"/>
              </a:spcBef>
            </a:pPr>
            <a:r>
              <a:rPr lang="en-US" sz="2575">
                <a:solidFill>
                  <a:srgbClr val="000000"/>
                </a:solidFill>
                <a:latin typeface="Glacial Indifference"/>
                <a:ea typeface="Glacial Indifference"/>
                <a:cs typeface="Glacial Indifference"/>
                <a:sym typeface="Glacial Indifference"/>
              </a:rPr>
              <a:t>Р</a:t>
            </a:r>
            <a:r>
              <a:rPr lang="en-US" sz="2575">
                <a:solidFill>
                  <a:srgbClr val="000000"/>
                </a:solidFill>
                <a:latin typeface="Glacial Indifference"/>
                <a:ea typeface="Glacial Indifference"/>
                <a:cs typeface="Glacial Indifference"/>
                <a:sym typeface="Glacial Indifference"/>
              </a:rPr>
              <a:t>ав Авдими был величайшим защитником этого закона. Забота о «своих» была его жизни.</a:t>
            </a:r>
          </a:p>
        </p:txBody>
      </p:sp>
      <p:sp>
        <p:nvSpPr>
          <p:cNvPr name="TextBox 25" id="25"/>
          <p:cNvSpPr txBox="true"/>
          <p:nvPr/>
        </p:nvSpPr>
        <p:spPr>
          <a:xfrm rot="0">
            <a:off x="11704072" y="6713893"/>
            <a:ext cx="4826794" cy="1363327"/>
          </a:xfrm>
          <a:prstGeom prst="rect">
            <a:avLst/>
          </a:prstGeom>
        </p:spPr>
        <p:txBody>
          <a:bodyPr anchor="t" rtlCol="false" tIns="0" lIns="0" bIns="0" rIns="0">
            <a:spAutoFit/>
          </a:bodyPr>
          <a:lstStyle/>
          <a:p>
            <a:pPr algn="ctr">
              <a:lnSpc>
                <a:spcPts val="3605"/>
              </a:lnSpc>
              <a:spcBef>
                <a:spcPct val="0"/>
              </a:spcBef>
            </a:pPr>
            <a:r>
              <a:rPr lang="en-US" sz="2575">
                <a:solidFill>
                  <a:srgbClr val="000000"/>
                </a:solidFill>
                <a:latin typeface="Glacial Indifference"/>
                <a:ea typeface="Glacial Indifference"/>
                <a:cs typeface="Glacial Indifference"/>
                <a:sym typeface="Glacial Indifference"/>
              </a:rPr>
              <a:t>Но</a:t>
            </a:r>
            <a:r>
              <a:rPr lang="en-US" sz="2575">
                <a:solidFill>
                  <a:srgbClr val="000000"/>
                </a:solidFill>
                <a:latin typeface="Glacial Indifference"/>
                <a:ea typeface="Glacial Indifference"/>
                <a:cs typeface="Glacial Indifference"/>
                <a:sym typeface="Glacial Indifference"/>
              </a:rPr>
              <a:t> именно он раскрывает величие заповедей лекет и пеа, где все равны.</a:t>
            </a:r>
          </a:p>
        </p:txBody>
      </p:sp>
      <p:sp>
        <p:nvSpPr>
          <p:cNvPr name="TextBox 26" id="26"/>
          <p:cNvSpPr txBox="true"/>
          <p:nvPr/>
        </p:nvSpPr>
        <p:spPr>
          <a:xfrm rot="0">
            <a:off x="858594" y="8691568"/>
            <a:ext cx="16570811" cy="906127"/>
          </a:xfrm>
          <a:prstGeom prst="rect">
            <a:avLst/>
          </a:prstGeom>
        </p:spPr>
        <p:txBody>
          <a:bodyPr anchor="t" rtlCol="false" tIns="0" lIns="0" bIns="0" rIns="0">
            <a:spAutoFit/>
          </a:bodyPr>
          <a:lstStyle/>
          <a:p>
            <a:pPr algn="ctr">
              <a:lnSpc>
                <a:spcPts val="3605"/>
              </a:lnSpc>
              <a:spcBef>
                <a:spcPct val="0"/>
              </a:spcBef>
            </a:pPr>
            <a:r>
              <a:rPr lang="en-US" sz="2575">
                <a:solidFill>
                  <a:srgbClr val="000000"/>
                </a:solidFill>
                <a:latin typeface="Glacial Indifference"/>
                <a:ea typeface="Glacial Indifference"/>
                <a:cs typeface="Glacial Indifference"/>
                <a:sym typeface="Glacial Indifference"/>
              </a:rPr>
              <a:t>Именно он учит нас </a:t>
            </a:r>
            <a:r>
              <a:rPr lang="en-US" b="true" sz="2575">
                <a:solidFill>
                  <a:srgbClr val="000000"/>
                </a:solidFill>
                <a:latin typeface="Glacial Indifference Bold"/>
                <a:ea typeface="Glacial Indifference Bold"/>
                <a:cs typeface="Glacial Indifference Bold"/>
                <a:sym typeface="Glacial Indifference Bold"/>
              </a:rPr>
              <a:t>красоте анонимного пожертвования.</a:t>
            </a:r>
            <a:r>
              <a:rPr lang="en-US" sz="2575">
                <a:solidFill>
                  <a:srgbClr val="000000"/>
                </a:solidFill>
                <a:latin typeface="Glacial Indifference"/>
                <a:ea typeface="Glacial Indifference"/>
                <a:cs typeface="Glacial Indifference"/>
                <a:sym typeface="Glacial Indifference"/>
              </a:rPr>
              <a:t> Совершить поступок, противоположный своей природе, и сделать это с тем же пылом и радостью - это величайшая победа над собой.</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85957" y="1453010"/>
            <a:ext cx="13716000" cy="70119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Йеуда из Хуци прятался в пещере три дня, потому что хотел понять, почему жизнь одного города имеет приоритет над жизнью другого города. Он пришёл к рабби Йоси бар Халафте, который спросил его: «Где ты был?»</a:t>
            </a:r>
          </a:p>
          <a:p>
            <a:pPr algn="just">
              <a:lnSpc>
                <a:spcPts val="4592"/>
              </a:lnSpc>
            </a:pPr>
            <a:r>
              <a:rPr lang="en-US" sz="3150">
                <a:solidFill>
                  <a:srgbClr val="000000"/>
                </a:solidFill>
                <a:latin typeface="Calibri (MS)"/>
                <a:ea typeface="Calibri (MS)"/>
                <a:cs typeface="Calibri (MS)"/>
                <a:sym typeface="Calibri (MS)"/>
              </a:rPr>
              <a:t>Тот ответил ему: «Я прятался в пещере три дня, потому что хотел</a:t>
            </a:r>
            <a:r>
              <a:rPr lang="en-US" sz="3150">
                <a:solidFill>
                  <a:srgbClr val="000000"/>
                </a:solidFill>
                <a:latin typeface="Calibri (MS)"/>
                <a:ea typeface="Calibri (MS)"/>
                <a:cs typeface="Calibri (MS)"/>
                <a:sym typeface="Calibri (MS)"/>
              </a:rPr>
              <a:t> выяснить, почему жизнь одного города имеет приоритет над жизнью другого города».</a:t>
            </a:r>
          </a:p>
          <a:p>
            <a:pPr algn="just">
              <a:lnSpc>
                <a:spcPts val="4592"/>
              </a:lnSpc>
            </a:pPr>
            <a:r>
              <a:rPr lang="en-US" sz="3150">
                <a:solidFill>
                  <a:srgbClr val="000000"/>
                </a:solidFill>
                <a:latin typeface="Calibri (MS)"/>
                <a:ea typeface="Calibri (MS)"/>
                <a:cs typeface="Calibri (MS)"/>
                <a:sym typeface="Calibri (MS)"/>
              </a:rPr>
              <a:t>Рабби Йоси [позвал] своего сына, рабби Авиродемоса. Он сказал ему: «Ответь ему: какова причина того, что жизнь одного города имеет приоритет над жизнью другого города?»</a:t>
            </a:r>
          </a:p>
          <a:p>
            <a:pPr algn="just">
              <a:lnSpc>
                <a:spcPts val="4592"/>
              </a:lnSpc>
            </a:pPr>
            <a:r>
              <a:rPr lang="en-US" sz="3150">
                <a:solidFill>
                  <a:srgbClr val="000000"/>
                </a:solidFill>
                <a:latin typeface="Calibri (MS)"/>
                <a:ea typeface="Calibri (MS)"/>
                <a:cs typeface="Calibri (MS)"/>
                <a:sym typeface="Calibri (MS)"/>
              </a:rPr>
              <a:t>Он ответил: «Написано: “Эти города будут” —каждый город должен жить, и лишь потом: '“и их пастбища вокруг них”».</a:t>
            </a:r>
          </a:p>
          <a:p>
            <a:pPr algn="just">
              <a:lnSpc>
                <a:spcPts val="4592"/>
              </a:lnSpc>
            </a:pPr>
            <a:r>
              <a:rPr lang="en-US" sz="3150">
                <a:solidFill>
                  <a:srgbClr val="000000"/>
                </a:solidFill>
                <a:latin typeface="Calibri (MS)"/>
                <a:ea typeface="Calibri (MS)"/>
                <a:cs typeface="Calibri (MS)"/>
                <a:sym typeface="Calibri (MS)"/>
              </a:rPr>
              <a:t>Сказал [рабби Йоси Йеуде из Хуци]: «Что привело к тому, [что ты не знал причины]? То, что ты не учился со своими товарищами?»</a:t>
            </a:r>
          </a:p>
        </p:txBody>
      </p:sp>
      <p:sp>
        <p:nvSpPr>
          <p:cNvPr name="TextBox 4" id="4"/>
          <p:cNvSpPr txBox="true"/>
          <p:nvPr/>
        </p:nvSpPr>
        <p:spPr>
          <a:xfrm rot="0">
            <a:off x="3385957" y="952052"/>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Иерусалимский Талмуд</a:t>
            </a:r>
            <a:r>
              <a:rPr lang="en-US" sz="2400" b="true">
                <a:solidFill>
                  <a:srgbClr val="1A969B"/>
                </a:solidFill>
                <a:latin typeface="Calibri (MS) Bold"/>
                <a:ea typeface="Calibri (MS) Bold"/>
                <a:cs typeface="Calibri (MS) Bold"/>
                <a:sym typeface="Calibri (MS) Bold"/>
              </a:rPr>
              <a:t>, Швиит, 8:5</a:t>
            </a:r>
          </a:p>
        </p:txBody>
      </p:sp>
      <p:sp>
        <p:nvSpPr>
          <p:cNvPr name="TextBox 5" id="5"/>
          <p:cNvSpPr txBox="true"/>
          <p:nvPr/>
        </p:nvSpPr>
        <p:spPr>
          <a:xfrm rot="0">
            <a:off x="3385957" y="361502"/>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5</a:t>
            </a:r>
          </a:p>
        </p:txBody>
      </p:sp>
      <p:sp>
        <p:nvSpPr>
          <p:cNvPr name="AutoShape 6" id="6"/>
          <p:cNvSpPr/>
          <p:nvPr/>
        </p:nvSpPr>
        <p:spPr>
          <a:xfrm flipV="true">
            <a:off x="3421732" y="1472060"/>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46593" y="1721326"/>
            <a:ext cx="13716000" cy="64309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На перв</a:t>
            </a:r>
            <a:r>
              <a:rPr lang="en-US" sz="3150">
                <a:solidFill>
                  <a:srgbClr val="000000"/>
                </a:solidFill>
                <a:latin typeface="Calibri (MS)"/>
                <a:ea typeface="Calibri (MS)"/>
                <a:cs typeface="Calibri (MS)"/>
                <a:sym typeface="Calibri (MS)"/>
              </a:rPr>
              <a:t>ый взгляд, это озадачивает: почему рабби Йоси позвал своего сына, рава Авдими, чтобы ответить на вопрос? Ведь он мог ответить и сам.</a:t>
            </a:r>
          </a:p>
          <a:p>
            <a:pPr algn="just">
              <a:lnSpc>
                <a:spcPts val="4592"/>
              </a:lnSpc>
            </a:pPr>
            <a:r>
              <a:rPr lang="en-US" sz="3150">
                <a:solidFill>
                  <a:srgbClr val="000000"/>
                </a:solidFill>
                <a:latin typeface="Calibri (MS)"/>
                <a:ea typeface="Calibri (MS)"/>
                <a:cs typeface="Calibri (MS)"/>
                <a:sym typeface="Calibri (MS)"/>
              </a:rPr>
              <a:t>Объяснение состоит в том, что рав Авдими (или рабби Авиродемос) страстно был увлечен изучением закона «жизнь одного города имеет приоритет над жизнью другого города». Поскольку на вопрос нужно было ответить так, чтобы слова вышли из сердца — чтобы они по-настоящему вошли в сердце спрашивающего, — рабби Йоси позвал своего сына. </a:t>
            </a:r>
          </a:p>
          <a:p>
            <a:pPr algn="just">
              <a:lnSpc>
                <a:spcPts val="4592"/>
              </a:lnSpc>
            </a:pPr>
            <a:r>
              <a:rPr lang="en-US" sz="3150">
                <a:solidFill>
                  <a:srgbClr val="000000"/>
                </a:solidFill>
                <a:latin typeface="Calibri (MS)"/>
                <a:ea typeface="Calibri (MS)"/>
                <a:cs typeface="Calibri (MS)"/>
                <a:sym typeface="Calibri (MS)"/>
              </a:rPr>
              <a:t>Он знал, насколько его сын одержим этим законом, поэтому велел ему ответить, сказав: «Так написано». Это было не просто логическое рассуждение, которое можно оспорить или поставить под вопрос, — а прямое указание из Писания.</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543300" y="885825"/>
            <a:ext cx="13716000" cy="81740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Р</a:t>
            </a:r>
            <a:r>
              <a:rPr lang="en-US" sz="3150">
                <a:solidFill>
                  <a:srgbClr val="000000"/>
                </a:solidFill>
                <a:latin typeface="Calibri (MS)"/>
                <a:ea typeface="Calibri (MS)"/>
                <a:cs typeface="Calibri (MS)"/>
                <a:sym typeface="Calibri (MS)"/>
              </a:rPr>
              <a:t>абби Авиродемос с</a:t>
            </a:r>
            <a:r>
              <a:rPr lang="en-US" sz="3150">
                <a:solidFill>
                  <a:srgbClr val="000000"/>
                </a:solidFill>
                <a:latin typeface="Calibri (MS)"/>
                <a:ea typeface="Calibri (MS)"/>
                <a:cs typeface="Calibri (MS)"/>
                <a:sym typeface="Calibri (MS)"/>
              </a:rPr>
              <a:t>трастно продвигал закон, согласно которому «жизнь одного города имеет приоритет над жизнью другого города». И это закон, который прямо вытекает из текста Торы. А теперь же говорится, что заповеди пеа и лекет являются исключением.</a:t>
            </a:r>
          </a:p>
          <a:p>
            <a:pPr algn="just">
              <a:lnSpc>
                <a:spcPts val="4592"/>
              </a:lnSpc>
            </a:pPr>
            <a:r>
              <a:rPr lang="en-US" sz="3150">
                <a:solidFill>
                  <a:srgbClr val="000000"/>
                </a:solidFill>
                <a:latin typeface="Calibri (MS)"/>
                <a:ea typeface="Calibri (MS)"/>
                <a:cs typeface="Calibri (MS)"/>
                <a:sym typeface="Calibri (MS)"/>
              </a:rPr>
              <a:t>Правило при этом таково: «Бедному и пришельцу оставь их» — «ты не должен помогать ни одному из них». Ты не можешь отдавать предпочтение местным беднякам, хотя, согласно закону «бедные твоего города имеют приоритет» — должен отдать лекет и пеа собственным работникам, живущим в твоём городе. </a:t>
            </a:r>
          </a:p>
          <a:p>
            <a:pPr algn="just">
              <a:lnSpc>
                <a:spcPts val="4592"/>
              </a:lnSpc>
            </a:pPr>
            <a:r>
              <a:rPr lang="en-US" sz="3150">
                <a:solidFill>
                  <a:srgbClr val="000000"/>
                </a:solidFill>
                <a:latin typeface="Calibri (MS)"/>
                <a:ea typeface="Calibri (MS)"/>
                <a:cs typeface="Calibri (MS)"/>
                <a:sym typeface="Calibri (MS)"/>
              </a:rPr>
              <a:t>Когда человек поступает таким образом, идя вразрез естественного укладу и даже тому, что обычно считается нравственным и святым, и следует этому необычному требованию, которое, казалось бы, противоречит обычной системе ценностей, этот поступок столь значителен, что расценивается так, будто этот человек «построил Храм и принёс в нём жертвы». </a:t>
            </a:r>
          </a:p>
          <a:p>
            <a:pPr algn="just">
              <a:lnSpc>
                <a:spcPts val="4592"/>
              </a:lnSpc>
            </a:pPr>
            <a:r>
              <a:rPr lang="en-US" sz="3150">
                <a:solidFill>
                  <a:srgbClr val="000000"/>
                </a:solidFill>
                <a:latin typeface="Calibri (MS)"/>
                <a:ea typeface="Calibri (MS)"/>
                <a:cs typeface="Calibri (MS)"/>
                <a:sym typeface="Calibri (MS)"/>
              </a:rPr>
              <a:t>Вот почему Раши указывает имя рава Авдими сына рабби Йоси.</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543300" y="404031"/>
            <a:ext cx="13716000" cy="93360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Именно такой мудрец, который столь привержен закону «бедные твоего города имеют приоритет», вправе подчеркивать великую важность заповедей лекет и пеа, благотворным образом меняющие естественные наклонности и качества характера человека.</a:t>
            </a:r>
          </a:p>
          <a:p>
            <a:pPr algn="just">
              <a:lnSpc>
                <a:spcPts val="4592"/>
              </a:lnSpc>
            </a:pPr>
            <a:r>
              <a:rPr lang="en-US" sz="3150">
                <a:solidFill>
                  <a:srgbClr val="000000"/>
                </a:solidFill>
                <a:latin typeface="Calibri (MS)"/>
                <a:ea typeface="Calibri (MS)"/>
                <a:cs typeface="Calibri (MS)"/>
                <a:sym typeface="Calibri (MS)"/>
              </a:rPr>
              <a:t>Другими словами, с одной стороны, нас учат, что закон требует заботиться прежде всего о ближних. С другой стороны, та же «Тора истины» говорит нам, что когда речь идёт об этих конкретных заповедях — лекет и пеа — мы должны поступать иначе. Но причина не объясняется. </a:t>
            </a:r>
          </a:p>
          <a:p>
            <a:pPr algn="just">
              <a:lnSpc>
                <a:spcPts val="4592"/>
              </a:lnSpc>
            </a:pPr>
            <a:r>
              <a:rPr lang="en-US" sz="3150">
                <a:solidFill>
                  <a:srgbClr val="000000"/>
                </a:solidFill>
                <a:latin typeface="Calibri (MS)"/>
                <a:ea typeface="Calibri (MS)"/>
                <a:cs typeface="Calibri (MS)"/>
                <a:sym typeface="Calibri (MS)"/>
              </a:rPr>
              <a:t>И тем не менее мы должны исполнять обе заповеди с одинаковым рвением.</a:t>
            </a:r>
          </a:p>
          <a:p>
            <a:pPr algn="just">
              <a:lnSpc>
                <a:spcPts val="4592"/>
              </a:lnSpc>
            </a:pPr>
            <a:r>
              <a:rPr lang="en-US" sz="3150">
                <a:solidFill>
                  <a:srgbClr val="000000"/>
                </a:solidFill>
                <a:latin typeface="Calibri (MS)"/>
                <a:ea typeface="Calibri (MS)"/>
                <a:cs typeface="Calibri (MS)"/>
                <a:sym typeface="Calibri (MS)"/>
              </a:rPr>
              <a:t>Даже если мы не великие учёные и не глубокие мыслители, а всего лишь знаем правило, что «жизнь этого города имеет приоритет», а также, что лекет и пеа следует отдать любому бедняку. И если мы исполняем их с одинаковым энтузиазмом — как «лёгкую» заповедь, так и «строгую», соответствует ли она нашим естественным наклонностям или противоречит им, — мы одухотворяем себя. Тогда нас действительно можно приравнять к тем, кто построил Храм и принес в нём жертвы.</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5706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745447" y="634747"/>
            <a:ext cx="6395653" cy="1388342"/>
            <a:chOff x="0" y="0"/>
            <a:chExt cx="1684452" cy="365654"/>
          </a:xfrm>
        </p:grpSpPr>
        <p:sp>
          <p:nvSpPr>
            <p:cNvPr name="Freeform 5" id="5"/>
            <p:cNvSpPr/>
            <p:nvPr/>
          </p:nvSpPr>
          <p:spPr>
            <a:xfrm flipH="false" flipV="false" rot="0">
              <a:off x="0" y="0"/>
              <a:ext cx="1684452" cy="365654"/>
            </a:xfrm>
            <a:custGeom>
              <a:avLst/>
              <a:gdLst/>
              <a:ahLst/>
              <a:cxnLst/>
              <a:rect r="r" b="b" t="t" l="l"/>
              <a:pathLst>
                <a:path h="365654" w="1684452">
                  <a:moveTo>
                    <a:pt x="0" y="0"/>
                  </a:moveTo>
                  <a:lnTo>
                    <a:pt x="1684452" y="0"/>
                  </a:lnTo>
                  <a:lnTo>
                    <a:pt x="1684452" y="365654"/>
                  </a:lnTo>
                  <a:lnTo>
                    <a:pt x="0" y="365654"/>
                  </a:lnTo>
                  <a:close/>
                </a:path>
              </a:pathLst>
            </a:custGeom>
            <a:solidFill>
              <a:srgbClr val="D4C7A3"/>
            </a:solidFill>
          </p:spPr>
        </p:sp>
        <p:sp>
          <p:nvSpPr>
            <p:cNvPr name="TextBox 6" id="6"/>
            <p:cNvSpPr txBox="true"/>
            <p:nvPr/>
          </p:nvSpPr>
          <p:spPr>
            <a:xfrm>
              <a:off x="0" y="0"/>
              <a:ext cx="1684452" cy="365654"/>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13274469" y="3041694"/>
            <a:ext cx="4397027" cy="4633423"/>
            <a:chOff x="0" y="0"/>
            <a:chExt cx="1158065" cy="1220326"/>
          </a:xfrm>
        </p:grpSpPr>
        <p:sp>
          <p:nvSpPr>
            <p:cNvPr name="Freeform 8" id="8"/>
            <p:cNvSpPr/>
            <p:nvPr/>
          </p:nvSpPr>
          <p:spPr>
            <a:xfrm flipH="false" flipV="false" rot="0">
              <a:off x="0" y="0"/>
              <a:ext cx="1158065" cy="1220326"/>
            </a:xfrm>
            <a:custGeom>
              <a:avLst/>
              <a:gdLst/>
              <a:ahLst/>
              <a:cxnLst/>
              <a:rect r="r" b="b" t="t" l="l"/>
              <a:pathLst>
                <a:path h="1220326" w="1158065">
                  <a:moveTo>
                    <a:pt x="0" y="0"/>
                  </a:moveTo>
                  <a:lnTo>
                    <a:pt x="1158065" y="0"/>
                  </a:lnTo>
                  <a:lnTo>
                    <a:pt x="1158065" y="1220326"/>
                  </a:lnTo>
                  <a:lnTo>
                    <a:pt x="0" y="1220326"/>
                  </a:lnTo>
                  <a:close/>
                </a:path>
              </a:pathLst>
            </a:custGeom>
            <a:solidFill>
              <a:srgbClr val="FBD0AC"/>
            </a:solidFill>
          </p:spPr>
        </p:sp>
        <p:sp>
          <p:nvSpPr>
            <p:cNvPr name="TextBox 9" id="9"/>
            <p:cNvSpPr txBox="true"/>
            <p:nvPr/>
          </p:nvSpPr>
          <p:spPr>
            <a:xfrm>
              <a:off x="0" y="0"/>
              <a:ext cx="1158065" cy="1220326"/>
            </a:xfrm>
            <a:prstGeom prst="rect">
              <a:avLst/>
            </a:prstGeom>
          </p:spPr>
          <p:txBody>
            <a:bodyPr anchor="ctr" rtlCol="false" tIns="50800" lIns="50800" bIns="50800" rIns="50800"/>
            <a:lstStyle/>
            <a:p>
              <a:pPr algn="ctr">
                <a:lnSpc>
                  <a:spcPts val="2520"/>
                </a:lnSpc>
              </a:pPr>
            </a:p>
          </p:txBody>
        </p:sp>
      </p:grpSp>
      <p:grpSp>
        <p:nvGrpSpPr>
          <p:cNvPr name="Group 10" id="10"/>
          <p:cNvGrpSpPr/>
          <p:nvPr/>
        </p:nvGrpSpPr>
        <p:grpSpPr>
          <a:xfrm rot="0">
            <a:off x="13274469" y="5576929"/>
            <a:ext cx="5292836" cy="2216462"/>
            <a:chOff x="0" y="0"/>
            <a:chExt cx="6741015" cy="2822910"/>
          </a:xfrm>
        </p:grpSpPr>
        <p:sp>
          <p:nvSpPr>
            <p:cNvPr name="Freeform 11" id="11"/>
            <p:cNvSpPr/>
            <p:nvPr/>
          </p:nvSpPr>
          <p:spPr>
            <a:xfrm flipH="false" flipV="false" rot="0">
              <a:off x="0" y="0"/>
              <a:ext cx="6741054" cy="2822910"/>
            </a:xfrm>
            <a:custGeom>
              <a:avLst/>
              <a:gdLst/>
              <a:ahLst/>
              <a:cxnLst/>
              <a:rect r="r" b="b" t="t" l="l"/>
              <a:pathLst>
                <a:path h="2822910" w="6741054">
                  <a:moveTo>
                    <a:pt x="0" y="0"/>
                  </a:moveTo>
                  <a:lnTo>
                    <a:pt x="6741054" y="0"/>
                  </a:lnTo>
                  <a:lnTo>
                    <a:pt x="6741054" y="2822910"/>
                  </a:lnTo>
                  <a:lnTo>
                    <a:pt x="0" y="2822910"/>
                  </a:lnTo>
                  <a:lnTo>
                    <a:pt x="0" y="0"/>
                  </a:lnTo>
                  <a:close/>
                </a:path>
              </a:pathLst>
            </a:custGeom>
            <a:blipFill>
              <a:blip r:embed="rId2"/>
              <a:stretch>
                <a:fillRect l="-243765" t="-358179" r="0" b="0"/>
              </a:stretch>
            </a:blipFill>
          </p:spPr>
        </p:sp>
      </p:grpSp>
      <p:grpSp>
        <p:nvGrpSpPr>
          <p:cNvPr name="Group 12" id="12"/>
          <p:cNvGrpSpPr/>
          <p:nvPr/>
        </p:nvGrpSpPr>
        <p:grpSpPr>
          <a:xfrm rot="-10800000">
            <a:off x="13274469" y="2916945"/>
            <a:ext cx="5292836" cy="2659984"/>
            <a:chOff x="0" y="0"/>
            <a:chExt cx="6741015" cy="3387785"/>
          </a:xfrm>
        </p:grpSpPr>
        <p:sp>
          <p:nvSpPr>
            <p:cNvPr name="Freeform 13" id="13"/>
            <p:cNvSpPr/>
            <p:nvPr/>
          </p:nvSpPr>
          <p:spPr>
            <a:xfrm flipH="false" flipV="false" rot="0">
              <a:off x="0" y="0"/>
              <a:ext cx="6741054" cy="3387785"/>
            </a:xfrm>
            <a:custGeom>
              <a:avLst/>
              <a:gdLst/>
              <a:ahLst/>
              <a:cxnLst/>
              <a:rect r="r" b="b" t="t" l="l"/>
              <a:pathLst>
                <a:path h="3387785" w="6741054">
                  <a:moveTo>
                    <a:pt x="0" y="0"/>
                  </a:moveTo>
                  <a:lnTo>
                    <a:pt x="6741054" y="0"/>
                  </a:lnTo>
                  <a:lnTo>
                    <a:pt x="6741054" y="3387785"/>
                  </a:lnTo>
                  <a:lnTo>
                    <a:pt x="0" y="3387785"/>
                  </a:lnTo>
                  <a:lnTo>
                    <a:pt x="0" y="0"/>
                  </a:lnTo>
                  <a:close/>
                </a:path>
              </a:pathLst>
            </a:custGeom>
            <a:blipFill>
              <a:blip r:embed="rId2"/>
              <a:stretch>
                <a:fillRect l="-302549" t="-358179" r="-10005" b="0"/>
              </a:stretch>
            </a:blipFill>
          </p:spPr>
        </p:sp>
      </p:grpSp>
      <p:grpSp>
        <p:nvGrpSpPr>
          <p:cNvPr name="Group 14" id="14"/>
          <p:cNvGrpSpPr/>
          <p:nvPr/>
        </p:nvGrpSpPr>
        <p:grpSpPr>
          <a:xfrm rot="0">
            <a:off x="522219" y="2916945"/>
            <a:ext cx="4879341" cy="3768214"/>
            <a:chOff x="0" y="0"/>
            <a:chExt cx="1285094" cy="992452"/>
          </a:xfrm>
        </p:grpSpPr>
        <p:sp>
          <p:nvSpPr>
            <p:cNvPr name="Freeform 15" id="15"/>
            <p:cNvSpPr/>
            <p:nvPr/>
          </p:nvSpPr>
          <p:spPr>
            <a:xfrm flipH="false" flipV="false" rot="0">
              <a:off x="0" y="0"/>
              <a:ext cx="1285094" cy="992452"/>
            </a:xfrm>
            <a:custGeom>
              <a:avLst/>
              <a:gdLst/>
              <a:ahLst/>
              <a:cxnLst/>
              <a:rect r="r" b="b" t="t" l="l"/>
              <a:pathLst>
                <a:path h="992452" w="1285094">
                  <a:moveTo>
                    <a:pt x="0" y="0"/>
                  </a:moveTo>
                  <a:lnTo>
                    <a:pt x="1285094" y="0"/>
                  </a:lnTo>
                  <a:lnTo>
                    <a:pt x="1285094" y="992452"/>
                  </a:lnTo>
                  <a:lnTo>
                    <a:pt x="0" y="992452"/>
                  </a:lnTo>
                  <a:close/>
                </a:path>
              </a:pathLst>
            </a:custGeom>
            <a:solidFill>
              <a:srgbClr val="A99362"/>
            </a:solidFill>
          </p:spPr>
        </p:sp>
        <p:sp>
          <p:nvSpPr>
            <p:cNvPr name="TextBox 16" id="16"/>
            <p:cNvSpPr txBox="true"/>
            <p:nvPr/>
          </p:nvSpPr>
          <p:spPr>
            <a:xfrm>
              <a:off x="0" y="0"/>
              <a:ext cx="1285094" cy="992452"/>
            </a:xfrm>
            <a:prstGeom prst="rect">
              <a:avLst/>
            </a:prstGeom>
          </p:spPr>
          <p:txBody>
            <a:bodyPr anchor="ctr" rtlCol="false" tIns="50800" lIns="50800" bIns="50800" rIns="50800"/>
            <a:lstStyle/>
            <a:p>
              <a:pPr algn="ctr">
                <a:lnSpc>
                  <a:spcPts val="2520"/>
                </a:lnSpc>
              </a:pPr>
            </a:p>
          </p:txBody>
        </p:sp>
      </p:grpSp>
      <p:sp>
        <p:nvSpPr>
          <p:cNvPr name="TextBox 17" id="17"/>
          <p:cNvSpPr txBox="true"/>
          <p:nvPr/>
        </p:nvSpPr>
        <p:spPr>
          <a:xfrm rot="0">
            <a:off x="707347" y="349864"/>
            <a:ext cx="9067563" cy="1749425"/>
          </a:xfrm>
          <a:prstGeom prst="rect">
            <a:avLst/>
          </a:prstGeom>
        </p:spPr>
        <p:txBody>
          <a:bodyPr anchor="t" rtlCol="false" tIns="0" lIns="0" bIns="0" rIns="0">
            <a:spAutoFit/>
          </a:bodyPr>
          <a:lstStyle/>
          <a:p>
            <a:pPr algn="l">
              <a:lnSpc>
                <a:spcPts val="7000"/>
              </a:lnSpc>
              <a:spcBef>
                <a:spcPct val="0"/>
              </a:spcBef>
            </a:pPr>
            <a:r>
              <a:rPr lang="en-US" b="true" sz="5000">
                <a:gradFill>
                  <a:gsLst>
                    <a:gs pos="0">
                      <a:srgbClr val="000000">
                        <a:alpha val="100000"/>
                      </a:srgbClr>
                    </a:gs>
                    <a:gs pos="100000">
                      <a:srgbClr val="C89116">
                        <a:alpha val="100000"/>
                      </a:srgbClr>
                    </a:gs>
                  </a:gsLst>
                  <a:lin ang="0"/>
                </a:gradFill>
                <a:latin typeface="Glacial Indifference Bold"/>
                <a:ea typeface="Glacial Indifference Bold"/>
                <a:cs typeface="Glacial Indifference Bold"/>
                <a:sym typeface="Glacial Indifference Bold"/>
              </a:rPr>
              <a:t>Архитекту</a:t>
            </a:r>
            <a:r>
              <a:rPr lang="en-US" b="true" sz="5000">
                <a:gradFill>
                  <a:gsLst>
                    <a:gs pos="0">
                      <a:srgbClr val="000000">
                        <a:alpha val="100000"/>
                      </a:srgbClr>
                    </a:gs>
                    <a:gs pos="100000">
                      <a:srgbClr val="C89116">
                        <a:alpha val="100000"/>
                      </a:srgbClr>
                    </a:gs>
                  </a:gsLst>
                  <a:lin ang="0"/>
                </a:gradFill>
                <a:latin typeface="Glacial Indifference Bold"/>
                <a:ea typeface="Glacial Indifference Bold"/>
                <a:cs typeface="Glacial Indifference Bold"/>
                <a:sym typeface="Glacial Indifference Bold"/>
              </a:rPr>
              <a:t>ра Храма внутри нас</a:t>
            </a:r>
          </a:p>
        </p:txBody>
      </p:sp>
      <p:sp>
        <p:nvSpPr>
          <p:cNvPr name="TextBox 18" id="18"/>
          <p:cNvSpPr txBox="true"/>
          <p:nvPr/>
        </p:nvSpPr>
        <p:spPr>
          <a:xfrm rot="0">
            <a:off x="12996367" y="1798922"/>
            <a:ext cx="4675129" cy="7033243"/>
          </a:xfrm>
          <a:prstGeom prst="rect">
            <a:avLst/>
          </a:prstGeom>
        </p:spPr>
        <p:txBody>
          <a:bodyPr anchor="t" rtlCol="false" tIns="0" lIns="0" bIns="0" rIns="0">
            <a:spAutoFit/>
          </a:bodyPr>
          <a:lstStyle/>
          <a:p>
            <a:pPr algn="r">
              <a:lnSpc>
                <a:spcPts val="5565"/>
              </a:lnSpc>
              <a:spcBef>
                <a:spcPct val="0"/>
              </a:spcBef>
            </a:pPr>
            <a:r>
              <a:rPr lang="en-US" sz="3975">
                <a:solidFill>
                  <a:srgbClr val="000000"/>
                </a:solidFill>
                <a:latin typeface="Glacial Indifference"/>
                <a:ea typeface="Glacial Indifference"/>
                <a:cs typeface="Glacial Indifference"/>
                <a:sym typeface="Glacial Indifference"/>
              </a:rPr>
              <a:t>...он не п</a:t>
            </a:r>
            <a:r>
              <a:rPr lang="en-US" sz="3975">
                <a:solidFill>
                  <a:srgbClr val="000000"/>
                </a:solidFill>
                <a:latin typeface="Glacial Indifference"/>
                <a:ea typeface="Glacial Indifference"/>
                <a:cs typeface="Glacial Indifference"/>
                <a:sym typeface="Glacial Indifference"/>
              </a:rPr>
              <a:t>р</a:t>
            </a:r>
            <a:r>
              <a:rPr lang="en-US" sz="3975">
                <a:solidFill>
                  <a:srgbClr val="000000"/>
                </a:solidFill>
                <a:latin typeface="Glacial Indifference"/>
                <a:ea typeface="Glacial Indifference"/>
                <a:cs typeface="Glacial Indifference"/>
                <a:sym typeface="Glacial Indifference"/>
              </a:rPr>
              <a:t>о</a:t>
            </a:r>
            <a:r>
              <a:rPr lang="en-US" sz="3975">
                <a:solidFill>
                  <a:srgbClr val="000000"/>
                </a:solidFill>
                <a:latin typeface="Glacial Indifference"/>
                <a:ea typeface="Glacial Indifference"/>
                <a:cs typeface="Glacial Indifference"/>
                <a:sym typeface="Glacial Indifference"/>
              </a:rPr>
              <a:t>ст</a:t>
            </a:r>
            <a:r>
              <a:rPr lang="en-US" sz="3975">
                <a:solidFill>
                  <a:srgbClr val="000000"/>
                </a:solidFill>
                <a:latin typeface="Glacial Indifference"/>
                <a:ea typeface="Glacial Indifference"/>
                <a:cs typeface="Glacial Indifference"/>
                <a:sym typeface="Glacial Indifference"/>
              </a:rPr>
              <a:t>о</a:t>
            </a:r>
            <a:r>
              <a:rPr lang="en-US" sz="3975">
                <a:solidFill>
                  <a:srgbClr val="000000"/>
                </a:solidFill>
                <a:latin typeface="Glacial Indifference"/>
                <a:ea typeface="Glacial Indifference"/>
                <a:cs typeface="Glacial Indifference"/>
                <a:sym typeface="Glacial Indifference"/>
              </a:rPr>
              <a:t> </a:t>
            </a:r>
            <a:r>
              <a:rPr lang="en-US" sz="3975">
                <a:solidFill>
                  <a:srgbClr val="000000"/>
                </a:solidFill>
                <a:latin typeface="Glacial Indifference"/>
                <a:ea typeface="Glacial Indifference"/>
                <a:cs typeface="Glacial Indifference"/>
                <a:sym typeface="Glacial Indifference"/>
              </a:rPr>
              <a:t>при</a:t>
            </a:r>
            <a:r>
              <a:rPr lang="en-US" sz="3975">
                <a:solidFill>
                  <a:srgbClr val="000000"/>
                </a:solidFill>
                <a:latin typeface="Glacial Indifference"/>
                <a:ea typeface="Glacial Indifference"/>
                <a:cs typeface="Glacial Indifference"/>
                <a:sym typeface="Glacial Indifference"/>
              </a:rPr>
              <a:t>но</a:t>
            </a:r>
            <a:r>
              <a:rPr lang="en-US" sz="3975">
                <a:solidFill>
                  <a:srgbClr val="000000"/>
                </a:solidFill>
                <a:latin typeface="Glacial Indifference"/>
                <a:ea typeface="Glacial Indifference"/>
                <a:cs typeface="Glacial Indifference"/>
                <a:sym typeface="Glacial Indifference"/>
              </a:rPr>
              <a:t>с</a:t>
            </a:r>
            <a:r>
              <a:rPr lang="en-US" sz="3975">
                <a:solidFill>
                  <a:srgbClr val="000000"/>
                </a:solidFill>
                <a:latin typeface="Glacial Indifference"/>
                <a:ea typeface="Glacial Indifference"/>
                <a:cs typeface="Glacial Indifference"/>
                <a:sym typeface="Glacial Indifference"/>
              </a:rPr>
              <a:t>и</a:t>
            </a:r>
            <a:r>
              <a:rPr lang="en-US" sz="3975">
                <a:solidFill>
                  <a:srgbClr val="000000"/>
                </a:solidFill>
                <a:latin typeface="Glacial Indifference"/>
                <a:ea typeface="Glacial Indifference"/>
                <a:cs typeface="Glacial Indifference"/>
                <a:sym typeface="Glacial Indifference"/>
              </a:rPr>
              <a:t>т</a:t>
            </a:r>
            <a:r>
              <a:rPr lang="en-US" sz="3975">
                <a:solidFill>
                  <a:srgbClr val="000000"/>
                </a:solidFill>
                <a:latin typeface="Glacial Indifference"/>
                <a:ea typeface="Glacial Indifference"/>
                <a:cs typeface="Glacial Indifference"/>
                <a:sym typeface="Glacial Indifference"/>
              </a:rPr>
              <a:t> жертв</a:t>
            </a:r>
            <a:r>
              <a:rPr lang="en-US" sz="3975">
                <a:solidFill>
                  <a:srgbClr val="000000"/>
                </a:solidFill>
                <a:latin typeface="Glacial Indifference"/>
                <a:ea typeface="Glacial Indifference"/>
                <a:cs typeface="Glacial Indifference"/>
                <a:sym typeface="Glacial Indifference"/>
              </a:rPr>
              <a:t>у. </a:t>
            </a:r>
            <a:r>
              <a:rPr lang="en-US" b="true" sz="3975">
                <a:solidFill>
                  <a:srgbClr val="000000"/>
                </a:solidFill>
                <a:latin typeface="Glacial Indifference Bold"/>
                <a:ea typeface="Glacial Indifference Bold"/>
                <a:cs typeface="Glacial Indifference Bold"/>
                <a:sym typeface="Glacial Indifference Bold"/>
              </a:rPr>
              <a:t>Он полностью меняет себя,</a:t>
            </a:r>
            <a:r>
              <a:rPr lang="en-US" sz="3975">
                <a:solidFill>
                  <a:srgbClr val="000000"/>
                </a:solidFill>
                <a:latin typeface="Glacial Indifference"/>
                <a:ea typeface="Glacial Indifference"/>
                <a:cs typeface="Glacial Indifference"/>
                <a:sym typeface="Glacial Indifference"/>
              </a:rPr>
              <a:t> возводя в своей душе </a:t>
            </a:r>
            <a:r>
              <a:rPr lang="en-US" b="true" sz="3975">
                <a:solidFill>
                  <a:srgbClr val="000000"/>
                </a:solidFill>
                <a:latin typeface="Glacial Indifference Bold"/>
                <a:ea typeface="Glacial Indifference Bold"/>
                <a:cs typeface="Glacial Indifference Bold"/>
                <a:sym typeface="Glacial Indifference Bold"/>
              </a:rPr>
              <a:t>Храм</a:t>
            </a:r>
            <a:r>
              <a:rPr lang="en-US" sz="3975">
                <a:solidFill>
                  <a:srgbClr val="000000"/>
                </a:solidFill>
                <a:latin typeface="Glacial Indifference"/>
                <a:ea typeface="Glacial Indifference"/>
                <a:cs typeface="Glacial Indifference"/>
                <a:sym typeface="Glacial Indifference"/>
              </a:rPr>
              <a:t>, о котором сказано: </a:t>
            </a:r>
            <a:r>
              <a:rPr lang="en-US" b="true" sz="3975">
                <a:solidFill>
                  <a:srgbClr val="000000"/>
                </a:solidFill>
                <a:latin typeface="Glacial Indifference Bold"/>
                <a:ea typeface="Glacial Indifference Bold"/>
                <a:cs typeface="Glacial Indifference Bold"/>
                <a:sym typeface="Glacial Indifference Bold"/>
              </a:rPr>
              <a:t>«И буду Я обмтать среди них».</a:t>
            </a:r>
          </a:p>
        </p:txBody>
      </p:sp>
      <p:sp>
        <p:nvSpPr>
          <p:cNvPr name="TextBox 19" id="19"/>
          <p:cNvSpPr txBox="true"/>
          <p:nvPr/>
        </p:nvSpPr>
        <p:spPr>
          <a:xfrm rot="0">
            <a:off x="522219" y="2785226"/>
            <a:ext cx="5053936" cy="4115756"/>
          </a:xfrm>
          <a:prstGeom prst="rect">
            <a:avLst/>
          </a:prstGeom>
        </p:spPr>
        <p:txBody>
          <a:bodyPr anchor="t" rtlCol="false" tIns="0" lIns="0" bIns="0" rIns="0">
            <a:spAutoFit/>
          </a:bodyPr>
          <a:lstStyle/>
          <a:p>
            <a:pPr algn="l">
              <a:lnSpc>
                <a:spcPts val="4672"/>
              </a:lnSpc>
              <a:spcBef>
                <a:spcPct val="0"/>
              </a:spcBef>
            </a:pPr>
            <a:r>
              <a:rPr lang="en-US" sz="3337">
                <a:solidFill>
                  <a:srgbClr val="000000"/>
                </a:solidFill>
                <a:latin typeface="Glacial Indifference"/>
                <a:ea typeface="Glacial Indifference"/>
                <a:cs typeface="Glacial Indifference"/>
                <a:sym typeface="Glacial Indifference"/>
              </a:rPr>
              <a:t>Когда человек вкладывае</a:t>
            </a:r>
            <a:r>
              <a:rPr lang="en-US" sz="3337">
                <a:solidFill>
                  <a:srgbClr val="000000"/>
                </a:solidFill>
                <a:latin typeface="Glacial Indifference"/>
                <a:ea typeface="Glacial Indifference"/>
                <a:cs typeface="Glacial Indifference"/>
                <a:sym typeface="Glacial Indifference"/>
              </a:rPr>
              <a:t>т свои много </a:t>
            </a:r>
            <a:r>
              <a:rPr lang="en-US" b="true" sz="3337">
                <a:solidFill>
                  <a:srgbClr val="000000"/>
                </a:solidFill>
                <a:latin typeface="Glacial Indifference Bold"/>
                <a:ea typeface="Glacial Indifference Bold"/>
                <a:cs typeface="Glacial Indifference Bold"/>
                <a:sym typeface="Glacial Indifference Bold"/>
              </a:rPr>
              <a:t>своих сил</a:t>
            </a:r>
            <a:r>
              <a:rPr lang="en-US" sz="3337">
                <a:solidFill>
                  <a:srgbClr val="000000"/>
                </a:solidFill>
                <a:latin typeface="Glacial Indifference"/>
                <a:ea typeface="Glacial Indifference"/>
                <a:cs typeface="Glacial Indifference"/>
                <a:sym typeface="Glacial Indifference"/>
              </a:rPr>
              <a:t>, отдает без малейшей корысти и</a:t>
            </a:r>
            <a:r>
              <a:rPr lang="en-US" sz="3337">
                <a:solidFill>
                  <a:srgbClr val="000000"/>
                </a:solidFill>
                <a:latin typeface="Glacial Indifference"/>
                <a:ea typeface="Glacial Indifference"/>
                <a:cs typeface="Glacial Indifference"/>
                <a:sym typeface="Glacial Indifference"/>
              </a:rPr>
              <a:t> </a:t>
            </a:r>
            <a:r>
              <a:rPr lang="en-US" sz="3337">
                <a:solidFill>
                  <a:srgbClr val="000000"/>
                </a:solidFill>
                <a:latin typeface="Glacial Indifference"/>
                <a:ea typeface="Glacial Indifference"/>
                <a:cs typeface="Glacial Indifference"/>
                <a:sym typeface="Glacial Indifference"/>
              </a:rPr>
              <a:t>прео</a:t>
            </a:r>
            <a:r>
              <a:rPr lang="en-US" sz="3337">
                <a:solidFill>
                  <a:srgbClr val="000000"/>
                </a:solidFill>
                <a:latin typeface="Glacial Indifference"/>
                <a:ea typeface="Glacial Indifference"/>
                <a:cs typeface="Glacial Indifference"/>
                <a:sym typeface="Glacial Indifference"/>
              </a:rPr>
              <a:t>до</a:t>
            </a:r>
            <a:r>
              <a:rPr lang="en-US" sz="3337">
                <a:solidFill>
                  <a:srgbClr val="000000"/>
                </a:solidFill>
                <a:latin typeface="Glacial Indifference"/>
                <a:ea typeface="Glacial Indifference"/>
                <a:cs typeface="Glacial Indifference"/>
                <a:sym typeface="Glacial Indifference"/>
              </a:rPr>
              <a:t>лев</a:t>
            </a:r>
            <a:r>
              <a:rPr lang="en-US" sz="3337">
                <a:solidFill>
                  <a:srgbClr val="000000"/>
                </a:solidFill>
                <a:latin typeface="Glacial Indifference"/>
                <a:ea typeface="Glacial Indifference"/>
                <a:cs typeface="Glacial Indifference"/>
                <a:sym typeface="Glacial Indifference"/>
              </a:rPr>
              <a:t>а</a:t>
            </a:r>
            <a:r>
              <a:rPr lang="en-US" sz="3337">
                <a:solidFill>
                  <a:srgbClr val="000000"/>
                </a:solidFill>
                <a:latin typeface="Glacial Indifference"/>
                <a:ea typeface="Glacial Indifference"/>
                <a:cs typeface="Glacial Indifference"/>
                <a:sym typeface="Glacial Indifference"/>
              </a:rPr>
              <a:t>е</a:t>
            </a:r>
            <a:r>
              <a:rPr lang="en-US" sz="3337">
                <a:solidFill>
                  <a:srgbClr val="000000"/>
                </a:solidFill>
                <a:latin typeface="Glacial Indifference"/>
                <a:ea typeface="Glacial Indifference"/>
                <a:cs typeface="Glacial Indifference"/>
                <a:sym typeface="Glacial Indifference"/>
              </a:rPr>
              <a:t>т с</a:t>
            </a:r>
            <a:r>
              <a:rPr lang="en-US" sz="3337">
                <a:solidFill>
                  <a:srgbClr val="000000"/>
                </a:solidFill>
                <a:latin typeface="Glacial Indifference"/>
                <a:ea typeface="Glacial Indifference"/>
                <a:cs typeface="Glacial Indifference"/>
                <a:sym typeface="Glacial Indifference"/>
              </a:rPr>
              <a:t>вои естеств</a:t>
            </a:r>
            <a:r>
              <a:rPr lang="en-US" sz="3337">
                <a:solidFill>
                  <a:srgbClr val="000000"/>
                </a:solidFill>
                <a:latin typeface="Glacial Indifference"/>
                <a:ea typeface="Glacial Indifference"/>
                <a:cs typeface="Glacial Indifference"/>
                <a:sym typeface="Glacial Indifference"/>
              </a:rPr>
              <a:t>е</a:t>
            </a:r>
            <a:r>
              <a:rPr lang="en-US" sz="3337">
                <a:solidFill>
                  <a:srgbClr val="000000"/>
                </a:solidFill>
                <a:latin typeface="Glacial Indifference"/>
                <a:ea typeface="Glacial Indifference"/>
                <a:cs typeface="Glacial Indifference"/>
                <a:sym typeface="Glacial Indifference"/>
              </a:rPr>
              <a:t>нные</a:t>
            </a:r>
            <a:r>
              <a:rPr lang="en-US" sz="3337">
                <a:solidFill>
                  <a:srgbClr val="000000"/>
                </a:solidFill>
                <a:latin typeface="Glacial Indifference"/>
                <a:ea typeface="Glacial Indifference"/>
                <a:cs typeface="Glacial Indifference"/>
                <a:sym typeface="Glacial Indifference"/>
              </a:rPr>
              <a:t> </a:t>
            </a:r>
            <a:r>
              <a:rPr lang="en-US" sz="3337">
                <a:solidFill>
                  <a:srgbClr val="000000"/>
                </a:solidFill>
                <a:latin typeface="Glacial Indifference"/>
                <a:ea typeface="Glacial Indifference"/>
                <a:cs typeface="Glacial Indifference"/>
                <a:sym typeface="Glacial Indifference"/>
              </a:rPr>
              <a:t>и</a:t>
            </a:r>
            <a:r>
              <a:rPr lang="en-US" sz="3337">
                <a:solidFill>
                  <a:srgbClr val="000000"/>
                </a:solidFill>
                <a:latin typeface="Glacial Indifference"/>
                <a:ea typeface="Glacial Indifference"/>
                <a:cs typeface="Glacial Indifference"/>
                <a:sym typeface="Glacial Indifference"/>
              </a:rPr>
              <a:t>н</a:t>
            </a:r>
            <a:r>
              <a:rPr lang="en-US" sz="3337">
                <a:solidFill>
                  <a:srgbClr val="000000"/>
                </a:solidFill>
                <a:latin typeface="Glacial Indifference"/>
                <a:ea typeface="Glacial Indifference"/>
                <a:cs typeface="Glacial Indifference"/>
                <a:sym typeface="Glacial Indifference"/>
              </a:rPr>
              <a:t>ст</a:t>
            </a:r>
            <a:r>
              <a:rPr lang="en-US" sz="3337">
                <a:solidFill>
                  <a:srgbClr val="000000"/>
                </a:solidFill>
                <a:latin typeface="Glacial Indifference"/>
                <a:ea typeface="Glacial Indifference"/>
                <a:cs typeface="Glacial Indifference"/>
                <a:sym typeface="Glacial Indifference"/>
              </a:rPr>
              <a:t>и</a:t>
            </a:r>
            <a:r>
              <a:rPr lang="en-US" sz="3337">
                <a:solidFill>
                  <a:srgbClr val="000000"/>
                </a:solidFill>
                <a:latin typeface="Glacial Indifference"/>
                <a:ea typeface="Glacial Indifference"/>
                <a:cs typeface="Glacial Indifference"/>
                <a:sym typeface="Glacial Indifference"/>
              </a:rPr>
              <a:t>нкты..</a:t>
            </a:r>
            <a:r>
              <a:rPr lang="en-US" sz="3337">
                <a:solidFill>
                  <a:srgbClr val="000000"/>
                </a:solidFill>
                <a:latin typeface="Glacial Indifference"/>
                <a:ea typeface="Glacial Indifference"/>
                <a:cs typeface="Glacial Indifference"/>
                <a:sym typeface="Glacial Indifference"/>
              </a:rPr>
              <a:t>.</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85957" y="1571625"/>
            <a:ext cx="13716000" cy="8174012"/>
          </a:xfrm>
          <a:prstGeom prst="rect">
            <a:avLst/>
          </a:prstGeom>
        </p:spPr>
        <p:txBody>
          <a:bodyPr anchor="t" rtlCol="false" tIns="0" lIns="0" bIns="0" rIns="0">
            <a:spAutoFit/>
          </a:bodyPr>
          <a:lstStyle/>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Посреди </a:t>
            </a:r>
            <a:r>
              <a:rPr lang="en-US" sz="3150">
                <a:solidFill>
                  <a:srgbClr val="000000"/>
                </a:solidFill>
                <a:latin typeface="Calibri (MS)"/>
                <a:ea typeface="Calibri (MS)"/>
                <a:cs typeface="Calibri (MS)"/>
                <a:sym typeface="Calibri (MS)"/>
              </a:rPr>
              <a:t>стихов, посвящённых еврейским праздникам и приносимым в них жертвам, Тора помещает заповеди пеа и лекет — дары бедным с полей земледельцев. Отсюда мудрецы учат, что всякий, кто надлежащим образом исполняет эти заповеди — словно построил Храм и принёс в нём жертвы.</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Уникальность заповедей пеа и лекет — подобно заповеди о благотворительности — состоит в том, что деньги (или урожай) доходят до бедных и навсегда остаются в их руках, в отличие от ссуды, которая в конечном итоге возвращается владельцу. В этом смысле они напоминают жертву, которая остаётся в Храме и не потребляется владельцем.</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Ещё один особый аспект заповедей пеа и лекет, помимо благотворительного, — это степень приложенных усилий. Тания восхваляет того, кто жертвует из денег, заработанных тяжелым трудом, ибо этим он посвящает свою душу Г-споду.</a:t>
            </a:r>
          </a:p>
        </p:txBody>
      </p:sp>
      <p:grpSp>
        <p:nvGrpSpPr>
          <p:cNvPr name="Group 4" id="4"/>
          <p:cNvGrpSpPr/>
          <p:nvPr/>
        </p:nvGrpSpPr>
        <p:grpSpPr>
          <a:xfrm rot="0">
            <a:off x="-720500" y="466334"/>
            <a:ext cx="3086100" cy="3086100"/>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195E68"/>
            </a:solidFill>
          </p:spPr>
        </p:sp>
        <p:sp>
          <p:nvSpPr>
            <p:cNvPr name="TextBox 6" id="6"/>
            <p:cNvSpPr txBox="true"/>
            <p:nvPr/>
          </p:nvSpPr>
          <p:spPr>
            <a:xfrm>
              <a:off x="0" y="0"/>
              <a:ext cx="812800" cy="812800"/>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822550" y="1016489"/>
            <a:ext cx="739416" cy="1231983"/>
            <a:chOff x="0" y="0"/>
            <a:chExt cx="985888" cy="1642643"/>
          </a:xfrm>
        </p:grpSpPr>
        <p:sp>
          <p:nvSpPr>
            <p:cNvPr name="Freeform 8" id="8"/>
            <p:cNvSpPr/>
            <p:nvPr/>
          </p:nvSpPr>
          <p:spPr>
            <a:xfrm flipH="false" flipV="false" rot="0">
              <a:off x="0" y="0"/>
              <a:ext cx="985901" cy="1642618"/>
            </a:xfrm>
            <a:custGeom>
              <a:avLst/>
              <a:gdLst/>
              <a:ahLst/>
              <a:cxnLst/>
              <a:rect r="r" b="b" t="t" l="l"/>
              <a:pathLst>
                <a:path h="1642618" w="985901">
                  <a:moveTo>
                    <a:pt x="0" y="0"/>
                  </a:moveTo>
                  <a:lnTo>
                    <a:pt x="985901" y="0"/>
                  </a:lnTo>
                  <a:lnTo>
                    <a:pt x="985901" y="1642618"/>
                  </a:lnTo>
                  <a:lnTo>
                    <a:pt x="0" y="1642618"/>
                  </a:lnTo>
                  <a:lnTo>
                    <a:pt x="0" y="0"/>
                  </a:lnTo>
                  <a:close/>
                </a:path>
              </a:pathLst>
            </a:custGeom>
            <a:blipFill>
              <a:blip r:embed="rId3"/>
              <a:stretch>
                <a:fillRect l="-90600" t="-9482" r="-173678" b="-13333"/>
              </a:stretch>
            </a:blipFill>
          </p:spPr>
        </p:sp>
      </p:grpSp>
      <p:sp>
        <p:nvSpPr>
          <p:cNvPr name="TextBox 9" id="9"/>
          <p:cNvSpPr txBox="true"/>
          <p:nvPr/>
        </p:nvSpPr>
        <p:spPr>
          <a:xfrm rot="0">
            <a:off x="3385957" y="1000125"/>
            <a:ext cx="7727483" cy="571500"/>
          </a:xfrm>
          <a:prstGeom prst="rect">
            <a:avLst/>
          </a:prstGeom>
        </p:spPr>
        <p:txBody>
          <a:bodyPr anchor="t" rtlCol="false" tIns="0" lIns="0" bIns="0" rIns="0">
            <a:spAutoFit/>
          </a:bodyPr>
          <a:lstStyle/>
          <a:p>
            <a:pPr algn="l" marL="0" indent="0" lvl="0">
              <a:lnSpc>
                <a:spcPts val="4320"/>
              </a:lnSpc>
              <a:spcBef>
                <a:spcPct val="0"/>
              </a:spcBef>
            </a:pPr>
            <a:r>
              <a:rPr lang="en-US" b="true" sz="3600" strike="noStrike" u="none">
                <a:solidFill>
                  <a:srgbClr val="195E68"/>
                </a:solidFill>
                <a:latin typeface="Arial Bold"/>
                <a:ea typeface="Arial Bold"/>
                <a:cs typeface="Arial Bold"/>
                <a:sym typeface="Arial Bold"/>
              </a:rPr>
              <a:t>КЛЮЧЕВЫЕ МОМЕНТЫ</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85957" y="1571625"/>
            <a:ext cx="13716000" cy="70119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Пеа и лекет даются путем изнурительного труда в поле, и поэтому заслуга жертвователя расценивается, как если бы он трудился над строительством Храма. Вот почему Раши выбрал версию, подчёркивающую заслугу в строительстве Храма.</a:t>
            </a:r>
          </a:p>
          <a:p>
            <a:pPr algn="l" marL="680085" indent="-340042" lvl="1">
              <a:lnSpc>
                <a:spcPts val="4592"/>
              </a:lnSpc>
              <a:buFont typeface="Arial"/>
              <a:buChar char="•"/>
            </a:pPr>
            <a:r>
              <a:rPr lang="en-US" sz="3150">
                <a:solidFill>
                  <a:srgbClr val="000000"/>
                </a:solidFill>
                <a:latin typeface="Calibri (MS)"/>
                <a:ea typeface="Calibri (MS)"/>
                <a:cs typeface="Calibri (MS)"/>
                <a:sym typeface="Calibri (MS)"/>
              </a:rPr>
              <a:t>Естественная склонность земледельца — отдать предпочтение обездоленным, которые ему близки, — своему рабу или рабыне, — и пожертвовать им. Но Раши в нашей недельной главе подчеркивает, что Тора отвергает любую личную заинтересованность в этих заповедях, какую-либо личную выгоду, и урожай должен быть передан случайному бедняку. Это в еще большей степени подчеркивает сложность понятий «лекет» и «пеа» и объясняет, почему их исполнение приравнивается к строительству Храма.</a:t>
            </a:r>
          </a:p>
        </p:txBody>
      </p:sp>
      <p:grpSp>
        <p:nvGrpSpPr>
          <p:cNvPr name="Group 4" id="4"/>
          <p:cNvGrpSpPr/>
          <p:nvPr/>
        </p:nvGrpSpPr>
        <p:grpSpPr>
          <a:xfrm rot="0">
            <a:off x="-720500" y="466334"/>
            <a:ext cx="3086100" cy="3086100"/>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195E68"/>
            </a:solidFill>
          </p:spPr>
        </p:sp>
        <p:sp>
          <p:nvSpPr>
            <p:cNvPr name="TextBox 6" id="6"/>
            <p:cNvSpPr txBox="true"/>
            <p:nvPr/>
          </p:nvSpPr>
          <p:spPr>
            <a:xfrm>
              <a:off x="0" y="0"/>
              <a:ext cx="812800" cy="812800"/>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822550" y="1016489"/>
            <a:ext cx="739416" cy="1231983"/>
            <a:chOff x="0" y="0"/>
            <a:chExt cx="985888" cy="1642643"/>
          </a:xfrm>
        </p:grpSpPr>
        <p:sp>
          <p:nvSpPr>
            <p:cNvPr name="Freeform 8" id="8"/>
            <p:cNvSpPr/>
            <p:nvPr/>
          </p:nvSpPr>
          <p:spPr>
            <a:xfrm flipH="false" flipV="false" rot="0">
              <a:off x="0" y="0"/>
              <a:ext cx="985901" cy="1642618"/>
            </a:xfrm>
            <a:custGeom>
              <a:avLst/>
              <a:gdLst/>
              <a:ahLst/>
              <a:cxnLst/>
              <a:rect r="r" b="b" t="t" l="l"/>
              <a:pathLst>
                <a:path h="1642618" w="985901">
                  <a:moveTo>
                    <a:pt x="0" y="0"/>
                  </a:moveTo>
                  <a:lnTo>
                    <a:pt x="985901" y="0"/>
                  </a:lnTo>
                  <a:lnTo>
                    <a:pt x="985901" y="1642618"/>
                  </a:lnTo>
                  <a:lnTo>
                    <a:pt x="0" y="1642618"/>
                  </a:lnTo>
                  <a:lnTo>
                    <a:pt x="0" y="0"/>
                  </a:lnTo>
                  <a:close/>
                </a:path>
              </a:pathLst>
            </a:custGeom>
            <a:blipFill>
              <a:blip r:embed="rId3"/>
              <a:stretch>
                <a:fillRect l="-90600" t="-9482" r="-173678" b="-13333"/>
              </a:stretch>
            </a:blipFill>
          </p:spPr>
        </p:sp>
      </p:gr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85957" y="885825"/>
            <a:ext cx="13716000" cy="8755037"/>
          </a:xfrm>
          <a:prstGeom prst="rect">
            <a:avLst/>
          </a:prstGeom>
        </p:spPr>
        <p:txBody>
          <a:bodyPr anchor="t" rtlCol="false" tIns="0" lIns="0" bIns="0" rIns="0">
            <a:spAutoFit/>
          </a:bodyPr>
          <a:lstStyle/>
          <a:p>
            <a:pPr algn="l" marL="680085" indent="-340042" lvl="1">
              <a:lnSpc>
                <a:spcPts val="4592"/>
              </a:lnSpc>
              <a:buFont typeface="Arial"/>
              <a:buChar char="•"/>
            </a:pPr>
            <a:r>
              <a:rPr lang="en-US" sz="3150">
                <a:solidFill>
                  <a:srgbClr val="000000"/>
                </a:solidFill>
                <a:latin typeface="Calibri (MS)"/>
                <a:ea typeface="Calibri (MS)"/>
                <a:cs typeface="Calibri (MS)"/>
                <a:sym typeface="Calibri (MS)"/>
              </a:rPr>
              <a:t>Талмуд рассказывает нам, что рав Авдими — автор высказывания — был привержен закону «Бедные твоего города имеют приоритет». Раши приводит его имя, чтобы научить нас, что только тот, кто глубоко понимает принцип приоритета ближних, может передать нам, сколько душевных усилий требуется, чтобы жертвовать случайным бедным.</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Когда еврей преодолевает свою природу и, с усилием и без какой-либо личной связи, даёт благотворительность неизвестному бедному, Тора приравнивает это к реальному строительству Храма. Мы привыкли жертвовать на проекты и организации, которые нам дороги, — и это важно и похвально. Но иногда стоит попробовать что-то другое: сделать пожертвование анонимно, чтобы оно действительно дошло до нуждающегося, причём чтобы мы не знали, кто он, а он не знал, кто мы. Именно этот акт самоустранения, которое часто сопутствует благотворительности, глубоко ценится Б‑-гом, и такая благотворительность приравнивается к строительству Храма!</a:t>
            </a:r>
          </a:p>
        </p:txBody>
      </p:sp>
      <p:grpSp>
        <p:nvGrpSpPr>
          <p:cNvPr name="Group 4" id="4"/>
          <p:cNvGrpSpPr/>
          <p:nvPr/>
        </p:nvGrpSpPr>
        <p:grpSpPr>
          <a:xfrm rot="0">
            <a:off x="-720500" y="466334"/>
            <a:ext cx="3086100" cy="3086100"/>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195E68"/>
            </a:solidFill>
          </p:spPr>
        </p:sp>
        <p:sp>
          <p:nvSpPr>
            <p:cNvPr name="TextBox 6" id="6"/>
            <p:cNvSpPr txBox="true"/>
            <p:nvPr/>
          </p:nvSpPr>
          <p:spPr>
            <a:xfrm>
              <a:off x="0" y="0"/>
              <a:ext cx="812800" cy="812800"/>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822550" y="1016489"/>
            <a:ext cx="739416" cy="1231983"/>
            <a:chOff x="0" y="0"/>
            <a:chExt cx="985888" cy="1642643"/>
          </a:xfrm>
        </p:grpSpPr>
        <p:sp>
          <p:nvSpPr>
            <p:cNvPr name="Freeform 8" id="8"/>
            <p:cNvSpPr/>
            <p:nvPr/>
          </p:nvSpPr>
          <p:spPr>
            <a:xfrm flipH="false" flipV="false" rot="0">
              <a:off x="0" y="0"/>
              <a:ext cx="985901" cy="1642618"/>
            </a:xfrm>
            <a:custGeom>
              <a:avLst/>
              <a:gdLst/>
              <a:ahLst/>
              <a:cxnLst/>
              <a:rect r="r" b="b" t="t" l="l"/>
              <a:pathLst>
                <a:path h="1642618" w="985901">
                  <a:moveTo>
                    <a:pt x="0" y="0"/>
                  </a:moveTo>
                  <a:lnTo>
                    <a:pt x="985901" y="0"/>
                  </a:lnTo>
                  <a:lnTo>
                    <a:pt x="985901" y="1642618"/>
                  </a:lnTo>
                  <a:lnTo>
                    <a:pt x="0" y="1642618"/>
                  </a:lnTo>
                  <a:lnTo>
                    <a:pt x="0" y="0"/>
                  </a:lnTo>
                  <a:close/>
                </a:path>
              </a:pathLst>
            </a:custGeom>
            <a:blipFill>
              <a:blip r:embed="rId3"/>
              <a:stretch>
                <a:fillRect l="-90600" t="-9482" r="-173678" b="-13333"/>
              </a:stretch>
            </a:blipFill>
          </p:spPr>
        </p:sp>
      </p:gr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6577519" y="615443"/>
            <a:ext cx="5196927" cy="826023"/>
            <a:chOff x="0" y="0"/>
            <a:chExt cx="1368738" cy="217553"/>
          </a:xfrm>
        </p:grpSpPr>
        <p:sp>
          <p:nvSpPr>
            <p:cNvPr name="Freeform 5" id="5"/>
            <p:cNvSpPr/>
            <p:nvPr/>
          </p:nvSpPr>
          <p:spPr>
            <a:xfrm flipH="false" flipV="false" rot="0">
              <a:off x="0" y="0"/>
              <a:ext cx="1368738" cy="217553"/>
            </a:xfrm>
            <a:custGeom>
              <a:avLst/>
              <a:gdLst/>
              <a:ahLst/>
              <a:cxnLst/>
              <a:rect r="r" b="b" t="t" l="l"/>
              <a:pathLst>
                <a:path h="217553" w="1368738">
                  <a:moveTo>
                    <a:pt x="0" y="0"/>
                  </a:moveTo>
                  <a:lnTo>
                    <a:pt x="1368738" y="0"/>
                  </a:lnTo>
                  <a:lnTo>
                    <a:pt x="1368738" y="217553"/>
                  </a:lnTo>
                  <a:lnTo>
                    <a:pt x="0" y="217553"/>
                  </a:lnTo>
                  <a:close/>
                </a:path>
              </a:pathLst>
            </a:custGeom>
            <a:solidFill>
              <a:srgbClr val="041834"/>
            </a:solidFill>
          </p:spPr>
        </p:sp>
        <p:sp>
          <p:nvSpPr>
            <p:cNvPr name="TextBox 6" id="6"/>
            <p:cNvSpPr txBox="true"/>
            <p:nvPr/>
          </p:nvSpPr>
          <p:spPr>
            <a:xfrm>
              <a:off x="0" y="0"/>
              <a:ext cx="1368738" cy="217553"/>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4018941" y="7147719"/>
            <a:ext cx="9994260" cy="1081881"/>
            <a:chOff x="0" y="0"/>
            <a:chExt cx="2632233" cy="284940"/>
          </a:xfrm>
        </p:grpSpPr>
        <p:sp>
          <p:nvSpPr>
            <p:cNvPr name="Freeform 8" id="8"/>
            <p:cNvSpPr/>
            <p:nvPr/>
          </p:nvSpPr>
          <p:spPr>
            <a:xfrm flipH="false" flipV="false" rot="0">
              <a:off x="0" y="0"/>
              <a:ext cx="2632233" cy="284940"/>
            </a:xfrm>
            <a:custGeom>
              <a:avLst/>
              <a:gdLst/>
              <a:ahLst/>
              <a:cxnLst/>
              <a:rect r="r" b="b" t="t" l="l"/>
              <a:pathLst>
                <a:path h="284940" w="2632233">
                  <a:moveTo>
                    <a:pt x="0" y="0"/>
                  </a:moveTo>
                  <a:lnTo>
                    <a:pt x="2632233" y="0"/>
                  </a:lnTo>
                  <a:lnTo>
                    <a:pt x="2632233" y="284940"/>
                  </a:lnTo>
                  <a:lnTo>
                    <a:pt x="0" y="284940"/>
                  </a:lnTo>
                  <a:close/>
                </a:path>
              </a:pathLst>
            </a:custGeom>
            <a:solidFill>
              <a:srgbClr val="051935"/>
            </a:solidFill>
          </p:spPr>
        </p:sp>
        <p:sp>
          <p:nvSpPr>
            <p:cNvPr name="TextBox 9" id="9"/>
            <p:cNvSpPr txBox="true"/>
            <p:nvPr/>
          </p:nvSpPr>
          <p:spPr>
            <a:xfrm>
              <a:off x="0" y="0"/>
              <a:ext cx="2632233" cy="284940"/>
            </a:xfrm>
            <a:prstGeom prst="rect">
              <a:avLst/>
            </a:prstGeom>
          </p:spPr>
          <p:txBody>
            <a:bodyPr anchor="ctr" rtlCol="false" tIns="50800" lIns="50800" bIns="50800" rIns="50800"/>
            <a:lstStyle/>
            <a:p>
              <a:pPr algn="ctr">
                <a:lnSpc>
                  <a:spcPts val="2520"/>
                </a:lnSpc>
              </a:pPr>
            </a:p>
          </p:txBody>
        </p:sp>
      </p:grpSp>
      <p:sp>
        <p:nvSpPr>
          <p:cNvPr name="TextBox 10" id="10"/>
          <p:cNvSpPr txBox="true"/>
          <p:nvPr/>
        </p:nvSpPr>
        <p:spPr>
          <a:xfrm rot="0">
            <a:off x="4884059" y="391501"/>
            <a:ext cx="8519881" cy="859681"/>
          </a:xfrm>
          <a:prstGeom prst="rect">
            <a:avLst/>
          </a:prstGeom>
        </p:spPr>
        <p:txBody>
          <a:bodyPr anchor="t" rtlCol="false" tIns="0" lIns="0" bIns="0" rIns="0">
            <a:spAutoFit/>
          </a:bodyPr>
          <a:lstStyle/>
          <a:p>
            <a:pPr algn="ctr">
              <a:lnSpc>
                <a:spcPts val="6892"/>
              </a:lnSpc>
              <a:spcBef>
                <a:spcPct val="0"/>
              </a:spcBef>
            </a:pPr>
            <a:r>
              <a:rPr lang="en-US" b="true" sz="5743">
                <a:solidFill>
                  <a:srgbClr val="FBFCFB"/>
                </a:solidFill>
                <a:latin typeface="Lora Bold"/>
                <a:ea typeface="Lora Bold"/>
                <a:cs typeface="Lora Bold"/>
                <a:sym typeface="Lora Bold"/>
              </a:rPr>
              <a:t>Ч</a:t>
            </a:r>
            <a:r>
              <a:rPr lang="en-US" b="true" sz="5743">
                <a:solidFill>
                  <a:srgbClr val="FBFCFB"/>
                </a:solidFill>
                <a:latin typeface="Lora Bold"/>
                <a:ea typeface="Lora Bold"/>
                <a:cs typeface="Lora Bold"/>
                <a:sym typeface="Lora Bold"/>
              </a:rPr>
              <a:t>истое пожертвование</a:t>
            </a:r>
          </a:p>
        </p:txBody>
      </p:sp>
      <p:sp>
        <p:nvSpPr>
          <p:cNvPr name="TextBox 11" id="11"/>
          <p:cNvSpPr txBox="true"/>
          <p:nvPr/>
        </p:nvSpPr>
        <p:spPr>
          <a:xfrm rot="0">
            <a:off x="1336188" y="7147719"/>
            <a:ext cx="15679588" cy="912030"/>
          </a:xfrm>
          <a:prstGeom prst="rect">
            <a:avLst/>
          </a:prstGeom>
        </p:spPr>
        <p:txBody>
          <a:bodyPr anchor="t" rtlCol="false" tIns="0" lIns="0" bIns="0" rIns="0">
            <a:spAutoFit/>
          </a:bodyPr>
          <a:lstStyle/>
          <a:p>
            <a:pPr algn="ctr">
              <a:lnSpc>
                <a:spcPts val="3655"/>
              </a:lnSpc>
              <a:spcBef>
                <a:spcPct val="0"/>
              </a:spcBef>
            </a:pPr>
            <a:r>
              <a:rPr lang="en-US" b="true" sz="3046">
                <a:solidFill>
                  <a:srgbClr val="FDFDFD"/>
                </a:solidFill>
                <a:latin typeface="Lora Bold"/>
                <a:ea typeface="Lora Bold"/>
                <a:cs typeface="Lora Bold"/>
                <a:sym typeface="Lora Bold"/>
              </a:rPr>
              <a:t>Высшая форма благотворительности — это анонимность, которая требует наших личных усилий и не ждет ничего взамен.</a:t>
            </a:r>
          </a:p>
        </p:txBody>
      </p:sp>
      <p:grpSp>
        <p:nvGrpSpPr>
          <p:cNvPr name="Group 12" id="12"/>
          <p:cNvGrpSpPr/>
          <p:nvPr/>
        </p:nvGrpSpPr>
        <p:grpSpPr>
          <a:xfrm rot="0">
            <a:off x="568011" y="8717360"/>
            <a:ext cx="17719989" cy="1531624"/>
            <a:chOff x="0" y="0"/>
            <a:chExt cx="4666993" cy="403391"/>
          </a:xfrm>
        </p:grpSpPr>
        <p:sp>
          <p:nvSpPr>
            <p:cNvPr name="Freeform 13" id="13"/>
            <p:cNvSpPr/>
            <p:nvPr/>
          </p:nvSpPr>
          <p:spPr>
            <a:xfrm flipH="false" flipV="false" rot="0">
              <a:off x="0" y="0"/>
              <a:ext cx="4666993" cy="403391"/>
            </a:xfrm>
            <a:custGeom>
              <a:avLst/>
              <a:gdLst/>
              <a:ahLst/>
              <a:cxnLst/>
              <a:rect r="r" b="b" t="t" l="l"/>
              <a:pathLst>
                <a:path h="403391" w="4666993">
                  <a:moveTo>
                    <a:pt x="0" y="0"/>
                  </a:moveTo>
                  <a:lnTo>
                    <a:pt x="4666993" y="0"/>
                  </a:lnTo>
                  <a:lnTo>
                    <a:pt x="4666993" y="403391"/>
                  </a:lnTo>
                  <a:lnTo>
                    <a:pt x="0" y="403391"/>
                  </a:lnTo>
                  <a:close/>
                </a:path>
              </a:pathLst>
            </a:custGeom>
            <a:solidFill>
              <a:srgbClr val="051935"/>
            </a:solidFill>
          </p:spPr>
        </p:sp>
        <p:sp>
          <p:nvSpPr>
            <p:cNvPr name="TextBox 14" id="14"/>
            <p:cNvSpPr txBox="true"/>
            <p:nvPr/>
          </p:nvSpPr>
          <p:spPr>
            <a:xfrm>
              <a:off x="0" y="0"/>
              <a:ext cx="4666993" cy="403391"/>
            </a:xfrm>
            <a:prstGeom prst="rect">
              <a:avLst/>
            </a:prstGeom>
          </p:spPr>
          <p:txBody>
            <a:bodyPr anchor="ctr" rtlCol="false" tIns="50800" lIns="50800" bIns="50800" rIns="50800"/>
            <a:lstStyle/>
            <a:p>
              <a:pPr algn="ctr">
                <a:lnSpc>
                  <a:spcPts val="2520"/>
                </a:lnSpc>
              </a:pPr>
            </a:p>
          </p:txBody>
        </p:sp>
      </p:grpSp>
      <p:sp>
        <p:nvSpPr>
          <p:cNvPr name="TextBox 15" id="15"/>
          <p:cNvSpPr txBox="true"/>
          <p:nvPr/>
        </p:nvSpPr>
        <p:spPr>
          <a:xfrm rot="0">
            <a:off x="994667" y="8726885"/>
            <a:ext cx="16298666" cy="1347787"/>
          </a:xfrm>
          <a:prstGeom prst="rect">
            <a:avLst/>
          </a:prstGeom>
        </p:spPr>
        <p:txBody>
          <a:bodyPr anchor="t" rtlCol="false" tIns="0" lIns="0" bIns="0" rIns="0">
            <a:spAutoFit/>
          </a:bodyPr>
          <a:lstStyle/>
          <a:p>
            <a:pPr algn="ctr">
              <a:lnSpc>
                <a:spcPts val="3599"/>
              </a:lnSpc>
              <a:spcBef>
                <a:spcPct val="0"/>
              </a:spcBef>
            </a:pPr>
            <a:r>
              <a:rPr lang="en-US" b="true" sz="2999" i="true">
                <a:solidFill>
                  <a:srgbClr val="CEAC67"/>
                </a:solidFill>
                <a:latin typeface="Lora Bold Italics"/>
                <a:ea typeface="Lora Bold Italics"/>
                <a:cs typeface="Lora Bold Italics"/>
                <a:sym typeface="Lora Bold Italics"/>
              </a:rPr>
              <a:t>Сельскохозяйственные законы затерялись посреди самых святых праздников Торы, чтобы научить нас: святость можно встретить не только в синагоге раз в году, но и каждый день на полях нашей повседневной жизни.</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5" r="0" b="-5"/>
            </a:stretch>
          </a:blipFill>
        </p:spPr>
      </p:sp>
      <p:grpSp>
        <p:nvGrpSpPr>
          <p:cNvPr name="Group 3" id="3"/>
          <p:cNvGrpSpPr/>
          <p:nvPr/>
        </p:nvGrpSpPr>
        <p:grpSpPr>
          <a:xfrm rot="0">
            <a:off x="10864215" y="5846479"/>
            <a:ext cx="6386170" cy="4286250"/>
            <a:chOff x="0" y="0"/>
            <a:chExt cx="1681954" cy="1128889"/>
          </a:xfrm>
        </p:grpSpPr>
        <p:sp>
          <p:nvSpPr>
            <p:cNvPr name="Freeform 4" id="4"/>
            <p:cNvSpPr/>
            <p:nvPr/>
          </p:nvSpPr>
          <p:spPr>
            <a:xfrm flipH="false" flipV="false" rot="0">
              <a:off x="0" y="0"/>
              <a:ext cx="1681954" cy="1128889"/>
            </a:xfrm>
            <a:custGeom>
              <a:avLst/>
              <a:gdLst/>
              <a:ahLst/>
              <a:cxnLst/>
              <a:rect r="r" b="b" t="t" l="l"/>
              <a:pathLst>
                <a:path h="1128889" w="1681954">
                  <a:moveTo>
                    <a:pt x="0" y="0"/>
                  </a:moveTo>
                  <a:lnTo>
                    <a:pt x="1681954" y="0"/>
                  </a:lnTo>
                  <a:lnTo>
                    <a:pt x="1681954" y="1128889"/>
                  </a:lnTo>
                  <a:lnTo>
                    <a:pt x="0" y="1128889"/>
                  </a:lnTo>
                  <a:close/>
                </a:path>
              </a:pathLst>
            </a:custGeom>
            <a:solidFill>
              <a:srgbClr val="195E68"/>
            </a:solidFill>
          </p:spPr>
        </p:sp>
        <p:sp>
          <p:nvSpPr>
            <p:cNvPr name="TextBox 5" id="5"/>
            <p:cNvSpPr txBox="true"/>
            <p:nvPr/>
          </p:nvSpPr>
          <p:spPr>
            <a:xfrm>
              <a:off x="0" y="0"/>
              <a:ext cx="1681954" cy="1128889"/>
            </a:xfrm>
            <a:prstGeom prst="rect">
              <a:avLst/>
            </a:prstGeom>
          </p:spPr>
          <p:txBody>
            <a:bodyPr anchor="ctr" rtlCol="false" tIns="50800" lIns="50800" bIns="50800" rIns="50800"/>
            <a:lstStyle/>
            <a:p>
              <a:pPr algn="ctr">
                <a:lnSpc>
                  <a:spcPts val="2520"/>
                </a:lnSpc>
              </a:pPr>
            </a:p>
          </p:txBody>
        </p:sp>
      </p:grpSp>
      <p:grpSp>
        <p:nvGrpSpPr>
          <p:cNvPr name="Group 6" id="6"/>
          <p:cNvGrpSpPr/>
          <p:nvPr/>
        </p:nvGrpSpPr>
        <p:grpSpPr>
          <a:xfrm rot="2699999">
            <a:off x="14191197" y="6684086"/>
            <a:ext cx="4419845" cy="4950908"/>
            <a:chOff x="0" y="0"/>
            <a:chExt cx="1164074" cy="1303943"/>
          </a:xfrm>
        </p:grpSpPr>
        <p:sp>
          <p:nvSpPr>
            <p:cNvPr name="Freeform 7" id="7"/>
            <p:cNvSpPr/>
            <p:nvPr/>
          </p:nvSpPr>
          <p:spPr>
            <a:xfrm flipH="false" flipV="false" rot="0">
              <a:off x="0" y="0"/>
              <a:ext cx="1164074" cy="1303943"/>
            </a:xfrm>
            <a:custGeom>
              <a:avLst/>
              <a:gdLst/>
              <a:ahLst/>
              <a:cxnLst/>
              <a:rect r="r" b="b" t="t" l="l"/>
              <a:pathLst>
                <a:path h="1303943" w="1164074">
                  <a:moveTo>
                    <a:pt x="0" y="0"/>
                  </a:moveTo>
                  <a:lnTo>
                    <a:pt x="1164074" y="0"/>
                  </a:lnTo>
                  <a:lnTo>
                    <a:pt x="1164074" y="1303943"/>
                  </a:lnTo>
                  <a:lnTo>
                    <a:pt x="0" y="1303943"/>
                  </a:lnTo>
                  <a:close/>
                </a:path>
              </a:pathLst>
            </a:custGeom>
            <a:solidFill>
              <a:srgbClr val="1A969B"/>
            </a:solidFill>
          </p:spPr>
        </p:sp>
        <p:sp>
          <p:nvSpPr>
            <p:cNvPr name="TextBox 8" id="8"/>
            <p:cNvSpPr txBox="true"/>
            <p:nvPr/>
          </p:nvSpPr>
          <p:spPr>
            <a:xfrm>
              <a:off x="0" y="0"/>
              <a:ext cx="1164074" cy="1303943"/>
            </a:xfrm>
            <a:prstGeom prst="rect">
              <a:avLst/>
            </a:prstGeom>
          </p:spPr>
          <p:txBody>
            <a:bodyPr anchor="ctr" rtlCol="false" tIns="50800" lIns="50800" bIns="50800" rIns="50800"/>
            <a:lstStyle/>
            <a:p>
              <a:pPr algn="ctr">
                <a:lnSpc>
                  <a:spcPts val="2520"/>
                </a:lnSpc>
              </a:pPr>
            </a:p>
          </p:txBody>
        </p:sp>
      </p:grpSp>
      <p:sp>
        <p:nvSpPr>
          <p:cNvPr name="Freeform 9" id="9" descr="תמונה שמכילה טקסט, גופן, צילום מסך, גרפיקה"/>
          <p:cNvSpPr/>
          <p:nvPr/>
        </p:nvSpPr>
        <p:spPr>
          <a:xfrm flipH="false" flipV="false" rot="0">
            <a:off x="10084527" y="7429948"/>
            <a:ext cx="7736338" cy="1763573"/>
          </a:xfrm>
          <a:custGeom>
            <a:avLst/>
            <a:gdLst/>
            <a:ahLst/>
            <a:cxnLst/>
            <a:rect r="r" b="b" t="t" l="l"/>
            <a:pathLst>
              <a:path h="1763573" w="7736338">
                <a:moveTo>
                  <a:pt x="0" y="0"/>
                </a:moveTo>
                <a:lnTo>
                  <a:pt x="7736338" y="0"/>
                </a:lnTo>
                <a:lnTo>
                  <a:pt x="7736338" y="1763572"/>
                </a:lnTo>
                <a:lnTo>
                  <a:pt x="0" y="1763572"/>
                </a:lnTo>
                <a:lnTo>
                  <a:pt x="0" y="0"/>
                </a:lnTo>
                <a:close/>
              </a:path>
            </a:pathLst>
          </a:custGeom>
          <a:blipFill>
            <a:blip r:embed="rId3"/>
            <a:stretch>
              <a:fillRect l="0" t="-55906" r="-12" b="0"/>
            </a:stretch>
          </a:blipFill>
        </p:spPr>
      </p:sp>
      <p:sp>
        <p:nvSpPr>
          <p:cNvPr name="Freeform 10" id="10" descr="תמונה שמכילה טקסט, גופן, צילום מסך, גרפיקה"/>
          <p:cNvSpPr/>
          <p:nvPr/>
        </p:nvSpPr>
        <p:spPr>
          <a:xfrm flipH="false" flipV="false" rot="0">
            <a:off x="15683732" y="6337821"/>
            <a:ext cx="2071030" cy="1092117"/>
          </a:xfrm>
          <a:custGeom>
            <a:avLst/>
            <a:gdLst/>
            <a:ahLst/>
            <a:cxnLst/>
            <a:rect r="r" b="b" t="t" l="l"/>
            <a:pathLst>
              <a:path h="1092117" w="2071030">
                <a:moveTo>
                  <a:pt x="0" y="0"/>
                </a:moveTo>
                <a:lnTo>
                  <a:pt x="2071030" y="0"/>
                </a:lnTo>
                <a:lnTo>
                  <a:pt x="2071030" y="1092117"/>
                </a:lnTo>
                <a:lnTo>
                  <a:pt x="0" y="1092117"/>
                </a:lnTo>
                <a:lnTo>
                  <a:pt x="0" y="0"/>
                </a:lnTo>
                <a:close/>
              </a:path>
            </a:pathLst>
          </a:custGeom>
          <a:blipFill>
            <a:blip r:embed="rId4"/>
            <a:stretch>
              <a:fillRect l="-273581" t="12753" r="-10" b="-164510"/>
            </a:stretch>
          </a:blipFill>
        </p:spPr>
      </p:sp>
      <p:grpSp>
        <p:nvGrpSpPr>
          <p:cNvPr name="Group 11" id="11"/>
          <p:cNvGrpSpPr/>
          <p:nvPr/>
        </p:nvGrpSpPr>
        <p:grpSpPr>
          <a:xfrm rot="0">
            <a:off x="1028700" y="857250"/>
            <a:ext cx="16493490" cy="3755924"/>
            <a:chOff x="0" y="0"/>
            <a:chExt cx="4343964" cy="989215"/>
          </a:xfrm>
        </p:grpSpPr>
        <p:sp>
          <p:nvSpPr>
            <p:cNvPr name="Freeform 12" id="12"/>
            <p:cNvSpPr/>
            <p:nvPr/>
          </p:nvSpPr>
          <p:spPr>
            <a:xfrm flipH="false" flipV="false" rot="0">
              <a:off x="0" y="0"/>
              <a:ext cx="4343964" cy="989215"/>
            </a:xfrm>
            <a:custGeom>
              <a:avLst/>
              <a:gdLst/>
              <a:ahLst/>
              <a:cxnLst/>
              <a:rect r="r" b="b" t="t" l="l"/>
              <a:pathLst>
                <a:path h="989215" w="4343964">
                  <a:moveTo>
                    <a:pt x="0" y="0"/>
                  </a:moveTo>
                  <a:lnTo>
                    <a:pt x="4343964" y="0"/>
                  </a:lnTo>
                  <a:lnTo>
                    <a:pt x="4343964" y="989215"/>
                  </a:lnTo>
                  <a:lnTo>
                    <a:pt x="0" y="989215"/>
                  </a:lnTo>
                  <a:close/>
                </a:path>
              </a:pathLst>
            </a:custGeom>
            <a:solidFill>
              <a:srgbClr val="195E68"/>
            </a:solidFill>
          </p:spPr>
        </p:sp>
        <p:sp>
          <p:nvSpPr>
            <p:cNvPr name="TextBox 13" id="13"/>
            <p:cNvSpPr txBox="true"/>
            <p:nvPr/>
          </p:nvSpPr>
          <p:spPr>
            <a:xfrm>
              <a:off x="0" y="0"/>
              <a:ext cx="4343964" cy="989215"/>
            </a:xfrm>
            <a:prstGeom prst="rect">
              <a:avLst/>
            </a:prstGeom>
          </p:spPr>
          <p:txBody>
            <a:bodyPr anchor="ctr" rtlCol="false" tIns="50800" lIns="50800" bIns="50800" rIns="50800"/>
            <a:lstStyle/>
            <a:p>
              <a:pPr algn="ctr">
                <a:lnSpc>
                  <a:spcPts val="2520"/>
                </a:lnSpc>
              </a:pPr>
            </a:p>
          </p:txBody>
        </p:sp>
      </p:grpSp>
      <p:sp>
        <p:nvSpPr>
          <p:cNvPr name="TextBox 14" id="14"/>
          <p:cNvSpPr txBox="true"/>
          <p:nvPr/>
        </p:nvSpPr>
        <p:spPr>
          <a:xfrm rot="0">
            <a:off x="2444115" y="4955857"/>
            <a:ext cx="9408795" cy="691191"/>
          </a:xfrm>
          <a:prstGeom prst="rect">
            <a:avLst/>
          </a:prstGeom>
        </p:spPr>
        <p:txBody>
          <a:bodyPr anchor="t" rtlCol="false" tIns="0" lIns="0" bIns="0" rIns="0">
            <a:spAutoFit/>
          </a:bodyPr>
          <a:lstStyle/>
          <a:p>
            <a:pPr algn="l">
              <a:lnSpc>
                <a:spcPts val="7200"/>
              </a:lnSpc>
            </a:pPr>
            <a:r>
              <a:rPr lang="en-US" sz="6000">
                <a:solidFill>
                  <a:srgbClr val="30BFBF"/>
                </a:solidFill>
                <a:latin typeface="Arial"/>
                <a:ea typeface="Arial"/>
                <a:cs typeface="Arial"/>
                <a:sym typeface="Arial"/>
              </a:rPr>
              <a:t>В (день), (время), (место)</a:t>
            </a:r>
          </a:p>
        </p:txBody>
      </p:sp>
      <p:sp>
        <p:nvSpPr>
          <p:cNvPr name="TextBox 15" id="15"/>
          <p:cNvSpPr txBox="true"/>
          <p:nvPr/>
        </p:nvSpPr>
        <p:spPr>
          <a:xfrm rot="0">
            <a:off x="1272540" y="2017290"/>
            <a:ext cx="12442450" cy="1857375"/>
          </a:xfrm>
          <a:prstGeom prst="rect">
            <a:avLst/>
          </a:prstGeom>
        </p:spPr>
        <p:txBody>
          <a:bodyPr anchor="t" rtlCol="false" tIns="0" lIns="0" bIns="0" rIns="0">
            <a:spAutoFit/>
          </a:bodyPr>
          <a:lstStyle/>
          <a:p>
            <a:pPr algn="l">
              <a:lnSpc>
                <a:spcPts val="7200"/>
              </a:lnSpc>
            </a:pPr>
            <a:r>
              <a:rPr lang="en-US" sz="6000" b="true">
                <a:solidFill>
                  <a:srgbClr val="FFFFFF"/>
                </a:solidFill>
                <a:latin typeface="Arimo Bold"/>
                <a:ea typeface="Arimo Bold"/>
                <a:cs typeface="Arimo Bold"/>
                <a:sym typeface="Arimo Bold"/>
              </a:rPr>
              <a:t>С НЕТЕРПЕНИЕМ ЖДЕМ ВАС НА СЛЕДУЮЩЕЙ НЕДЕЛЕ!</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DAHG7OGTUGM</dc:identifier>
  <dcterms:modified xsi:type="dcterms:W3CDTF">2011-08-01T06:04:30Z</dcterms:modified>
  <cp:revision>1</cp:revision>
  <dc:title>מצגת לתלמיד אמור רוסית </dc:title>
</cp:coreProperties>
</file>