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8288000" cy="10287000"/>
  <p:notesSz cx="6858000" cy="9144000"/>
  <p:embeddedFontLst>
    <p:embeddedFont>
      <p:font typeface="Arial Bold" charset="1" panose="020B0704020202020204"/>
      <p:regular r:id="rId40"/>
    </p:embeddedFont>
    <p:embeddedFont>
      <p:font typeface="Arial" charset="1" panose="020B0604020202020204"/>
      <p:regular r:id="rId41"/>
    </p:embeddedFont>
    <p:embeddedFont>
      <p:font typeface="Lora" charset="1" panose="00000500000000000000"/>
      <p:regular r:id="rId42"/>
    </p:embeddedFont>
    <p:embeddedFont>
      <p:font typeface="Calibri (MS)" charset="1" panose="020F0502020204030204"/>
      <p:regular r:id="rId43"/>
    </p:embeddedFont>
    <p:embeddedFont>
      <p:font typeface="Calibri (MS) Bold" charset="1" panose="020F0702030404030204"/>
      <p:regular r:id="rId44"/>
    </p:embeddedFont>
    <p:embeddedFont>
      <p:font typeface="Coustard" charset="1" panose="020B0803050302020204"/>
      <p:regular r:id="rId45"/>
    </p:embeddedFont>
    <p:embeddedFont>
      <p:font typeface="Glacial Indifference Bold" charset="1" panose="00000800000000000000"/>
      <p:regular r:id="rId46"/>
    </p:embeddedFont>
    <p:embeddedFont>
      <p:font typeface="Glacial Indifference" charset="1" panose="00000000000000000000"/>
      <p:regular r:id="rId47"/>
    </p:embeddedFont>
    <p:embeddedFont>
      <p:font typeface="Arimo" charset="1" panose="020B0604020202020204"/>
      <p:regular r:id="rId48"/>
    </p:embeddedFont>
    <p:embeddedFont>
      <p:font typeface="Arimo Bold" charset="1" panose="020B0704020202020204"/>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1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1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8.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8.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21.png" Type="http://schemas.openxmlformats.org/officeDocument/2006/relationships/image"/><Relationship Id="rId4" Target="../media/image2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1933575"/>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«ВОЗЛЮБИ БЛИЖНЕГО СВОЕГО» — ДАЖЕ КОГДА ЭТО ОПАСНО?</a:t>
            </a:r>
          </a:p>
        </p:txBody>
      </p:sp>
      <p:sp>
        <p:nvSpPr>
          <p:cNvPr name="TextBox 16" id="16"/>
          <p:cNvSpPr txBox="true"/>
          <p:nvPr/>
        </p:nvSpPr>
        <p:spPr>
          <a:xfrm rot="0">
            <a:off x="713956" y="8187357"/>
            <a:ext cx="7172554" cy="952500"/>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Что важнее: моя собств</a:t>
            </a:r>
            <a:r>
              <a:rPr lang="en-US" sz="2100">
                <a:solidFill>
                  <a:srgbClr val="000000"/>
                </a:solidFill>
                <a:latin typeface="Arial"/>
                <a:ea typeface="Arial"/>
                <a:cs typeface="Arial"/>
                <a:sym typeface="Arial"/>
              </a:rPr>
              <a:t>енная жизнь или спасение чужой жизни? Дискуссия о морально-нравственном выборе и мужестве.</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sp>
        <p:nvSpPr>
          <p:cNvPr name="TextBox 18" id="18"/>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Ахарей-Кдошим</a:t>
            </a:r>
          </a:p>
        </p:txBody>
      </p:sp>
      <p:grpSp>
        <p:nvGrpSpPr>
          <p:cNvPr name="Group 19" id="19"/>
          <p:cNvGrpSpPr/>
          <p:nvPr/>
        </p:nvGrpSpPr>
        <p:grpSpPr>
          <a:xfrm rot="0">
            <a:off x="713956" y="640998"/>
            <a:ext cx="8169346" cy="4903071"/>
            <a:chOff x="0" y="0"/>
            <a:chExt cx="7415009" cy="4450334"/>
          </a:xfrm>
        </p:grpSpPr>
        <p:sp>
          <p:nvSpPr>
            <p:cNvPr name="Freeform 20" id="20"/>
            <p:cNvSpPr/>
            <p:nvPr/>
          </p:nvSpPr>
          <p:spPr>
            <a:xfrm flipH="false" flipV="false" rot="0">
              <a:off x="0" y="0"/>
              <a:ext cx="7415022" cy="4450334"/>
            </a:xfrm>
            <a:custGeom>
              <a:avLst/>
              <a:gdLst/>
              <a:ahLst/>
              <a:cxnLst/>
              <a:rect r="r" b="b" t="t" l="l"/>
              <a:pathLst>
                <a:path h="4450334" w="7415022">
                  <a:moveTo>
                    <a:pt x="0" y="0"/>
                  </a:moveTo>
                  <a:lnTo>
                    <a:pt x="7415022" y="0"/>
                  </a:lnTo>
                  <a:lnTo>
                    <a:pt x="7415022" y="4450334"/>
                  </a:lnTo>
                  <a:lnTo>
                    <a:pt x="0" y="4450334"/>
                  </a:lnTo>
                  <a:lnTo>
                    <a:pt x="0" y="0"/>
                  </a:lnTo>
                  <a:close/>
                </a:path>
              </a:pathLst>
            </a:custGeom>
            <a:blipFill>
              <a:blip r:embed="rId4"/>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8568585" cy="331470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a:t>
            </a:r>
            <a:r>
              <a:rPr lang="en-US" sz="7200" b="true">
                <a:solidFill>
                  <a:srgbClr val="1B969B"/>
                </a:solidFill>
                <a:latin typeface="Arial Bold"/>
                <a:ea typeface="Arial Bold"/>
                <a:cs typeface="Arial Bold"/>
                <a:sym typeface="Arial Bold"/>
              </a:rPr>
              <a:t>. «Не стой на крови ближнего своего…»</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Ахарей-Кдошим</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609924"/>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Не</a:t>
            </a:r>
            <a:r>
              <a:rPr lang="en-US" sz="3150">
                <a:solidFill>
                  <a:srgbClr val="000000"/>
                </a:solidFill>
                <a:latin typeface="Calibri (MS)"/>
                <a:ea typeface="Calibri (MS)"/>
                <a:cs typeface="Calibri (MS)"/>
                <a:sym typeface="Calibri (MS)"/>
              </a:rPr>
              <a:t> ходи сплетником в народе своем. Не стой на крови ближнего своего. Я – Г-сподь.</a:t>
            </a:r>
          </a:p>
        </p:txBody>
      </p:sp>
      <p:sp>
        <p:nvSpPr>
          <p:cNvPr name="TextBox 4" id="4"/>
          <p:cNvSpPr txBox="true"/>
          <p:nvPr/>
        </p:nvSpPr>
        <p:spPr>
          <a:xfrm rot="0">
            <a:off x="3385957" y="1108966"/>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Ваикра, </a:t>
            </a:r>
            <a:r>
              <a:rPr lang="en-US" sz="2400" b="true">
                <a:solidFill>
                  <a:srgbClr val="1A969B"/>
                </a:solidFill>
                <a:latin typeface="Calibri (MS) Bold"/>
                <a:ea typeface="Calibri (MS) Bold"/>
                <a:cs typeface="Calibri (MS) Bold"/>
                <a:sym typeface="Calibri (MS) Bold"/>
              </a:rPr>
              <a:t>19:16</a:t>
            </a:r>
          </a:p>
        </p:txBody>
      </p:sp>
      <p:sp>
        <p:nvSpPr>
          <p:cNvPr name="TextBox 5" id="5"/>
          <p:cNvSpPr txBox="true"/>
          <p:nvPr/>
        </p:nvSpPr>
        <p:spPr>
          <a:xfrm rot="0">
            <a:off x="3385957" y="518416"/>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21732" y="1628974"/>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3297411"/>
            <a:ext cx="13716000" cy="178273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«Не стой на</a:t>
            </a:r>
            <a:r>
              <a:rPr lang="en-US" sz="3150" b="true">
                <a:solidFill>
                  <a:srgbClr val="000000"/>
                </a:solidFill>
                <a:latin typeface="Calibri (MS) Bold"/>
                <a:ea typeface="Calibri (MS) Bold"/>
                <a:cs typeface="Calibri (MS) Bold"/>
                <a:sym typeface="Calibri (MS) Bold"/>
              </a:rPr>
              <a:t> крови ближнего своего»:</a:t>
            </a:r>
            <a:r>
              <a:rPr lang="en-US" sz="3150">
                <a:solidFill>
                  <a:srgbClr val="000000"/>
                </a:solidFill>
                <a:latin typeface="Calibri (MS)"/>
                <a:ea typeface="Calibri (MS)"/>
                <a:cs typeface="Calibri (MS)"/>
                <a:sym typeface="Calibri (MS)"/>
              </a:rPr>
              <a:t> не смотри, как он умирает, если ты можешь его спасти. Например, если он тонет в реке и на него нападают животные или бандиты.</a:t>
            </a:r>
          </a:p>
        </p:txBody>
      </p:sp>
      <p:sp>
        <p:nvSpPr>
          <p:cNvPr name="TextBox 8" id="8"/>
          <p:cNvSpPr txBox="true"/>
          <p:nvPr/>
        </p:nvSpPr>
        <p:spPr>
          <a:xfrm rot="0">
            <a:off x="3421732" y="2830686"/>
            <a:ext cx="1139598"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аши</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89181"/>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Чего хочет Раши?</a:t>
            </a:r>
          </a:p>
        </p:txBody>
      </p:sp>
      <p:sp>
        <p:nvSpPr>
          <p:cNvPr name="TextBox 6" id="6"/>
          <p:cNvSpPr txBox="true"/>
          <p:nvPr/>
        </p:nvSpPr>
        <p:spPr>
          <a:xfrm rot="0">
            <a:off x="3465643" y="2198756"/>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Есть</a:t>
            </a:r>
            <a:r>
              <a:rPr lang="en-US" sz="3150">
                <a:solidFill>
                  <a:srgbClr val="000000"/>
                </a:solidFill>
                <a:latin typeface="Calibri (MS)"/>
                <a:ea typeface="Calibri (MS)"/>
                <a:cs typeface="Calibri (MS)"/>
                <a:sym typeface="Calibri (MS)"/>
              </a:rPr>
              <a:t> несколько моментов, требующих разъяснения:</a:t>
            </a:r>
          </a:p>
          <a:p>
            <a:pPr algn="just">
              <a:lnSpc>
                <a:spcPts val="4592"/>
              </a:lnSpc>
            </a:pPr>
            <a:r>
              <a:rPr lang="en-US" sz="3150">
                <a:solidFill>
                  <a:srgbClr val="000000"/>
                </a:solidFill>
                <a:latin typeface="Calibri (MS)"/>
                <a:ea typeface="Calibri (MS)"/>
                <a:cs typeface="Calibri (MS)"/>
                <a:sym typeface="Calibri (MS)"/>
              </a:rPr>
              <a:t>1. Стих «Не стой на крови ближнего своего» кажется простым и понятным. Казалось бы, никаких дополнительных пояснений здесь не требуется. Зачем же Раши комментирует его? Какую трудность для понимания он видит, которая заставила его дать свой комментарий?</a:t>
            </a:r>
          </a:p>
          <a:p>
            <a:pPr algn="just">
              <a:lnSpc>
                <a:spcPts val="4592"/>
              </a:lnSpc>
            </a:pPr>
            <a:r>
              <a:rPr lang="en-US" sz="3150">
                <a:solidFill>
                  <a:srgbClr val="000000"/>
                </a:solidFill>
                <a:latin typeface="Calibri (MS)"/>
                <a:ea typeface="Calibri (MS)"/>
                <a:cs typeface="Calibri (MS)"/>
                <a:sym typeface="Calibri (MS)"/>
              </a:rPr>
              <a:t>2. Раши даже приводит конкретные примеры («например»), объясняя выражение «кровь ближнего своего». И это вызывает недоумение: что же он добавляет нового, приводя их?</a:t>
            </a:r>
          </a:p>
          <a:p>
            <a:pPr algn="just">
              <a:lnSpc>
                <a:spcPts val="4592"/>
              </a:lnSpc>
            </a:pPr>
            <a:r>
              <a:rPr lang="en-US" sz="3150">
                <a:solidFill>
                  <a:srgbClr val="000000"/>
                </a:solidFill>
                <a:latin typeface="Calibri (MS)"/>
                <a:ea typeface="Calibri (MS)"/>
                <a:cs typeface="Calibri (MS)"/>
                <a:sym typeface="Calibri (MS)"/>
              </a:rPr>
              <a:t>Начинающий ученик, читающий этот стих, знает, что существует множество различных смертельно опасных ситуаций. Так почему Раши счёл необходимым привести именно эти конкретные примеры?</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507092" y="5877740"/>
            <a:ext cx="6122486" cy="2327003"/>
            <a:chOff x="0" y="0"/>
            <a:chExt cx="1612507" cy="612873"/>
          </a:xfrm>
        </p:grpSpPr>
        <p:sp>
          <p:nvSpPr>
            <p:cNvPr name="Freeform 5" id="5"/>
            <p:cNvSpPr/>
            <p:nvPr/>
          </p:nvSpPr>
          <p:spPr>
            <a:xfrm flipH="false" flipV="false" rot="0">
              <a:off x="0" y="0"/>
              <a:ext cx="1612507" cy="612873"/>
            </a:xfrm>
            <a:custGeom>
              <a:avLst/>
              <a:gdLst/>
              <a:ahLst/>
              <a:cxnLst/>
              <a:rect r="r" b="b" t="t" l="l"/>
              <a:pathLst>
                <a:path h="612873" w="1612507">
                  <a:moveTo>
                    <a:pt x="0" y="0"/>
                  </a:moveTo>
                  <a:lnTo>
                    <a:pt x="1612507" y="0"/>
                  </a:lnTo>
                  <a:lnTo>
                    <a:pt x="1612507" y="612873"/>
                  </a:lnTo>
                  <a:lnTo>
                    <a:pt x="0" y="612873"/>
                  </a:lnTo>
                  <a:close/>
                </a:path>
              </a:pathLst>
            </a:custGeom>
            <a:solidFill>
              <a:srgbClr val="E4D4B9"/>
            </a:solidFill>
          </p:spPr>
        </p:sp>
        <p:sp>
          <p:nvSpPr>
            <p:cNvPr name="TextBox 6" id="6"/>
            <p:cNvSpPr txBox="true"/>
            <p:nvPr/>
          </p:nvSpPr>
          <p:spPr>
            <a:xfrm>
              <a:off x="0" y="-9525"/>
              <a:ext cx="1612507" cy="622398"/>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1833181" y="5877740"/>
            <a:ext cx="5470307" cy="2457450"/>
          </a:xfrm>
          <a:prstGeom prst="rect">
            <a:avLst/>
          </a:prstGeom>
        </p:spPr>
        <p:txBody>
          <a:bodyPr anchor="t" rtlCol="false" tIns="0" lIns="0" bIns="0" rIns="0">
            <a:spAutoFit/>
          </a:bodyPr>
          <a:lstStyle/>
          <a:p>
            <a:pPr algn="ctr">
              <a:lnSpc>
                <a:spcPts val="3239"/>
              </a:lnSpc>
              <a:spcBef>
                <a:spcPct val="0"/>
              </a:spcBef>
            </a:pPr>
            <a:r>
              <a:rPr lang="en-US" sz="2699">
                <a:solidFill>
                  <a:srgbClr val="000000"/>
                </a:solidFill>
                <a:latin typeface="Lora"/>
                <a:ea typeface="Lora"/>
                <a:cs typeface="Lora"/>
                <a:sym typeface="Lora"/>
              </a:rPr>
              <a:t>Контекст: Тора изобилует заповедями о помощи ближнему («Возлюби ближнего как самого себя», «Верши справедливость»). Зачем нужен этот отдельный стих?</a:t>
            </a:r>
          </a:p>
        </p:txBody>
      </p:sp>
      <p:grpSp>
        <p:nvGrpSpPr>
          <p:cNvPr name="Group 8" id="8"/>
          <p:cNvGrpSpPr/>
          <p:nvPr/>
        </p:nvGrpSpPr>
        <p:grpSpPr>
          <a:xfrm rot="0">
            <a:off x="12982399" y="5816677"/>
            <a:ext cx="286223" cy="310469"/>
            <a:chOff x="0" y="0"/>
            <a:chExt cx="75384" cy="81769"/>
          </a:xfrm>
        </p:grpSpPr>
        <p:sp>
          <p:nvSpPr>
            <p:cNvPr name="Freeform 9" id="9"/>
            <p:cNvSpPr/>
            <p:nvPr/>
          </p:nvSpPr>
          <p:spPr>
            <a:xfrm flipH="false" flipV="false" rot="0">
              <a:off x="0" y="0"/>
              <a:ext cx="75384" cy="81769"/>
            </a:xfrm>
            <a:custGeom>
              <a:avLst/>
              <a:gdLst/>
              <a:ahLst/>
              <a:cxnLst/>
              <a:rect r="r" b="b" t="t" l="l"/>
              <a:pathLst>
                <a:path h="81769" w="75384">
                  <a:moveTo>
                    <a:pt x="0" y="0"/>
                  </a:moveTo>
                  <a:lnTo>
                    <a:pt x="75384" y="0"/>
                  </a:lnTo>
                  <a:lnTo>
                    <a:pt x="75384" y="81769"/>
                  </a:lnTo>
                  <a:lnTo>
                    <a:pt x="0" y="81769"/>
                  </a:lnTo>
                  <a:close/>
                </a:path>
              </a:pathLst>
            </a:custGeom>
            <a:solidFill>
              <a:srgbClr val="071A28"/>
            </a:solidFill>
          </p:spPr>
        </p:sp>
        <p:sp>
          <p:nvSpPr>
            <p:cNvPr name="TextBox 10" id="10"/>
            <p:cNvSpPr txBox="true"/>
            <p:nvPr/>
          </p:nvSpPr>
          <p:spPr>
            <a:xfrm>
              <a:off x="0" y="-9525"/>
              <a:ext cx="75384" cy="91294"/>
            </a:xfrm>
            <a:prstGeom prst="rect">
              <a:avLst/>
            </a:prstGeom>
          </p:spPr>
          <p:txBody>
            <a:bodyPr anchor="ctr" rtlCol="false" tIns="50800" lIns="50800" bIns="50800" rIns="50800"/>
            <a:lstStyle/>
            <a:p>
              <a:pPr algn="ctr">
                <a:lnSpc>
                  <a:spcPts val="2520"/>
                </a:lnSpc>
              </a:pPr>
            </a:p>
          </p:txBody>
        </p:sp>
      </p:grpSp>
      <p:sp>
        <p:nvSpPr>
          <p:cNvPr name="TextBox 11" id="11"/>
          <p:cNvSpPr txBox="true"/>
          <p:nvPr/>
        </p:nvSpPr>
        <p:spPr>
          <a:xfrm rot="0">
            <a:off x="13009305" y="5757599"/>
            <a:ext cx="279858" cy="409575"/>
          </a:xfrm>
          <a:prstGeom prst="rect">
            <a:avLst/>
          </a:prstGeom>
        </p:spPr>
        <p:txBody>
          <a:bodyPr anchor="t" rtlCol="false" tIns="0" lIns="0" bIns="0" rIns="0">
            <a:spAutoFit/>
          </a:bodyPr>
          <a:lstStyle/>
          <a:p>
            <a:pPr algn="ctr">
              <a:lnSpc>
                <a:spcPts val="3239"/>
              </a:lnSpc>
              <a:spcBef>
                <a:spcPct val="0"/>
              </a:spcBef>
            </a:pPr>
            <a:r>
              <a:rPr lang="en-US" sz="2699">
                <a:solidFill>
                  <a:srgbClr val="FBFBFB"/>
                </a:solidFill>
                <a:latin typeface="Lora"/>
                <a:ea typeface="Lora"/>
                <a:cs typeface="Lora"/>
                <a:sym typeface="Lora"/>
              </a:rPr>
              <a:t>п</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1371557"/>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Объяснение следующее:</a:t>
            </a:r>
          </a:p>
          <a:p>
            <a:pPr algn="just">
              <a:lnSpc>
                <a:spcPts val="4592"/>
              </a:lnSpc>
            </a:pPr>
            <a:r>
              <a:rPr lang="en-US" sz="3150">
                <a:solidFill>
                  <a:srgbClr val="000000"/>
                </a:solidFill>
                <a:latin typeface="Calibri (MS)"/>
                <a:ea typeface="Calibri (MS)"/>
                <a:cs typeface="Calibri (MS)"/>
                <a:sym typeface="Calibri (MS)"/>
              </a:rPr>
              <a:t>Когда этот ученик читает стих «Н</a:t>
            </a:r>
            <a:r>
              <a:rPr lang="en-US" sz="3150">
                <a:solidFill>
                  <a:srgbClr val="000000"/>
                </a:solidFill>
                <a:latin typeface="Calibri (MS)"/>
                <a:ea typeface="Calibri (MS)"/>
                <a:cs typeface="Calibri (MS)"/>
                <a:sym typeface="Calibri (MS)"/>
              </a:rPr>
              <a:t>е стой на крови ближнего своего», он понимает, что это учит нас не просто важнейшему принципу спасения жизни человека от смертельной опасности — ведь эта идея не нова. Чему же тогда учит этот стих?</a:t>
            </a:r>
          </a:p>
          <a:p>
            <a:pPr algn="just">
              <a:lnSpc>
                <a:spcPts val="4592"/>
              </a:lnSpc>
            </a:pPr>
            <a:r>
              <a:rPr lang="en-US" sz="3150">
                <a:solidFill>
                  <a:srgbClr val="000000"/>
                </a:solidFill>
                <a:latin typeface="Calibri (MS)"/>
                <a:ea typeface="Calibri (MS)"/>
                <a:cs typeface="Calibri (MS)"/>
                <a:sym typeface="Calibri (MS)"/>
              </a:rPr>
              <a:t>Существует множество стихов, которые призывают нас к нравственным отношениям. Например, об Аврааме говорится: «Дабы повелел своим сыновьям и своему дому после себя… вершить справедливость». Есть и такие стихи, как «Когда взаймы будешь давать Моему народу», «Останься с ним» и другие. И самое важное, в нынешней главе Торы есть общее повеление: «Возлюби ближнего своего, как самого себя».</a:t>
            </a:r>
          </a:p>
          <a:p>
            <a:pPr algn="just">
              <a:lnSpc>
                <a:spcPts val="4592"/>
              </a:lnSpc>
            </a:pPr>
            <a:r>
              <a:rPr lang="en-US" sz="3150">
                <a:solidFill>
                  <a:srgbClr val="000000"/>
                </a:solidFill>
                <a:latin typeface="Calibri (MS)"/>
                <a:ea typeface="Calibri (MS)"/>
                <a:cs typeface="Calibri (MS)"/>
                <a:sym typeface="Calibri (MS)"/>
              </a:rPr>
              <a:t>Учитывая все это, кажется, что нет необходимости в дополнительном стихе, который говорил бы, что мы должны сделать все возможное, чтобы спасти человека, оказавшегося в смертельной опасности.</a:t>
            </a:r>
          </a:p>
          <a:p>
            <a:pPr algn="just">
              <a:lnSpc>
                <a:spcPts val="4592"/>
              </a:lnSpc>
            </a:pPr>
          </a:p>
        </p:txBody>
      </p:sp>
      <p:sp>
        <p:nvSpPr>
          <p:cNvPr name="TextBox 4" id="4"/>
          <p:cNvSpPr txBox="true"/>
          <p:nvPr/>
        </p:nvSpPr>
        <p:spPr>
          <a:xfrm rot="0">
            <a:off x="3465643" y="962025"/>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Разумеется, мы должны спасти жизнь!</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3764459" y="554509"/>
            <a:ext cx="5922778" cy="1016720"/>
            <a:chOff x="0" y="0"/>
            <a:chExt cx="1559909" cy="267778"/>
          </a:xfrm>
        </p:grpSpPr>
        <p:sp>
          <p:nvSpPr>
            <p:cNvPr name="Freeform 5" id="5"/>
            <p:cNvSpPr/>
            <p:nvPr/>
          </p:nvSpPr>
          <p:spPr>
            <a:xfrm flipH="false" flipV="false" rot="0">
              <a:off x="0" y="0"/>
              <a:ext cx="1559909" cy="267778"/>
            </a:xfrm>
            <a:custGeom>
              <a:avLst/>
              <a:gdLst/>
              <a:ahLst/>
              <a:cxnLst/>
              <a:rect r="r" b="b" t="t" l="l"/>
              <a:pathLst>
                <a:path h="267778" w="1559909">
                  <a:moveTo>
                    <a:pt x="0" y="0"/>
                  </a:moveTo>
                  <a:lnTo>
                    <a:pt x="1559909" y="0"/>
                  </a:lnTo>
                  <a:lnTo>
                    <a:pt x="1559909" y="267778"/>
                  </a:lnTo>
                  <a:lnTo>
                    <a:pt x="0" y="267778"/>
                  </a:lnTo>
                  <a:close/>
                </a:path>
              </a:pathLst>
            </a:custGeom>
            <a:solidFill>
              <a:srgbClr val="083640"/>
            </a:solidFill>
          </p:spPr>
        </p:sp>
        <p:sp>
          <p:nvSpPr>
            <p:cNvPr name="TextBox 6" id="6"/>
            <p:cNvSpPr txBox="true"/>
            <p:nvPr/>
          </p:nvSpPr>
          <p:spPr>
            <a:xfrm>
              <a:off x="0" y="-9525"/>
              <a:ext cx="1559909" cy="277303"/>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9147326" y="554509"/>
            <a:ext cx="5922778" cy="1016720"/>
            <a:chOff x="0" y="0"/>
            <a:chExt cx="1559909" cy="267778"/>
          </a:xfrm>
        </p:grpSpPr>
        <p:sp>
          <p:nvSpPr>
            <p:cNvPr name="Freeform 8" id="8"/>
            <p:cNvSpPr/>
            <p:nvPr/>
          </p:nvSpPr>
          <p:spPr>
            <a:xfrm flipH="false" flipV="false" rot="0">
              <a:off x="0" y="0"/>
              <a:ext cx="1559909" cy="267778"/>
            </a:xfrm>
            <a:custGeom>
              <a:avLst/>
              <a:gdLst/>
              <a:ahLst/>
              <a:cxnLst/>
              <a:rect r="r" b="b" t="t" l="l"/>
              <a:pathLst>
                <a:path h="267778" w="1559909">
                  <a:moveTo>
                    <a:pt x="0" y="0"/>
                  </a:moveTo>
                  <a:lnTo>
                    <a:pt x="1559909" y="0"/>
                  </a:lnTo>
                  <a:lnTo>
                    <a:pt x="1559909" y="267778"/>
                  </a:lnTo>
                  <a:lnTo>
                    <a:pt x="0" y="267778"/>
                  </a:lnTo>
                  <a:close/>
                </a:path>
              </a:pathLst>
            </a:custGeom>
            <a:solidFill>
              <a:srgbClr val="021E33"/>
            </a:solidFill>
          </p:spPr>
        </p:sp>
        <p:sp>
          <p:nvSpPr>
            <p:cNvPr name="TextBox 9" id="9"/>
            <p:cNvSpPr txBox="true"/>
            <p:nvPr/>
          </p:nvSpPr>
          <p:spPr>
            <a:xfrm>
              <a:off x="0" y="-9525"/>
              <a:ext cx="1559909" cy="277303"/>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889191" y="5600076"/>
            <a:ext cx="3388369" cy="2458311"/>
            <a:chOff x="0" y="0"/>
            <a:chExt cx="892410" cy="647456"/>
          </a:xfrm>
        </p:grpSpPr>
        <p:sp>
          <p:nvSpPr>
            <p:cNvPr name="Freeform 11" id="11"/>
            <p:cNvSpPr/>
            <p:nvPr/>
          </p:nvSpPr>
          <p:spPr>
            <a:xfrm flipH="false" flipV="false" rot="0">
              <a:off x="0" y="0"/>
              <a:ext cx="892410" cy="647456"/>
            </a:xfrm>
            <a:custGeom>
              <a:avLst/>
              <a:gdLst/>
              <a:ahLst/>
              <a:cxnLst/>
              <a:rect r="r" b="b" t="t" l="l"/>
              <a:pathLst>
                <a:path h="647456" w="892410">
                  <a:moveTo>
                    <a:pt x="0" y="0"/>
                  </a:moveTo>
                  <a:lnTo>
                    <a:pt x="892410" y="0"/>
                  </a:lnTo>
                  <a:lnTo>
                    <a:pt x="892410" y="647456"/>
                  </a:lnTo>
                  <a:lnTo>
                    <a:pt x="0" y="647456"/>
                  </a:lnTo>
                  <a:close/>
                </a:path>
              </a:pathLst>
            </a:custGeom>
            <a:solidFill>
              <a:srgbClr val="072C39"/>
            </a:solidFill>
          </p:spPr>
        </p:sp>
        <p:sp>
          <p:nvSpPr>
            <p:cNvPr name="TextBox 12" id="12"/>
            <p:cNvSpPr txBox="true"/>
            <p:nvPr/>
          </p:nvSpPr>
          <p:spPr>
            <a:xfrm>
              <a:off x="0" y="-9525"/>
              <a:ext cx="892410" cy="656981"/>
            </a:xfrm>
            <a:prstGeom prst="rect">
              <a:avLst/>
            </a:prstGeom>
          </p:spPr>
          <p:txBody>
            <a:bodyPr anchor="ctr" rtlCol="false" tIns="50800" lIns="50800" bIns="50800" rIns="50800"/>
            <a:lstStyle/>
            <a:p>
              <a:pPr algn="ctr">
                <a:lnSpc>
                  <a:spcPts val="2520"/>
                </a:lnSpc>
              </a:pPr>
            </a:p>
          </p:txBody>
        </p:sp>
      </p:grpSp>
      <p:sp>
        <p:nvSpPr>
          <p:cNvPr name="TextBox 13" id="13"/>
          <p:cNvSpPr txBox="true"/>
          <p:nvPr/>
        </p:nvSpPr>
        <p:spPr>
          <a:xfrm rot="0">
            <a:off x="3363046" y="544984"/>
            <a:ext cx="11568559" cy="1038225"/>
          </a:xfrm>
          <a:prstGeom prst="rect">
            <a:avLst/>
          </a:prstGeom>
        </p:spPr>
        <p:txBody>
          <a:bodyPr anchor="t" rtlCol="false" tIns="0" lIns="0" bIns="0" rIns="0">
            <a:spAutoFit/>
          </a:bodyPr>
          <a:lstStyle/>
          <a:p>
            <a:pPr algn="ctr">
              <a:lnSpc>
                <a:spcPts val="8116"/>
              </a:lnSpc>
              <a:spcBef>
                <a:spcPct val="0"/>
              </a:spcBef>
            </a:pPr>
            <a:r>
              <a:rPr lang="en-US" sz="6763">
                <a:solidFill>
                  <a:srgbClr val="CFAB64"/>
                </a:solidFill>
                <a:latin typeface="Lora"/>
                <a:ea typeface="Lora"/>
                <a:cs typeface="Lora"/>
                <a:sym typeface="Lora"/>
              </a:rPr>
              <a:t>Анатомия «двойная угроза»</a:t>
            </a:r>
          </a:p>
        </p:txBody>
      </p:sp>
      <p:sp>
        <p:nvSpPr>
          <p:cNvPr name="TextBox 14" id="14"/>
          <p:cNvSpPr txBox="true"/>
          <p:nvPr/>
        </p:nvSpPr>
        <p:spPr>
          <a:xfrm rot="0">
            <a:off x="986158" y="5686661"/>
            <a:ext cx="3291403" cy="1638007"/>
          </a:xfrm>
          <a:prstGeom prst="rect">
            <a:avLst/>
          </a:prstGeom>
        </p:spPr>
        <p:txBody>
          <a:bodyPr anchor="t" rtlCol="false" tIns="0" lIns="0" bIns="0" rIns="0">
            <a:spAutoFit/>
          </a:bodyPr>
          <a:lstStyle/>
          <a:p>
            <a:pPr algn="ctr">
              <a:lnSpc>
                <a:spcPts val="2608"/>
              </a:lnSpc>
            </a:pPr>
            <a:r>
              <a:rPr lang="en-US" sz="2484">
                <a:solidFill>
                  <a:srgbClr val="FBFBFB"/>
                </a:solidFill>
                <a:latin typeface="Lora"/>
                <a:ea typeface="Lora"/>
                <a:cs typeface="Lora"/>
                <a:sym typeface="Lora"/>
              </a:rPr>
              <a:t>Рядом с рекой всегда жили люди. Утонуть, выбившись из сил — частый и естественный риск.</a:t>
            </a:r>
          </a:p>
        </p:txBody>
      </p:sp>
      <p:grpSp>
        <p:nvGrpSpPr>
          <p:cNvPr name="Group 15" id="15"/>
          <p:cNvGrpSpPr/>
          <p:nvPr/>
        </p:nvGrpSpPr>
        <p:grpSpPr>
          <a:xfrm rot="0">
            <a:off x="6725848" y="5658086"/>
            <a:ext cx="1694184" cy="406565"/>
            <a:chOff x="0" y="0"/>
            <a:chExt cx="446205" cy="107079"/>
          </a:xfrm>
        </p:grpSpPr>
        <p:sp>
          <p:nvSpPr>
            <p:cNvPr name="Freeform 16" id="16"/>
            <p:cNvSpPr/>
            <p:nvPr/>
          </p:nvSpPr>
          <p:spPr>
            <a:xfrm flipH="false" flipV="false" rot="0">
              <a:off x="0" y="0"/>
              <a:ext cx="446205" cy="107079"/>
            </a:xfrm>
            <a:custGeom>
              <a:avLst/>
              <a:gdLst/>
              <a:ahLst/>
              <a:cxnLst/>
              <a:rect r="r" b="b" t="t" l="l"/>
              <a:pathLst>
                <a:path h="107079" w="446205">
                  <a:moveTo>
                    <a:pt x="0" y="0"/>
                  </a:moveTo>
                  <a:lnTo>
                    <a:pt x="446205" y="0"/>
                  </a:lnTo>
                  <a:lnTo>
                    <a:pt x="446205" y="107079"/>
                  </a:lnTo>
                  <a:lnTo>
                    <a:pt x="0" y="107079"/>
                  </a:lnTo>
                  <a:close/>
                </a:path>
              </a:pathLst>
            </a:custGeom>
            <a:solidFill>
              <a:srgbClr val="072C39"/>
            </a:solidFill>
          </p:spPr>
        </p:sp>
        <p:sp>
          <p:nvSpPr>
            <p:cNvPr name="TextBox 17" id="17"/>
            <p:cNvSpPr txBox="true"/>
            <p:nvPr/>
          </p:nvSpPr>
          <p:spPr>
            <a:xfrm>
              <a:off x="0" y="-9525"/>
              <a:ext cx="446205" cy="116604"/>
            </a:xfrm>
            <a:prstGeom prst="rect">
              <a:avLst/>
            </a:prstGeom>
          </p:spPr>
          <p:txBody>
            <a:bodyPr anchor="ctr" rtlCol="false" tIns="50800" lIns="50800" bIns="50800" rIns="50800"/>
            <a:lstStyle/>
            <a:p>
              <a:pPr algn="ctr">
                <a:lnSpc>
                  <a:spcPts val="2520"/>
                </a:lnSpc>
              </a:pPr>
            </a:p>
          </p:txBody>
        </p:sp>
      </p:grpSp>
      <p:grpSp>
        <p:nvGrpSpPr>
          <p:cNvPr name="Group 18" id="18"/>
          <p:cNvGrpSpPr/>
          <p:nvPr/>
        </p:nvGrpSpPr>
        <p:grpSpPr>
          <a:xfrm rot="0">
            <a:off x="6225410" y="5658086"/>
            <a:ext cx="560307" cy="406565"/>
            <a:chOff x="0" y="0"/>
            <a:chExt cx="147571" cy="107079"/>
          </a:xfrm>
        </p:grpSpPr>
        <p:sp>
          <p:nvSpPr>
            <p:cNvPr name="Freeform 19" id="19"/>
            <p:cNvSpPr/>
            <p:nvPr/>
          </p:nvSpPr>
          <p:spPr>
            <a:xfrm flipH="false" flipV="false" rot="0">
              <a:off x="0" y="0"/>
              <a:ext cx="147571" cy="107079"/>
            </a:xfrm>
            <a:custGeom>
              <a:avLst/>
              <a:gdLst/>
              <a:ahLst/>
              <a:cxnLst/>
              <a:rect r="r" b="b" t="t" l="l"/>
              <a:pathLst>
                <a:path h="107079" w="147571">
                  <a:moveTo>
                    <a:pt x="0" y="0"/>
                  </a:moveTo>
                  <a:lnTo>
                    <a:pt x="147571" y="0"/>
                  </a:lnTo>
                  <a:lnTo>
                    <a:pt x="147571" y="107079"/>
                  </a:lnTo>
                  <a:lnTo>
                    <a:pt x="0" y="107079"/>
                  </a:lnTo>
                  <a:close/>
                </a:path>
              </a:pathLst>
            </a:custGeom>
            <a:solidFill>
              <a:srgbClr val="0A343D"/>
            </a:solidFill>
          </p:spPr>
        </p:sp>
        <p:sp>
          <p:nvSpPr>
            <p:cNvPr name="TextBox 20" id="20"/>
            <p:cNvSpPr txBox="true"/>
            <p:nvPr/>
          </p:nvSpPr>
          <p:spPr>
            <a:xfrm>
              <a:off x="0" y="-9525"/>
              <a:ext cx="147571" cy="116604"/>
            </a:xfrm>
            <a:prstGeom prst="rect">
              <a:avLst/>
            </a:prstGeom>
          </p:spPr>
          <p:txBody>
            <a:bodyPr anchor="ctr" rtlCol="false" tIns="50800" lIns="50800" bIns="50800" rIns="50800"/>
            <a:lstStyle/>
            <a:p>
              <a:pPr algn="ctr">
                <a:lnSpc>
                  <a:spcPts val="2520"/>
                </a:lnSpc>
              </a:pPr>
            </a:p>
          </p:txBody>
        </p:sp>
      </p:grpSp>
      <p:grpSp>
        <p:nvGrpSpPr>
          <p:cNvPr name="Group 21" id="21"/>
          <p:cNvGrpSpPr/>
          <p:nvPr/>
        </p:nvGrpSpPr>
        <p:grpSpPr>
          <a:xfrm rot="0">
            <a:off x="5284861" y="6064651"/>
            <a:ext cx="3388369" cy="1260017"/>
            <a:chOff x="0" y="0"/>
            <a:chExt cx="892410" cy="331856"/>
          </a:xfrm>
        </p:grpSpPr>
        <p:sp>
          <p:nvSpPr>
            <p:cNvPr name="Freeform 22" id="22"/>
            <p:cNvSpPr/>
            <p:nvPr/>
          </p:nvSpPr>
          <p:spPr>
            <a:xfrm flipH="false" flipV="false" rot="0">
              <a:off x="0" y="0"/>
              <a:ext cx="892410" cy="331856"/>
            </a:xfrm>
            <a:custGeom>
              <a:avLst/>
              <a:gdLst/>
              <a:ahLst/>
              <a:cxnLst/>
              <a:rect r="r" b="b" t="t" l="l"/>
              <a:pathLst>
                <a:path h="331856" w="892410">
                  <a:moveTo>
                    <a:pt x="0" y="0"/>
                  </a:moveTo>
                  <a:lnTo>
                    <a:pt x="892410" y="0"/>
                  </a:lnTo>
                  <a:lnTo>
                    <a:pt x="892410" y="331856"/>
                  </a:lnTo>
                  <a:lnTo>
                    <a:pt x="0" y="331856"/>
                  </a:lnTo>
                  <a:close/>
                </a:path>
              </a:pathLst>
            </a:custGeom>
            <a:solidFill>
              <a:srgbClr val="072C39"/>
            </a:solidFill>
          </p:spPr>
        </p:sp>
        <p:sp>
          <p:nvSpPr>
            <p:cNvPr name="TextBox 23" id="23"/>
            <p:cNvSpPr txBox="true"/>
            <p:nvPr/>
          </p:nvSpPr>
          <p:spPr>
            <a:xfrm>
              <a:off x="0" y="-9525"/>
              <a:ext cx="892410" cy="341381"/>
            </a:xfrm>
            <a:prstGeom prst="rect">
              <a:avLst/>
            </a:prstGeom>
          </p:spPr>
          <p:txBody>
            <a:bodyPr anchor="ctr" rtlCol="false" tIns="50800" lIns="50800" bIns="50800" rIns="50800"/>
            <a:lstStyle/>
            <a:p>
              <a:pPr algn="ctr">
                <a:lnSpc>
                  <a:spcPts val="2520"/>
                </a:lnSpc>
              </a:pPr>
            </a:p>
          </p:txBody>
        </p:sp>
      </p:grpSp>
      <p:sp>
        <p:nvSpPr>
          <p:cNvPr name="TextBox 24" id="24"/>
          <p:cNvSpPr txBox="true"/>
          <p:nvPr/>
        </p:nvSpPr>
        <p:spPr>
          <a:xfrm rot="0">
            <a:off x="5284861" y="5628651"/>
            <a:ext cx="3291403" cy="1314157"/>
          </a:xfrm>
          <a:prstGeom prst="rect">
            <a:avLst/>
          </a:prstGeom>
        </p:spPr>
        <p:txBody>
          <a:bodyPr anchor="t" rtlCol="false" tIns="0" lIns="0" bIns="0" rIns="0">
            <a:spAutoFit/>
          </a:bodyPr>
          <a:lstStyle/>
          <a:p>
            <a:pPr algn="ctr">
              <a:lnSpc>
                <a:spcPts val="2608"/>
              </a:lnSpc>
            </a:pPr>
            <a:r>
              <a:rPr lang="en-US" sz="2484">
                <a:solidFill>
                  <a:srgbClr val="FBFBFB"/>
                </a:solidFill>
                <a:latin typeface="Lora"/>
                <a:ea typeface="Lora"/>
                <a:cs typeface="Lora"/>
                <a:sym typeface="Lora"/>
              </a:rPr>
              <a:t>Чел</a:t>
            </a:r>
            <a:r>
              <a:rPr lang="en-US" sz="2484">
                <a:solidFill>
                  <a:srgbClr val="FBFBFB"/>
                </a:solidFill>
                <a:latin typeface="Lora"/>
                <a:ea typeface="Lora"/>
                <a:cs typeface="Lora"/>
                <a:sym typeface="Lora"/>
              </a:rPr>
              <a:t>овек борется с течением и теряет все силы на пути к берегу.</a:t>
            </a:r>
          </a:p>
        </p:txBody>
      </p:sp>
      <p:grpSp>
        <p:nvGrpSpPr>
          <p:cNvPr name="Group 25" id="25"/>
          <p:cNvGrpSpPr/>
          <p:nvPr/>
        </p:nvGrpSpPr>
        <p:grpSpPr>
          <a:xfrm rot="0">
            <a:off x="10323433" y="5143500"/>
            <a:ext cx="2490909" cy="994103"/>
            <a:chOff x="0" y="0"/>
            <a:chExt cx="656042" cy="261821"/>
          </a:xfrm>
        </p:grpSpPr>
        <p:sp>
          <p:nvSpPr>
            <p:cNvPr name="Freeform 26" id="26"/>
            <p:cNvSpPr/>
            <p:nvPr/>
          </p:nvSpPr>
          <p:spPr>
            <a:xfrm flipH="false" flipV="false" rot="0">
              <a:off x="0" y="0"/>
              <a:ext cx="656042" cy="261821"/>
            </a:xfrm>
            <a:custGeom>
              <a:avLst/>
              <a:gdLst/>
              <a:ahLst/>
              <a:cxnLst/>
              <a:rect r="r" b="b" t="t" l="l"/>
              <a:pathLst>
                <a:path h="261821" w="656042">
                  <a:moveTo>
                    <a:pt x="0" y="0"/>
                  </a:moveTo>
                  <a:lnTo>
                    <a:pt x="656042" y="0"/>
                  </a:lnTo>
                  <a:lnTo>
                    <a:pt x="656042" y="261821"/>
                  </a:lnTo>
                  <a:lnTo>
                    <a:pt x="0" y="261821"/>
                  </a:lnTo>
                  <a:close/>
                </a:path>
              </a:pathLst>
            </a:custGeom>
            <a:solidFill>
              <a:srgbClr val="03202E"/>
            </a:solidFill>
          </p:spPr>
        </p:sp>
        <p:sp>
          <p:nvSpPr>
            <p:cNvPr name="TextBox 27" id="27"/>
            <p:cNvSpPr txBox="true"/>
            <p:nvPr/>
          </p:nvSpPr>
          <p:spPr>
            <a:xfrm>
              <a:off x="0" y="-9525"/>
              <a:ext cx="656042" cy="271346"/>
            </a:xfrm>
            <a:prstGeom prst="rect">
              <a:avLst/>
            </a:prstGeom>
          </p:spPr>
          <p:txBody>
            <a:bodyPr anchor="ctr" rtlCol="false" tIns="50800" lIns="50800" bIns="50800" rIns="50800"/>
            <a:lstStyle/>
            <a:p>
              <a:pPr algn="ctr">
                <a:lnSpc>
                  <a:spcPts val="2520"/>
                </a:lnSpc>
              </a:pPr>
            </a:p>
          </p:txBody>
        </p:sp>
      </p:grpSp>
      <p:sp>
        <p:nvSpPr>
          <p:cNvPr name="TextBox 28" id="28"/>
          <p:cNvSpPr txBox="true"/>
          <p:nvPr/>
        </p:nvSpPr>
        <p:spPr>
          <a:xfrm rot="0">
            <a:off x="9715812" y="5131501"/>
            <a:ext cx="3291403" cy="1359877"/>
          </a:xfrm>
          <a:prstGeom prst="rect">
            <a:avLst/>
          </a:prstGeom>
        </p:spPr>
        <p:txBody>
          <a:bodyPr anchor="t" rtlCol="false" tIns="0" lIns="0" bIns="0" rIns="0">
            <a:spAutoFit/>
          </a:bodyPr>
          <a:lstStyle/>
          <a:p>
            <a:pPr algn="ctr">
              <a:lnSpc>
                <a:spcPts val="3553"/>
              </a:lnSpc>
            </a:pPr>
            <a:r>
              <a:rPr lang="en-US" sz="3384">
                <a:solidFill>
                  <a:srgbClr val="DCCF99"/>
                </a:solidFill>
                <a:latin typeface="Lora"/>
                <a:ea typeface="Lora"/>
                <a:cs typeface="Lora"/>
                <a:sym typeface="Lora"/>
              </a:rPr>
              <a:t>Угроза на берегу</a:t>
            </a:r>
          </a:p>
          <a:p>
            <a:pPr algn="ctr">
              <a:lnSpc>
                <a:spcPts val="3553"/>
              </a:lnSpc>
            </a:pPr>
          </a:p>
        </p:txBody>
      </p:sp>
      <p:grpSp>
        <p:nvGrpSpPr>
          <p:cNvPr name="Group 29" id="29"/>
          <p:cNvGrpSpPr/>
          <p:nvPr/>
        </p:nvGrpSpPr>
        <p:grpSpPr>
          <a:xfrm rot="0">
            <a:off x="9667329" y="6137603"/>
            <a:ext cx="3388369" cy="1920783"/>
            <a:chOff x="0" y="0"/>
            <a:chExt cx="892410" cy="505885"/>
          </a:xfrm>
        </p:grpSpPr>
        <p:sp>
          <p:nvSpPr>
            <p:cNvPr name="Freeform 30" id="30"/>
            <p:cNvSpPr/>
            <p:nvPr/>
          </p:nvSpPr>
          <p:spPr>
            <a:xfrm flipH="false" flipV="false" rot="0">
              <a:off x="0" y="0"/>
              <a:ext cx="892410" cy="505885"/>
            </a:xfrm>
            <a:custGeom>
              <a:avLst/>
              <a:gdLst/>
              <a:ahLst/>
              <a:cxnLst/>
              <a:rect r="r" b="b" t="t" l="l"/>
              <a:pathLst>
                <a:path h="505885" w="892410">
                  <a:moveTo>
                    <a:pt x="0" y="0"/>
                  </a:moveTo>
                  <a:lnTo>
                    <a:pt x="892410" y="0"/>
                  </a:lnTo>
                  <a:lnTo>
                    <a:pt x="892410" y="505885"/>
                  </a:lnTo>
                  <a:lnTo>
                    <a:pt x="0" y="505885"/>
                  </a:lnTo>
                  <a:close/>
                </a:path>
              </a:pathLst>
            </a:custGeom>
            <a:solidFill>
              <a:srgbClr val="021B30"/>
            </a:solidFill>
          </p:spPr>
        </p:sp>
        <p:sp>
          <p:nvSpPr>
            <p:cNvPr name="TextBox 31" id="31"/>
            <p:cNvSpPr txBox="true"/>
            <p:nvPr/>
          </p:nvSpPr>
          <p:spPr>
            <a:xfrm>
              <a:off x="0" y="-9525"/>
              <a:ext cx="892410" cy="515410"/>
            </a:xfrm>
            <a:prstGeom prst="rect">
              <a:avLst/>
            </a:prstGeom>
          </p:spPr>
          <p:txBody>
            <a:bodyPr anchor="ctr" rtlCol="false" tIns="50800" lIns="50800" bIns="50800" rIns="50800"/>
            <a:lstStyle/>
            <a:p>
              <a:pPr algn="ctr">
                <a:lnSpc>
                  <a:spcPts val="2520"/>
                </a:lnSpc>
              </a:pPr>
            </a:p>
          </p:txBody>
        </p:sp>
      </p:grpSp>
      <p:sp>
        <p:nvSpPr>
          <p:cNvPr name="TextBox 32" id="32"/>
          <p:cNvSpPr txBox="true"/>
          <p:nvPr/>
        </p:nvSpPr>
        <p:spPr>
          <a:xfrm rot="0">
            <a:off x="9547164" y="6175703"/>
            <a:ext cx="3590598" cy="1638007"/>
          </a:xfrm>
          <a:prstGeom prst="rect">
            <a:avLst/>
          </a:prstGeom>
        </p:spPr>
        <p:txBody>
          <a:bodyPr anchor="t" rtlCol="false" tIns="0" lIns="0" bIns="0" rIns="0">
            <a:spAutoFit/>
          </a:bodyPr>
          <a:lstStyle/>
          <a:p>
            <a:pPr algn="ctr">
              <a:lnSpc>
                <a:spcPts val="2608"/>
              </a:lnSpc>
            </a:pPr>
            <a:r>
              <a:rPr lang="en-US" sz="2484">
                <a:solidFill>
                  <a:srgbClr val="FBFBFB"/>
                </a:solidFill>
                <a:latin typeface="Lora"/>
                <a:ea typeface="Lora"/>
                <a:cs typeface="Lora"/>
                <a:sym typeface="Lora"/>
              </a:rPr>
              <a:t>Банди</a:t>
            </a:r>
            <a:r>
              <a:rPr lang="en-US" sz="2484">
                <a:solidFill>
                  <a:srgbClr val="FBFBFB"/>
                </a:solidFill>
                <a:latin typeface="Lora"/>
                <a:ea typeface="Lora"/>
                <a:cs typeface="Lora"/>
                <a:sym typeface="Lora"/>
              </a:rPr>
              <a:t>ты не нападают на сильных. Они ждут на берегу момента, когда человек полностью беззащитен</a:t>
            </a:r>
          </a:p>
        </p:txBody>
      </p:sp>
      <p:grpSp>
        <p:nvGrpSpPr>
          <p:cNvPr name="Group 33" id="33"/>
          <p:cNvGrpSpPr/>
          <p:nvPr/>
        </p:nvGrpSpPr>
        <p:grpSpPr>
          <a:xfrm rot="0">
            <a:off x="14014063" y="5143500"/>
            <a:ext cx="3388369" cy="2670210"/>
            <a:chOff x="0" y="0"/>
            <a:chExt cx="892410" cy="703265"/>
          </a:xfrm>
        </p:grpSpPr>
        <p:sp>
          <p:nvSpPr>
            <p:cNvPr name="Freeform 34" id="34"/>
            <p:cNvSpPr/>
            <p:nvPr/>
          </p:nvSpPr>
          <p:spPr>
            <a:xfrm flipH="false" flipV="false" rot="0">
              <a:off x="0" y="0"/>
              <a:ext cx="892410" cy="703265"/>
            </a:xfrm>
            <a:custGeom>
              <a:avLst/>
              <a:gdLst/>
              <a:ahLst/>
              <a:cxnLst/>
              <a:rect r="r" b="b" t="t" l="l"/>
              <a:pathLst>
                <a:path h="703265" w="892410">
                  <a:moveTo>
                    <a:pt x="0" y="0"/>
                  </a:moveTo>
                  <a:lnTo>
                    <a:pt x="892410" y="0"/>
                  </a:lnTo>
                  <a:lnTo>
                    <a:pt x="892410" y="703265"/>
                  </a:lnTo>
                  <a:lnTo>
                    <a:pt x="0" y="703265"/>
                  </a:lnTo>
                  <a:close/>
                </a:path>
              </a:pathLst>
            </a:custGeom>
            <a:solidFill>
              <a:srgbClr val="021129"/>
            </a:solidFill>
          </p:spPr>
        </p:sp>
        <p:sp>
          <p:nvSpPr>
            <p:cNvPr name="TextBox 35" id="35"/>
            <p:cNvSpPr txBox="true"/>
            <p:nvPr/>
          </p:nvSpPr>
          <p:spPr>
            <a:xfrm>
              <a:off x="0" y="-9525"/>
              <a:ext cx="892410" cy="712790"/>
            </a:xfrm>
            <a:prstGeom prst="rect">
              <a:avLst/>
            </a:prstGeom>
          </p:spPr>
          <p:txBody>
            <a:bodyPr anchor="ctr" rtlCol="false" tIns="50800" lIns="50800" bIns="50800" rIns="50800"/>
            <a:lstStyle/>
            <a:p>
              <a:pPr algn="ctr">
                <a:lnSpc>
                  <a:spcPts val="2520"/>
                </a:lnSpc>
              </a:pPr>
            </a:p>
          </p:txBody>
        </p:sp>
      </p:grpSp>
      <p:sp>
        <p:nvSpPr>
          <p:cNvPr name="TextBox 36" id="36"/>
          <p:cNvSpPr txBox="true"/>
          <p:nvPr/>
        </p:nvSpPr>
        <p:spPr>
          <a:xfrm rot="0">
            <a:off x="13912948" y="5686661"/>
            <a:ext cx="3590598" cy="1314157"/>
          </a:xfrm>
          <a:prstGeom prst="rect">
            <a:avLst/>
          </a:prstGeom>
        </p:spPr>
        <p:txBody>
          <a:bodyPr anchor="t" rtlCol="false" tIns="0" lIns="0" bIns="0" rIns="0">
            <a:spAutoFit/>
          </a:bodyPr>
          <a:lstStyle/>
          <a:p>
            <a:pPr algn="ctr">
              <a:lnSpc>
                <a:spcPts val="2608"/>
              </a:lnSpc>
            </a:pPr>
            <a:r>
              <a:rPr lang="en-US" sz="2484">
                <a:solidFill>
                  <a:srgbClr val="FBFBFB"/>
                </a:solidFill>
                <a:latin typeface="Lora"/>
                <a:ea typeface="Lora"/>
                <a:cs typeface="Lora"/>
                <a:sym typeface="Lora"/>
              </a:rPr>
              <a:t>Поп</a:t>
            </a:r>
            <a:r>
              <a:rPr lang="en-US" sz="2484">
                <a:solidFill>
                  <a:srgbClr val="FBFBFB"/>
                </a:solidFill>
                <a:latin typeface="Lora"/>
                <a:ea typeface="Lora"/>
                <a:cs typeface="Lora"/>
                <a:sym typeface="Lora"/>
              </a:rPr>
              <a:t>ытка спасти может превратить спасателя в потенциальную жертву.</a:t>
            </a:r>
          </a:p>
        </p:txBody>
      </p:sp>
      <p:sp>
        <p:nvSpPr>
          <p:cNvPr name="TextBox 37" id="37"/>
          <p:cNvSpPr txBox="true"/>
          <p:nvPr/>
        </p:nvSpPr>
        <p:spPr>
          <a:xfrm rot="0">
            <a:off x="14062546" y="5160076"/>
            <a:ext cx="3291403" cy="464527"/>
          </a:xfrm>
          <a:prstGeom prst="rect">
            <a:avLst/>
          </a:prstGeom>
        </p:spPr>
        <p:txBody>
          <a:bodyPr anchor="t" rtlCol="false" tIns="0" lIns="0" bIns="0" rIns="0">
            <a:spAutoFit/>
          </a:bodyPr>
          <a:lstStyle/>
          <a:p>
            <a:pPr algn="ctr">
              <a:lnSpc>
                <a:spcPts val="3553"/>
              </a:lnSpc>
            </a:pPr>
            <a:r>
              <a:rPr lang="en-US" sz="3384">
                <a:solidFill>
                  <a:srgbClr val="DCCF99"/>
                </a:solidFill>
                <a:latin typeface="Lora"/>
                <a:ea typeface="Lora"/>
                <a:cs typeface="Lora"/>
                <a:sym typeface="Lora"/>
              </a:rPr>
              <a:t>4.⁠</a:t>
            </a:r>
            <a:r>
              <a:rPr lang="en-US" sz="3384">
                <a:solidFill>
                  <a:srgbClr val="DCCF99"/>
                </a:solidFill>
                <a:latin typeface="Lora"/>
                <a:ea typeface="Lora"/>
                <a:cs typeface="Lora"/>
                <a:sym typeface="Lora"/>
              </a:rPr>
              <a:t> ⁠Дилемма</a:t>
            </a:r>
          </a:p>
        </p:txBody>
      </p:sp>
      <p:grpSp>
        <p:nvGrpSpPr>
          <p:cNvPr name="Group 38" id="38"/>
          <p:cNvGrpSpPr/>
          <p:nvPr/>
        </p:nvGrpSpPr>
        <p:grpSpPr>
          <a:xfrm rot="0">
            <a:off x="2631859" y="8629794"/>
            <a:ext cx="13076388" cy="1088747"/>
            <a:chOff x="0" y="0"/>
            <a:chExt cx="3443987" cy="286748"/>
          </a:xfrm>
        </p:grpSpPr>
        <p:sp>
          <p:nvSpPr>
            <p:cNvPr name="Freeform 39" id="39"/>
            <p:cNvSpPr/>
            <p:nvPr/>
          </p:nvSpPr>
          <p:spPr>
            <a:xfrm flipH="false" flipV="false" rot="0">
              <a:off x="0" y="0"/>
              <a:ext cx="3443987" cy="286748"/>
            </a:xfrm>
            <a:custGeom>
              <a:avLst/>
              <a:gdLst/>
              <a:ahLst/>
              <a:cxnLst/>
              <a:rect r="r" b="b" t="t" l="l"/>
              <a:pathLst>
                <a:path h="286748" w="3443987">
                  <a:moveTo>
                    <a:pt x="0" y="0"/>
                  </a:moveTo>
                  <a:lnTo>
                    <a:pt x="3443987" y="0"/>
                  </a:lnTo>
                  <a:lnTo>
                    <a:pt x="3443987" y="286748"/>
                  </a:lnTo>
                  <a:lnTo>
                    <a:pt x="0" y="286748"/>
                  </a:lnTo>
                  <a:close/>
                </a:path>
              </a:pathLst>
            </a:custGeom>
            <a:solidFill>
              <a:srgbClr val="0F4069"/>
            </a:solidFill>
          </p:spPr>
        </p:sp>
        <p:sp>
          <p:nvSpPr>
            <p:cNvPr name="TextBox 40" id="40"/>
            <p:cNvSpPr txBox="true"/>
            <p:nvPr/>
          </p:nvSpPr>
          <p:spPr>
            <a:xfrm>
              <a:off x="0" y="-9525"/>
              <a:ext cx="3443987" cy="296273"/>
            </a:xfrm>
            <a:prstGeom prst="rect">
              <a:avLst/>
            </a:prstGeom>
          </p:spPr>
          <p:txBody>
            <a:bodyPr anchor="ctr" rtlCol="false" tIns="50800" lIns="50800" bIns="50800" rIns="50800"/>
            <a:lstStyle/>
            <a:p>
              <a:pPr algn="ctr">
                <a:lnSpc>
                  <a:spcPts val="2520"/>
                </a:lnSpc>
              </a:pPr>
            </a:p>
          </p:txBody>
        </p:sp>
      </p:grpSp>
      <p:sp>
        <p:nvSpPr>
          <p:cNvPr name="TextBox 41" id="41"/>
          <p:cNvSpPr txBox="true"/>
          <p:nvPr/>
        </p:nvSpPr>
        <p:spPr>
          <a:xfrm rot="0">
            <a:off x="955033" y="8741880"/>
            <a:ext cx="16377934" cy="912202"/>
          </a:xfrm>
          <a:prstGeom prst="rect">
            <a:avLst/>
          </a:prstGeom>
        </p:spPr>
        <p:txBody>
          <a:bodyPr anchor="t" rtlCol="false" tIns="0" lIns="0" bIns="0" rIns="0">
            <a:spAutoFit/>
          </a:bodyPr>
          <a:lstStyle/>
          <a:p>
            <a:pPr algn="ctr">
              <a:lnSpc>
                <a:spcPts val="3553"/>
              </a:lnSpc>
            </a:pPr>
            <a:r>
              <a:rPr lang="en-US" sz="3384">
                <a:solidFill>
                  <a:srgbClr val="FBFBFB"/>
                </a:solidFill>
                <a:latin typeface="Lora"/>
                <a:ea typeface="Lora"/>
                <a:cs typeface="Lora"/>
                <a:sym typeface="Lora"/>
              </a:rPr>
              <a:t>Стих говори</a:t>
            </a:r>
            <a:r>
              <a:rPr lang="en-US" sz="3384">
                <a:solidFill>
                  <a:srgbClr val="FBFBFB"/>
                </a:solidFill>
                <a:latin typeface="Lora"/>
                <a:ea typeface="Lora"/>
                <a:cs typeface="Lora"/>
                <a:sym typeface="Lora"/>
              </a:rPr>
              <a:t>т именно о той ситуации, когда спасение чужой жизни сопряжено с риском для собственной жизни.</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Конфликт интересов</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Ахарей-Кдошим</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2181225"/>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a:t>
            </a:r>
            <a:r>
              <a:rPr lang="en-US" sz="3150">
                <a:solidFill>
                  <a:srgbClr val="000000"/>
                </a:solidFill>
                <a:latin typeface="Calibri (MS)"/>
                <a:ea typeface="Calibri (MS)"/>
                <a:cs typeface="Calibri (MS)"/>
                <a:sym typeface="Calibri (MS)"/>
              </a:rPr>
              <a:t>оэтому Раши вынужден объяснять, что этот стих говорит о конкретной ситуации, где «не стой на крови ближнего своего» сочетается с «не смотри, как он умирает, если ты можешь его спасти». Что это за ситуация? Это когда ближний в такой опасности, что любая попытка спасти его сопряжена с риском для собственной жизни. Другими словами, если не остаться на своем месте, а попытаться спасти его, можно пострадать.</a:t>
            </a:r>
          </a:p>
          <a:p>
            <a:pPr algn="just">
              <a:lnSpc>
                <a:spcPts val="4592"/>
              </a:lnSpc>
            </a:pPr>
            <a:r>
              <a:rPr lang="en-US" sz="3150">
                <a:solidFill>
                  <a:srgbClr val="000000"/>
                </a:solidFill>
                <a:latin typeface="Calibri (MS)"/>
                <a:ea typeface="Calibri (MS)"/>
                <a:cs typeface="Calibri (MS)"/>
                <a:sym typeface="Calibri (MS)"/>
              </a:rPr>
              <a:t>В этом случае логично предположить, что человеку разрешено (а возможно, даже надлежит) бездействовать, чтобы не подвергнуть свою жизнь опасности. Но именно к таким ситуациям относится особое предписание: «Не стой на крови ближнего своего». Когда на кону стоит чья-то жизнь (а не просто риск травмироваться или понести финансовый ущерб), запрещается оставаться в стороне и наблюдать за смертью другого человека.</a:t>
            </a:r>
          </a:p>
        </p:txBody>
      </p:sp>
      <p:sp>
        <p:nvSpPr>
          <p:cNvPr name="TextBox 4" id="4"/>
          <p:cNvSpPr txBox="true"/>
          <p:nvPr/>
        </p:nvSpPr>
        <p:spPr>
          <a:xfrm rot="0">
            <a:off x="3543300" y="1714500"/>
            <a:ext cx="1298527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Нужно ли мне под</a:t>
            </a:r>
            <a:r>
              <a:rPr lang="en-US" b="true" sz="3000" strike="noStrike" u="none">
                <a:solidFill>
                  <a:srgbClr val="1A969B"/>
                </a:solidFill>
                <a:latin typeface="Calibri (MS) Bold"/>
                <a:ea typeface="Calibri (MS) Bold"/>
                <a:cs typeface="Calibri (MS) Bold"/>
                <a:sym typeface="Calibri (MS) Bold"/>
              </a:rPr>
              <a:t>в</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г</a:t>
            </a:r>
            <a:r>
              <a:rPr lang="en-US" b="true" sz="3000" strike="noStrike" u="none">
                <a:solidFill>
                  <a:srgbClr val="1A969B"/>
                </a:solidFill>
                <a:latin typeface="Calibri (MS) Bold"/>
                <a:ea typeface="Calibri (MS) Bold"/>
                <a:cs typeface="Calibri (MS) Bold"/>
                <a:sym typeface="Calibri (MS) Bold"/>
              </a:rPr>
              <a:t>ат</a:t>
            </a:r>
            <a:r>
              <a:rPr lang="en-US" b="true" sz="3000" strike="noStrike" u="none">
                <a:solidFill>
                  <a:srgbClr val="1A969B"/>
                </a:solidFill>
                <a:latin typeface="Calibri (MS) Bold"/>
                <a:ea typeface="Calibri (MS) Bold"/>
                <a:cs typeface="Calibri (MS) Bold"/>
                <a:sym typeface="Calibri (MS) Bold"/>
              </a:rPr>
              <a:t>ь</a:t>
            </a:r>
            <a:r>
              <a:rPr lang="en-US" b="true" sz="3000" strike="noStrike" u="none">
                <a:solidFill>
                  <a:srgbClr val="1A969B"/>
                </a:solidFill>
                <a:latin typeface="Calibri (MS) Bold"/>
                <a:ea typeface="Calibri (MS) Bold"/>
                <a:cs typeface="Calibri (MS) Bold"/>
                <a:sym typeface="Calibri (MS) Bold"/>
              </a:rPr>
              <a:t> себ</a:t>
            </a:r>
            <a:r>
              <a:rPr lang="en-US" b="true" sz="3000" strike="noStrike" u="none">
                <a:solidFill>
                  <a:srgbClr val="1A969B"/>
                </a:solidFill>
                <a:latin typeface="Calibri (MS) Bold"/>
                <a:ea typeface="Calibri (MS) Bold"/>
                <a:cs typeface="Calibri (MS) Bold"/>
                <a:sym typeface="Calibri (MS) Bold"/>
              </a:rPr>
              <a:t>я </a:t>
            </a:r>
            <a:r>
              <a:rPr lang="en-US" b="true" sz="3000" strike="noStrike" u="none">
                <a:solidFill>
                  <a:srgbClr val="1A969B"/>
                </a:solidFill>
                <a:latin typeface="Calibri (MS) Bold"/>
                <a:ea typeface="Calibri (MS) Bold"/>
                <a:cs typeface="Calibri (MS) Bold"/>
                <a:sym typeface="Calibri (MS) Bold"/>
              </a:rPr>
              <a:t>о</a:t>
            </a:r>
            <a:r>
              <a:rPr lang="en-US" b="true" sz="3000" strike="noStrike" u="none">
                <a:solidFill>
                  <a:srgbClr val="1A969B"/>
                </a:solidFill>
                <a:latin typeface="Calibri (MS) Bold"/>
                <a:ea typeface="Calibri (MS) Bold"/>
                <a:cs typeface="Calibri (MS) Bold"/>
                <a:sym typeface="Calibri (MS) Bold"/>
              </a:rPr>
              <a:t>пас</a:t>
            </a:r>
            <a:r>
              <a:rPr lang="en-US" b="true" sz="3000" strike="noStrike" u="none">
                <a:solidFill>
                  <a:srgbClr val="1A969B"/>
                </a:solidFill>
                <a:latin typeface="Calibri (MS) Bold"/>
                <a:ea typeface="Calibri (MS) Bold"/>
                <a:cs typeface="Calibri (MS) Bold"/>
                <a:sym typeface="Calibri (MS) Bold"/>
              </a:rPr>
              <a:t>ност</a:t>
            </a:r>
            <a:r>
              <a:rPr lang="en-US" b="true" sz="3000" strike="noStrike" u="none">
                <a:solidFill>
                  <a:srgbClr val="1A969B"/>
                </a:solidFill>
                <a:latin typeface="Calibri (MS) Bold"/>
                <a:ea typeface="Calibri (MS) Bold"/>
                <a:cs typeface="Calibri (MS) Bold"/>
                <a:sym typeface="Calibri (MS) Bold"/>
              </a:rPr>
              <a:t>и?</a:t>
            </a:r>
          </a:p>
        </p:txBody>
      </p:sp>
      <p:sp>
        <p:nvSpPr>
          <p:cNvPr name="TextBox 5" id="5"/>
          <p:cNvSpPr txBox="true"/>
          <p:nvPr/>
        </p:nvSpPr>
        <p:spPr>
          <a:xfrm rot="0">
            <a:off x="3475168"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6" id="6"/>
          <p:cNvSpPr/>
          <p:nvPr/>
        </p:nvSpPr>
        <p:spPr>
          <a:xfrm flipV="true">
            <a:off x="3475168" y="163830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2528678"/>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Раши прив</a:t>
            </a:r>
            <a:r>
              <a:rPr lang="en-US" sz="3150">
                <a:solidFill>
                  <a:srgbClr val="000000"/>
                </a:solidFill>
                <a:latin typeface="Calibri (MS)"/>
                <a:ea typeface="Calibri (MS)"/>
                <a:cs typeface="Calibri (MS)"/>
                <a:sym typeface="Calibri (MS)"/>
              </a:rPr>
              <a:t>одит подобные примеры, чтобы прояснить значение стиха. Основываясь на принципе, согласно которому «Тора говорит о реалиях», Раши должен привести пример, который был бы практичным. Вот почему он выбирает случай, когда кто-то «тонет в реке и на него нападают животные или бандиты». Начинающий ученик знает, что люди обычно селятся у реки. Вода жизненно необходима — чтобы пить, чтобы орошать поля для выращивания урожая, из которого изготовляют хлеб и т.д.</a:t>
            </a:r>
          </a:p>
          <a:p>
            <a:pPr algn="just">
              <a:lnSpc>
                <a:spcPts val="4592"/>
              </a:lnSpc>
            </a:pPr>
            <a:r>
              <a:rPr lang="en-US" sz="3150">
                <a:solidFill>
                  <a:srgbClr val="000000"/>
                </a:solidFill>
                <a:latin typeface="Calibri (MS)"/>
                <a:ea typeface="Calibri (MS)"/>
                <a:cs typeface="Calibri (MS)"/>
                <a:sym typeface="Calibri (MS)"/>
              </a:rPr>
              <a:t>Поэтому люди обычно селятся рядом с рекой, а не в засушливых районах, таких как пустыня. Рядом с рекой, а не морем, потому что вода в реке пресная, в отличие от соленой морской. Это позволяет людям брать воду из ближайшей реки, не прилагая усилий и не копая колодцы там, где они могут найти воду, а могут и не найти.</a:t>
            </a:r>
          </a:p>
        </p:txBody>
      </p:sp>
      <p:sp>
        <p:nvSpPr>
          <p:cNvPr name="TextBox 4" id="4"/>
          <p:cNvSpPr txBox="true"/>
          <p:nvPr/>
        </p:nvSpPr>
        <p:spPr>
          <a:xfrm rot="0">
            <a:off x="3543300" y="2147678"/>
            <a:ext cx="3939826"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Общий сценарий</a:t>
            </a:r>
          </a:p>
        </p:txBody>
      </p:sp>
      <p:sp>
        <p:nvSpPr>
          <p:cNvPr name="TextBox 5" id="5"/>
          <p:cNvSpPr txBox="true"/>
          <p:nvPr/>
        </p:nvSpPr>
        <p:spPr>
          <a:xfrm rot="0">
            <a:off x="3543300" y="885825"/>
            <a:ext cx="13716000" cy="120171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Если есть реальная возможность его спасти, нужно встать и действовать, даже если это сопряжено с риском для себя.</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885825"/>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Также люди в реке люди обычно купаются. В частности погружение в природные водоемы является неотъемлемой частью еврейской семейной жизни, регулярной ежемесячной практикой.</a:t>
            </a:r>
          </a:p>
          <a:p>
            <a:pPr algn="just">
              <a:lnSpc>
                <a:spcPts val="4592"/>
              </a:lnSpc>
            </a:pPr>
            <a:r>
              <a:rPr lang="en-US" sz="3150">
                <a:solidFill>
                  <a:srgbClr val="000000"/>
                </a:solidFill>
                <a:latin typeface="Calibri (MS)"/>
                <a:ea typeface="Calibri (MS)"/>
                <a:cs typeface="Calibri (MS)"/>
                <a:sym typeface="Calibri (MS)"/>
              </a:rPr>
              <a:t>В отсутствие миквы (например, когда нет местных активистов, которые могли бы ее построить) женщинам приходится совершать окунание в реке. Накануне Йом Кипура это делают все мужчины, а многие ходят в микву ежедневно.</a:t>
            </a:r>
          </a:p>
          <a:p>
            <a:pPr algn="just">
              <a:lnSpc>
                <a:spcPts val="4592"/>
              </a:lnSpc>
            </a:pPr>
            <a:r>
              <a:rPr lang="en-US" sz="3150">
                <a:solidFill>
                  <a:srgbClr val="000000"/>
                </a:solidFill>
                <a:latin typeface="Calibri (MS)"/>
                <a:ea typeface="Calibri (MS)"/>
                <a:cs typeface="Calibri (MS)"/>
                <a:sym typeface="Calibri (MS)"/>
              </a:rPr>
              <a:t>В результате ситуация, когда кто-то «утонул в реке», стала вполне реальной. Человек, купающийся в реке, мог внезапно почувствовать слабость — возможно, от переутомления на работе или, для ребенка, изучающего этот текст, от усталости, вызванной учебой, — или мог внезапно подняться сильный ветер. Во всех подобных ситуация есть риск утонуть, поэтому Раши приводит этот пример из жизни.</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1343025"/>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Случай, к</a:t>
            </a:r>
            <a:r>
              <a:rPr lang="en-US" sz="3150">
                <a:solidFill>
                  <a:srgbClr val="000000"/>
                </a:solidFill>
                <a:latin typeface="Calibri (MS)"/>
                <a:ea typeface="Calibri (MS)"/>
                <a:cs typeface="Calibri (MS)"/>
                <a:sym typeface="Calibri (MS)"/>
              </a:rPr>
              <a:t>огда некто «тонет в реке» сам по себе не объясняет необходимость указания «Не стой на крови ближнего своего». В конце концов, странно думать, что можно просто стоять и ничего не делать. Даже если человек боится прыгнуть в реку, потому что в ней можно утонуть, он все равно будет пытаться помочь, например, бросив веревку или что-то подобное. Начинающий ученик уже сталкивался с историей о спасении Моше в Торе. Дочь фараона протянула руку, и произошло чудо, которое позволило ей дотянуться до корзины, в которой тот находился. Так почему же необходимо отдельное предостережение не стоять в стороне? Ведь и так очевидно, что нужно постараться помочь.</a:t>
            </a:r>
          </a:p>
          <a:p>
            <a:pPr algn="just">
              <a:lnSpc>
                <a:spcPts val="4592"/>
              </a:lnSpc>
            </a:pPr>
            <a:r>
              <a:rPr lang="en-US" sz="3150">
                <a:solidFill>
                  <a:srgbClr val="000000"/>
                </a:solidFill>
                <a:latin typeface="Calibri (MS)"/>
                <a:ea typeface="Calibri (MS)"/>
                <a:cs typeface="Calibri (MS)"/>
                <a:sym typeface="Calibri (MS)"/>
              </a:rPr>
              <a:t>Вот почему Раши добавляет: «Тонет в реке и на него нападают животные или бандиты». Когда кто-то тонет, он естественным образом изо всех сил борется, чтобы выплыть к берегу и выбраться на сушу. И это ослабляет его.</a:t>
            </a:r>
          </a:p>
          <a:p>
            <a:pPr algn="just">
              <a:lnSpc>
                <a:spcPts val="4592"/>
              </a:lnSpc>
            </a:pPr>
          </a:p>
        </p:txBody>
      </p:sp>
      <p:sp>
        <p:nvSpPr>
          <p:cNvPr name="TextBox 4" id="4"/>
          <p:cNvSpPr txBox="true"/>
          <p:nvPr/>
        </p:nvSpPr>
        <p:spPr>
          <a:xfrm rot="0">
            <a:off x="3543300" y="962025"/>
            <a:ext cx="12519058"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Ком</a:t>
            </a:r>
            <a:r>
              <a:rPr lang="en-US" b="true" sz="3000" strike="noStrike" u="none">
                <a:solidFill>
                  <a:srgbClr val="1A969B"/>
                </a:solidFill>
                <a:latin typeface="Calibri (MS) Bold"/>
                <a:ea typeface="Calibri (MS) Bold"/>
                <a:cs typeface="Calibri (MS) Bold"/>
                <a:sym typeface="Calibri (MS) Bold"/>
              </a:rPr>
              <a:t>би</a:t>
            </a:r>
            <a:r>
              <a:rPr lang="en-US" b="true" sz="3000" strike="noStrike" u="none">
                <a:solidFill>
                  <a:srgbClr val="1A969B"/>
                </a:solidFill>
                <a:latin typeface="Calibri (MS) Bold"/>
                <a:ea typeface="Calibri (MS) Bold"/>
                <a:cs typeface="Calibri (MS) Bold"/>
                <a:sym typeface="Calibri (MS) Bold"/>
              </a:rPr>
              <a:t>нированная</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опа</a:t>
            </a:r>
            <a:r>
              <a:rPr lang="en-US" b="true" sz="3000" strike="noStrike" u="none">
                <a:solidFill>
                  <a:srgbClr val="1A969B"/>
                </a:solidFill>
                <a:latin typeface="Calibri (MS) Bold"/>
                <a:ea typeface="Calibri (MS) Bold"/>
                <a:cs typeface="Calibri (MS) Bold"/>
                <a:sym typeface="Calibri (MS) Bold"/>
              </a:rPr>
              <a:t>сн</a:t>
            </a:r>
            <a:r>
              <a:rPr lang="en-US" b="true" sz="3000" strike="noStrike" u="none">
                <a:solidFill>
                  <a:srgbClr val="1A969B"/>
                </a:solidFill>
                <a:latin typeface="Calibri (MS) Bold"/>
                <a:ea typeface="Calibri (MS) Bold"/>
                <a:cs typeface="Calibri (MS) Bold"/>
                <a:sym typeface="Calibri (MS) Bold"/>
              </a:rPr>
              <a:t>ость</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885825"/>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Если к</a:t>
            </a:r>
            <a:r>
              <a:rPr lang="en-US" sz="3150">
                <a:solidFill>
                  <a:srgbClr val="000000"/>
                </a:solidFill>
                <a:latin typeface="Calibri (MS)"/>
                <a:ea typeface="Calibri (MS)"/>
                <a:cs typeface="Calibri (MS)"/>
                <a:sym typeface="Calibri (MS)"/>
              </a:rPr>
              <a:t>акое-то животное — даже такое, которое на людей обычно не нападает, — выжидает на берегу реки, почуяв слабость и беспомощность человека, зная, что никакого сопротивления с его стороны оказано не будет, оно может напасть. То же самое касается разбойников. Мы не говорим о таких преступниках, которые нападают на любого встречного, а скорее о тех, кто ждет случая. Обычно они боятся открыто нападать на людей. Видя, что кто-то тонет и борется за жизнь, пока не доберется до берега, они выжидают, зная, что с легкостью смогут его там одолеть. В такой ситуации может возникнуть естественная мысль, что мы имеем право остаться в стороне, ведь попытка помочь может поставить под угрозу нашу жизнь. Животное или разбойники могут напасть на нас. В таком случае мы можем подумать, что это приемлемо — или даже необходимо — защитить себя и не вмешиваться.</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1343025"/>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Поскольку вмеш</a:t>
            </a:r>
            <a:r>
              <a:rPr lang="en-US" sz="3150">
                <a:solidFill>
                  <a:srgbClr val="000000"/>
                </a:solidFill>
                <a:latin typeface="Calibri (MS)"/>
                <a:ea typeface="Calibri (MS)"/>
                <a:cs typeface="Calibri (MS)"/>
                <a:sym typeface="Calibri (MS)"/>
              </a:rPr>
              <a:t>ательство во имя спасения человека может быть опасной затеей, логично предположить, что допустимо — или даже необходимо — остаться в стороне и не вмешиваться. Именно о такой ситуации говорит стих «Не стой на крови ближнего своего». Если жизнь кого-то находится под угрозой, нельзя оставаться в стороне и наблюдать за этим, даже если помощь может представлять опасность для нас самих.</a:t>
            </a:r>
          </a:p>
        </p:txBody>
      </p:sp>
      <p:sp>
        <p:nvSpPr>
          <p:cNvPr name="TextBox 4" id="4"/>
          <p:cNvSpPr txBox="true"/>
          <p:nvPr/>
        </p:nvSpPr>
        <p:spPr>
          <a:xfrm rot="0">
            <a:off x="3543300" y="962025"/>
            <a:ext cx="12519058"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Не оста</a:t>
            </a:r>
            <a:r>
              <a:rPr lang="en-US" b="true" sz="3000" strike="noStrike" u="none">
                <a:solidFill>
                  <a:srgbClr val="1A969B"/>
                </a:solidFill>
                <a:latin typeface="Calibri (MS) Bold"/>
                <a:ea typeface="Calibri (MS) Bold"/>
                <a:cs typeface="Calibri (MS) Bold"/>
                <a:sym typeface="Calibri (MS) Bold"/>
              </a:rPr>
              <a:t>ва</a:t>
            </a:r>
            <a:r>
              <a:rPr lang="en-US" b="true" sz="3000" strike="noStrike" u="none">
                <a:solidFill>
                  <a:srgbClr val="1A969B"/>
                </a:solidFill>
                <a:latin typeface="Calibri (MS) Bold"/>
                <a:ea typeface="Calibri (MS) Bold"/>
                <a:cs typeface="Calibri (MS) Bold"/>
                <a:sym typeface="Calibri (MS) Bold"/>
              </a:rPr>
              <a:t>йтесь</a:t>
            </a:r>
            <a:r>
              <a:rPr lang="en-US" b="true" sz="3000" strike="noStrike" u="none">
                <a:solidFill>
                  <a:srgbClr val="1A969B"/>
                </a:solidFill>
                <a:latin typeface="Calibri (MS) Bold"/>
                <a:ea typeface="Calibri (MS) Bold"/>
                <a:cs typeface="Calibri (MS) Bold"/>
                <a:sym typeface="Calibri (MS) Bold"/>
              </a:rPr>
              <a:t> в ст</a:t>
            </a:r>
            <a:r>
              <a:rPr lang="en-US" b="true" sz="3000" strike="noStrike" u="none">
                <a:solidFill>
                  <a:srgbClr val="1A969B"/>
                </a:solidFill>
                <a:latin typeface="Calibri (MS) Bold"/>
                <a:ea typeface="Calibri (MS) Bold"/>
                <a:cs typeface="Calibri (MS) Bold"/>
                <a:sym typeface="Calibri (MS) Bold"/>
              </a:rPr>
              <a:t>ороне</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752555" y="520340"/>
            <a:ext cx="13203679" cy="1016720"/>
            <a:chOff x="0" y="0"/>
            <a:chExt cx="3477512" cy="267778"/>
          </a:xfrm>
        </p:grpSpPr>
        <p:sp>
          <p:nvSpPr>
            <p:cNvPr name="Freeform 5" id="5"/>
            <p:cNvSpPr/>
            <p:nvPr/>
          </p:nvSpPr>
          <p:spPr>
            <a:xfrm flipH="false" flipV="false" rot="0">
              <a:off x="0" y="0"/>
              <a:ext cx="3477512" cy="267778"/>
            </a:xfrm>
            <a:custGeom>
              <a:avLst/>
              <a:gdLst/>
              <a:ahLst/>
              <a:cxnLst/>
              <a:rect r="r" b="b" t="t" l="l"/>
              <a:pathLst>
                <a:path h="267778" w="3477512">
                  <a:moveTo>
                    <a:pt x="0" y="0"/>
                  </a:moveTo>
                  <a:lnTo>
                    <a:pt x="3477512" y="0"/>
                  </a:lnTo>
                  <a:lnTo>
                    <a:pt x="3477512" y="267778"/>
                  </a:lnTo>
                  <a:lnTo>
                    <a:pt x="0" y="267778"/>
                  </a:lnTo>
                  <a:close/>
                </a:path>
              </a:pathLst>
            </a:custGeom>
            <a:solidFill>
              <a:srgbClr val="021E33"/>
            </a:solidFill>
          </p:spPr>
        </p:sp>
        <p:sp>
          <p:nvSpPr>
            <p:cNvPr name="TextBox 6" id="6"/>
            <p:cNvSpPr txBox="true"/>
            <p:nvPr/>
          </p:nvSpPr>
          <p:spPr>
            <a:xfrm>
              <a:off x="0" y="-9525"/>
              <a:ext cx="3477512" cy="277303"/>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1028700" y="510815"/>
            <a:ext cx="14412813" cy="885825"/>
          </a:xfrm>
          <a:prstGeom prst="rect">
            <a:avLst/>
          </a:prstGeom>
        </p:spPr>
        <p:txBody>
          <a:bodyPr anchor="t" rtlCol="false" tIns="0" lIns="0" bIns="0" rIns="0">
            <a:spAutoFit/>
          </a:bodyPr>
          <a:lstStyle/>
          <a:p>
            <a:pPr algn="l">
              <a:lnSpc>
                <a:spcPts val="6916"/>
              </a:lnSpc>
              <a:spcBef>
                <a:spcPct val="0"/>
              </a:spcBef>
            </a:pPr>
            <a:r>
              <a:rPr lang="en-US" sz="5763">
                <a:solidFill>
                  <a:srgbClr val="CFAB64"/>
                </a:solidFill>
                <a:latin typeface="Lora"/>
                <a:ea typeface="Lora"/>
                <a:cs typeface="Lora"/>
                <a:sym typeface="Lora"/>
              </a:rPr>
              <a:t>А</a:t>
            </a:r>
            <a:r>
              <a:rPr lang="en-US" sz="5763">
                <a:solidFill>
                  <a:srgbClr val="CFAB64"/>
                </a:solidFill>
                <a:latin typeface="Lora"/>
                <a:ea typeface="Lora"/>
                <a:cs typeface="Lora"/>
                <a:sym typeface="Lora"/>
              </a:rPr>
              <a:t>лахический компас: Риск против Долга</a:t>
            </a:r>
          </a:p>
        </p:txBody>
      </p:sp>
      <p:grpSp>
        <p:nvGrpSpPr>
          <p:cNvPr name="Group 8" id="8"/>
          <p:cNvGrpSpPr/>
          <p:nvPr/>
        </p:nvGrpSpPr>
        <p:grpSpPr>
          <a:xfrm rot="0">
            <a:off x="10206733" y="2500752"/>
            <a:ext cx="5542433" cy="1715290"/>
            <a:chOff x="0" y="0"/>
            <a:chExt cx="1459735" cy="451764"/>
          </a:xfrm>
        </p:grpSpPr>
        <p:sp>
          <p:nvSpPr>
            <p:cNvPr name="Freeform 9" id="9"/>
            <p:cNvSpPr/>
            <p:nvPr/>
          </p:nvSpPr>
          <p:spPr>
            <a:xfrm flipH="false" flipV="false" rot="0">
              <a:off x="0" y="0"/>
              <a:ext cx="1459735" cy="451764"/>
            </a:xfrm>
            <a:custGeom>
              <a:avLst/>
              <a:gdLst/>
              <a:ahLst/>
              <a:cxnLst/>
              <a:rect r="r" b="b" t="t" l="l"/>
              <a:pathLst>
                <a:path h="451764" w="1459735">
                  <a:moveTo>
                    <a:pt x="0" y="0"/>
                  </a:moveTo>
                  <a:lnTo>
                    <a:pt x="1459735" y="0"/>
                  </a:lnTo>
                  <a:lnTo>
                    <a:pt x="1459735" y="451764"/>
                  </a:lnTo>
                  <a:lnTo>
                    <a:pt x="0" y="451764"/>
                  </a:lnTo>
                  <a:close/>
                </a:path>
              </a:pathLst>
            </a:custGeom>
            <a:solidFill>
              <a:srgbClr val="132B3F"/>
            </a:solidFill>
          </p:spPr>
        </p:sp>
        <p:sp>
          <p:nvSpPr>
            <p:cNvPr name="TextBox 10" id="10"/>
            <p:cNvSpPr txBox="true"/>
            <p:nvPr/>
          </p:nvSpPr>
          <p:spPr>
            <a:xfrm>
              <a:off x="0" y="-9525"/>
              <a:ext cx="1459735" cy="461289"/>
            </a:xfrm>
            <a:prstGeom prst="rect">
              <a:avLst/>
            </a:prstGeom>
          </p:spPr>
          <p:txBody>
            <a:bodyPr anchor="ctr" rtlCol="false" tIns="50800" lIns="50800" bIns="50800" rIns="50800"/>
            <a:lstStyle/>
            <a:p>
              <a:pPr algn="ctr">
                <a:lnSpc>
                  <a:spcPts val="2520"/>
                </a:lnSpc>
              </a:pPr>
            </a:p>
          </p:txBody>
        </p:sp>
      </p:grpSp>
      <p:sp>
        <p:nvSpPr>
          <p:cNvPr name="TextBox 11" id="11"/>
          <p:cNvSpPr txBox="true"/>
          <p:nvPr/>
        </p:nvSpPr>
        <p:spPr>
          <a:xfrm rot="0">
            <a:off x="10353689" y="2558297"/>
            <a:ext cx="5395476" cy="1657350"/>
          </a:xfrm>
          <a:prstGeom prst="rect">
            <a:avLst/>
          </a:prstGeom>
        </p:spPr>
        <p:txBody>
          <a:bodyPr anchor="t" rtlCol="false" tIns="0" lIns="0" bIns="0" rIns="0">
            <a:spAutoFit/>
          </a:bodyPr>
          <a:lstStyle/>
          <a:p>
            <a:pPr algn="ctr">
              <a:lnSpc>
                <a:spcPts val="3239"/>
              </a:lnSpc>
              <a:spcBef>
                <a:spcPct val="0"/>
              </a:spcBef>
            </a:pPr>
            <a:r>
              <a:rPr lang="en-US" sz="2699">
                <a:solidFill>
                  <a:srgbClr val="CCC2A3"/>
                </a:solidFill>
                <a:latin typeface="Arial"/>
                <a:ea typeface="Arial"/>
                <a:cs typeface="Arial"/>
                <a:sym typeface="Arial"/>
              </a:rPr>
              <a:t>Закон склоняется к спасению. </a:t>
            </a:r>
            <a:r>
              <a:rPr lang="en-US" sz="2699">
                <a:solidFill>
                  <a:srgbClr val="CCC2A3"/>
                </a:solidFill>
                <a:latin typeface="Arial"/>
                <a:ea typeface="Arial"/>
                <a:cs typeface="Arial"/>
                <a:sym typeface="Arial"/>
              </a:rPr>
              <a:t>Мы обязаны пойти на вероятный риск, чтобы спасти ближнего от неминуемой гибели.</a:t>
            </a:r>
          </a:p>
        </p:txBody>
      </p:sp>
      <p:grpSp>
        <p:nvGrpSpPr>
          <p:cNvPr name="Group 12" id="12"/>
          <p:cNvGrpSpPr/>
          <p:nvPr/>
        </p:nvGrpSpPr>
        <p:grpSpPr>
          <a:xfrm rot="0">
            <a:off x="3304529" y="8986023"/>
            <a:ext cx="12734087" cy="810599"/>
            <a:chOff x="0" y="0"/>
            <a:chExt cx="3353834" cy="213491"/>
          </a:xfrm>
        </p:grpSpPr>
        <p:sp>
          <p:nvSpPr>
            <p:cNvPr name="Freeform 13" id="13"/>
            <p:cNvSpPr/>
            <p:nvPr/>
          </p:nvSpPr>
          <p:spPr>
            <a:xfrm flipH="false" flipV="false" rot="0">
              <a:off x="0" y="0"/>
              <a:ext cx="3353834" cy="213491"/>
            </a:xfrm>
            <a:custGeom>
              <a:avLst/>
              <a:gdLst/>
              <a:ahLst/>
              <a:cxnLst/>
              <a:rect r="r" b="b" t="t" l="l"/>
              <a:pathLst>
                <a:path h="213491" w="3353834">
                  <a:moveTo>
                    <a:pt x="0" y="0"/>
                  </a:moveTo>
                  <a:lnTo>
                    <a:pt x="3353834" y="0"/>
                  </a:lnTo>
                  <a:lnTo>
                    <a:pt x="3353834" y="213491"/>
                  </a:lnTo>
                  <a:lnTo>
                    <a:pt x="0" y="213491"/>
                  </a:lnTo>
                  <a:close/>
                </a:path>
              </a:pathLst>
            </a:custGeom>
            <a:solidFill>
              <a:srgbClr val="1A2C42"/>
            </a:solidFill>
          </p:spPr>
        </p:sp>
        <p:sp>
          <p:nvSpPr>
            <p:cNvPr name="TextBox 14" id="14"/>
            <p:cNvSpPr txBox="true"/>
            <p:nvPr/>
          </p:nvSpPr>
          <p:spPr>
            <a:xfrm>
              <a:off x="0" y="-9525"/>
              <a:ext cx="3353834" cy="223016"/>
            </a:xfrm>
            <a:prstGeom prst="rect">
              <a:avLst/>
            </a:prstGeom>
          </p:spPr>
          <p:txBody>
            <a:bodyPr anchor="ctr" rtlCol="false" tIns="50800" lIns="50800" bIns="50800" rIns="50800"/>
            <a:lstStyle/>
            <a:p>
              <a:pPr algn="ctr">
                <a:lnSpc>
                  <a:spcPts val="2520"/>
                </a:lnSpc>
              </a:pPr>
            </a:p>
          </p:txBody>
        </p:sp>
      </p:grpSp>
      <p:sp>
        <p:nvSpPr>
          <p:cNvPr name="TextBox 15" id="15"/>
          <p:cNvSpPr txBox="true"/>
          <p:nvPr/>
        </p:nvSpPr>
        <p:spPr>
          <a:xfrm rot="0">
            <a:off x="3304529" y="8943975"/>
            <a:ext cx="12734087" cy="800100"/>
          </a:xfrm>
          <a:prstGeom prst="rect">
            <a:avLst/>
          </a:prstGeom>
        </p:spPr>
        <p:txBody>
          <a:bodyPr anchor="t" rtlCol="false" tIns="0" lIns="0" bIns="0" rIns="0">
            <a:spAutoFit/>
          </a:bodyPr>
          <a:lstStyle/>
          <a:p>
            <a:pPr algn="ctr">
              <a:lnSpc>
                <a:spcPts val="3119"/>
              </a:lnSpc>
              <a:spcBef>
                <a:spcPct val="0"/>
              </a:spcBef>
            </a:pPr>
            <a:r>
              <a:rPr lang="en-US" sz="2599">
                <a:solidFill>
                  <a:srgbClr val="E5EBF1"/>
                </a:solidFill>
                <a:latin typeface="Arial"/>
                <a:ea typeface="Arial"/>
                <a:cs typeface="Arial"/>
                <a:sym typeface="Arial"/>
              </a:rPr>
              <a:t>«Если человек во</a:t>
            </a:r>
            <a:r>
              <a:rPr lang="en-US" sz="2599">
                <a:solidFill>
                  <a:srgbClr val="E5EBF1"/>
                </a:solidFill>
                <a:latin typeface="Arial"/>
                <a:ea typeface="Arial"/>
                <a:cs typeface="Arial"/>
                <a:sym typeface="Arial"/>
              </a:rPr>
              <a:t>здерживается от помощи из-за страха, он нарушает запрет: "Не стой на крови ближнего своего"».</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2492612"/>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1911 году мой сын сопроводил меня в клинику в Балаклаве, в Крыму. Там была пещ</a:t>
            </a:r>
            <a:r>
              <a:rPr lang="en-US" sz="3150">
                <a:solidFill>
                  <a:srgbClr val="000000"/>
                </a:solidFill>
                <a:latin typeface="Calibri (MS)"/>
                <a:ea typeface="Calibri (MS)"/>
                <a:cs typeface="Calibri (MS)"/>
                <a:sym typeface="Calibri (MS)"/>
              </a:rPr>
              <a:t>ера, ведущая к морю. Поток воды прорывается сквозь теснину между двумя стенами пещеры и впадает в море. Место, где встречаются поток и море, было очень опасным; даже опытные пловцы проявляли там осторожность. Однажды я была на берегу, где мы собрались провести время. Я услышала, что мальчик тонет, и пошла посмотреть, что происходит.</a:t>
            </a:r>
          </a:p>
          <a:p>
            <a:pPr algn="just">
              <a:lnSpc>
                <a:spcPts val="4592"/>
              </a:lnSpc>
            </a:pPr>
            <a:r>
              <a:rPr lang="en-US" sz="3150">
                <a:solidFill>
                  <a:srgbClr val="000000"/>
                </a:solidFill>
                <a:latin typeface="Calibri (MS)"/>
                <a:ea typeface="Calibri (MS)"/>
                <a:cs typeface="Calibri (MS)"/>
                <a:sym typeface="Calibri (MS)"/>
              </a:rPr>
              <a:t>Я узнала от других и увидела своими глазами, что маленький ребенок вышел в море в лодке в одиночку с одним лишь веслом. Как я уже сказала, место, где встречаются поток и море, было очень опасным. Лодка начала тонуть вместе с ребенком.</a:t>
            </a:r>
          </a:p>
        </p:txBody>
      </p:sp>
      <p:sp>
        <p:nvSpPr>
          <p:cNvPr name="AutoShape 4" id="4"/>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grpSp>
        <p:nvGrpSpPr>
          <p:cNvPr name="Group 5" id="5"/>
          <p:cNvGrpSpPr/>
          <p:nvPr/>
        </p:nvGrpSpPr>
        <p:grpSpPr>
          <a:xfrm rot="0">
            <a:off x="327736" y="374971"/>
            <a:ext cx="1859128" cy="3086100"/>
            <a:chOff x="0" y="0"/>
            <a:chExt cx="489647" cy="812800"/>
          </a:xfrm>
        </p:grpSpPr>
        <p:sp>
          <p:nvSpPr>
            <p:cNvPr name="Freeform 6" id="6"/>
            <p:cNvSpPr/>
            <p:nvPr/>
          </p:nvSpPr>
          <p:spPr>
            <a:xfrm flipH="false" flipV="false" rot="0">
              <a:off x="0" y="0"/>
              <a:ext cx="489647" cy="812800"/>
            </a:xfrm>
            <a:custGeom>
              <a:avLst/>
              <a:gdLst/>
              <a:ahLst/>
              <a:cxnLst/>
              <a:rect r="r" b="b" t="t" l="l"/>
              <a:pathLst>
                <a:path h="812800" w="489647">
                  <a:moveTo>
                    <a:pt x="0" y="0"/>
                  </a:moveTo>
                  <a:lnTo>
                    <a:pt x="489647" y="0"/>
                  </a:lnTo>
                  <a:lnTo>
                    <a:pt x="489647" y="812800"/>
                  </a:lnTo>
                  <a:lnTo>
                    <a:pt x="0" y="812800"/>
                  </a:lnTo>
                  <a:close/>
                </a:path>
              </a:pathLst>
            </a:custGeom>
            <a:solidFill>
              <a:srgbClr val="195E68"/>
            </a:solidFill>
          </p:spPr>
        </p:sp>
        <p:sp>
          <p:nvSpPr>
            <p:cNvPr name="TextBox 7" id="7"/>
            <p:cNvSpPr txBox="true"/>
            <p:nvPr/>
          </p:nvSpPr>
          <p:spPr>
            <a:xfrm>
              <a:off x="0" y="-38100"/>
              <a:ext cx="489647" cy="8509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655472" y="1165736"/>
            <a:ext cx="1203655" cy="1504569"/>
            <a:chOff x="0" y="0"/>
            <a:chExt cx="1604874" cy="2006092"/>
          </a:xfrm>
        </p:grpSpPr>
        <p:sp>
          <p:nvSpPr>
            <p:cNvPr name="Freeform 9" id="9"/>
            <p:cNvSpPr/>
            <p:nvPr/>
          </p:nvSpPr>
          <p:spPr>
            <a:xfrm flipH="false" flipV="false" rot="0">
              <a:off x="0" y="0"/>
              <a:ext cx="1604899" cy="2006092"/>
            </a:xfrm>
            <a:custGeom>
              <a:avLst/>
              <a:gdLst/>
              <a:ahLst/>
              <a:cxnLst/>
              <a:rect r="r" b="b" t="t" l="l"/>
              <a:pathLst>
                <a:path h="2006092" w="1604899">
                  <a:moveTo>
                    <a:pt x="0" y="0"/>
                  </a:moveTo>
                  <a:lnTo>
                    <a:pt x="1604899" y="0"/>
                  </a:lnTo>
                  <a:lnTo>
                    <a:pt x="1604899" y="2006092"/>
                  </a:lnTo>
                  <a:lnTo>
                    <a:pt x="0" y="2006092"/>
                  </a:lnTo>
                  <a:lnTo>
                    <a:pt x="0" y="0"/>
                  </a:lnTo>
                  <a:close/>
                </a:path>
              </a:pathLst>
            </a:custGeom>
            <a:blipFill>
              <a:blip r:embed="rId3"/>
              <a:stretch>
                <a:fillRect l="0" t="0" r="1" b="0"/>
              </a:stretch>
            </a:blipFill>
          </p:spPr>
        </p:sp>
      </p:grpSp>
      <p:sp>
        <p:nvSpPr>
          <p:cNvPr name="TextBox 10" id="10"/>
          <p:cNvSpPr txBox="true"/>
          <p:nvPr/>
        </p:nvSpPr>
        <p:spPr>
          <a:xfrm rot="0">
            <a:off x="3385957" y="728663"/>
            <a:ext cx="11086667"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История - «Спасающий детей»</a:t>
            </a:r>
          </a:p>
        </p:txBody>
      </p:sp>
      <p:sp>
        <p:nvSpPr>
          <p:cNvPr name="TextBox 11" id="11"/>
          <p:cNvSpPr txBox="true"/>
          <p:nvPr/>
        </p:nvSpPr>
        <p:spPr>
          <a:xfrm rot="0">
            <a:off x="3421732" y="1654412"/>
            <a:ext cx="12519058" cy="9810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Эта история была записана м</a:t>
            </a:r>
            <a:r>
              <a:rPr lang="en-US" b="true" sz="3000" strike="noStrike" u="none">
                <a:solidFill>
                  <a:srgbClr val="1A969B"/>
                </a:solidFill>
                <a:latin typeface="Calibri (MS) Bold"/>
                <a:ea typeface="Calibri (MS) Bold"/>
                <a:cs typeface="Calibri (MS) Bold"/>
                <a:sym typeface="Calibri (MS) Bold"/>
              </a:rPr>
              <a:t>ате</a:t>
            </a:r>
            <a:r>
              <a:rPr lang="en-US" b="true" sz="3000" strike="noStrike" u="none">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ь</a:t>
            </a:r>
            <a:r>
              <a:rPr lang="en-US" b="true" sz="3000" strike="noStrike" u="none">
                <a:solidFill>
                  <a:srgbClr val="1A969B"/>
                </a:solidFill>
                <a:latin typeface="Calibri (MS) Bold"/>
                <a:ea typeface="Calibri (MS) Bold"/>
                <a:cs typeface="Calibri (MS) Bold"/>
                <a:sym typeface="Calibri (MS) Bold"/>
              </a:rPr>
              <a:t>ю Ребе, Ребецн Ханой,</a:t>
            </a:r>
            <a:r>
              <a:rPr lang="en-US" b="true" sz="3000" strike="noStrike" u="none">
                <a:solidFill>
                  <a:srgbClr val="1A969B"/>
                </a:solidFill>
                <a:latin typeface="Calibri (MS) Bold"/>
                <a:ea typeface="Calibri (MS) Bold"/>
                <a:cs typeface="Calibri (MS) Bold"/>
                <a:sym typeface="Calibri (MS) Bold"/>
              </a:rPr>
              <a:t> в ее мемуар</a:t>
            </a:r>
            <a:r>
              <a:rPr lang="en-US" b="true" sz="3000" strike="noStrike" u="none">
                <a:solidFill>
                  <a:srgbClr val="1A969B"/>
                </a:solidFill>
                <a:latin typeface="Calibri (MS) Bold"/>
                <a:ea typeface="Calibri (MS) Bold"/>
                <a:cs typeface="Calibri (MS) Bold"/>
                <a:sym typeface="Calibri (MS) Bold"/>
              </a:rPr>
              <a:t>ах </a:t>
            </a:r>
            <a:r>
              <a:rPr lang="en-US" b="true" sz="3000" strike="noStrike" u="none">
                <a:solidFill>
                  <a:srgbClr val="1A969B"/>
                </a:solidFill>
                <a:latin typeface="Calibri (MS) Bold"/>
                <a:ea typeface="Calibri (MS) Bold"/>
                <a:cs typeface="Calibri (MS) Bold"/>
                <a:sym typeface="Calibri (MS) Bold"/>
              </a:rPr>
              <a:t>о</a:t>
            </a:r>
            <a:r>
              <a:rPr lang="en-US" b="true" sz="3000" strike="noStrike" u="none">
                <a:solidFill>
                  <a:srgbClr val="1A969B"/>
                </a:solidFill>
                <a:latin typeface="Calibri (MS) Bold"/>
                <a:ea typeface="Calibri (MS) Bold"/>
                <a:cs typeface="Calibri (MS) Bold"/>
                <a:sym typeface="Calibri (MS) Bold"/>
              </a:rPr>
              <a:t> ее девятилет</a:t>
            </a:r>
            <a:r>
              <a:rPr lang="en-US" b="true" sz="3000" strike="noStrike" u="none">
                <a:solidFill>
                  <a:srgbClr val="1A969B"/>
                </a:solidFill>
                <a:latin typeface="Calibri (MS) Bold"/>
                <a:ea typeface="Calibri (MS) Bold"/>
                <a:cs typeface="Calibri (MS) Bold"/>
                <a:sym typeface="Calibri (MS) Bold"/>
              </a:rPr>
              <a:t>не</a:t>
            </a:r>
            <a:r>
              <a:rPr lang="en-US" b="true" sz="3000" strike="noStrike" u="none">
                <a:solidFill>
                  <a:srgbClr val="1A969B"/>
                </a:solidFill>
                <a:latin typeface="Calibri (MS) Bold"/>
                <a:ea typeface="Calibri (MS) Bold"/>
                <a:cs typeface="Calibri (MS) Bold"/>
                <a:sym typeface="Calibri (MS) Bold"/>
              </a:rPr>
              <a:t>м сыне:</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885825"/>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Когда мой сын заметил это, он поплыл к лодке, залез внутрь и взял весло у измученного мальчика, едва не потерявшего сознание. Взяв управление на себя, он вывел лодку из опасной зоны, доставил ее к берегу и спас пассажира. </a:t>
            </a:r>
          </a:p>
          <a:p>
            <a:pPr algn="just">
              <a:lnSpc>
                <a:spcPts val="4592"/>
              </a:lnSpc>
            </a:pPr>
            <a:r>
              <a:rPr lang="en-US" sz="3150">
                <a:solidFill>
                  <a:srgbClr val="000000"/>
                </a:solidFill>
                <a:latin typeface="Calibri (MS)"/>
                <a:ea typeface="Calibri (MS)"/>
                <a:cs typeface="Calibri (MS)"/>
                <a:sym typeface="Calibri (MS)"/>
              </a:rPr>
              <a:t>Но после этого я бы сказала необычайно изнурительного спасения мой сын был физически и эмоционально истощен. Ведь без подготовки и раздумий ему пришлось найти верную стратегию, в каком направлении отвести лодку к безопасному участку. </a:t>
            </a:r>
          </a:p>
          <a:p>
            <a:pPr algn="just">
              <a:lnSpc>
                <a:spcPts val="4592"/>
              </a:lnSpc>
            </a:pPr>
            <a:r>
              <a:rPr lang="en-US" sz="3150">
                <a:solidFill>
                  <a:srgbClr val="000000"/>
                </a:solidFill>
                <a:latin typeface="Calibri (MS)"/>
                <a:ea typeface="Calibri (MS)"/>
                <a:cs typeface="Calibri (MS)"/>
                <a:sym typeface="Calibri (MS)"/>
              </a:rPr>
              <a:t>В результате мой сын очень ослаб, и уже сам начал прилагать усилия, чтобы остаться на плаву близко к берегу. Когда я его увидела, он был изможден и бледен, а его одежда была промокшей. Слава Б-гу, нам удалось его безопасно достать.</a:t>
            </a:r>
          </a:p>
        </p:txBody>
      </p:sp>
      <p:grpSp>
        <p:nvGrpSpPr>
          <p:cNvPr name="Group 4" id="4"/>
          <p:cNvGrpSpPr/>
          <p:nvPr/>
        </p:nvGrpSpPr>
        <p:grpSpPr>
          <a:xfrm rot="0">
            <a:off x="327736" y="374971"/>
            <a:ext cx="1859128" cy="3086100"/>
            <a:chOff x="0" y="0"/>
            <a:chExt cx="489647" cy="812800"/>
          </a:xfrm>
        </p:grpSpPr>
        <p:sp>
          <p:nvSpPr>
            <p:cNvPr name="Freeform 5" id="5"/>
            <p:cNvSpPr/>
            <p:nvPr/>
          </p:nvSpPr>
          <p:spPr>
            <a:xfrm flipH="false" flipV="false" rot="0">
              <a:off x="0" y="0"/>
              <a:ext cx="489647" cy="812800"/>
            </a:xfrm>
            <a:custGeom>
              <a:avLst/>
              <a:gdLst/>
              <a:ahLst/>
              <a:cxnLst/>
              <a:rect r="r" b="b" t="t" l="l"/>
              <a:pathLst>
                <a:path h="812800" w="489647">
                  <a:moveTo>
                    <a:pt x="0" y="0"/>
                  </a:moveTo>
                  <a:lnTo>
                    <a:pt x="489647" y="0"/>
                  </a:lnTo>
                  <a:lnTo>
                    <a:pt x="489647" y="812800"/>
                  </a:lnTo>
                  <a:lnTo>
                    <a:pt x="0" y="812800"/>
                  </a:lnTo>
                  <a:close/>
                </a:path>
              </a:pathLst>
            </a:custGeom>
            <a:solidFill>
              <a:srgbClr val="195E68"/>
            </a:solidFill>
          </p:spPr>
        </p:sp>
        <p:sp>
          <p:nvSpPr>
            <p:cNvPr name="TextBox 6" id="6"/>
            <p:cNvSpPr txBox="true"/>
            <p:nvPr/>
          </p:nvSpPr>
          <p:spPr>
            <a:xfrm>
              <a:off x="0" y="-38100"/>
              <a:ext cx="489647" cy="850900"/>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655472" y="1165736"/>
            <a:ext cx="1203655" cy="1504569"/>
            <a:chOff x="0" y="0"/>
            <a:chExt cx="1604874" cy="2006092"/>
          </a:xfrm>
        </p:grpSpPr>
        <p:sp>
          <p:nvSpPr>
            <p:cNvPr name="Freeform 8" id="8"/>
            <p:cNvSpPr/>
            <p:nvPr/>
          </p:nvSpPr>
          <p:spPr>
            <a:xfrm flipH="false" flipV="false" rot="0">
              <a:off x="0" y="0"/>
              <a:ext cx="1604899" cy="2006092"/>
            </a:xfrm>
            <a:custGeom>
              <a:avLst/>
              <a:gdLst/>
              <a:ahLst/>
              <a:cxnLst/>
              <a:rect r="r" b="b" t="t" l="l"/>
              <a:pathLst>
                <a:path h="2006092" w="1604899">
                  <a:moveTo>
                    <a:pt x="0" y="0"/>
                  </a:moveTo>
                  <a:lnTo>
                    <a:pt x="1604899" y="0"/>
                  </a:lnTo>
                  <a:lnTo>
                    <a:pt x="1604899" y="2006092"/>
                  </a:lnTo>
                  <a:lnTo>
                    <a:pt x="0" y="2006092"/>
                  </a:lnTo>
                  <a:lnTo>
                    <a:pt x="0" y="0"/>
                  </a:lnTo>
                  <a:close/>
                </a:path>
              </a:pathLst>
            </a:custGeom>
            <a:blipFill>
              <a:blip r:embed="rId3"/>
              <a:stretch>
                <a:fillRect l="0" t="0" r="1" b="0"/>
              </a:stretch>
            </a:blipFill>
          </p:spPr>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453010"/>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Рабби Иси был схвачен в Сафсуфе. Рабби Йонатан сказал: «Пусть мертвого завернут в его саван». Рабби Шимон бен Лакиш сказал: «Даже если мне придется убивать или быть убитым, я пойду и спасу его силой». Он пошел и договорился, и отдали его ему. Он сказал им: «Приходите к</a:t>
            </a:r>
            <a:r>
              <a:rPr lang="en-US" sz="3150">
                <a:solidFill>
                  <a:srgbClr val="000000"/>
                </a:solidFill>
                <a:latin typeface="Calibri (MS)"/>
                <a:ea typeface="Calibri (MS)"/>
                <a:cs typeface="Calibri (MS)"/>
                <a:sym typeface="Calibri (MS)"/>
              </a:rPr>
              <a:t> нашему старцу, он помолится за вас». Пришли к Рабби Йоханану. Он сказал: «То, что было в вашем сердце сделать ради него, то будет сделано с этими людьми». Не успели они еще достигнуть Эпифосароса, как все погибли.</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Иерусалимский Талмуд</a:t>
            </a:r>
            <a:r>
              <a:rPr lang="en-US" sz="2400" b="true">
                <a:solidFill>
                  <a:srgbClr val="1A969B"/>
                </a:solidFill>
                <a:latin typeface="Calibri (MS) Bold"/>
                <a:ea typeface="Calibri (MS) Bold"/>
                <a:cs typeface="Calibri (MS) Bold"/>
                <a:sym typeface="Calibri (MS) Bold"/>
              </a:rPr>
              <a:t>, Трумот 47a</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385957" y="5959897"/>
            <a:ext cx="13716000" cy="352581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«Пусть мер</a:t>
            </a:r>
            <a:r>
              <a:rPr lang="en-US" sz="3150" b="true">
                <a:solidFill>
                  <a:srgbClr val="000000"/>
                </a:solidFill>
                <a:latin typeface="Calibri (MS) Bold"/>
                <a:ea typeface="Calibri (MS) Bold"/>
                <a:cs typeface="Calibri (MS) Bold"/>
                <a:sym typeface="Calibri (MS) Bold"/>
              </a:rPr>
              <a:t>твого завернут в его саван»:</a:t>
            </a:r>
            <a:r>
              <a:rPr lang="en-US" sz="3150">
                <a:solidFill>
                  <a:srgbClr val="000000"/>
                </a:solidFill>
                <a:latin typeface="Calibri (MS)"/>
                <a:ea typeface="Calibri (MS)"/>
                <a:cs typeface="Calibri (MS)"/>
                <a:sym typeface="Calibri (MS)"/>
              </a:rPr>
              <a:t> то есть, они [мысленно простились] с ним, отчаявшись от него, и единственное, что ему оставалось, это готовить для себя погребальный саван. Но рабби Шимон бен Лакиш узнал об этом и сказал: Или «убивать или быть убитым, я пойду и спасу его силой». Он пошел и умилостивил этих разбойников, и они освободили человека и передали его рабби Шимону бен Лакишу.</a:t>
            </a:r>
          </a:p>
        </p:txBody>
      </p:sp>
      <p:sp>
        <p:nvSpPr>
          <p:cNvPr name="TextBox 8" id="8"/>
          <p:cNvSpPr txBox="true"/>
          <p:nvPr/>
        </p:nvSpPr>
        <p:spPr>
          <a:xfrm rot="0">
            <a:off x="3385957" y="5578897"/>
            <a:ext cx="12519058"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Пне</a:t>
            </a:r>
            <a:r>
              <a:rPr lang="en-US" b="true" sz="3000" strike="noStrike" u="none">
                <a:solidFill>
                  <a:srgbClr val="1A969B"/>
                </a:solidFill>
                <a:latin typeface="Calibri (MS) Bold"/>
                <a:ea typeface="Calibri (MS) Bold"/>
                <a:cs typeface="Calibri (MS) Bold"/>
                <a:sym typeface="Calibri (MS) Bold"/>
              </a:rPr>
              <a:t>й Мо</a:t>
            </a:r>
            <a:r>
              <a:rPr lang="en-US" b="true" sz="3000" strike="noStrike" u="none">
                <a:solidFill>
                  <a:srgbClr val="1A969B"/>
                </a:solidFill>
                <a:latin typeface="Calibri (MS) Bold"/>
                <a:ea typeface="Calibri (MS) Bold"/>
                <a:cs typeface="Calibri (MS) Bold"/>
                <a:sym typeface="Calibri (MS) Bold"/>
              </a:rPr>
              <a:t>ш</a:t>
            </a:r>
            <a:r>
              <a:rPr lang="en-US" b="true" sz="3000" strike="noStrike" u="none">
                <a:solidFill>
                  <a:srgbClr val="1A969B"/>
                </a:solidFill>
                <a:latin typeface="Calibri (MS) Bold"/>
                <a:ea typeface="Calibri (MS) Bold"/>
                <a:cs typeface="Calibri (MS) Bold"/>
                <a:sym typeface="Calibri (MS) Bold"/>
              </a:rPr>
              <a:t>е</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885825"/>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Рабби Шимон бен Лакиш сказал: «Приходите к</a:t>
            </a:r>
            <a:r>
              <a:rPr lang="en-US" sz="3150">
                <a:solidFill>
                  <a:srgbClr val="000000"/>
                </a:solidFill>
                <a:latin typeface="Calibri (MS)"/>
                <a:ea typeface="Calibri (MS)"/>
                <a:cs typeface="Calibri (MS)"/>
                <a:sym typeface="Calibri (MS)"/>
              </a:rPr>
              <a:t> нашему старцу — Рабби Йоханану, — он помолится за вас».</a:t>
            </a:r>
          </a:p>
          <a:p>
            <a:pPr algn="just">
              <a:lnSpc>
                <a:spcPts val="4592"/>
              </a:lnSpc>
            </a:pPr>
            <a:r>
              <a:rPr lang="en-US" sz="3150">
                <a:solidFill>
                  <a:srgbClr val="000000"/>
                </a:solidFill>
                <a:latin typeface="Calibri (MS)"/>
                <a:ea typeface="Calibri (MS)"/>
                <a:cs typeface="Calibri (MS)"/>
                <a:sym typeface="Calibri (MS)"/>
              </a:rPr>
              <a:t>Они пришли к рабби Йоханану, и он сказал им: «То, что намеревались вы сделать с ним, то будет сделано с вами». И действительно, все, что им было предначертано Свыше, сбылось, и прежде чем они достигли места под названием Эпифосарос, все они были убиты.</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Freeform 4" id="4"/>
          <p:cNvSpPr/>
          <p:nvPr/>
        </p:nvSpPr>
        <p:spPr>
          <a:xfrm flipH="false" flipV="false" rot="0">
            <a:off x="6840924" y="4796826"/>
            <a:ext cx="72250" cy="142716"/>
          </a:xfrm>
          <a:custGeom>
            <a:avLst/>
            <a:gdLst/>
            <a:ahLst/>
            <a:cxnLst/>
            <a:rect r="r" b="b" t="t" l="l"/>
            <a:pathLst>
              <a:path h="142716" w="72250">
                <a:moveTo>
                  <a:pt x="0" y="0"/>
                </a:moveTo>
                <a:lnTo>
                  <a:pt x="72250" y="0"/>
                </a:lnTo>
                <a:lnTo>
                  <a:pt x="72250" y="142716"/>
                </a:lnTo>
                <a:lnTo>
                  <a:pt x="0" y="1427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3232682" y="5247090"/>
            <a:ext cx="204147" cy="395390"/>
            <a:chOff x="0" y="0"/>
            <a:chExt cx="53767" cy="104136"/>
          </a:xfrm>
        </p:grpSpPr>
        <p:sp>
          <p:nvSpPr>
            <p:cNvPr name="Freeform 6" id="6"/>
            <p:cNvSpPr/>
            <p:nvPr/>
          </p:nvSpPr>
          <p:spPr>
            <a:xfrm flipH="false" flipV="false" rot="0">
              <a:off x="0" y="0"/>
              <a:ext cx="53767" cy="104136"/>
            </a:xfrm>
            <a:custGeom>
              <a:avLst/>
              <a:gdLst/>
              <a:ahLst/>
              <a:cxnLst/>
              <a:rect r="r" b="b" t="t" l="l"/>
              <a:pathLst>
                <a:path h="104136" w="53767">
                  <a:moveTo>
                    <a:pt x="0" y="0"/>
                  </a:moveTo>
                  <a:lnTo>
                    <a:pt x="53767" y="0"/>
                  </a:lnTo>
                  <a:lnTo>
                    <a:pt x="53767" y="104136"/>
                  </a:lnTo>
                  <a:lnTo>
                    <a:pt x="0" y="104136"/>
                  </a:lnTo>
                  <a:close/>
                </a:path>
              </a:pathLst>
            </a:custGeom>
            <a:solidFill>
              <a:srgbClr val="F4EBCD"/>
            </a:solidFill>
          </p:spPr>
        </p:sp>
        <p:sp>
          <p:nvSpPr>
            <p:cNvPr name="TextBox 7" id="7"/>
            <p:cNvSpPr txBox="true"/>
            <p:nvPr/>
          </p:nvSpPr>
          <p:spPr>
            <a:xfrm>
              <a:off x="0" y="-9525"/>
              <a:ext cx="53767" cy="113661"/>
            </a:xfrm>
            <a:prstGeom prst="rect">
              <a:avLst/>
            </a:prstGeom>
          </p:spPr>
          <p:txBody>
            <a:bodyPr anchor="ctr" rtlCol="false" tIns="50800" lIns="50800" bIns="50800" rIns="50800"/>
            <a:lstStyle/>
            <a:p>
              <a:pPr algn="ctr">
                <a:lnSpc>
                  <a:spcPts val="2520"/>
                </a:lnSpc>
              </a:pPr>
            </a:p>
          </p:txBody>
        </p:sp>
      </p:grpSp>
      <p:sp>
        <p:nvSpPr>
          <p:cNvPr name="TextBox 8" id="8"/>
          <p:cNvSpPr txBox="true"/>
          <p:nvPr/>
        </p:nvSpPr>
        <p:spPr>
          <a:xfrm rot="0">
            <a:off x="3235978" y="5171985"/>
            <a:ext cx="200851" cy="433220"/>
          </a:xfrm>
          <a:prstGeom prst="rect">
            <a:avLst/>
          </a:prstGeom>
        </p:spPr>
        <p:txBody>
          <a:bodyPr anchor="t" rtlCol="false" tIns="0" lIns="0" bIns="0" rIns="0">
            <a:spAutoFit/>
          </a:bodyPr>
          <a:lstStyle/>
          <a:p>
            <a:pPr algn="ctr">
              <a:lnSpc>
                <a:spcPts val="3599"/>
              </a:lnSpc>
            </a:pPr>
            <a:r>
              <a:rPr lang="en-US" sz="2570">
                <a:solidFill>
                  <a:srgbClr val="000000"/>
                </a:solidFill>
                <a:latin typeface="Coustard"/>
                <a:ea typeface="Coustard"/>
                <a:cs typeface="Coustard"/>
                <a:sym typeface="Coustard"/>
              </a:rPr>
              <a:t>р</a:t>
            </a:r>
          </a:p>
        </p:txBody>
      </p:sp>
      <p:grpSp>
        <p:nvGrpSpPr>
          <p:cNvPr name="Group 9" id="9"/>
          <p:cNvGrpSpPr/>
          <p:nvPr/>
        </p:nvGrpSpPr>
        <p:grpSpPr>
          <a:xfrm rot="0">
            <a:off x="3083529" y="6211021"/>
            <a:ext cx="204147" cy="395390"/>
            <a:chOff x="0" y="0"/>
            <a:chExt cx="53767" cy="104136"/>
          </a:xfrm>
        </p:grpSpPr>
        <p:sp>
          <p:nvSpPr>
            <p:cNvPr name="Freeform 10" id="10"/>
            <p:cNvSpPr/>
            <p:nvPr/>
          </p:nvSpPr>
          <p:spPr>
            <a:xfrm flipH="false" flipV="false" rot="0">
              <a:off x="0" y="0"/>
              <a:ext cx="53767" cy="104136"/>
            </a:xfrm>
            <a:custGeom>
              <a:avLst/>
              <a:gdLst/>
              <a:ahLst/>
              <a:cxnLst/>
              <a:rect r="r" b="b" t="t" l="l"/>
              <a:pathLst>
                <a:path h="104136" w="53767">
                  <a:moveTo>
                    <a:pt x="0" y="0"/>
                  </a:moveTo>
                  <a:lnTo>
                    <a:pt x="53767" y="0"/>
                  </a:lnTo>
                  <a:lnTo>
                    <a:pt x="53767" y="104136"/>
                  </a:lnTo>
                  <a:lnTo>
                    <a:pt x="0" y="104136"/>
                  </a:lnTo>
                  <a:close/>
                </a:path>
              </a:pathLst>
            </a:custGeom>
            <a:solidFill>
              <a:srgbClr val="F4EBCD"/>
            </a:solidFill>
          </p:spPr>
        </p:sp>
        <p:sp>
          <p:nvSpPr>
            <p:cNvPr name="TextBox 11" id="11"/>
            <p:cNvSpPr txBox="true"/>
            <p:nvPr/>
          </p:nvSpPr>
          <p:spPr>
            <a:xfrm>
              <a:off x="0" y="-9525"/>
              <a:ext cx="53767" cy="113661"/>
            </a:xfrm>
            <a:prstGeom prst="rect">
              <a:avLst/>
            </a:prstGeom>
          </p:spPr>
          <p:txBody>
            <a:bodyPr anchor="ctr" rtlCol="false" tIns="50800" lIns="50800" bIns="50800" rIns="50800"/>
            <a:lstStyle/>
            <a:p>
              <a:pPr algn="ctr">
                <a:lnSpc>
                  <a:spcPts val="2520"/>
                </a:lnSpc>
              </a:pPr>
            </a:p>
          </p:txBody>
        </p:sp>
      </p:grpSp>
      <p:sp>
        <p:nvSpPr>
          <p:cNvPr name="TextBox 12" id="12"/>
          <p:cNvSpPr txBox="true"/>
          <p:nvPr/>
        </p:nvSpPr>
        <p:spPr>
          <a:xfrm rot="0">
            <a:off x="3085368" y="6135916"/>
            <a:ext cx="203766" cy="433220"/>
          </a:xfrm>
          <a:prstGeom prst="rect">
            <a:avLst/>
          </a:prstGeom>
        </p:spPr>
        <p:txBody>
          <a:bodyPr anchor="t" rtlCol="false" tIns="0" lIns="0" bIns="0" rIns="0">
            <a:spAutoFit/>
          </a:bodyPr>
          <a:lstStyle/>
          <a:p>
            <a:pPr algn="ctr">
              <a:lnSpc>
                <a:spcPts val="3599"/>
              </a:lnSpc>
            </a:pPr>
            <a:r>
              <a:rPr lang="en-US" sz="2570">
                <a:solidFill>
                  <a:srgbClr val="000000"/>
                </a:solidFill>
                <a:latin typeface="Coustard"/>
                <a:ea typeface="Coustard"/>
                <a:cs typeface="Coustard"/>
                <a:sym typeface="Coustard"/>
              </a:rPr>
              <a:t>п</a:t>
            </a:r>
          </a:p>
        </p:txBody>
      </p:sp>
      <p:grpSp>
        <p:nvGrpSpPr>
          <p:cNvPr name="Group 13" id="13"/>
          <p:cNvGrpSpPr/>
          <p:nvPr/>
        </p:nvGrpSpPr>
        <p:grpSpPr>
          <a:xfrm rot="0">
            <a:off x="2639042" y="6615667"/>
            <a:ext cx="204147" cy="395390"/>
            <a:chOff x="0" y="0"/>
            <a:chExt cx="53767" cy="104136"/>
          </a:xfrm>
        </p:grpSpPr>
        <p:sp>
          <p:nvSpPr>
            <p:cNvPr name="Freeform 14" id="14"/>
            <p:cNvSpPr/>
            <p:nvPr/>
          </p:nvSpPr>
          <p:spPr>
            <a:xfrm flipH="false" flipV="false" rot="0">
              <a:off x="0" y="0"/>
              <a:ext cx="53767" cy="104136"/>
            </a:xfrm>
            <a:custGeom>
              <a:avLst/>
              <a:gdLst/>
              <a:ahLst/>
              <a:cxnLst/>
              <a:rect r="r" b="b" t="t" l="l"/>
              <a:pathLst>
                <a:path h="104136" w="53767">
                  <a:moveTo>
                    <a:pt x="0" y="0"/>
                  </a:moveTo>
                  <a:lnTo>
                    <a:pt x="53767" y="0"/>
                  </a:lnTo>
                  <a:lnTo>
                    <a:pt x="53767" y="104136"/>
                  </a:lnTo>
                  <a:lnTo>
                    <a:pt x="0" y="104136"/>
                  </a:lnTo>
                  <a:close/>
                </a:path>
              </a:pathLst>
            </a:custGeom>
            <a:solidFill>
              <a:srgbClr val="F4EBCD"/>
            </a:solidFill>
          </p:spPr>
        </p:sp>
        <p:sp>
          <p:nvSpPr>
            <p:cNvPr name="TextBox 15" id="15"/>
            <p:cNvSpPr txBox="true"/>
            <p:nvPr/>
          </p:nvSpPr>
          <p:spPr>
            <a:xfrm>
              <a:off x="0" y="-9525"/>
              <a:ext cx="53767" cy="113661"/>
            </a:xfrm>
            <a:prstGeom prst="rect">
              <a:avLst/>
            </a:prstGeom>
          </p:spPr>
          <p:txBody>
            <a:bodyPr anchor="ctr" rtlCol="false" tIns="50800" lIns="50800" bIns="50800" rIns="50800"/>
            <a:lstStyle/>
            <a:p>
              <a:pPr algn="ctr">
                <a:lnSpc>
                  <a:spcPts val="2520"/>
                </a:lnSpc>
              </a:pPr>
            </a:p>
          </p:txBody>
        </p:sp>
      </p:grpSp>
      <p:sp>
        <p:nvSpPr>
          <p:cNvPr name="TextBox 16" id="16"/>
          <p:cNvSpPr txBox="true"/>
          <p:nvPr/>
        </p:nvSpPr>
        <p:spPr>
          <a:xfrm rot="0">
            <a:off x="2642338" y="6540561"/>
            <a:ext cx="200851" cy="433220"/>
          </a:xfrm>
          <a:prstGeom prst="rect">
            <a:avLst/>
          </a:prstGeom>
        </p:spPr>
        <p:txBody>
          <a:bodyPr anchor="t" rtlCol="false" tIns="0" lIns="0" bIns="0" rIns="0">
            <a:spAutoFit/>
          </a:bodyPr>
          <a:lstStyle/>
          <a:p>
            <a:pPr algn="ctr">
              <a:lnSpc>
                <a:spcPts val="3599"/>
              </a:lnSpc>
            </a:pPr>
            <a:r>
              <a:rPr lang="en-US" sz="2570">
                <a:solidFill>
                  <a:srgbClr val="000000"/>
                </a:solidFill>
                <a:latin typeface="Coustard"/>
                <a:ea typeface="Coustard"/>
                <a:cs typeface="Coustard"/>
                <a:sym typeface="Coustard"/>
              </a:rPr>
              <a:t>р</a:t>
            </a:r>
          </a:p>
        </p:txBody>
      </p:sp>
      <p:grpSp>
        <p:nvGrpSpPr>
          <p:cNvPr name="Group 17" id="17"/>
          <p:cNvGrpSpPr/>
          <p:nvPr/>
        </p:nvGrpSpPr>
        <p:grpSpPr>
          <a:xfrm rot="0">
            <a:off x="2482347" y="7922021"/>
            <a:ext cx="204147" cy="395390"/>
            <a:chOff x="0" y="0"/>
            <a:chExt cx="53767" cy="104136"/>
          </a:xfrm>
        </p:grpSpPr>
        <p:sp>
          <p:nvSpPr>
            <p:cNvPr name="Freeform 18" id="18"/>
            <p:cNvSpPr/>
            <p:nvPr/>
          </p:nvSpPr>
          <p:spPr>
            <a:xfrm flipH="false" flipV="false" rot="0">
              <a:off x="0" y="0"/>
              <a:ext cx="53767" cy="104136"/>
            </a:xfrm>
            <a:custGeom>
              <a:avLst/>
              <a:gdLst/>
              <a:ahLst/>
              <a:cxnLst/>
              <a:rect r="r" b="b" t="t" l="l"/>
              <a:pathLst>
                <a:path h="104136" w="53767">
                  <a:moveTo>
                    <a:pt x="0" y="0"/>
                  </a:moveTo>
                  <a:lnTo>
                    <a:pt x="53767" y="0"/>
                  </a:lnTo>
                  <a:lnTo>
                    <a:pt x="53767" y="104136"/>
                  </a:lnTo>
                  <a:lnTo>
                    <a:pt x="0" y="104136"/>
                  </a:lnTo>
                  <a:close/>
                </a:path>
              </a:pathLst>
            </a:custGeom>
            <a:solidFill>
              <a:srgbClr val="F4EBCD"/>
            </a:solidFill>
          </p:spPr>
        </p:sp>
        <p:sp>
          <p:nvSpPr>
            <p:cNvPr name="TextBox 19" id="19"/>
            <p:cNvSpPr txBox="true"/>
            <p:nvPr/>
          </p:nvSpPr>
          <p:spPr>
            <a:xfrm>
              <a:off x="0" y="-9525"/>
              <a:ext cx="53767" cy="113661"/>
            </a:xfrm>
            <a:prstGeom prst="rect">
              <a:avLst/>
            </a:prstGeom>
          </p:spPr>
          <p:txBody>
            <a:bodyPr anchor="ctr" rtlCol="false" tIns="50800" lIns="50800" bIns="50800" rIns="50800"/>
            <a:lstStyle/>
            <a:p>
              <a:pPr algn="ctr">
                <a:lnSpc>
                  <a:spcPts val="2520"/>
                </a:lnSpc>
              </a:pPr>
            </a:p>
          </p:txBody>
        </p:sp>
      </p:grpSp>
      <p:sp>
        <p:nvSpPr>
          <p:cNvPr name="TextBox 20" id="20"/>
          <p:cNvSpPr txBox="true"/>
          <p:nvPr/>
        </p:nvSpPr>
        <p:spPr>
          <a:xfrm rot="0">
            <a:off x="2476118" y="7903240"/>
            <a:ext cx="200851" cy="433220"/>
          </a:xfrm>
          <a:prstGeom prst="rect">
            <a:avLst/>
          </a:prstGeom>
        </p:spPr>
        <p:txBody>
          <a:bodyPr anchor="t" rtlCol="false" tIns="0" lIns="0" bIns="0" rIns="0">
            <a:spAutoFit/>
          </a:bodyPr>
          <a:lstStyle/>
          <a:p>
            <a:pPr algn="ctr">
              <a:lnSpc>
                <a:spcPts val="3599"/>
              </a:lnSpc>
            </a:pPr>
            <a:r>
              <a:rPr lang="en-US" sz="2570">
                <a:solidFill>
                  <a:srgbClr val="000000"/>
                </a:solidFill>
                <a:latin typeface="Coustard"/>
                <a:ea typeface="Coustard"/>
                <a:cs typeface="Coustard"/>
                <a:sym typeface="Coustard"/>
              </a:rPr>
              <a:t>р</a:t>
            </a:r>
          </a:p>
        </p:txBody>
      </p:sp>
      <p:grpSp>
        <p:nvGrpSpPr>
          <p:cNvPr name="Group 21" id="21"/>
          <p:cNvGrpSpPr/>
          <p:nvPr/>
        </p:nvGrpSpPr>
        <p:grpSpPr>
          <a:xfrm rot="0">
            <a:off x="12020921" y="5190765"/>
            <a:ext cx="293697" cy="395390"/>
            <a:chOff x="0" y="0"/>
            <a:chExt cx="77352" cy="104136"/>
          </a:xfrm>
        </p:grpSpPr>
        <p:sp>
          <p:nvSpPr>
            <p:cNvPr name="Freeform 22" id="22"/>
            <p:cNvSpPr/>
            <p:nvPr/>
          </p:nvSpPr>
          <p:spPr>
            <a:xfrm flipH="false" flipV="false" rot="0">
              <a:off x="0" y="0"/>
              <a:ext cx="77352" cy="104136"/>
            </a:xfrm>
            <a:custGeom>
              <a:avLst/>
              <a:gdLst/>
              <a:ahLst/>
              <a:cxnLst/>
              <a:rect r="r" b="b" t="t" l="l"/>
              <a:pathLst>
                <a:path h="104136" w="77352">
                  <a:moveTo>
                    <a:pt x="0" y="0"/>
                  </a:moveTo>
                  <a:lnTo>
                    <a:pt x="77352" y="0"/>
                  </a:lnTo>
                  <a:lnTo>
                    <a:pt x="77352" y="104136"/>
                  </a:lnTo>
                  <a:lnTo>
                    <a:pt x="0" y="104136"/>
                  </a:lnTo>
                  <a:close/>
                </a:path>
              </a:pathLst>
            </a:custGeom>
            <a:solidFill>
              <a:srgbClr val="F4EBCD"/>
            </a:solidFill>
          </p:spPr>
        </p:sp>
        <p:sp>
          <p:nvSpPr>
            <p:cNvPr name="TextBox 23" id="23"/>
            <p:cNvSpPr txBox="true"/>
            <p:nvPr/>
          </p:nvSpPr>
          <p:spPr>
            <a:xfrm>
              <a:off x="0" y="-9525"/>
              <a:ext cx="77352" cy="113661"/>
            </a:xfrm>
            <a:prstGeom prst="rect">
              <a:avLst/>
            </a:prstGeom>
          </p:spPr>
          <p:txBody>
            <a:bodyPr anchor="ctr" rtlCol="false" tIns="50800" lIns="50800" bIns="50800" rIns="50800"/>
            <a:lstStyle/>
            <a:p>
              <a:pPr algn="ctr">
                <a:lnSpc>
                  <a:spcPts val="2520"/>
                </a:lnSpc>
              </a:pPr>
            </a:p>
          </p:txBody>
        </p:sp>
      </p:grpSp>
      <p:sp>
        <p:nvSpPr>
          <p:cNvPr name="TextBox 24" id="24"/>
          <p:cNvSpPr txBox="true"/>
          <p:nvPr/>
        </p:nvSpPr>
        <p:spPr>
          <a:xfrm rot="0">
            <a:off x="12055490" y="5181510"/>
            <a:ext cx="243609" cy="433220"/>
          </a:xfrm>
          <a:prstGeom prst="rect">
            <a:avLst/>
          </a:prstGeom>
        </p:spPr>
        <p:txBody>
          <a:bodyPr anchor="t" rtlCol="false" tIns="0" lIns="0" bIns="0" rIns="0">
            <a:spAutoFit/>
          </a:bodyPr>
          <a:lstStyle/>
          <a:p>
            <a:pPr algn="ctr">
              <a:lnSpc>
                <a:spcPts val="3599"/>
              </a:lnSpc>
            </a:pPr>
            <a:r>
              <a:rPr lang="en-US" sz="2570">
                <a:solidFill>
                  <a:srgbClr val="000000"/>
                </a:solidFill>
                <a:latin typeface="Coustard"/>
                <a:ea typeface="Coustard"/>
                <a:cs typeface="Coustard"/>
                <a:sym typeface="Coustard"/>
              </a:rPr>
              <a:t>м</a:t>
            </a:r>
          </a:p>
        </p:txBody>
      </p:sp>
      <p:grpSp>
        <p:nvGrpSpPr>
          <p:cNvPr name="Group 25" id="25"/>
          <p:cNvGrpSpPr/>
          <p:nvPr/>
        </p:nvGrpSpPr>
        <p:grpSpPr>
          <a:xfrm rot="0">
            <a:off x="11190850" y="7922021"/>
            <a:ext cx="293697" cy="395390"/>
            <a:chOff x="0" y="0"/>
            <a:chExt cx="77352" cy="104136"/>
          </a:xfrm>
        </p:grpSpPr>
        <p:sp>
          <p:nvSpPr>
            <p:cNvPr name="Freeform 26" id="26"/>
            <p:cNvSpPr/>
            <p:nvPr/>
          </p:nvSpPr>
          <p:spPr>
            <a:xfrm flipH="false" flipV="false" rot="0">
              <a:off x="0" y="0"/>
              <a:ext cx="77352" cy="104136"/>
            </a:xfrm>
            <a:custGeom>
              <a:avLst/>
              <a:gdLst/>
              <a:ahLst/>
              <a:cxnLst/>
              <a:rect r="r" b="b" t="t" l="l"/>
              <a:pathLst>
                <a:path h="104136" w="77352">
                  <a:moveTo>
                    <a:pt x="0" y="0"/>
                  </a:moveTo>
                  <a:lnTo>
                    <a:pt x="77352" y="0"/>
                  </a:lnTo>
                  <a:lnTo>
                    <a:pt x="77352" y="104136"/>
                  </a:lnTo>
                  <a:lnTo>
                    <a:pt x="0" y="104136"/>
                  </a:lnTo>
                  <a:close/>
                </a:path>
              </a:pathLst>
            </a:custGeom>
            <a:solidFill>
              <a:srgbClr val="F2E8CD"/>
            </a:solidFill>
          </p:spPr>
        </p:sp>
        <p:sp>
          <p:nvSpPr>
            <p:cNvPr name="TextBox 27" id="27"/>
            <p:cNvSpPr txBox="true"/>
            <p:nvPr/>
          </p:nvSpPr>
          <p:spPr>
            <a:xfrm>
              <a:off x="0" y="-9525"/>
              <a:ext cx="77352" cy="113661"/>
            </a:xfrm>
            <a:prstGeom prst="rect">
              <a:avLst/>
            </a:prstGeom>
          </p:spPr>
          <p:txBody>
            <a:bodyPr anchor="ctr" rtlCol="false" tIns="50800" lIns="50800" bIns="50800" rIns="50800"/>
            <a:lstStyle/>
            <a:p>
              <a:pPr algn="ctr">
                <a:lnSpc>
                  <a:spcPts val="2520"/>
                </a:lnSpc>
              </a:pPr>
            </a:p>
          </p:txBody>
        </p:sp>
      </p:grpSp>
      <p:sp>
        <p:nvSpPr>
          <p:cNvPr name="TextBox 28" id="28"/>
          <p:cNvSpPr txBox="true"/>
          <p:nvPr/>
        </p:nvSpPr>
        <p:spPr>
          <a:xfrm rot="0">
            <a:off x="11287894" y="7888818"/>
            <a:ext cx="168484" cy="462065"/>
          </a:xfrm>
          <a:prstGeom prst="rect">
            <a:avLst/>
          </a:prstGeom>
        </p:spPr>
        <p:txBody>
          <a:bodyPr anchor="t" rtlCol="false" tIns="0" lIns="0" bIns="0" rIns="0">
            <a:spAutoFit/>
          </a:bodyPr>
          <a:lstStyle/>
          <a:p>
            <a:pPr algn="ctr">
              <a:lnSpc>
                <a:spcPts val="3868"/>
              </a:lnSpc>
            </a:pPr>
            <a:r>
              <a:rPr lang="en-US" sz="2763">
                <a:solidFill>
                  <a:srgbClr val="000000"/>
                </a:solidFill>
                <a:latin typeface="Coustard"/>
                <a:ea typeface="Coustard"/>
                <a:cs typeface="Coustard"/>
                <a:sym typeface="Coustard"/>
              </a:rPr>
              <a:t>с</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Шульхан</a:t>
            </a:r>
            <a:r>
              <a:rPr lang="en-US" sz="2400" b="true">
                <a:solidFill>
                  <a:srgbClr val="1A969B"/>
                </a:solidFill>
                <a:latin typeface="Calibri (MS) Bold"/>
                <a:ea typeface="Calibri (MS) Bold"/>
                <a:cs typeface="Calibri (MS) Bold"/>
                <a:sym typeface="Calibri (MS) Bold"/>
              </a:rPr>
              <a:t> Арух а-рав, Законы о телесных повреждениях и вреде</a:t>
            </a:r>
          </a:p>
        </p:txBody>
      </p:sp>
      <p:sp>
        <p:nvSpPr>
          <p:cNvPr name="TextBox 4" id="4"/>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5" id="5"/>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385957" y="1910210"/>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Тот, к</a:t>
            </a:r>
            <a:r>
              <a:rPr lang="en-US" sz="3150">
                <a:solidFill>
                  <a:srgbClr val="000000"/>
                </a:solidFill>
                <a:latin typeface="Calibri (MS)"/>
                <a:ea typeface="Calibri (MS)"/>
                <a:cs typeface="Calibri (MS)"/>
                <a:sym typeface="Calibri (MS)"/>
              </a:rPr>
              <a:t>то видит, как его товарищ тонет или подвергается нападению бандитов, и он может лично спасти его или нанять для этого других, должен спасти или нанять, и спасающий может быть вознагражден позднее, если пострадавший в состоянии. Если у пострадавшего нет средств, человек все равно обязан спасти его, как говорит стих: «Не стой на крови ближнего своего».</a:t>
            </a:r>
          </a:p>
          <a:p>
            <a:pPr algn="just">
              <a:lnSpc>
                <a:spcPts val="4592"/>
              </a:lnSpc>
            </a:pPr>
            <a:r>
              <a:rPr lang="en-US" sz="3150">
                <a:solidFill>
                  <a:srgbClr val="000000"/>
                </a:solidFill>
                <a:latin typeface="Calibri (MS)"/>
                <a:ea typeface="Calibri (MS)"/>
                <a:cs typeface="Calibri (MS)"/>
                <a:sym typeface="Calibri (MS)"/>
              </a:rPr>
              <a:t>Что касается спасающего, который подвергает свою жизнь потенциальной опасности — некоторые говорят, что он должен это сделать, чтобы спасти жертву от реальной опасности, а другие не согласны. На практике закон относится снисходительно к случаям сомнений в вопросах жизни и смерти.</a:t>
            </a:r>
          </a:p>
        </p:txBody>
      </p:sp>
      <p:sp>
        <p:nvSpPr>
          <p:cNvPr name="TextBox 7" id="7"/>
          <p:cNvSpPr txBox="true"/>
          <p:nvPr/>
        </p:nvSpPr>
        <p:spPr>
          <a:xfrm rot="0">
            <a:off x="3385957" y="1529210"/>
            <a:ext cx="12519058"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Что говорит евре</a:t>
            </a:r>
            <a:r>
              <a:rPr lang="en-US" b="true" sz="3000" strike="noStrike" u="none">
                <a:solidFill>
                  <a:srgbClr val="1A969B"/>
                </a:solidFill>
                <a:latin typeface="Calibri (MS) Bold"/>
                <a:ea typeface="Calibri (MS) Bold"/>
                <a:cs typeface="Calibri (MS) Bold"/>
                <a:sym typeface="Calibri (MS) Bold"/>
              </a:rPr>
              <a:t>йский закон?</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Кровь — это жизненная сила.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Ахарей-Кдошим</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21326"/>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Глубокое изучение комментария Раши </a:t>
            </a:r>
            <a:r>
              <a:rPr lang="en-US" sz="3150">
                <a:solidFill>
                  <a:srgbClr val="000000"/>
                </a:solidFill>
                <a:latin typeface="Calibri (MS)"/>
                <a:ea typeface="Calibri (MS)"/>
                <a:cs typeface="Calibri (MS)"/>
                <a:sym typeface="Calibri (MS)"/>
              </a:rPr>
              <a:t>дает нам дополнительный урок в распространении Торы и иудаизма. Стих говорит: «Кровь — это душа». А в духовном смысле — это Тора и заповеди, «ибо они — жизнь наша и долголетие наше». Более глубокий смысл слов «не стой на крови ближнего своего» выражается в том, что еврей, может оказаться в духовном смысле в смертельной опасности. Это еврей, который потерял истинную жизненную силу — жизненную силу в вопросах иудаизма, Торы и заповедей, и находится в состоянии «иссушенных костей».</a:t>
            </a:r>
          </a:p>
          <a:p>
            <a:pPr algn="just">
              <a:lnSpc>
                <a:spcPts val="4592"/>
              </a:lnSpc>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142875"/>
            <a:ext cx="13716000" cy="104981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Раши приводит пример: «например, кто-то тонет в реке». Причина, по которой человек оказался на грани духовной смерти, — это «зловонные воды», которые относятся ко всему негативному в мире. Из-за погруженности человека в это негативное человек находится на грани «утопления в реке», и более </a:t>
            </a:r>
            <a:r>
              <a:rPr lang="en-US" sz="3150">
                <a:solidFill>
                  <a:srgbClr val="000000"/>
                </a:solidFill>
                <a:latin typeface="Calibri (MS)"/>
                <a:ea typeface="Calibri (MS)"/>
                <a:cs typeface="Calibri (MS)"/>
                <a:sym typeface="Calibri (MS)"/>
              </a:rPr>
              <a:t>того, «утопления в море» (согласно выражению, использованному Маймонидом и в Шульхан Арухе), где опасность утонуть выше, чем в реке. </a:t>
            </a:r>
          </a:p>
          <a:p>
            <a:pPr algn="just">
              <a:lnSpc>
                <a:spcPts val="4592"/>
              </a:lnSpc>
            </a:pPr>
            <a:r>
              <a:rPr lang="en-US" sz="3150">
                <a:solidFill>
                  <a:srgbClr val="000000"/>
                </a:solidFill>
                <a:latin typeface="Calibri (MS)"/>
                <a:ea typeface="Calibri (MS)"/>
                <a:cs typeface="Calibri (MS)"/>
                <a:sym typeface="Calibri (MS)"/>
              </a:rPr>
              <a:t>И о такой ситуации Тора говорит: «Не стой на крови ближнего своего».</a:t>
            </a:r>
          </a:p>
          <a:p>
            <a:pPr algn="just">
              <a:lnSpc>
                <a:spcPts val="4592"/>
              </a:lnSpc>
            </a:pPr>
            <a:r>
              <a:rPr lang="en-US" sz="3150">
                <a:solidFill>
                  <a:srgbClr val="000000"/>
                </a:solidFill>
                <a:latin typeface="Calibri (MS)"/>
                <a:ea typeface="Calibri (MS)"/>
                <a:cs typeface="Calibri (MS)"/>
                <a:sym typeface="Calibri (MS)"/>
              </a:rPr>
              <a:t>Это означает, что, видя еврея, которому грозит духовная смерть, — запрещено оставаться в стороне и наблюдать за этим, если мы способны спасти его. В наших силах восстановить и оживить его душу — благодаря Торе и иудаизму. </a:t>
            </a:r>
          </a:p>
          <a:p>
            <a:pPr algn="just">
              <a:lnSpc>
                <a:spcPts val="4592"/>
              </a:lnSpc>
            </a:pPr>
            <a:r>
              <a:rPr lang="en-US" sz="3150">
                <a:solidFill>
                  <a:srgbClr val="000000"/>
                </a:solidFill>
                <a:latin typeface="Calibri (MS)"/>
                <a:ea typeface="Calibri (MS)"/>
                <a:cs typeface="Calibri (MS)"/>
                <a:sym typeface="Calibri (MS)"/>
              </a:rPr>
              <a:t>Сам факт того, что мы — по Б-жественному Провидению — увидели еврея в таком состоянии, является доказательством нашей способности спасти его. Потому что если бы ее не было, зачем же мы его увидели? Не может быть, чтобы он был показан нам лишь для того, чтобы мы чувствовали боль. Мы должны заключить, что способны спасти его, и именно потому увидели, чтобы спасти благодаря нашим усилиям в распространении Торы и иудаизма. Более того, акт спасения ближнего должен быть лишь каких-либо личных расчетов, даже когда сопряжен с риском для себя из-за зверя или бандитов и т.д.</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727977" y="411895"/>
            <a:ext cx="11368913" cy="912596"/>
            <a:chOff x="0" y="0"/>
            <a:chExt cx="2994282" cy="240354"/>
          </a:xfrm>
        </p:grpSpPr>
        <p:sp>
          <p:nvSpPr>
            <p:cNvPr name="Freeform 5" id="5"/>
            <p:cNvSpPr/>
            <p:nvPr/>
          </p:nvSpPr>
          <p:spPr>
            <a:xfrm flipH="false" flipV="false" rot="0">
              <a:off x="0" y="0"/>
              <a:ext cx="2994282" cy="240354"/>
            </a:xfrm>
            <a:custGeom>
              <a:avLst/>
              <a:gdLst/>
              <a:ahLst/>
              <a:cxnLst/>
              <a:rect r="r" b="b" t="t" l="l"/>
              <a:pathLst>
                <a:path h="240354" w="2994282">
                  <a:moveTo>
                    <a:pt x="0" y="0"/>
                  </a:moveTo>
                  <a:lnTo>
                    <a:pt x="2994282" y="0"/>
                  </a:lnTo>
                  <a:lnTo>
                    <a:pt x="2994282" y="240354"/>
                  </a:lnTo>
                  <a:lnTo>
                    <a:pt x="0" y="240354"/>
                  </a:lnTo>
                  <a:close/>
                </a:path>
              </a:pathLst>
            </a:custGeom>
            <a:solidFill>
              <a:srgbClr val="86E3E9"/>
            </a:solidFill>
          </p:spPr>
        </p:sp>
        <p:sp>
          <p:nvSpPr>
            <p:cNvPr name="TextBox 6" id="6"/>
            <p:cNvSpPr txBox="true"/>
            <p:nvPr/>
          </p:nvSpPr>
          <p:spPr>
            <a:xfrm>
              <a:off x="0" y="-38100"/>
              <a:ext cx="2994282" cy="278454"/>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8050205" y="5771851"/>
            <a:ext cx="8982577" cy="1794491"/>
            <a:chOff x="0" y="0"/>
            <a:chExt cx="2365782" cy="472623"/>
          </a:xfrm>
        </p:grpSpPr>
        <p:sp>
          <p:nvSpPr>
            <p:cNvPr name="Freeform 8" id="8"/>
            <p:cNvSpPr/>
            <p:nvPr/>
          </p:nvSpPr>
          <p:spPr>
            <a:xfrm flipH="false" flipV="false" rot="0">
              <a:off x="0" y="0"/>
              <a:ext cx="2365782" cy="472623"/>
            </a:xfrm>
            <a:custGeom>
              <a:avLst/>
              <a:gdLst/>
              <a:ahLst/>
              <a:cxnLst/>
              <a:rect r="r" b="b" t="t" l="l"/>
              <a:pathLst>
                <a:path h="472623" w="2365782">
                  <a:moveTo>
                    <a:pt x="0" y="0"/>
                  </a:moveTo>
                  <a:lnTo>
                    <a:pt x="2365782" y="0"/>
                  </a:lnTo>
                  <a:lnTo>
                    <a:pt x="2365782" y="472623"/>
                  </a:lnTo>
                  <a:lnTo>
                    <a:pt x="0" y="472623"/>
                  </a:lnTo>
                  <a:close/>
                </a:path>
              </a:pathLst>
            </a:custGeom>
            <a:solidFill>
              <a:srgbClr val="FEFEFE"/>
            </a:solidFill>
          </p:spPr>
        </p:sp>
        <p:sp>
          <p:nvSpPr>
            <p:cNvPr name="TextBox 9" id="9"/>
            <p:cNvSpPr txBox="true"/>
            <p:nvPr/>
          </p:nvSpPr>
          <p:spPr>
            <a:xfrm>
              <a:off x="0" y="-38100"/>
              <a:ext cx="2365782" cy="510723"/>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727977" y="383320"/>
            <a:ext cx="13971938" cy="1000125"/>
          </a:xfrm>
          <a:prstGeom prst="rect">
            <a:avLst/>
          </a:prstGeom>
        </p:spPr>
        <p:txBody>
          <a:bodyPr anchor="t" rtlCol="false" tIns="0" lIns="0" bIns="0" rIns="0">
            <a:spAutoFit/>
          </a:bodyPr>
          <a:lstStyle/>
          <a:p>
            <a:pPr algn="l">
              <a:lnSpc>
                <a:spcPts val="7679"/>
              </a:lnSpc>
              <a:spcBef>
                <a:spcPct val="0"/>
              </a:spcBef>
            </a:pPr>
            <a:r>
              <a:rPr lang="en-US" b="true" sz="6399">
                <a:solidFill>
                  <a:srgbClr val="CFAB64"/>
                </a:solidFill>
                <a:latin typeface="Arial Bold"/>
                <a:ea typeface="Arial Bold"/>
                <a:cs typeface="Arial Bold"/>
                <a:sym typeface="Arial Bold"/>
              </a:rPr>
              <a:t>Проис</a:t>
            </a:r>
            <a:r>
              <a:rPr lang="en-US" b="true" sz="6399">
                <a:solidFill>
                  <a:srgbClr val="CFAB64"/>
                </a:solidFill>
                <a:latin typeface="Arial Bold"/>
                <a:ea typeface="Arial Bold"/>
                <a:cs typeface="Arial Bold"/>
                <a:sym typeface="Arial Bold"/>
              </a:rPr>
              <a:t>ходящее утопающего</a:t>
            </a:r>
          </a:p>
        </p:txBody>
      </p:sp>
      <p:sp>
        <p:nvSpPr>
          <p:cNvPr name="TextBox 11" id="11"/>
          <p:cNvSpPr txBox="true"/>
          <p:nvPr/>
        </p:nvSpPr>
        <p:spPr>
          <a:xfrm rot="0">
            <a:off x="8179349" y="5905201"/>
            <a:ext cx="8853434" cy="1481456"/>
          </a:xfrm>
          <a:prstGeom prst="rect">
            <a:avLst/>
          </a:prstGeom>
        </p:spPr>
        <p:txBody>
          <a:bodyPr anchor="t" rtlCol="false" tIns="0" lIns="0" bIns="0" rIns="0">
            <a:spAutoFit/>
          </a:bodyPr>
          <a:lstStyle/>
          <a:p>
            <a:pPr algn="l">
              <a:lnSpc>
                <a:spcPts val="3919"/>
              </a:lnSpc>
              <a:spcBef>
                <a:spcPct val="0"/>
              </a:spcBef>
            </a:pPr>
            <a:r>
              <a:rPr lang="en-US" b="true" sz="2799">
                <a:solidFill>
                  <a:srgbClr val="000000"/>
                </a:solidFill>
                <a:latin typeface="Glacial Indifference Bold"/>
                <a:ea typeface="Glacial Indifference Bold"/>
                <a:cs typeface="Glacial Indifference Bold"/>
                <a:sym typeface="Glacial Indifference Bold"/>
              </a:rPr>
              <a:t>Дурное начало.</a:t>
            </a:r>
            <a:r>
              <a:rPr lang="en-US" sz="2799">
                <a:solidFill>
                  <a:srgbClr val="000000"/>
                </a:solidFill>
                <a:latin typeface="Glacial Indifference"/>
                <a:ea typeface="Glacial Indifference"/>
                <a:cs typeface="Glacial Indifference"/>
                <a:sym typeface="Glacial Indifference"/>
              </a:rPr>
              <a:t> Внутренний голос, который использует нашу духовную слабость и усталость, чтобы ослабить связь с Творцом.</a:t>
            </a:r>
          </a:p>
        </p:txBody>
      </p:sp>
      <p:grpSp>
        <p:nvGrpSpPr>
          <p:cNvPr name="Group 12" id="12"/>
          <p:cNvGrpSpPr/>
          <p:nvPr/>
        </p:nvGrpSpPr>
        <p:grpSpPr>
          <a:xfrm rot="0">
            <a:off x="8110014" y="8076933"/>
            <a:ext cx="8982577" cy="1490336"/>
            <a:chOff x="0" y="0"/>
            <a:chExt cx="2365782" cy="392516"/>
          </a:xfrm>
        </p:grpSpPr>
        <p:sp>
          <p:nvSpPr>
            <p:cNvPr name="Freeform 13" id="13"/>
            <p:cNvSpPr/>
            <p:nvPr/>
          </p:nvSpPr>
          <p:spPr>
            <a:xfrm flipH="false" flipV="false" rot="0">
              <a:off x="0" y="0"/>
              <a:ext cx="2365782" cy="392516"/>
            </a:xfrm>
            <a:custGeom>
              <a:avLst/>
              <a:gdLst/>
              <a:ahLst/>
              <a:cxnLst/>
              <a:rect r="r" b="b" t="t" l="l"/>
              <a:pathLst>
                <a:path h="392516" w="2365782">
                  <a:moveTo>
                    <a:pt x="0" y="0"/>
                  </a:moveTo>
                  <a:lnTo>
                    <a:pt x="2365782" y="0"/>
                  </a:lnTo>
                  <a:lnTo>
                    <a:pt x="2365782" y="392516"/>
                  </a:lnTo>
                  <a:lnTo>
                    <a:pt x="0" y="392516"/>
                  </a:lnTo>
                  <a:close/>
                </a:path>
              </a:pathLst>
            </a:custGeom>
            <a:solidFill>
              <a:srgbClr val="FEFEFE"/>
            </a:solidFill>
          </p:spPr>
        </p:sp>
        <p:sp>
          <p:nvSpPr>
            <p:cNvPr name="TextBox 14" id="14"/>
            <p:cNvSpPr txBox="true"/>
            <p:nvPr/>
          </p:nvSpPr>
          <p:spPr>
            <a:xfrm>
              <a:off x="0" y="-38100"/>
              <a:ext cx="2365782" cy="430616"/>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8248683" y="8085813"/>
            <a:ext cx="8853434" cy="1481456"/>
          </a:xfrm>
          <a:prstGeom prst="rect">
            <a:avLst/>
          </a:prstGeom>
        </p:spPr>
        <p:txBody>
          <a:bodyPr anchor="t" rtlCol="false" tIns="0" lIns="0" bIns="0" rIns="0">
            <a:spAutoFit/>
          </a:bodyPr>
          <a:lstStyle/>
          <a:p>
            <a:pPr algn="l">
              <a:lnSpc>
                <a:spcPts val="3919"/>
              </a:lnSpc>
              <a:spcBef>
                <a:spcPct val="0"/>
              </a:spcBef>
            </a:pPr>
            <a:r>
              <a:rPr lang="en-US" b="true" sz="2799">
                <a:solidFill>
                  <a:srgbClr val="000000"/>
                </a:solidFill>
                <a:latin typeface="Glacial Indifference Bold"/>
                <a:ea typeface="Glacial Indifference Bold"/>
                <a:cs typeface="Glacial Indifference Bold"/>
                <a:sym typeface="Glacial Indifference Bold"/>
              </a:rPr>
              <a:t>Люб</a:t>
            </a:r>
            <a:r>
              <a:rPr lang="en-US" b="true" sz="2799">
                <a:solidFill>
                  <a:srgbClr val="000000"/>
                </a:solidFill>
                <a:latin typeface="Glacial Indifference Bold"/>
                <a:ea typeface="Glacial Indifference Bold"/>
                <a:cs typeface="Glacial Indifference Bold"/>
                <a:sym typeface="Glacial Indifference Bold"/>
              </a:rPr>
              <a:t>ой из нас.</a:t>
            </a:r>
            <a:r>
              <a:rPr lang="en-US" sz="2799">
                <a:solidFill>
                  <a:srgbClr val="000000"/>
                </a:solidFill>
                <a:latin typeface="Glacial Indifference"/>
                <a:ea typeface="Glacial Indifference"/>
                <a:cs typeface="Glacial Indifference"/>
                <a:sym typeface="Glacial Indifference"/>
              </a:rPr>
              <a:t> Тот, кто благодаря распространению Торы и иудаизма может вытащить ближнего на берег.</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885825"/>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Т</a:t>
            </a:r>
            <a:r>
              <a:rPr lang="en-US" sz="3150">
                <a:solidFill>
                  <a:srgbClr val="000000"/>
                </a:solidFill>
                <a:latin typeface="Calibri (MS)"/>
                <a:ea typeface="Calibri (MS)"/>
                <a:cs typeface="Calibri (MS)"/>
                <a:sym typeface="Calibri (MS)"/>
              </a:rPr>
              <a:t>о ес</a:t>
            </a:r>
            <a:r>
              <a:rPr lang="en-US" sz="3150">
                <a:solidFill>
                  <a:srgbClr val="000000"/>
                </a:solidFill>
                <a:latin typeface="Calibri (MS)"/>
                <a:ea typeface="Calibri (MS)"/>
                <a:cs typeface="Calibri (MS)"/>
                <a:sym typeface="Calibri (MS)"/>
              </a:rPr>
              <a:t>ть распространение Торы и иудаизма должно вестись не зная препятствий (лехатхила арибер).</a:t>
            </a:r>
          </a:p>
          <a:p>
            <a:pPr algn="just">
              <a:lnSpc>
                <a:spcPts val="4592"/>
              </a:lnSpc>
            </a:pPr>
            <a:r>
              <a:rPr lang="en-US" sz="3150">
                <a:solidFill>
                  <a:srgbClr val="000000"/>
                </a:solidFill>
                <a:latin typeface="Calibri (MS)"/>
                <a:ea typeface="Calibri (MS)"/>
                <a:cs typeface="Calibri (MS)"/>
                <a:sym typeface="Calibri (MS)"/>
              </a:rPr>
              <a:t>Тем не менее, поскольку есть риск, стих продолжает: «Я — Г-сподь». Это означает, что Б-г является истинным Властелином всякой реки, зверя или бандитов, и поэтому, когда кто-то выполняет Его заповедь спасти ближнего, нет причин бояться чего бы то ни было в этом мире.</a:t>
            </a:r>
          </a:p>
          <a:p>
            <a:pPr algn="just">
              <a:lnSpc>
                <a:spcPts val="4592"/>
              </a:lnSpc>
            </a:pPr>
            <a:r>
              <a:rPr lang="en-US" sz="3150">
                <a:solidFill>
                  <a:srgbClr val="000000"/>
                </a:solidFill>
                <a:latin typeface="Calibri (MS)"/>
                <a:ea typeface="Calibri (MS)"/>
                <a:cs typeface="Calibri (MS)"/>
                <a:sym typeface="Calibri (MS)"/>
              </a:rPr>
              <a:t>Здесь есть еще один аспект: «Я — Г-сподь» — «верен отплатить наградой и верен взыскать». У нас есть злое начало, которое пытается сбить с толку начало доброе. Следует сказать злому началу, что Б-г верен «отплатить наградой», как мы читаем в Пиркей Авот:</a:t>
            </a:r>
          </a:p>
          <a:p>
            <a:pPr algn="just">
              <a:lnSpc>
                <a:spcPts val="4592"/>
              </a:lnSpc>
            </a:pPr>
            <a:r>
              <a:rPr lang="en-US" sz="3150">
                <a:solidFill>
                  <a:srgbClr val="000000"/>
                </a:solidFill>
                <a:latin typeface="Calibri (MS)"/>
                <a:ea typeface="Calibri (MS)"/>
                <a:cs typeface="Calibri (MS)"/>
                <a:sym typeface="Calibri (MS)"/>
              </a:rPr>
              <a:t>«Знай, для Кого ты трудишься и Кто твой Господин, для Которого [выполняется] работа, Который заплатит тебе награду за твою работу», и «верен твой Господин, для Которого [выполняется] работа, оплатить награду за твои дела».</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2292211" y="572402"/>
            <a:ext cx="9221010" cy="912596"/>
            <a:chOff x="0" y="0"/>
            <a:chExt cx="2428579" cy="240354"/>
          </a:xfrm>
        </p:grpSpPr>
        <p:sp>
          <p:nvSpPr>
            <p:cNvPr name="Freeform 5" id="5"/>
            <p:cNvSpPr/>
            <p:nvPr/>
          </p:nvSpPr>
          <p:spPr>
            <a:xfrm flipH="false" flipV="false" rot="0">
              <a:off x="0" y="0"/>
              <a:ext cx="2428579" cy="240354"/>
            </a:xfrm>
            <a:custGeom>
              <a:avLst/>
              <a:gdLst/>
              <a:ahLst/>
              <a:cxnLst/>
              <a:rect r="r" b="b" t="t" l="l"/>
              <a:pathLst>
                <a:path h="240354" w="2428579">
                  <a:moveTo>
                    <a:pt x="0" y="0"/>
                  </a:moveTo>
                  <a:lnTo>
                    <a:pt x="2428579" y="0"/>
                  </a:lnTo>
                  <a:lnTo>
                    <a:pt x="2428579" y="240354"/>
                  </a:lnTo>
                  <a:lnTo>
                    <a:pt x="0" y="240354"/>
                  </a:lnTo>
                  <a:close/>
                </a:path>
              </a:pathLst>
            </a:custGeom>
            <a:solidFill>
              <a:srgbClr val="86E3E9"/>
            </a:solidFill>
          </p:spPr>
        </p:sp>
        <p:sp>
          <p:nvSpPr>
            <p:cNvPr name="TextBox 6" id="6"/>
            <p:cNvSpPr txBox="true"/>
            <p:nvPr/>
          </p:nvSpPr>
          <p:spPr>
            <a:xfrm>
              <a:off x="0" y="-38100"/>
              <a:ext cx="2428579" cy="278454"/>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11513221" y="572402"/>
            <a:ext cx="3547745" cy="912596"/>
            <a:chOff x="0" y="0"/>
            <a:chExt cx="934385" cy="240354"/>
          </a:xfrm>
        </p:grpSpPr>
        <p:sp>
          <p:nvSpPr>
            <p:cNvPr name="Freeform 8" id="8"/>
            <p:cNvSpPr/>
            <p:nvPr/>
          </p:nvSpPr>
          <p:spPr>
            <a:xfrm flipH="false" flipV="false" rot="0">
              <a:off x="0" y="0"/>
              <a:ext cx="934386" cy="240354"/>
            </a:xfrm>
            <a:custGeom>
              <a:avLst/>
              <a:gdLst/>
              <a:ahLst/>
              <a:cxnLst/>
              <a:rect r="r" b="b" t="t" l="l"/>
              <a:pathLst>
                <a:path h="240354" w="934386">
                  <a:moveTo>
                    <a:pt x="0" y="0"/>
                  </a:moveTo>
                  <a:lnTo>
                    <a:pt x="934386" y="0"/>
                  </a:lnTo>
                  <a:lnTo>
                    <a:pt x="934386" y="240354"/>
                  </a:lnTo>
                  <a:lnTo>
                    <a:pt x="0" y="240354"/>
                  </a:lnTo>
                  <a:close/>
                </a:path>
              </a:pathLst>
            </a:custGeom>
            <a:solidFill>
              <a:srgbClr val="7CB3B8"/>
            </a:solidFill>
          </p:spPr>
        </p:sp>
        <p:sp>
          <p:nvSpPr>
            <p:cNvPr name="TextBox 9" id="9"/>
            <p:cNvSpPr txBox="true"/>
            <p:nvPr/>
          </p:nvSpPr>
          <p:spPr>
            <a:xfrm>
              <a:off x="0" y="-38100"/>
              <a:ext cx="934385" cy="278454"/>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5060966" y="572402"/>
            <a:ext cx="886213" cy="912596"/>
            <a:chOff x="0" y="0"/>
            <a:chExt cx="233406" cy="240354"/>
          </a:xfrm>
        </p:grpSpPr>
        <p:sp>
          <p:nvSpPr>
            <p:cNvPr name="Freeform 11" id="11"/>
            <p:cNvSpPr/>
            <p:nvPr/>
          </p:nvSpPr>
          <p:spPr>
            <a:xfrm flipH="false" flipV="false" rot="0">
              <a:off x="0" y="0"/>
              <a:ext cx="233406" cy="240354"/>
            </a:xfrm>
            <a:custGeom>
              <a:avLst/>
              <a:gdLst/>
              <a:ahLst/>
              <a:cxnLst/>
              <a:rect r="r" b="b" t="t" l="l"/>
              <a:pathLst>
                <a:path h="240354" w="233406">
                  <a:moveTo>
                    <a:pt x="0" y="0"/>
                  </a:moveTo>
                  <a:lnTo>
                    <a:pt x="233406" y="0"/>
                  </a:lnTo>
                  <a:lnTo>
                    <a:pt x="233406" y="240354"/>
                  </a:lnTo>
                  <a:lnTo>
                    <a:pt x="0" y="240354"/>
                  </a:lnTo>
                  <a:close/>
                </a:path>
              </a:pathLst>
            </a:custGeom>
            <a:solidFill>
              <a:srgbClr val="C4C5B3"/>
            </a:solidFill>
          </p:spPr>
        </p:sp>
        <p:sp>
          <p:nvSpPr>
            <p:cNvPr name="TextBox 12" id="12"/>
            <p:cNvSpPr txBox="true"/>
            <p:nvPr/>
          </p:nvSpPr>
          <p:spPr>
            <a:xfrm>
              <a:off x="0" y="-38100"/>
              <a:ext cx="233406" cy="278454"/>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2922005" y="5882324"/>
            <a:ext cx="737332" cy="300941"/>
            <a:chOff x="0" y="0"/>
            <a:chExt cx="194194" cy="79260"/>
          </a:xfrm>
        </p:grpSpPr>
        <p:sp>
          <p:nvSpPr>
            <p:cNvPr name="Freeform 14" id="14"/>
            <p:cNvSpPr/>
            <p:nvPr/>
          </p:nvSpPr>
          <p:spPr>
            <a:xfrm flipH="false" flipV="false" rot="0">
              <a:off x="0" y="0"/>
              <a:ext cx="194194" cy="79260"/>
            </a:xfrm>
            <a:custGeom>
              <a:avLst/>
              <a:gdLst/>
              <a:ahLst/>
              <a:cxnLst/>
              <a:rect r="r" b="b" t="t" l="l"/>
              <a:pathLst>
                <a:path h="79260" w="194194">
                  <a:moveTo>
                    <a:pt x="0" y="0"/>
                  </a:moveTo>
                  <a:lnTo>
                    <a:pt x="194194" y="0"/>
                  </a:lnTo>
                  <a:lnTo>
                    <a:pt x="194194" y="79260"/>
                  </a:lnTo>
                  <a:lnTo>
                    <a:pt x="0" y="79260"/>
                  </a:lnTo>
                  <a:close/>
                </a:path>
              </a:pathLst>
            </a:custGeom>
            <a:solidFill>
              <a:srgbClr val="EAF3EB"/>
            </a:solidFill>
          </p:spPr>
        </p:sp>
        <p:sp>
          <p:nvSpPr>
            <p:cNvPr name="TextBox 15" id="15"/>
            <p:cNvSpPr txBox="true"/>
            <p:nvPr/>
          </p:nvSpPr>
          <p:spPr>
            <a:xfrm>
              <a:off x="0" y="-38100"/>
              <a:ext cx="194194" cy="117360"/>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4238459" y="484873"/>
            <a:ext cx="9811081" cy="1000125"/>
          </a:xfrm>
          <a:prstGeom prst="rect">
            <a:avLst/>
          </a:prstGeom>
        </p:spPr>
        <p:txBody>
          <a:bodyPr anchor="t" rtlCol="false" tIns="0" lIns="0" bIns="0" rIns="0">
            <a:spAutoFit/>
          </a:bodyPr>
          <a:lstStyle/>
          <a:p>
            <a:pPr algn="ctr">
              <a:lnSpc>
                <a:spcPts val="7679"/>
              </a:lnSpc>
              <a:spcBef>
                <a:spcPct val="0"/>
              </a:spcBef>
            </a:pPr>
            <a:r>
              <a:rPr lang="en-US" b="true" sz="6399">
                <a:solidFill>
                  <a:srgbClr val="CFAB64"/>
                </a:solidFill>
                <a:latin typeface="Arial Bold"/>
                <a:ea typeface="Arial Bold"/>
                <a:cs typeface="Arial Bold"/>
                <a:sym typeface="Arial Bold"/>
              </a:rPr>
              <a:t>Б-</a:t>
            </a:r>
            <a:r>
              <a:rPr lang="en-US" b="true" sz="6399">
                <a:solidFill>
                  <a:srgbClr val="CFAB64"/>
                </a:solidFill>
                <a:latin typeface="Arial Bold"/>
                <a:ea typeface="Arial Bold"/>
                <a:cs typeface="Arial Bold"/>
                <a:sym typeface="Arial Bold"/>
              </a:rPr>
              <a:t>жественная логика</a:t>
            </a:r>
          </a:p>
        </p:txBody>
      </p:sp>
      <p:grpSp>
        <p:nvGrpSpPr>
          <p:cNvPr name="Group 17" id="17"/>
          <p:cNvGrpSpPr/>
          <p:nvPr/>
        </p:nvGrpSpPr>
        <p:grpSpPr>
          <a:xfrm rot="0">
            <a:off x="1217633" y="6364817"/>
            <a:ext cx="2728204" cy="352518"/>
            <a:chOff x="0" y="0"/>
            <a:chExt cx="718539" cy="92844"/>
          </a:xfrm>
        </p:grpSpPr>
        <p:sp>
          <p:nvSpPr>
            <p:cNvPr name="Freeform 18" id="18"/>
            <p:cNvSpPr/>
            <p:nvPr/>
          </p:nvSpPr>
          <p:spPr>
            <a:xfrm flipH="false" flipV="false" rot="0">
              <a:off x="0" y="0"/>
              <a:ext cx="718539" cy="92844"/>
            </a:xfrm>
            <a:custGeom>
              <a:avLst/>
              <a:gdLst/>
              <a:ahLst/>
              <a:cxnLst/>
              <a:rect r="r" b="b" t="t" l="l"/>
              <a:pathLst>
                <a:path h="92844" w="718539">
                  <a:moveTo>
                    <a:pt x="0" y="0"/>
                  </a:moveTo>
                  <a:lnTo>
                    <a:pt x="718539" y="0"/>
                  </a:lnTo>
                  <a:lnTo>
                    <a:pt x="718539" y="92844"/>
                  </a:lnTo>
                  <a:lnTo>
                    <a:pt x="0" y="92844"/>
                  </a:lnTo>
                  <a:close/>
                </a:path>
              </a:pathLst>
            </a:custGeom>
            <a:solidFill>
              <a:srgbClr val="EAF3EB"/>
            </a:solidFill>
          </p:spPr>
        </p:sp>
        <p:sp>
          <p:nvSpPr>
            <p:cNvPr name="TextBox 19" id="19"/>
            <p:cNvSpPr txBox="true"/>
            <p:nvPr/>
          </p:nvSpPr>
          <p:spPr>
            <a:xfrm>
              <a:off x="0" y="-38100"/>
              <a:ext cx="718539" cy="130944"/>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5852643" y="8742675"/>
            <a:ext cx="1868126" cy="515625"/>
            <a:chOff x="0" y="0"/>
            <a:chExt cx="492017" cy="135803"/>
          </a:xfrm>
        </p:grpSpPr>
        <p:sp>
          <p:nvSpPr>
            <p:cNvPr name="Freeform 21" id="21"/>
            <p:cNvSpPr/>
            <p:nvPr/>
          </p:nvSpPr>
          <p:spPr>
            <a:xfrm flipH="false" flipV="false" rot="0">
              <a:off x="0" y="0"/>
              <a:ext cx="492017" cy="135803"/>
            </a:xfrm>
            <a:custGeom>
              <a:avLst/>
              <a:gdLst/>
              <a:ahLst/>
              <a:cxnLst/>
              <a:rect r="r" b="b" t="t" l="l"/>
              <a:pathLst>
                <a:path h="135803" w="492017">
                  <a:moveTo>
                    <a:pt x="0" y="0"/>
                  </a:moveTo>
                  <a:lnTo>
                    <a:pt x="492017" y="0"/>
                  </a:lnTo>
                  <a:lnTo>
                    <a:pt x="492017" y="135803"/>
                  </a:lnTo>
                  <a:lnTo>
                    <a:pt x="0" y="135803"/>
                  </a:lnTo>
                  <a:close/>
                </a:path>
              </a:pathLst>
            </a:custGeom>
            <a:solidFill>
              <a:srgbClr val="E9EFEB"/>
            </a:solidFill>
          </p:spPr>
        </p:sp>
        <p:sp>
          <p:nvSpPr>
            <p:cNvPr name="TextBox 22" id="22"/>
            <p:cNvSpPr txBox="true"/>
            <p:nvPr/>
          </p:nvSpPr>
          <p:spPr>
            <a:xfrm>
              <a:off x="0" y="-38100"/>
              <a:ext cx="492017" cy="173903"/>
            </a:xfrm>
            <a:prstGeom prst="rect">
              <a:avLst/>
            </a:prstGeom>
          </p:spPr>
          <p:txBody>
            <a:bodyPr anchor="ctr" rtlCol="false" tIns="50800" lIns="50800" bIns="50800" rIns="50800"/>
            <a:lstStyle/>
            <a:p>
              <a:pPr algn="ctr">
                <a:lnSpc>
                  <a:spcPts val="2659"/>
                </a:lnSpc>
              </a:pPr>
            </a:p>
          </p:txBody>
        </p:sp>
      </p:grpSp>
      <p:sp>
        <p:nvSpPr>
          <p:cNvPr name="TextBox 23" id="23"/>
          <p:cNvSpPr txBox="true"/>
          <p:nvPr/>
        </p:nvSpPr>
        <p:spPr>
          <a:xfrm rot="0">
            <a:off x="5242424" y="8685525"/>
            <a:ext cx="2673281" cy="514351"/>
          </a:xfrm>
          <a:prstGeom prst="rect">
            <a:avLst/>
          </a:prstGeom>
        </p:spPr>
        <p:txBody>
          <a:bodyPr anchor="t" rtlCol="false" tIns="0" lIns="0" bIns="0" rIns="0">
            <a:spAutoFit/>
          </a:bodyPr>
          <a:lstStyle/>
          <a:p>
            <a:pPr algn="ctr">
              <a:lnSpc>
                <a:spcPts val="4199"/>
              </a:lnSpc>
              <a:spcBef>
                <a:spcPct val="0"/>
              </a:spcBef>
            </a:pPr>
            <a:r>
              <a:rPr lang="en-US" sz="2999">
                <a:solidFill>
                  <a:srgbClr val="000000"/>
                </a:solidFill>
                <a:latin typeface="Arimo"/>
                <a:ea typeface="Arimo"/>
                <a:cs typeface="Arimo"/>
                <a:sym typeface="Arimo"/>
              </a:rPr>
              <a:t> равновесию</a:t>
            </a:r>
          </a:p>
        </p:txBody>
      </p:sp>
      <p:grpSp>
        <p:nvGrpSpPr>
          <p:cNvPr name="Group 24" id="24"/>
          <p:cNvGrpSpPr/>
          <p:nvPr/>
        </p:nvGrpSpPr>
        <p:grpSpPr>
          <a:xfrm rot="0">
            <a:off x="10978154" y="3982976"/>
            <a:ext cx="234800" cy="300941"/>
            <a:chOff x="0" y="0"/>
            <a:chExt cx="61840" cy="79260"/>
          </a:xfrm>
        </p:grpSpPr>
        <p:sp>
          <p:nvSpPr>
            <p:cNvPr name="Freeform 25" id="25"/>
            <p:cNvSpPr/>
            <p:nvPr/>
          </p:nvSpPr>
          <p:spPr>
            <a:xfrm flipH="false" flipV="false" rot="0">
              <a:off x="0" y="0"/>
              <a:ext cx="61840" cy="79260"/>
            </a:xfrm>
            <a:custGeom>
              <a:avLst/>
              <a:gdLst/>
              <a:ahLst/>
              <a:cxnLst/>
              <a:rect r="r" b="b" t="t" l="l"/>
              <a:pathLst>
                <a:path h="79260" w="61840">
                  <a:moveTo>
                    <a:pt x="0" y="0"/>
                  </a:moveTo>
                  <a:lnTo>
                    <a:pt x="61840" y="0"/>
                  </a:lnTo>
                  <a:lnTo>
                    <a:pt x="61840" y="79260"/>
                  </a:lnTo>
                  <a:lnTo>
                    <a:pt x="0" y="79260"/>
                  </a:lnTo>
                  <a:close/>
                </a:path>
              </a:pathLst>
            </a:custGeom>
            <a:solidFill>
              <a:srgbClr val="EAF3EB"/>
            </a:solidFill>
          </p:spPr>
        </p:sp>
        <p:sp>
          <p:nvSpPr>
            <p:cNvPr name="TextBox 26" id="26"/>
            <p:cNvSpPr txBox="true"/>
            <p:nvPr/>
          </p:nvSpPr>
          <p:spPr>
            <a:xfrm>
              <a:off x="0" y="-38100"/>
              <a:ext cx="61840" cy="11736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10978154" y="4085822"/>
            <a:ext cx="234800" cy="47625"/>
            <a:chOff x="0" y="0"/>
            <a:chExt cx="61840" cy="12543"/>
          </a:xfrm>
        </p:grpSpPr>
        <p:sp>
          <p:nvSpPr>
            <p:cNvPr name="Freeform 28" id="28"/>
            <p:cNvSpPr/>
            <p:nvPr/>
          </p:nvSpPr>
          <p:spPr>
            <a:xfrm flipH="false" flipV="false" rot="0">
              <a:off x="0" y="0"/>
              <a:ext cx="61840" cy="12543"/>
            </a:xfrm>
            <a:custGeom>
              <a:avLst/>
              <a:gdLst/>
              <a:ahLst/>
              <a:cxnLst/>
              <a:rect r="r" b="b" t="t" l="l"/>
              <a:pathLst>
                <a:path h="12543" w="61840">
                  <a:moveTo>
                    <a:pt x="0" y="0"/>
                  </a:moveTo>
                  <a:lnTo>
                    <a:pt x="61840" y="0"/>
                  </a:lnTo>
                  <a:lnTo>
                    <a:pt x="61840" y="12543"/>
                  </a:lnTo>
                  <a:lnTo>
                    <a:pt x="0" y="12543"/>
                  </a:lnTo>
                  <a:close/>
                </a:path>
              </a:pathLst>
            </a:custGeom>
            <a:solidFill>
              <a:srgbClr val="000000"/>
            </a:solidFill>
          </p:spPr>
        </p:sp>
        <p:sp>
          <p:nvSpPr>
            <p:cNvPr name="TextBox 29" id="29"/>
            <p:cNvSpPr txBox="true"/>
            <p:nvPr/>
          </p:nvSpPr>
          <p:spPr>
            <a:xfrm>
              <a:off x="0" y="-38100"/>
              <a:ext cx="61840" cy="50643"/>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43300" y="694544"/>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Иногда мы также должны напоминать злому началу, что есть и «палка», чтобы взыскать — потому что это испугает его от вмешательства или предотвращения нашей работы по спасению ближнего через распространение Торы и иудаизма. </a:t>
            </a:r>
          </a:p>
          <a:p>
            <a:pPr algn="just">
              <a:lnSpc>
                <a:spcPts val="4592"/>
              </a:lnSpc>
            </a:pPr>
            <a:r>
              <a:rPr lang="en-US" sz="3150">
                <a:solidFill>
                  <a:srgbClr val="000000"/>
                </a:solidFill>
                <a:latin typeface="Calibri (MS)"/>
                <a:ea typeface="Calibri (MS)"/>
                <a:cs typeface="Calibri (MS)"/>
                <a:sym typeface="Calibri (MS)"/>
              </a:rPr>
              <a:t>Все вышесказанное особенно актуально для посланников Ребе, занимающихся распространением Торы и иудаизма и распространением хасидских источников вовне.</a:t>
            </a:r>
          </a:p>
          <a:p>
            <a:pPr algn="just">
              <a:lnSpc>
                <a:spcPts val="4592"/>
              </a:lnSpc>
            </a:pPr>
            <a:r>
              <a:rPr lang="en-US" sz="3150">
                <a:solidFill>
                  <a:srgbClr val="000000"/>
                </a:solidFill>
                <a:latin typeface="Calibri (MS)"/>
                <a:ea typeface="Calibri (MS)"/>
                <a:cs typeface="Calibri (MS)"/>
                <a:sym typeface="Calibri (MS)"/>
              </a:rPr>
              <a:t>Для миссии Ребе. Один посланник Ребе может воспитать еще одного, и цепь может продолжаться даже сто раз. Каждый должен знать и помнить, что инструкция Ребе по распространению Торы и иудаизма — это не просто устрожения в заповеди, а фактическое спасение жизни. Ребе стоит и заявляет: «Не стой на крови ближнего своего», «Ты можешь спасти его…». И поскольку это так, следует активизировать усилия по выполнению миссии Ребе —принимать участие в распространении Торы и иудаизма и в распространении источников хасидизма наружу, как говорилось леехатхила арибер (смело преодолевая препятствия).</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604123" y="773954"/>
            <a:ext cx="2640063" cy="1485775"/>
            <a:chOff x="0" y="0"/>
            <a:chExt cx="695325" cy="391315"/>
          </a:xfrm>
        </p:grpSpPr>
        <p:sp>
          <p:nvSpPr>
            <p:cNvPr name="Freeform 5" id="5"/>
            <p:cNvSpPr/>
            <p:nvPr/>
          </p:nvSpPr>
          <p:spPr>
            <a:xfrm flipH="false" flipV="false" rot="0">
              <a:off x="0" y="0"/>
              <a:ext cx="695325" cy="391315"/>
            </a:xfrm>
            <a:custGeom>
              <a:avLst/>
              <a:gdLst/>
              <a:ahLst/>
              <a:cxnLst/>
              <a:rect r="r" b="b" t="t" l="l"/>
              <a:pathLst>
                <a:path h="391315" w="695325">
                  <a:moveTo>
                    <a:pt x="0" y="0"/>
                  </a:moveTo>
                  <a:lnTo>
                    <a:pt x="695325" y="0"/>
                  </a:lnTo>
                  <a:lnTo>
                    <a:pt x="695325" y="391315"/>
                  </a:lnTo>
                  <a:lnTo>
                    <a:pt x="0" y="391315"/>
                  </a:lnTo>
                  <a:close/>
                </a:path>
              </a:pathLst>
            </a:custGeom>
            <a:solidFill>
              <a:srgbClr val="50361C"/>
            </a:solidFill>
          </p:spPr>
        </p:sp>
        <p:sp>
          <p:nvSpPr>
            <p:cNvPr name="TextBox 6" id="6"/>
            <p:cNvSpPr txBox="true"/>
            <p:nvPr/>
          </p:nvSpPr>
          <p:spPr>
            <a:xfrm>
              <a:off x="0" y="-38100"/>
              <a:ext cx="695325" cy="429415"/>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3234661" y="773954"/>
            <a:ext cx="2640063" cy="1485775"/>
            <a:chOff x="0" y="0"/>
            <a:chExt cx="695325" cy="391315"/>
          </a:xfrm>
        </p:grpSpPr>
        <p:sp>
          <p:nvSpPr>
            <p:cNvPr name="Freeform 8" id="8"/>
            <p:cNvSpPr/>
            <p:nvPr/>
          </p:nvSpPr>
          <p:spPr>
            <a:xfrm flipH="false" flipV="false" rot="0">
              <a:off x="0" y="0"/>
              <a:ext cx="695325" cy="391315"/>
            </a:xfrm>
            <a:custGeom>
              <a:avLst/>
              <a:gdLst/>
              <a:ahLst/>
              <a:cxnLst/>
              <a:rect r="r" b="b" t="t" l="l"/>
              <a:pathLst>
                <a:path h="391315" w="695325">
                  <a:moveTo>
                    <a:pt x="0" y="0"/>
                  </a:moveTo>
                  <a:lnTo>
                    <a:pt x="695325" y="0"/>
                  </a:lnTo>
                  <a:lnTo>
                    <a:pt x="695325" y="391315"/>
                  </a:lnTo>
                  <a:lnTo>
                    <a:pt x="0" y="391315"/>
                  </a:lnTo>
                  <a:close/>
                </a:path>
              </a:pathLst>
            </a:custGeom>
            <a:solidFill>
              <a:srgbClr val="73542E"/>
            </a:solidFill>
          </p:spPr>
        </p:sp>
        <p:sp>
          <p:nvSpPr>
            <p:cNvPr name="TextBox 9" id="9"/>
            <p:cNvSpPr txBox="true"/>
            <p:nvPr/>
          </p:nvSpPr>
          <p:spPr>
            <a:xfrm>
              <a:off x="0" y="-38100"/>
              <a:ext cx="695325" cy="429415"/>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5865200" y="773954"/>
            <a:ext cx="2640063" cy="1485775"/>
            <a:chOff x="0" y="0"/>
            <a:chExt cx="695325" cy="391315"/>
          </a:xfrm>
        </p:grpSpPr>
        <p:sp>
          <p:nvSpPr>
            <p:cNvPr name="Freeform 11" id="11"/>
            <p:cNvSpPr/>
            <p:nvPr/>
          </p:nvSpPr>
          <p:spPr>
            <a:xfrm flipH="false" flipV="false" rot="0">
              <a:off x="0" y="0"/>
              <a:ext cx="695325" cy="391315"/>
            </a:xfrm>
            <a:custGeom>
              <a:avLst/>
              <a:gdLst/>
              <a:ahLst/>
              <a:cxnLst/>
              <a:rect r="r" b="b" t="t" l="l"/>
              <a:pathLst>
                <a:path h="391315" w="695325">
                  <a:moveTo>
                    <a:pt x="0" y="0"/>
                  </a:moveTo>
                  <a:lnTo>
                    <a:pt x="695325" y="0"/>
                  </a:lnTo>
                  <a:lnTo>
                    <a:pt x="695325" y="391315"/>
                  </a:lnTo>
                  <a:lnTo>
                    <a:pt x="0" y="391315"/>
                  </a:lnTo>
                  <a:close/>
                </a:path>
              </a:pathLst>
            </a:custGeom>
            <a:solidFill>
              <a:srgbClr val="8B6A3C"/>
            </a:solidFill>
          </p:spPr>
        </p:sp>
        <p:sp>
          <p:nvSpPr>
            <p:cNvPr name="TextBox 12" id="12"/>
            <p:cNvSpPr txBox="true"/>
            <p:nvPr/>
          </p:nvSpPr>
          <p:spPr>
            <a:xfrm>
              <a:off x="0" y="-38100"/>
              <a:ext cx="695325" cy="42941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8495738" y="773954"/>
            <a:ext cx="2640063" cy="1485775"/>
            <a:chOff x="0" y="0"/>
            <a:chExt cx="695325" cy="391315"/>
          </a:xfrm>
        </p:grpSpPr>
        <p:sp>
          <p:nvSpPr>
            <p:cNvPr name="Freeform 14" id="14"/>
            <p:cNvSpPr/>
            <p:nvPr/>
          </p:nvSpPr>
          <p:spPr>
            <a:xfrm flipH="false" flipV="false" rot="0">
              <a:off x="0" y="0"/>
              <a:ext cx="695325" cy="391315"/>
            </a:xfrm>
            <a:custGeom>
              <a:avLst/>
              <a:gdLst/>
              <a:ahLst/>
              <a:cxnLst/>
              <a:rect r="r" b="b" t="t" l="l"/>
              <a:pathLst>
                <a:path h="391315" w="695325">
                  <a:moveTo>
                    <a:pt x="0" y="0"/>
                  </a:moveTo>
                  <a:lnTo>
                    <a:pt x="695325" y="0"/>
                  </a:lnTo>
                  <a:lnTo>
                    <a:pt x="695325" y="391315"/>
                  </a:lnTo>
                  <a:lnTo>
                    <a:pt x="0" y="391315"/>
                  </a:lnTo>
                  <a:close/>
                </a:path>
              </a:pathLst>
            </a:custGeom>
            <a:solidFill>
              <a:srgbClr val="AA8558"/>
            </a:solidFill>
          </p:spPr>
        </p:sp>
        <p:sp>
          <p:nvSpPr>
            <p:cNvPr name="TextBox 15" id="15"/>
            <p:cNvSpPr txBox="true"/>
            <p:nvPr/>
          </p:nvSpPr>
          <p:spPr>
            <a:xfrm>
              <a:off x="0" y="-38100"/>
              <a:ext cx="695325" cy="429415"/>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11135802" y="773954"/>
            <a:ext cx="1132814" cy="1485775"/>
            <a:chOff x="0" y="0"/>
            <a:chExt cx="298354" cy="391315"/>
          </a:xfrm>
        </p:grpSpPr>
        <p:sp>
          <p:nvSpPr>
            <p:cNvPr name="Freeform 17" id="17"/>
            <p:cNvSpPr/>
            <p:nvPr/>
          </p:nvSpPr>
          <p:spPr>
            <a:xfrm flipH="false" flipV="false" rot="0">
              <a:off x="0" y="0"/>
              <a:ext cx="298354" cy="391315"/>
            </a:xfrm>
            <a:custGeom>
              <a:avLst/>
              <a:gdLst/>
              <a:ahLst/>
              <a:cxnLst/>
              <a:rect r="r" b="b" t="t" l="l"/>
              <a:pathLst>
                <a:path h="391315" w="298354">
                  <a:moveTo>
                    <a:pt x="0" y="0"/>
                  </a:moveTo>
                  <a:lnTo>
                    <a:pt x="298354" y="0"/>
                  </a:lnTo>
                  <a:lnTo>
                    <a:pt x="298354" y="391315"/>
                  </a:lnTo>
                  <a:lnTo>
                    <a:pt x="0" y="391315"/>
                  </a:lnTo>
                  <a:close/>
                </a:path>
              </a:pathLst>
            </a:custGeom>
            <a:solidFill>
              <a:srgbClr val="D6B377"/>
            </a:solidFill>
          </p:spPr>
        </p:sp>
        <p:sp>
          <p:nvSpPr>
            <p:cNvPr name="TextBox 18" id="18"/>
            <p:cNvSpPr txBox="true"/>
            <p:nvPr/>
          </p:nvSpPr>
          <p:spPr>
            <a:xfrm>
              <a:off x="0" y="-38100"/>
              <a:ext cx="298354" cy="429415"/>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821579" y="1000125"/>
            <a:ext cx="11912739" cy="1000125"/>
          </a:xfrm>
          <a:prstGeom prst="rect">
            <a:avLst/>
          </a:prstGeom>
        </p:spPr>
        <p:txBody>
          <a:bodyPr anchor="t" rtlCol="false" tIns="0" lIns="0" bIns="0" rIns="0">
            <a:spAutoFit/>
          </a:bodyPr>
          <a:lstStyle/>
          <a:p>
            <a:pPr algn="l">
              <a:lnSpc>
                <a:spcPts val="7679"/>
              </a:lnSpc>
              <a:spcBef>
                <a:spcPct val="0"/>
              </a:spcBef>
            </a:pPr>
            <a:r>
              <a:rPr lang="en-US" b="true" sz="6399">
                <a:solidFill>
                  <a:srgbClr val="CFAB64"/>
                </a:solidFill>
                <a:latin typeface="Arial Bold"/>
                <a:ea typeface="Arial Bold"/>
                <a:cs typeface="Arial Bold"/>
                <a:sym typeface="Arial Bold"/>
              </a:rPr>
              <a:t>Гарантия В</a:t>
            </a:r>
            <a:r>
              <a:rPr lang="en-US" b="true" sz="6399">
                <a:solidFill>
                  <a:srgbClr val="CFAB64"/>
                </a:solidFill>
                <a:latin typeface="Arial Bold"/>
                <a:ea typeface="Arial Bold"/>
                <a:cs typeface="Arial Bold"/>
                <a:sym typeface="Arial Bold"/>
              </a:rPr>
              <a:t>севышнего</a:t>
            </a:r>
          </a:p>
        </p:txBody>
      </p:sp>
      <p:grpSp>
        <p:nvGrpSpPr>
          <p:cNvPr name="Group 20" id="20"/>
          <p:cNvGrpSpPr/>
          <p:nvPr/>
        </p:nvGrpSpPr>
        <p:grpSpPr>
          <a:xfrm rot="0">
            <a:off x="1298604" y="3895541"/>
            <a:ext cx="193137" cy="256550"/>
            <a:chOff x="0" y="0"/>
            <a:chExt cx="50867" cy="67569"/>
          </a:xfrm>
        </p:grpSpPr>
        <p:sp>
          <p:nvSpPr>
            <p:cNvPr name="Freeform 21" id="21"/>
            <p:cNvSpPr/>
            <p:nvPr/>
          </p:nvSpPr>
          <p:spPr>
            <a:xfrm flipH="false" flipV="false" rot="0">
              <a:off x="0" y="0"/>
              <a:ext cx="50867" cy="67569"/>
            </a:xfrm>
            <a:custGeom>
              <a:avLst/>
              <a:gdLst/>
              <a:ahLst/>
              <a:cxnLst/>
              <a:rect r="r" b="b" t="t" l="l"/>
              <a:pathLst>
                <a:path h="67569" w="50867">
                  <a:moveTo>
                    <a:pt x="0" y="0"/>
                  </a:moveTo>
                  <a:lnTo>
                    <a:pt x="50867" y="0"/>
                  </a:lnTo>
                  <a:lnTo>
                    <a:pt x="50867" y="67569"/>
                  </a:lnTo>
                  <a:lnTo>
                    <a:pt x="0" y="67569"/>
                  </a:lnTo>
                  <a:close/>
                </a:path>
              </a:pathLst>
            </a:custGeom>
            <a:solidFill>
              <a:srgbClr val="442B10"/>
            </a:solidFill>
          </p:spPr>
        </p:sp>
        <p:sp>
          <p:nvSpPr>
            <p:cNvPr name="TextBox 22" id="22"/>
            <p:cNvSpPr txBox="true"/>
            <p:nvPr/>
          </p:nvSpPr>
          <p:spPr>
            <a:xfrm>
              <a:off x="0" y="-38100"/>
              <a:ext cx="50867" cy="105669"/>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1323572" y="4000003"/>
            <a:ext cx="143199" cy="47625"/>
            <a:chOff x="0" y="0"/>
            <a:chExt cx="37715" cy="12543"/>
          </a:xfrm>
        </p:grpSpPr>
        <p:sp>
          <p:nvSpPr>
            <p:cNvPr name="Freeform 24" id="24"/>
            <p:cNvSpPr/>
            <p:nvPr/>
          </p:nvSpPr>
          <p:spPr>
            <a:xfrm flipH="false" flipV="false" rot="0">
              <a:off x="0" y="0"/>
              <a:ext cx="37715" cy="12543"/>
            </a:xfrm>
            <a:custGeom>
              <a:avLst/>
              <a:gdLst/>
              <a:ahLst/>
              <a:cxnLst/>
              <a:rect r="r" b="b" t="t" l="l"/>
              <a:pathLst>
                <a:path h="12543" w="37715">
                  <a:moveTo>
                    <a:pt x="0" y="0"/>
                  </a:moveTo>
                  <a:lnTo>
                    <a:pt x="37715" y="0"/>
                  </a:lnTo>
                  <a:lnTo>
                    <a:pt x="37715" y="12543"/>
                  </a:lnTo>
                  <a:lnTo>
                    <a:pt x="0" y="12543"/>
                  </a:lnTo>
                  <a:close/>
                </a:path>
              </a:pathLst>
            </a:custGeom>
            <a:solidFill>
              <a:srgbClr val="F2EBE0"/>
            </a:solidFill>
          </p:spPr>
        </p:sp>
        <p:sp>
          <p:nvSpPr>
            <p:cNvPr name="TextBox 25" id="25"/>
            <p:cNvSpPr txBox="true"/>
            <p:nvPr/>
          </p:nvSpPr>
          <p:spPr>
            <a:xfrm>
              <a:off x="0" y="-38100"/>
              <a:ext cx="37715" cy="50643"/>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571625"/>
            <a:ext cx="13716000" cy="701196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С</a:t>
            </a:r>
            <a:r>
              <a:rPr lang="en-US" sz="3150">
                <a:solidFill>
                  <a:srgbClr val="000000"/>
                </a:solidFill>
                <a:latin typeface="Calibri (MS)"/>
                <a:ea typeface="Calibri (MS)"/>
                <a:cs typeface="Calibri (MS)"/>
                <a:sym typeface="Calibri (MS)"/>
              </a:rPr>
              <a:t>тих в нынешней главе Торы гласит: «Не стой на крови ближнего своего». Раши объясняет, что это относится к человеку, тонущему в реке, окруженному животными или бандитами. И повеление Торы заключается в том, что нужно спасти тонущего человека. </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Ребе объясняет, что этот стих не говорит нам, что мы должны спасти такого же еврея от смертельной</a:t>
            </a:r>
            <a:r>
              <a:rPr lang="en-US" sz="3150">
                <a:solidFill>
                  <a:srgbClr val="000000"/>
                </a:solidFill>
                <a:latin typeface="Calibri (MS)"/>
                <a:ea typeface="Calibri (MS)"/>
                <a:cs typeface="Calibri (MS)"/>
                <a:sym typeface="Calibri (MS)"/>
              </a:rPr>
              <a:t> опасности - это уже известно из более ранних стихов. Скорее, это относится к ситуации, когда спасатель должен подвергнуть свою жизнь опасности, чтобы спасти тонущего.</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Таким образом, Раши приводит практический пример: человек, который тонет в реке, а на берегу реки есть животное или бандиты, которые хотят использовать слабость тонущего человека, чтобы причинить ему вред. В таком случае существует опасность для любого, кто пытается помочь. </a:t>
            </a:r>
          </a:p>
        </p:txBody>
      </p:sp>
      <p:grpSp>
        <p:nvGrpSpPr>
          <p:cNvPr name="Group 4" id="4"/>
          <p:cNvGrpSpPr/>
          <p:nvPr/>
        </p:nvGrpSpPr>
        <p:grpSpPr>
          <a:xfrm rot="0">
            <a:off x="-720500" y="466334"/>
            <a:ext cx="3086100" cy="308610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195E68"/>
            </a:solidFill>
          </p:spPr>
        </p:sp>
        <p:sp>
          <p:nvSpPr>
            <p:cNvPr name="TextBox 6" id="6"/>
            <p:cNvSpPr txBox="true"/>
            <p:nvPr/>
          </p:nvSpPr>
          <p:spPr>
            <a:xfrm>
              <a:off x="0" y="-9525"/>
              <a:ext cx="812800" cy="822325"/>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
        <p:nvSpPr>
          <p:cNvPr name="TextBox 9" id="9"/>
          <p:cNvSpPr txBox="true"/>
          <p:nvPr/>
        </p:nvSpPr>
        <p:spPr>
          <a:xfrm rot="0">
            <a:off x="3385957" y="1000125"/>
            <a:ext cx="7727483" cy="57150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195E68"/>
                </a:solidFill>
                <a:latin typeface="Arial Bold"/>
                <a:ea typeface="Arial Bold"/>
                <a:cs typeface="Arial Bold"/>
                <a:sym typeface="Arial Bold"/>
              </a:rPr>
              <a:t>КЛЮЧЕВЫЕ МОМЕНТЫ</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571625"/>
            <a:ext cx="13716000" cy="352581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Т</a:t>
            </a:r>
            <a:r>
              <a:rPr lang="en-US" sz="3150">
                <a:solidFill>
                  <a:srgbClr val="000000"/>
                </a:solidFill>
                <a:latin typeface="Calibri (MS)"/>
                <a:ea typeface="Calibri (MS)"/>
                <a:cs typeface="Calibri (MS)"/>
                <a:sym typeface="Calibri (MS)"/>
              </a:rPr>
              <a:t>ора учит, что, когда есть возможность спасти </a:t>
            </a:r>
            <a:r>
              <a:rPr lang="en-US" sz="3150">
                <a:solidFill>
                  <a:srgbClr val="000000"/>
                </a:solidFill>
                <a:latin typeface="Calibri (MS)"/>
                <a:ea typeface="Calibri (MS)"/>
                <a:cs typeface="Calibri (MS)"/>
                <a:sym typeface="Calibri (MS)"/>
              </a:rPr>
              <a:t>тонущего человека, он не должен стоять в стороне, но должен спасти его, даже ценой личной выгоды. </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Духовное значение стиха: когда еврей находится в духовной опасности, он обязан спасти свою душу, даже рискуя собственным духовным благополучием.</a:t>
            </a:r>
          </a:p>
        </p:txBody>
      </p:sp>
      <p:grpSp>
        <p:nvGrpSpPr>
          <p:cNvPr name="Group 4" id="4"/>
          <p:cNvGrpSpPr/>
          <p:nvPr/>
        </p:nvGrpSpPr>
        <p:grpSpPr>
          <a:xfrm rot="0">
            <a:off x="-720500" y="466334"/>
            <a:ext cx="3086100" cy="308610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195E68"/>
            </a:solidFill>
          </p:spPr>
        </p:sp>
        <p:sp>
          <p:nvSpPr>
            <p:cNvPr name="TextBox 6" id="6"/>
            <p:cNvSpPr txBox="true"/>
            <p:nvPr/>
          </p:nvSpPr>
          <p:spPr>
            <a:xfrm>
              <a:off x="0" y="-9525"/>
              <a:ext cx="812800" cy="822325"/>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DAHHBjdr8to</dc:identifier>
  <dcterms:modified xsi:type="dcterms:W3CDTF">2011-08-01T06:04:30Z</dcterms:modified>
  <cp:revision>1</cp:revision>
  <dc:title>מצגת לתלמיד אחרי רוסית</dc:title>
</cp:coreProperties>
</file>