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8288000" cy="10287000"/>
  <p:notesSz cx="6858000" cy="9144000"/>
  <p:embeddedFontLst>
    <p:embeddedFont>
      <p:font typeface="Arial Bold" charset="1" panose="020B0704020202020204"/>
      <p:regular r:id="rId34"/>
    </p:embeddedFont>
    <p:embeddedFont>
      <p:font typeface="Arial" charset="1" panose="020B0604020202020204"/>
      <p:regular r:id="rId35"/>
    </p:embeddedFont>
    <p:embeddedFont>
      <p:font typeface="Lora" charset="1" panose="00000500000000000000"/>
      <p:regular r:id="rId36"/>
    </p:embeddedFont>
    <p:embeddedFont>
      <p:font typeface="Calibri (MS)" charset="1" panose="020F0502020204030204"/>
      <p:regular r:id="rId37"/>
    </p:embeddedFont>
    <p:embeddedFont>
      <p:font typeface="Calibri (MS) Bold" charset="1" panose="020F0702030404030204"/>
      <p:regular r:id="rId38"/>
    </p:embeddedFont>
    <p:embeddedFont>
      <p:font typeface="Arimo Bold" charset="1" panose="020B0704020202020204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469342" y="8461019"/>
            <a:ext cx="2644197" cy="729024"/>
            <a:chOff x="0" y="0"/>
            <a:chExt cx="3525596" cy="9720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698612" y="2399576"/>
            <a:ext cx="8589388" cy="7887424"/>
            <a:chOff x="0" y="0"/>
            <a:chExt cx="2262226" cy="20773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2700000">
            <a:off x="13737143" y="5349105"/>
            <a:ext cx="5696323" cy="5707346"/>
            <a:chOff x="0" y="0"/>
            <a:chExt cx="1500266" cy="15031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372539" y="8492593"/>
            <a:ext cx="2838641" cy="697450"/>
            <a:chOff x="0" y="0"/>
            <a:chExt cx="747625" cy="1836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4" id="14" descr="תמונה שמכילה טקסט, גופן, צילום מסך, גרפיקה"/>
          <p:cNvSpPr/>
          <p:nvPr/>
        </p:nvSpPr>
        <p:spPr>
          <a:xfrm flipH="false" flipV="false" rot="0">
            <a:off x="9573016" y="5356565"/>
            <a:ext cx="8305267" cy="3209039"/>
          </a:xfrm>
          <a:custGeom>
            <a:avLst/>
            <a:gdLst/>
            <a:ahLst/>
            <a:cxnLst/>
            <a:rect r="r" b="b" t="t" l="l"/>
            <a:pathLst>
              <a:path h="3209039" w="8305267">
                <a:moveTo>
                  <a:pt x="0" y="0"/>
                </a:moveTo>
                <a:lnTo>
                  <a:pt x="8305266" y="0"/>
                </a:lnTo>
                <a:lnTo>
                  <a:pt x="8305266" y="3209039"/>
                </a:lnTo>
                <a:lnTo>
                  <a:pt x="0" y="3209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13956" y="6086995"/>
            <a:ext cx="9369982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Сколько всего евреев?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13956" y="7294569"/>
            <a:ext cx="7172554" cy="15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ИСТОРИЯ ПЕРЕПИСИ ЕВРЕЙСКОГО НАСЕЛЕНИЯ, ОТ</a:t>
            </a: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МОШЕ И ДО ВРЕМЕН ЦАРЯ ШАУЛА И ДАВИДА.</a:t>
            </a:r>
          </a:p>
          <a:p>
            <a:pPr algn="just">
              <a:lnSpc>
                <a:spcPts val="2520"/>
              </a:lnSpc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СВЯЗЬ С ПОДСЧЕТОМ ДЕСЯТИ ЧЕЛОВЕК ДЛЯ МИНЬЯНА.</a:t>
            </a:r>
          </a:p>
          <a:p>
            <a:pPr algn="just">
              <a:lnSpc>
                <a:spcPts val="2520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6862069" y="786879"/>
            <a:ext cx="491128" cy="264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463960" y="8658844"/>
            <a:ext cx="2655799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Шкалим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713956" y="640998"/>
            <a:ext cx="8169362" cy="4903071"/>
            <a:chOff x="0" y="0"/>
            <a:chExt cx="6865912" cy="4120769"/>
          </a:xfrm>
        </p:grpSpPr>
        <p:sp>
          <p:nvSpPr>
            <p:cNvPr name="Freeform 20" id="20" descr="A group of people in different colилиs  Description automatically generated"/>
            <p:cNvSpPr/>
            <p:nvPr/>
          </p:nvSpPr>
          <p:spPr>
            <a:xfrm flipH="false" flipV="false" rot="0">
              <a:off x="0" y="0"/>
              <a:ext cx="6865874" cy="4120769"/>
            </a:xfrm>
            <a:custGeom>
              <a:avLst/>
              <a:gdLst/>
              <a:ahLst/>
              <a:cxnLst/>
              <a:rect r="r" b="b" t="t" l="l"/>
              <a:pathLst>
                <a:path h="4120769" w="6865874">
                  <a:moveTo>
                    <a:pt x="0" y="0"/>
                  </a:moveTo>
                  <a:lnTo>
                    <a:pt x="6865874" y="0"/>
                  </a:lnTo>
                  <a:lnTo>
                    <a:pt x="6865874" y="4120769"/>
                  </a:lnTo>
                  <a:lnTo>
                    <a:pt x="0" y="41207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83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11104809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А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История половины шекеля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Шкалим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1628595"/>
            <a:ext cx="13716000" cy="7592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Заповедь давать полов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ину шекеля ежегодно состоит в том, что каждый еврей от двадцати лет и старше, как бедный, так и богатый, должен давать полушекеля священникам каждый год. Об этом сказано: “Пусть это даст каждый проходящий перепись” (Шмот, 30:13). И оставляют их в одной из палат Храма и достают оттуда, чтобы приобрести [животных] для постоянных и дополнительных жертв, а также для всяко жертвоприношения, совершаемого обществом, и для их возлияний.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Причина заповеди: Святой, благословен Он, желает добра и хочет удостоить [сынов] Израиля, чтобы у них был равный удел в жертвоприношениях, совершаемых перед Ним весь год на регулярной основе, а также, чтобы каждый, как бедный, так и богатый, были равны перед Ним в одной заповеди. Засчет этой заповеди, в которой все принимают совместное участие, они смогут напомнить Ему о себе к добру.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952052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Сефер а-хинух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105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361502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1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47206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475552"/>
            <a:ext cx="13716000" cy="9336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Законы, относящиеся к этой заповеди: мудрецы говорили, что первого адара объявляли о шекелях, и даже беднейший из бедных был обязан их пожертвовать. Если же у него не было, он должен был занять у кого-то другого или продать свою одежду, как сказано: “Нищий пусть не убавит” (Шмот, 30:15). И давали не долями, а все сразу, и все должны были давать: священники, левиты, и израильтяне, прозелиты и освобожденные рабы.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такова практика во времена [существования] Храма, когда все сыны Израиля, как живущие в Земле Израиля, так за ее пределами, обязаны жертвовать его (половину шекеля). А не во времена Храма никто не обязан следовать ей, даже живущие в Земле Израиля. Тот же, кто преступает и не жертвует, пренебрегает этим предписанием и [подлежит] наказанию чрезвычайно суровому, поскольку отделился от общества и не имеет удела в его [жертвенном] искуплении.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 сейчас из-за провинностей наших, когда у нас не осталось ни Храма, ни полушекеля, в память об этом все [сыны] Израиля следуют обычаю читать отрывок из Торы, из главы Ки Тиса, ежегодно в субботу перед новомесячьем адара.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957" y="1482033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Еще одна п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ричина, по которой мудрецы предписали читать отрывок Шкалим и в наше время — скорое восстановление Храма, что делает необходимым знание заповедей.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5619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Книга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нашего наследия, стр. 120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-2857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2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081983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21732" y="1139133"/>
            <a:ext cx="14395737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качестве дополнительной причины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21732" y="3569570"/>
            <a:ext cx="13716000" cy="294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Эта заповедь особенно дорога 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нам, потому что учит тому, как следует любить каждого еврея, ибо все равны перед Святым, благословен Он. И наиболее высокое в священнослужении — искупительные жертвоприношения, которые совершаются в равной мере всеми. Ведь нет [перед Ним] богатых и бедных, нет близких и далеких — все близки.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457508" y="3226670"/>
            <a:ext cx="14395737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собенно ценно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457508" y="6838207"/>
            <a:ext cx="13716000" cy="35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Коллективная жертва становится «благоуха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нием приятным Г-споду», искупляя народ за его провинности.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субботу когда читают отрывок Шкалим, в синагоге достают два свитка Торы. В первом свитке для чтения недельного отрывка вызывают семь человек, а во втором — читают мафтир из главы Ки Тиса, где говорится о заповеди полушекеля.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493284" y="6495307"/>
            <a:ext cx="14395737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Как эт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 работает?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957" y="1872110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говорил Г-сподь Моше, сказав: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"Когда вознес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ешь ты главу сынов Израиля по их числу, пусть каждый даст искупление за свою душу Г-споду, когда их будут считать; и не будет среди них мора, когда их считают. Пусть это даст каждый проходящий перепись: полшекеля священным шекелем; двадцать гера этот шекель. Половина такого шекеля —возношение Г-споду.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Каждый, кто проходит перепись, от двадцати лет и старше, пусть даст возношение Г-споду. Богатый пусть не прибавит, а бедный пусть не убавит от полшекеля, жертвуя возношение Г-споду, чтобы искупить души ваши. И возьми ты серебро искупления у сынов Израиля и передай его для работы Шатра Собрания; и будет это напоминанием для сынов Израиля перед Г-сподом, чтобы искупить души ваши.”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952052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Шмот,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30:11-16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361502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3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47206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21732" y="1529210"/>
            <a:ext cx="14395737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Подсчет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народа с помощью денег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11233335" cy="3314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Б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Перепись населения при царе Шауле и царе Давиде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Шкалим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581378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219553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27543" y="1571978"/>
            <a:ext cx="13716000" cy="410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тал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мудическом трактате Брахот рассказывается, что, поскольку царь Давид неподобающим образом высказался в адрес Творца, Тот “сказал ему… Я заставлю тебя споткнуться на том, что знают даже школьники, как написано: 'Когда вознесешь ты главу сынов Израиля по их числу, пусть каждый даст Б-гу искупление за свою душу.' Тут же восстал Сатан против Израиля, как написано: 'И подстрекал Давида против них, чтобы повелеть: ‘Иди и исчисли Израиль.'” (Шмуэль II, 24:1).”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27543" y="1229078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Неподобающее выражение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957" y="1453010"/>
            <a:ext cx="13716000" cy="643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“Если это Г-сподь подстрекал тебя против меня, то будет Он обонять приношение мое” (Шмуэль I, 26:19). Рабби Элазар сказал: «Святой, благословен Он сказал Давиду: “Ты назвал Меня подстрекателем? Я заставлю тебя споткнуться 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 том, что знают даже школьники, как написано: 'Когда вознесешь ты главу сынов Израиля по их числу, пусть каждый даст Б-гу искупление за свою душу.' Тут же восстал Сатан против Израиля, как написано: 'И подстрекал Давида против них, чтобы повелеть: ‘Иди и исчисли Израиль.'” (Шмуэль II, 24:1).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Когда он считал их, то не брал с них искупление, как написано: “И наслал Г-сподь мор на Израиль от того утра до назначенного времени” (Шмуэль II, 24:15).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952052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алмуд, Брахот, 62б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361502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4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47206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957" y="2246338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вновь воспылал гнев Г-спода на [сынов] Израиля, и И подстрекал Давида против них, чтобы повелеть: “Иди и исчисли [народ] Израиля и Йеуды”. И сказал царь Йоаву, военачальнику, который был при нём: “Прой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ди по всем коленам Израиля, от Дана до Беэр-Шевы, и пересчитайте народ, чтобы знать мне численность народа. И сказал Йона царю: "Да умножит Г-сподь, Б-г твой, народ, сколько есть, и еще во стократ, и глаза господина моего царя [да] увидят [это]; но для чего царя желает этого?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Но строгим было слово царя Йоаву и начальникам войска; и пошел Йоав с начальниками войска, что были при царе, считать народ Израиля.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подал Йоав царю число пересчитанных людей, и было [сынов] Израиля восемьсот тысяч мужей храбрых, [способных] обнажить меч, а мужей Йеуды пятьсот тысяч человек.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952052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Шмуэль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II, 24:1-4, 9, 15, 17, 18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361502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5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47206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21732" y="1519685"/>
            <a:ext cx="5520904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ер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еп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сь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и 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последст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ия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957" y="885825"/>
            <a:ext cx="13716000" cy="35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наслал Г-сподь мор на Израиль от того утра до назначенного времени. И умерло из народа, от Дана до Беэр-Шевы, семьдесят тысяч человек.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говорил Давид Г-споду, когда увидел ангела, поражающего народ, сказав: "Вот, согрешил я, провинился я, а эти овцы, что они сделали? Пусть же будет рука Твоя на мне и на доме отца моего". И пришел Гад к Давиду в тот день, и сказал ему: "Взойди, поставь Г-споду жертвенник на гумне Аравны-йевусея".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543300" y="3524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543300" y="9906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543300" y="1543903"/>
            <a:ext cx="13716000" cy="643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талмудическом трактате Йома мы учим: “Запрещено проводить перепись [народа] Израиля даже во имя благих целей (ивр. двар мицва), как написано [о Шауле]: ‘И пересчитал он их в Безеке’ (‘Безек’ означает ‘черепки’ — т.е. каждый человек клал черепок, и считали черепки)."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Рав Аши задает вопрос: «Откуда [известно], что слово “Безек” в Писании означает “разбитие”? Может быть, это название города, как сказано: “И нашли Адони-Безека в Безеке” (Шофтим, 1:5) — значит Безек — это название места! Но вот откуда доказательство: сказано: “И созвал Шауль народ, и насчитал их в Тлаим” (Шмуэль I, 15:4) — т.е. он пересчитал не их самих, а ягнят (ивр. “тлаим”), так как каждый взял ягненка из царского стада и поставил его на свое место.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543300" y="1077178"/>
            <a:ext cx="518528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Надлежащая перепись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957" y="1872110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поднялся Нахаш-амонитянин, и расположился станом при Явеш-Гиладе. И сказали все жители Явеша Нахашу: "Заключи с нами союз, и будем мы служить тебе". И сказал им Нахаш-амонитянин: "Я заключу с вами союз, но с тем, чтобы выколоть у (каждого из) вас правый глаз, и сделаю это позором для всего Израиля. И сказали ему старейшины Явеша: "Дай нам сроку с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емь дней, и мы пошлем послов во все пределы Израиля, и если никто не поможет нам, тогда выйдем мы к тебе". И пришли послы в Гиву Шауля, и пересказали слова эти в слух народа; и поднял весь народ вопль, и заплакал.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вот Шауль идет с поля позади волов; и сказал Шауль: "Что (случилось) с народом, что он плачет? И пересказали ему слова жителей Явеша.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снизошел на Шауля дух Б-жий, когда он услышал слова эти, и воспылал гнев его.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316384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Шмуэль I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11:1-4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725834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6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836391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957" y="885825"/>
            <a:ext cx="13716000" cy="35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взял он пару волов, и рассек их на части, и послал во все пределы Израиля через тех послов, говоря: "Кто не пойдет за Шаулем и за Шмуэлем, так будет сделано с волами его". И напал страх Г-спода на народ, и вышли они (все), как один человек.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пересчитал он их в Безеке, и оказалось сынов Израиля триста тысяч,  а мужей Йеуды тридцать тысяч.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5002959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“И пересчитал он их в Безеке”: наши учители говорили (Йома, 22б), что это означает глиняные черепки. Другое мнение: это означает камни; т.е. каждый взял камень, и посчитали камни.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4536234"/>
            <a:ext cx="518528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: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957" y="1872110"/>
            <a:ext cx="13716000" cy="468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сказал Шмуэль Шаулю: "Меня послал Г-сподь помазать тебя на царство над народом Его, над Израилем, а теперь прислушайся к голосу речей Г-спода. Так сказал Г-сподь Цваот: "Помню Я, что сделал Амалек Израилю, как он противостоял ему на пути при выходе его из Египта. Теперь же иди и порази Амалека; и истребите все, что у него; и не щади его, а предай см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ерти от мужа до жены, от ребенка до грудного младенца, от вола до агнца, от верблюда до осла". И созвал Шауль народ, и насчитал он их в Тлаим двести тысяч пеших и десять тысяч мужей из (колена) Йеуды.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316384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Шмуэль I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15:1-4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725834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7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836391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21732" y="7102897"/>
            <a:ext cx="13716000" cy="2363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“И насчитал он их в Тлаим”: 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велел каждому взять по ягненку из царского стада, а затем пересчитал ягнят, потому что запрещено проводить перепись [сынов] Израиль, о которых сказано (Берешит, 32:13): “Не пересчитать от множества”.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21732" y="6636172"/>
            <a:ext cx="518528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: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11104809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В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Два вида подсчета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Шкалим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64624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802799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46593" y="885825"/>
            <a:ext cx="13716000" cy="875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на первый взгляд непонятно: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 какой причине в трактате Йома запрет пересчитывать евреев выводится из стиха “И пересчитал их в Безеке” или “И насчитал их в Тлаим”, а не из стиха: “Когда будешь вести счет сынов Израиля при исчислении их, то пусть даст каждый искупление за душу свою и т.д.”, как в трактате Брахот – тогда как изучение из стиха “Когда будешь вести подсчет…” является “словом Торы”, Если так, то ведь это прямой запрет Торы (а не столько выводы из стихов “И пересчитал их в Безеке” или “И насчитал их в Тлаим”), и это то, о чем “знают даже школьники”!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что более важно: сказанное о Шауле “И пересчитал их в Безеке” или “И насчитал их в Тлаим” – ведь это не оригинальное решение суда Шауля, не обязательное для суда Давида, который мог придерживаться иного мнения (как мы знаем, между ними были разногласия и т.д.). Поведение Шауля было продиктовано стихом: “Когда вознесешь ты главу сынов Израиля при исчислении их, то пусть даст каждый искупление за душу свою и т.д.”. 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957" y="331818"/>
            <a:ext cx="13716000" cy="1201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если так, почему запрет выводится из поведения Шауля, а не из самого стиха “Когда вознесешь ты главу… пусть даст каждый искупление за душу свою”?!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2219320"/>
            <a:ext cx="13716000" cy="7592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мы вынуждены ответить здесь словами комментаторов, которые разделяют между заповеданным и дозволенным: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трактате Йома сказано прямо: “Запрещено проводить перепись [народа] Израиля даже во имя благих целей”, что подкрепляется стихами “И пересчитал он их в Безеке” и “И насчитал он их в Тлаим”, а ведь эти подсчеты проводились ради военных сборов – “во имя благих целей”;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Поэтому Талмуд не цитирует стих “Когда вознесешь ты главу”, в котором говорится о дозволенном, а не о заповеданном подсчете, как это следует из слов самого стиха и из комментария Раши: «Когда пожелаешь… узнать, сколько их» — т.е. это дозволено и зависит от решения Моше.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Подобным же образом проводилась перепись во дни царя Давида (которую Раши упоминает в продолжение своего комментария), которую талмудический трактат Брахот подкрепляет стихом «Когда вознесешь ты».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752595"/>
            <a:ext cx="10873974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Подсчет з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аповеданный и не заповеданный 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957" y="2783724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днако, если принять во внимание, что речь здесь идет о пересчёте сынов Израиля, который зависит от воли Моше, как говорит Раши “когда пожелаешь… узнать, сколько их” — непонятно следующее: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Как может быть, чтобы Моше велел пересчитать сынов Израиля, когда перепись в принципе сопряжена со смертельной опасностью, что требовало искать иной способ подсчета, чтобы “не было мора”?!​​​​​​​​​​​​​​​​ 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Объяснение таково: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Стих “И вот имена сынов Израиля, пришедших в Египет” Раши комментирует так: “Хотя Он уже пересчитал их… (в главе Ваигаш), снова пересчитал их… чтобы показать к ним Свою любовь и т.д.” Есть объяснение, что пересчет подчёркивает важность каждого из сынов Израиля, не проводя различий между великим по достоинству и простым, ибо все равны.​​​​​​​​​​​​​​​​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2316999"/>
            <a:ext cx="10873974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Зачем сч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итать?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380214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Дан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ная перепись проводилась не «во имя благих целей», как это доказывается из слов Йоава, который спорил с Давидом, утверждая, что нет нужды исчислять народ. Поэтому мы вынуждены признать, что она была дозволенной. 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957" y="380214"/>
            <a:ext cx="13716000" cy="35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Мы можем распространить это и 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 подсчет численности еврейского народа, который устроил Моше, чтобы пробудить к нему любовь Создателя.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 что Святой, благословен Он, сказал ему: “Когда пожелаешь ты узнать их число, не считай их поголовно, но пусть, каждый даст полшекеля. И посчитав шекели, ты узнаешь численность людей». И лишь при таком подсчете не будет мора среди людей.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11104809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Г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Есть ли десятый?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Шкалим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64624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802799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27543" y="802799"/>
            <a:ext cx="13716000" cy="643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 касается переписи еврейского народа – “запрещено проводить перепись [сынов] Израиля… вытягивают они свои пальцы, и считают их пальцы”. Это применимо, даже когда речь идёт о подсчёте для «благих целей», как о том говорит постановление Алтер Ребе в Шульхан Арухе. И доказательством тому служит форма подсчёта людей для участия в жеребьевке для служения в Храме, при котором не считали самих священников, а “назначенный говорил: ‘Поднимите [пальцы], и они вытягивают свои пальцы… и считают их пальцы’”,​​​​​​​​​​​​​​​​ И причина такова: “Почему он производит подсчёт… по пальцам, которые они вытянули, а не считает самих людей? Потому что запрещено проводить перепись [сынов] Израиля иначе, как посредством другого предмета. Как сказано: ‘И насчитал он их посредством черепков (тлаим)’”.​​​​​​​​​​​​​​​​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957" y="1324832"/>
            <a:ext cx="13716000" cy="875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Все эти [виды] служения, которые выполняют ежедневно — выполняли по жребию. И как делали? Все священники, [представляющие] отчие дома текущего дня, входят в Палату тесаного камня после того, как поднимется утренняя заря, облаченные в священнические одежды. И ответственный за жеребьевку при них. Они стоят кругом, и ответственный сн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имает тюрбан с головы одного из них и возвращает его, и это тот человек, с которого начинают считать и бросают жребий, как будет объяснено:​​​​​​​​​​​​​​​​ Как проводят жеребьёвку? Становятся вкруг и договариваются о числе — восемьдесят, сто, тысяча или любом другом числе, о котором договорятся. И ответственный за нее говорит им: “Поднимите пальцы!” И они поднимают один или два пальца… И ответственный начинает считать, начиная с известного человека, который первым снял свой головной убор. И пересчитывает их по пальцам, и проходит по кругу, пока не придет к числу, о котором договорились, и человек, на чьём пальце закончился счёт — это тот, кто выходит первым по жребию для служения.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769106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Мишне Тора, Постоянные дополнительные жертвы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4:1, 3-4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78556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8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289114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957" y="380214"/>
            <a:ext cx="13716000" cy="2363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 почему он считает до оговоренного з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аранее числа по пальцам, которые они подняли, а не считают самих людей? Потому что запрещено проводить перепись [сынов] Израиля иначе, как посредством другого предмета, как сказано: “И пересчитал он их по черепкам” (Шмуэль I, 15:4).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543300" y="3524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543300" y="9906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543300" y="1543903"/>
            <a:ext cx="13716000" cy="468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этом также заключается в целом идея подсчёта сынов Израиля посредством “половины шекеля” — считали не их самих, а “половину шекеля”, которую каждый жертвовал. И благодаря этому узнавали численность сынов Израиля. Поэтому, когда хотят узнать, имеется ли миньян (десять евреев), чтобы произнести слова общественной молитвы — не считают самих людей, а поступают иначе: либо говорят “не один”, “не два” и так далее, либо произносят стих, в котором есть десять слов — одно слово соответственно каждому еврею, и когда заканчивают стих, знают, что есть миньян.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543300" y="1077178"/>
            <a:ext cx="518528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ктич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ские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п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осл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дств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я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543300" y="6850890"/>
            <a:ext cx="13716000" cy="178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книге ‘а-Пардес’, приписываемой Раши, сказано: “Когда собираются в синагоге и хотят узнать, есть ли десять человек, мы придерживаемся того, что запрещено считать даже ‘во имя благих целей’.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543300" y="6384165"/>
            <a:ext cx="7727483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ти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х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сос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тоящи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 из д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я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ти слов 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957" y="113519"/>
            <a:ext cx="13716000" cy="9917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т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ак следует делать и считать: ‘один’ – “ва-ани” (и я), ‘два’ – “бе-ров” (во множестве), и так далее (стих “Ва-ани бе-ров хасдеха аво бейтеха, эштахаве эль эйхаль кодшеха бе-иратеха” — “А я по великой милости Твоей войду в дом Твой, поклонюсь святому храму Твоему в трепет пред Тобой”, в котором есть десять слов). И когда заканчивают стих, знают, что есть десять человек.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Кицур Шульхан Арухе говорится: “Принято считать их, произнося стих ‘Спаси народ Твой и т.д.’, в котором содержится десять слов”.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на первый взгляд необходимо разъяснить, каким источником он подкрепляет свое мнение? В книге “а-Пардес” ведь четко указано, что считают посредством стиха “А я по великой милости Твоей и т.д.”! И однозначно понятно, почему считают именно посредством этого стиха — “войду в дом Твой” указывает на синагогу, как написано: “Ибо дом Мой — дом молитвы”. И поэтому, приходя молиться Святому, благословен Он, евреев пересчитывают посредством стиха, содержание которого соответствует их приходу в синагогу: “А я по великой милости Твоей войду в дом Твой и т.д.”.​​​​​​​​​​​​​​​​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Исходя из этого, требуется понять, каков источник обычая пересчитывать посредством стиха “Спаси народ Твой и т.д.”?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85957" y="341728"/>
            <a:ext cx="13716000" cy="9917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объя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снение таково: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 точки зрения содержания понятия синагоги, более уместно вести подсчет посредством стиха “А я по великой милости Твоей войду в дом Твой и т.д.”, поскольку в нем говорится о приходе еврея в синагогу. Однако несмотря на это, в последних поколениях периода, называемого “пятами Машиаха”, сгустившегося и многослойного мрака времени Изгнания, когда уже “прошли все сроки” — Когда десять евреев собираются вместе, на них почиет Шхина, как разъясняется в Игерет а-кодеш, даже если они не произносят слов Торы, и тем более когда собираются в синагоге, чтобы молиться Святому, благословен Он. Прежде всего они просят: “Спаси народ Твой и благослови наследие Твое, и паси их, и возвышай их вовек”! И поэтому принято вести подсчет посредством именно этого стиха, поскольку в нём выражается общая просьба сынов Израиля об Избавления: “Спаси народ Твой и т.д.”!​​​​​​​​​​​​​​​​ И да будет на то воля Твоя, чтобы вскоре исполнилась молитва и просьба сынов Израиля: “Спаси народ Твой и благослови наследие Твое, и паси их, и возвышай их вовек” — истинное и полное Избавление через нашего праведного Машиаха самым быстрым и ощутимым образом.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-57541"/>
            <a:ext cx="7727483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Спа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сение народ Твой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" r="0" b="-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864215" y="5846479"/>
            <a:ext cx="6386170" cy="4286250"/>
            <a:chOff x="0" y="0"/>
            <a:chExt cx="1681954" cy="11288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81954" cy="1128889"/>
            </a:xfrm>
            <a:custGeom>
              <a:avLst/>
              <a:gdLst/>
              <a:ahLst/>
              <a:cxnLst/>
              <a:rect r="r" b="b" t="t" l="l"/>
              <a:pathLst>
                <a:path h="1128889" w="1681954">
                  <a:moveTo>
                    <a:pt x="0" y="0"/>
                  </a:moveTo>
                  <a:lnTo>
                    <a:pt x="1681954" y="0"/>
                  </a:lnTo>
                  <a:lnTo>
                    <a:pt x="1681954" y="1128889"/>
                  </a:lnTo>
                  <a:lnTo>
                    <a:pt x="0" y="1128889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1681954" cy="11288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2699999">
            <a:off x="14191197" y="6684086"/>
            <a:ext cx="4419845" cy="4950908"/>
            <a:chOff x="0" y="0"/>
            <a:chExt cx="1164074" cy="13039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64074" cy="1303943"/>
            </a:xfrm>
            <a:custGeom>
              <a:avLst/>
              <a:gdLst/>
              <a:ahLst/>
              <a:cxnLst/>
              <a:rect r="r" b="b" t="t" l="l"/>
              <a:pathLst>
                <a:path h="1303943" w="1164074">
                  <a:moveTo>
                    <a:pt x="0" y="0"/>
                  </a:moveTo>
                  <a:lnTo>
                    <a:pt x="1164074" y="0"/>
                  </a:lnTo>
                  <a:lnTo>
                    <a:pt x="1164074" y="1303943"/>
                  </a:lnTo>
                  <a:lnTo>
                    <a:pt x="0" y="1303943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164074" cy="13039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9" id="9" descr="תמונה שמכילה טקסט, גופן, צילום מסך, גרפיקה"/>
          <p:cNvSpPr/>
          <p:nvPr/>
        </p:nvSpPr>
        <p:spPr>
          <a:xfrm flipH="false" flipV="false" rot="0">
            <a:off x="10084527" y="7429948"/>
            <a:ext cx="7736338" cy="1763573"/>
          </a:xfrm>
          <a:custGeom>
            <a:avLst/>
            <a:gdLst/>
            <a:ahLst/>
            <a:cxnLst/>
            <a:rect r="r" b="b" t="t" l="l"/>
            <a:pathLst>
              <a:path h="1763573" w="7736338">
                <a:moveTo>
                  <a:pt x="0" y="0"/>
                </a:moveTo>
                <a:lnTo>
                  <a:pt x="7736338" y="0"/>
                </a:lnTo>
                <a:lnTo>
                  <a:pt x="7736338" y="1763572"/>
                </a:lnTo>
                <a:lnTo>
                  <a:pt x="0" y="1763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5906" r="-12" b="0"/>
            </a:stretch>
          </a:blipFill>
        </p:spPr>
      </p:sp>
      <p:sp>
        <p:nvSpPr>
          <p:cNvPr name="Freeform 10" id="10" descr="תמונה שמכילה טקסט, גופן, צילום מסך, גרפיקה"/>
          <p:cNvSpPr/>
          <p:nvPr/>
        </p:nvSpPr>
        <p:spPr>
          <a:xfrm flipH="false" flipV="false" rot="0">
            <a:off x="15683732" y="6337821"/>
            <a:ext cx="2071030" cy="1092117"/>
          </a:xfrm>
          <a:custGeom>
            <a:avLst/>
            <a:gdLst/>
            <a:ahLst/>
            <a:cxnLst/>
            <a:rect r="r" b="b" t="t" l="l"/>
            <a:pathLst>
              <a:path h="1092117" w="2071030">
                <a:moveTo>
                  <a:pt x="0" y="0"/>
                </a:moveTo>
                <a:lnTo>
                  <a:pt x="2071030" y="0"/>
                </a:lnTo>
                <a:lnTo>
                  <a:pt x="2071030" y="1092117"/>
                </a:lnTo>
                <a:lnTo>
                  <a:pt x="0" y="10921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3581" t="12753" r="-10" b="-16451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8700" y="857250"/>
            <a:ext cx="16493490" cy="3755924"/>
            <a:chOff x="0" y="0"/>
            <a:chExt cx="4343964" cy="98921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343964" cy="989215"/>
            </a:xfrm>
            <a:custGeom>
              <a:avLst/>
              <a:gdLst/>
              <a:ahLst/>
              <a:cxnLst/>
              <a:rect r="r" b="b" t="t" l="l"/>
              <a:pathLst>
                <a:path h="989215" w="4343964">
                  <a:moveTo>
                    <a:pt x="0" y="0"/>
                  </a:moveTo>
                  <a:lnTo>
                    <a:pt x="4343964" y="0"/>
                  </a:lnTo>
                  <a:lnTo>
                    <a:pt x="4343964" y="989215"/>
                  </a:lnTo>
                  <a:lnTo>
                    <a:pt x="0" y="989215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4343964" cy="9892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444115" y="4955857"/>
            <a:ext cx="9408795" cy="691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30BFBF"/>
                </a:solidFill>
                <a:latin typeface="Arial"/>
                <a:ea typeface="Arial"/>
                <a:cs typeface="Arial"/>
                <a:sym typeface="Arial"/>
              </a:rPr>
              <a:t>В (день), (время), (место)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72540" y="2017290"/>
            <a:ext cx="12442450" cy="1857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С НЕТЕРПЕНИЕМ ЖДЕМ ВАС НА СЛЕДУЮЩЕЙ НЕДЕЛЕ!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DAHAdYB4jD0</dc:identifier>
  <dcterms:modified xsi:type="dcterms:W3CDTF">2011-08-01T06:04:30Z</dcterms:modified>
  <cp:revision>1</cp:revision>
  <dc:title>שקלים מצגת רוסית</dc:title>
</cp:coreProperties>
</file>