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6" r:id="rId9"/>
    <p:sldId id="268" r:id="rId10"/>
    <p:sldId id="269" r:id="rId11"/>
    <p:sldId id="270" r:id="rId12"/>
    <p:sldId id="271" r:id="rId13"/>
    <p:sldId id="273" r:id="rId14"/>
    <p:sldId id="275" r:id="rId15"/>
    <p:sldId id="276" r:id="rId16"/>
    <p:sldId id="277" r:id="rId17"/>
    <p:sldId id="278" r:id="rId18"/>
    <p:sldId id="280" r:id="rId19"/>
    <p:sldId id="281" r:id="rId20"/>
    <p:sldId id="282" r:id="rId21"/>
    <p:sldId id="445" r:id="rId22"/>
  </p:sldIdLst>
  <p:sldSz cx="12192000" cy="6858000"/>
  <p:notesSz cx="6858000" cy="9144000"/>
  <p:embeddedFontLst>
    <p:embeddedFont>
      <p:font typeface="Arial Black" panose="020B0604020202020204" pitchFamily="34" charset="0"/>
      <p:bold r:id="rId24"/>
    </p:embeddedFont>
    <p:embeddedFont>
      <p:font typeface="CeraGR-Medium" pitchFamily="2" charset="0"/>
      <p:regular r:id="rId25"/>
    </p:embeddedFont>
    <p:embeddedFont>
      <p:font typeface="Josefin Sans" pitchFamily="2" charset="0"/>
      <p:regular r:id="rId26"/>
      <p:bold r:id="rId27"/>
      <p:italic r:id="rId28"/>
      <p:boldItalic r:id="rId29"/>
    </p:embeddedFont>
    <p:embeddedFont>
      <p:font typeface="Lora" panose="02000503000000020004" pitchFamily="2" charset="0"/>
      <p:regular r:id="rId30"/>
      <p:bold r:id="rId31"/>
      <p:italic r:id="rId32"/>
      <p:boldItalic r:id="rId33"/>
    </p:embeddedFont>
    <p:embeddedFont>
      <p:font typeface="Lora Bold Italic" panose="02000503000000020004" pitchFamily="2" charset="0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hHESyGobzxilKWRJnSmWorA5mK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9"/>
    <p:restoredTop sz="94694"/>
  </p:normalViewPr>
  <p:slideViewPr>
    <p:cSldViewPr snapToGrid="0">
      <p:cViewPr varScale="1">
        <p:scale>
          <a:sx n="104" d="100"/>
          <a:sy n="104" d="100"/>
        </p:scale>
        <p:origin x="208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4" name="Google Shape;34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912" y="383059"/>
            <a:ext cx="5407843" cy="33796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461340" y="4145817"/>
            <a:ext cx="4179600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>
              <a:buSzPts val="2700"/>
            </a:pPr>
            <a:r>
              <a:rPr lang="ru-RU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Змей, поглотивший Моше</a:t>
            </a:r>
          </a:p>
        </p:txBody>
      </p:sp>
      <p:sp>
        <p:nvSpPr>
          <p:cNvPr id="92" name="Google Shape;92;p1"/>
          <p:cNvSpPr txBox="1"/>
          <p:nvPr/>
        </p:nvSpPr>
        <p:spPr>
          <a:xfrm>
            <a:off x="461340" y="5267983"/>
            <a:ext cx="4781700" cy="44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algn="just">
              <a:buSzPts val="1400"/>
            </a:pPr>
            <a:r>
              <a:rPr lang="ru-RU" dirty="0">
                <a:solidFill>
                  <a:schemeClr val="dk1"/>
                </a:solidFill>
                <a:sym typeface="Josefin Sans"/>
              </a:rPr>
              <a:t>ЧТО ПОСЛУЖИЛО ЭТОМУ ПРИЧИНОЙ? И КАК ЖЕНЩИНА СНОВА СПАСЛА СИТУАЦИЮ?</a:t>
            </a:r>
            <a:endParaRPr lang="ru-RU" dirty="0">
              <a:solidFill>
                <a:schemeClr val="dk1"/>
              </a:solidFill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i="0" u="none" strike="noStrike" cap="none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 lang="ru-RU" dirty="0"/>
          </a:p>
        </p:txBody>
      </p:sp>
      <p:grpSp>
        <p:nvGrpSpPr>
          <p:cNvPr id="94" name="Google Shape;94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5" name="Google Shape;95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Шмот</a:t>
              </a:r>
              <a:endParaRPr lang="ru-RU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67A9F484-E70A-206F-7058-FE48E27C7A57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2B07527B-0F09-DB8F-6891-3B2403499D3E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2CD52D47-08F1-290A-D24E-FB98D3592036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R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endParaRPr lang="ru-RU" dirty="0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04A560DB-FBDA-C73D-D2E0-2F87FEE6C6BD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02F80253-B11D-B672-CF77-48744FF2BBE9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B80A2360-8608-9F91-1A9F-7778F5728C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B257DCA6-25F1-640B-66B4-B9E4EA948DB3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C1FE2629-F545-2E42-2E35-4D562A6E8920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lang="ru-RU"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78638154-3789-C6F2-91BD-F3593994BDBC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 err="1">
                    <a:solidFill>
                      <a:schemeClr val="lt1"/>
                    </a:solidFill>
                  </a:rPr>
                  <a:t>Шмот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504652" y="282552"/>
            <a:ext cx="6971186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А. «Ибо раб твой поручился за отрока»</a:t>
            </a: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Шмот</a:t>
              </a:r>
              <a:endParaRPr lang="ru-RU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3103CCB-5FED-5959-C806-203775586BCA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CCDA0761-956A-EC14-2833-0ADA79EA3D85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1A524CAB-9A17-D52E-BA24-3173F4F792F6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F012679D-62E3-6DA0-79CA-A0C09B2F623C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5FB6908B-C30F-7711-65C5-A25FFA1C6CD3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9EF4FD18-2E64-79B9-A7EB-1F53712BB8F3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93DE88F0-A3AA-3F2F-32A1-90FA51B0EFA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28C1F8A2-6DEE-127F-960F-AEF1640C4B9C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71878B2A-B573-CD3C-2E74-1644E4BFB0AA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ru-RU" dirty="0" err="1">
                  <a:solidFill>
                    <a:schemeClr val="lt1"/>
                  </a:solidFill>
                </a:rPr>
                <a:t>Шмот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6000" y="1433657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взял Моше жену свою и сыновей своих, и посадил их на осла, и возвратился в землю египетскую. И взял Моше посох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руку свою.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сказал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Моше: «Когда пойдёшь и возвратишься в Египет, увидишь все чудеса, которые Я вложил в руку твою, содеешь их перед фараоном. Я же ожесточу сердце его, и не отпустит он народа. И скажи фараону: “Так говорит Господь: “Сын Мой, первенец Мой — Израиль”.” И говорю Я тебе: “Отпусти сына Моего, чтобы он служил Мне. А если откажешься отпустить его, то вот, убью Я сына твоего, первенца твоего.”»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было в пути, на ночлеге, встретил его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хотел умертвить его.</a:t>
            </a: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6000" y="1280547"/>
            <a:ext cx="1045508" cy="45600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6000" y="483863"/>
            <a:ext cx="37857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lang="ru-RU" sz="2400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86000" y="86858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Шмот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4:20-26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286000" y="332721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«Хотел умертвить его»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[ангел], потому что Моше не обрезал своего сына Элиэзера. И за это свое пренебрежение [заповедью] он подлежал смертной казни.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Йосе учил: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«Упаси Б-г [утверждать, что] Моше пренебрёг обрезанием. Он рассуждал так: “Если обрежу его и двинусь в путь, ребенку будет грозить опасность в течение трех дней. А если обрезать и подождать — но ведь Всевышний повелел мне: “Иди, возвратись в Египет.”» За что же тогда он был наказан? За то, что прежде занялся [обустройством своего] ночлега.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 принял облик змея и поглотил Моше от головы до бёдер, [затем выплюнул его] и снова проглотил от ног до интимного места.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Ципора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поняла, что это из-за [невыполнения] обрезания.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взяла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Ципора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острый камень, и обрезала крайнюю плоть сына своего, и бросила к ногам его, и сказала: «Ты жених крови у меня»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отпустил его. Тогда она сказала: «Жених крови — по обрезанию.»</a:t>
            </a:r>
          </a:p>
        </p:txBody>
      </p:sp>
      <p:sp>
        <p:nvSpPr>
          <p:cNvPr id="129" name="Google Shape;129;p4"/>
          <p:cNvSpPr txBox="1"/>
          <p:nvPr/>
        </p:nvSpPr>
        <p:spPr>
          <a:xfrm>
            <a:off x="2286000" y="0"/>
            <a:ext cx="16182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eaLnBrk="0" fontAlgn="base" hangingPunct="0">
              <a:buSzPts val="1700"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6"/>
          <p:cNvSpPr txBox="1"/>
          <p:nvPr/>
        </p:nvSpPr>
        <p:spPr>
          <a:xfrm>
            <a:off x="2286000" y="804203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«Бросила к ногам его»: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ногам Моше.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сказала»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своём сыне.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«Ты жених крови у меня»: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 стал причиной того, что мой жених едва не был убит. Ты для меня — словно убийца моего жениха.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отпустил»: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 отпустил Моше, и тогда она поняла, что тот пришёл убить его из-за обрезания.</a:t>
            </a:r>
          </a:p>
        </p:txBody>
      </p:sp>
      <p:sp>
        <p:nvSpPr>
          <p:cNvPr id="154" name="Google Shape;154;p6"/>
          <p:cNvSpPr txBox="1"/>
          <p:nvPr/>
        </p:nvSpPr>
        <p:spPr>
          <a:xfrm>
            <a:off x="8272754" y="3874706"/>
            <a:ext cx="3367382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2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2286000" y="437455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eaLnBrk="0" fontAlgn="base" hangingPunct="0">
              <a:buSzPts val="1700"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8"/>
          <p:cNvSpPr/>
          <p:nvPr/>
        </p:nvSpPr>
        <p:spPr>
          <a:xfrm rot="10800000" flipH="1">
            <a:off x="2286000" y="63113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 txBox="1">
            <a:spLocks noGrp="1"/>
          </p:cNvSpPr>
          <p:nvPr>
            <p:ph type="title"/>
          </p:nvPr>
        </p:nvSpPr>
        <p:spPr>
          <a:xfrm>
            <a:off x="2286000" y="30427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2286000" y="825818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eaLnBrk="0" fontAlgn="base" hangingPunct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если бы Моше умер?</a:t>
            </a:r>
          </a:p>
        </p:txBody>
      </p:sp>
      <p:sp>
        <p:nvSpPr>
          <p:cNvPr id="2" name="Google Shape;175;p8">
            <a:extLst>
              <a:ext uri="{FF2B5EF4-FFF2-40B4-BE49-F238E27FC236}">
                <a16:creationId xmlns:a16="http://schemas.microsoft.com/office/drawing/2014/main" id="{64CCD2E4-2067-5BB1-E215-1958E7C11E06}"/>
              </a:ext>
            </a:extLst>
          </p:cNvPr>
          <p:cNvSpPr txBox="1"/>
          <p:nvPr/>
        </p:nvSpPr>
        <p:spPr>
          <a:xfrm>
            <a:off x="2286000" y="1083638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нынешней недельной главе рассказывается, что после того, как Всевышний послал Моше сообщить фараону, чтобы тот отпустил еврейский народ из Египта, «И было в пути, на ночлеге, встретил его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хотел умертвить его.»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объясняет: «[ангел], потому что Моше не обрезал своего сына Элиэзера. И за это свое пренебрежение [заповедью] он подлежал смертной казни».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вызывает вопрос. Всевышний послал Моше сказать фараону от Его имени: «Отпусти сына Моего, чтобы он служил Мне, [имея в виду еврейский народ, называемый в тексте “первенцем Израилем”], чтобы он служил Мне.» Если бы Всевышний убил Моше, вся его миссия была бы прервана.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первый взгляд, мы можем ответить на этот вопрос благодаря комментарию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 молитве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«Спаси меня от руки брата моего, от руки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Эсава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Ты же сказал: облагодетельствую тебя и сделаю потомство твоё таким же многочисленным, как песок морской».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5;p8">
            <a:extLst>
              <a:ext uri="{FF2B5EF4-FFF2-40B4-BE49-F238E27FC236}">
                <a16:creationId xmlns:a16="http://schemas.microsoft.com/office/drawing/2014/main" id="{A0FA3DF5-246E-D852-1A57-A438F0018764}"/>
              </a:ext>
            </a:extLst>
          </p:cNvPr>
          <p:cNvSpPr txBox="1"/>
          <p:nvPr/>
        </p:nvSpPr>
        <p:spPr>
          <a:xfrm>
            <a:off x="2286000" y="143795"/>
            <a:ext cx="91440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Подобный вопрос можно задать или об этом стихе — зачем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молиться о спасении от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Эсава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если Б-г уже обещал ему ранее, что будет его защищать?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объясняет, что Яаков говорил: «Боюсь я, что после того, как Ты дал мне это обещание, я осквернился грехом, и это приведёт к тому, что я буду предан в руки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Эсава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Подобным образом можно предположить, что, не обрезав Элиэзера, Моше нарушил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жественную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миссию.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 такой ответ несостоятелен. Опасение «Боюсь я, что после того, как Ты дал мне это обещание, я осквернился грехом» относится только к личным делам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его семьи. Однако когда речь идёт о миссии Моше, невозможно говорить, что его поведение в истории с обрезанием Элиэзера может помешать или нарушить воплощение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воли, которая касается 600000 евреев. Поэтому вопрос, как может быть, что Всевышний хотел убить Моше, когда ему надлежало выполнить данную Им же Самим миссию — остаётся в силе?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вопрос, который беспокоит начинающего ученика, поэтому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должен разъяснить его, причём таким образом, который соответствует простому прочтению стихов.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1"/>
          <p:cNvSpPr txBox="1"/>
          <p:nvPr/>
        </p:nvSpPr>
        <p:spPr>
          <a:xfrm>
            <a:off x="2286000" y="458045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Ещё один вопрос требует разъяснения: Какой урок мы можем извлечь из истории с обрезанием, в которой Всевышний хотел убить Моше в пути?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качестве введения: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 впервые встретился с фараоном, когда ему было 80 лет. Отсюда следует, что во время описываемых в нынешней недельной главе событий ему было примерно 79 лет.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Очевидно, что до этого в жизни Моше произошло множество важнейших событий. Почему тогда, спрашивает начинающий ученик, Тора рассказывает так мало обо всём этом периоде?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 объяснит начинающему ученику, что Тора — не сборник рассказов о событиях из жизни святых людей. «Тора, которую заповедал нам Моше, — наследие общины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поэтому каждая история в ней, призвана преподать нам урок. Вот почему в Торе не приводятся более ранние события из жизни Моше — они не несут для нас никакого урока.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Google Shape;204;p11"/>
          <p:cNvSpPr txBox="1"/>
          <p:nvPr/>
        </p:nvSpPr>
        <p:spPr>
          <a:xfrm>
            <a:off x="2286000" y="127699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eaLnBrk="0" fontAlgn="base" hangingPunct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чём урок?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3"/>
          <p:cNvSpPr txBox="1"/>
          <p:nvPr/>
        </p:nvSpPr>
        <p:spPr>
          <a:xfrm>
            <a:off x="2286000" y="860446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приводит ученика к новому вопросу: какой урок мы можем извлечь из эпизода, в котором Всевышний хотел убить Моше?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 возрастает с ещё большей силой, если учесть, что в выражении «из животных, 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 не чисты»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главе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Ноах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Тора прибегает к такой сложной конструкции, чтобы не высказываться о них отрицательно напрямую. И в ещё большей степени это относится к эпизоду из биографии Моше, из которого надлежит извлечь урок.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49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4"/>
          <p:cNvSpPr txBox="1"/>
          <p:nvPr/>
        </p:nvSpPr>
        <p:spPr>
          <a:xfrm>
            <a:off x="388578" y="214944"/>
            <a:ext cx="6506491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Миссия может быть выполнена другим</a:t>
            </a:r>
          </a:p>
        </p:txBody>
      </p:sp>
      <p:sp>
        <p:nvSpPr>
          <p:cNvPr id="230" name="Google Shape;230;p14"/>
          <p:cNvSpPr txBox="1"/>
          <p:nvPr/>
        </p:nvSpPr>
        <p:spPr>
          <a:xfrm>
            <a:off x="9646231" y="5729800"/>
            <a:ext cx="17627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Simchat</a:t>
            </a:r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Torah</a:t>
            </a:r>
            <a:endParaRPr lang="ru-RU" dirty="0"/>
          </a:p>
        </p:txBody>
      </p:sp>
      <p:grpSp>
        <p:nvGrpSpPr>
          <p:cNvPr id="231" name="Google Shape;231;p14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32" name="Google Shape;232;p1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4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Шмот</a:t>
              </a:r>
              <a:r>
                <a:rPr lang="ru-RU" dirty="0">
                  <a:solidFill>
                    <a:schemeClr val="lt1"/>
                  </a:solidFill>
                </a:rPr>
                <a:t> </a:t>
              </a:r>
              <a:endPara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30404C22-BB32-A89E-94AE-F251E03FCA47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692308CE-9FC6-7B0B-6B21-ABA3E0C56895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70A5C7DA-3D6D-A0D5-F37D-D2692D23AD7A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5E46329A-0ED3-8BE4-5418-369FCFD04189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27813E8A-D846-C38B-F7DE-66EDB67E36A4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DAEE33EE-FED8-2463-18D5-39A3A875AE8F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95DB0108-DE62-B1BB-012F-F59D84FA1C6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D07C2D55-EA2F-34AC-FBA0-A4A57C1D6CC1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4FE943AB-6179-165A-68B0-BFCD39334734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ru-RU" dirty="0" err="1">
                  <a:solidFill>
                    <a:schemeClr val="lt1"/>
                  </a:solidFill>
                </a:rPr>
                <a:t>Шмот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5"/>
          <p:cNvSpPr/>
          <p:nvPr/>
        </p:nvSpPr>
        <p:spPr>
          <a:xfrm rot="10800000" flipH="1">
            <a:off x="2286000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5"/>
          <p:cNvSpPr txBox="1">
            <a:spLocks noGrp="1"/>
          </p:cNvSpPr>
          <p:nvPr>
            <p:ph type="title"/>
          </p:nvPr>
        </p:nvSpPr>
        <p:spPr>
          <a:xfrm>
            <a:off x="228600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 txBox="1"/>
          <p:nvPr/>
        </p:nvSpPr>
        <p:spPr>
          <a:xfrm>
            <a:off x="2286000" y="1424396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 к пониманию этого вопроса лежит в продолжении комментария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«Учили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барайте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рабби Йосе сказал…»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обычно не упоминает автора конкретного высказывания, если только его имя не дополняет комментарий.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 Рабби Йосе упоминается и в более раннем комментарии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 стиху «И возгорелся гнев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Моше.».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6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6"/>
          <p:cNvSpPr txBox="1"/>
          <p:nvPr/>
        </p:nvSpPr>
        <p:spPr>
          <a:xfrm>
            <a:off x="2286000" y="550838"/>
            <a:ext cx="41853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6"/>
          <p:cNvSpPr txBox="1"/>
          <p:nvPr/>
        </p:nvSpPr>
        <p:spPr>
          <a:xfrm>
            <a:off x="2286000" y="93554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Шмот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3:6-11</a:t>
            </a:r>
          </a:p>
        </p:txBody>
      </p:sp>
      <p:sp>
        <p:nvSpPr>
          <p:cNvPr id="2" name="Google Shape;253;p16">
            <a:extLst>
              <a:ext uri="{FF2B5EF4-FFF2-40B4-BE49-F238E27FC236}">
                <a16:creationId xmlns:a16="http://schemas.microsoft.com/office/drawing/2014/main" id="{7F3007D5-1BE6-0BB8-4B6D-23BA180B8EA6}"/>
              </a:ext>
            </a:extLst>
          </p:cNvPr>
          <p:cNvSpPr txBox="1"/>
          <p:nvPr/>
        </p:nvSpPr>
        <p:spPr>
          <a:xfrm>
            <a:off x="2286000" y="1326160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сказал Он: «Я Б-г отца твоего, Б-г Авраама, Б-г Ицхака и Б-г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.» И закрыл Моше лицо своё, потому что боялся взглянуть на Б-га. И сказал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«Увидел Я страдание народа Моего в Египте и услышал вопль его от притеснителей его, ибо знаю Я боль его. И сошёл Я, чтобы избавить его от руки египтян и вывести его из земли той в землю хорошую и просторную, в землю, текущую молоком и мёдом, на место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кнаанеев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хеттов,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эмореев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призеев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хивеев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иевусеев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.»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«Итак, пойди: Я пошлю тебя к фараону, чтобы ты вывел народ Мой, сынов Израиля, из Египта.» Моше сказал Б-гу: «Кто я, чтобы мне идти к фараону и чтобы мне вывести сынов Израиля из Египта?»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возгорелся гнев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Моше, и Он сказал: «Разве нет у тебя Аарона, брата твоего, левита?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8"/>
          <p:cNvSpPr txBox="1"/>
          <p:nvPr/>
        </p:nvSpPr>
        <p:spPr>
          <a:xfrm>
            <a:off x="2286000" y="2743932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возгорелся гнев»: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бен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учит: всякий гнев в Торе обычно влечет за собой последствия или наказания. Однако в случае с Моше последствия в виде наказаний не упомянуты.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Йосе отвечает: «И здесь также были последствия. Когда Всевышний говорит: “Разве нет у тебя Аарона, брата твоего, левита?”, это означает изменение судьбы. Аарон, которому изначально было начертано быть левитом, теперь станет священником (коэном), а Моше останется левитом. Всевышний хотел, чтобы священство шло от Моше, Теперь это будет не так. Вместо этого Аарон будет священником, как написано: “А что до Моше, человека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жьего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сыновья его причислены к колену левитов”</a:t>
            </a:r>
          </a:p>
        </p:txBody>
      </p:sp>
      <p:sp>
        <p:nvSpPr>
          <p:cNvPr id="277" name="Google Shape;277;p18"/>
          <p:cNvSpPr txBox="1"/>
          <p:nvPr/>
        </p:nvSpPr>
        <p:spPr>
          <a:xfrm>
            <a:off x="2286000" y="2377184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eaLnBrk="0" fontAlgn="base" hangingPunct="0">
              <a:buSzPts val="1700"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253;p16">
            <a:extLst>
              <a:ext uri="{FF2B5EF4-FFF2-40B4-BE49-F238E27FC236}">
                <a16:creationId xmlns:a16="http://schemas.microsoft.com/office/drawing/2014/main" id="{64F8CA3C-C95A-B15E-A22D-FA75E4C55FF6}"/>
              </a:ext>
            </a:extLst>
          </p:cNvPr>
          <p:cNvSpPr txBox="1"/>
          <p:nvPr/>
        </p:nvSpPr>
        <p:spPr>
          <a:xfrm>
            <a:off x="2286000" y="0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 знаю, что он может говорить, и вот, он идёт навстречу тебе; когда увидит тебя, возрадуется в сердце своём. Будешь ты говорить ему и влагать слова в уста его, а Я буду при устах твоих и при устах его и буду учить вас, что вам делать. Он будет говорить за тебя к народу, и он будет твоими устами, а ты будешь ему вместо Б-га. И жезл сей возьми в руку твою: им ты будешь творить знамения.»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0"/>
          <p:cNvSpPr txBox="1"/>
          <p:nvPr/>
        </p:nvSpPr>
        <p:spPr>
          <a:xfrm>
            <a:off x="2286000" y="1817227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видим, как здесь воплощается подход рабби Йосе: хотя священство должно было быть передано Моше, все могло поменяться из-за определённого обстоятельства, сделав Аарона священником вместо Моше.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 же самое можно сказать и о нашем случае. Хотя миссия изначально была дана Моше, события могли привести к тому, что она была бы отнята у него и передана Аарону.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жественная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миссия к фараону была бы выполнена в любом случае, но уже Аароном, а не Моше.</a:t>
            </a:r>
          </a:p>
        </p:txBody>
      </p:sp>
      <p:sp>
        <p:nvSpPr>
          <p:cNvPr id="297" name="Google Shape;297;p20"/>
          <p:cNvSpPr/>
          <p:nvPr/>
        </p:nvSpPr>
        <p:spPr>
          <a:xfrm rot="10800000" flipH="1">
            <a:off x="2286000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0"/>
          <p:cNvSpPr txBox="1">
            <a:spLocks noGrp="1"/>
          </p:cNvSpPr>
          <p:nvPr>
            <p:ph type="title"/>
          </p:nvPr>
        </p:nvSpPr>
        <p:spPr>
          <a:xfrm>
            <a:off x="228600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0"/>
          <p:cNvSpPr txBox="1"/>
          <p:nvPr/>
        </p:nvSpPr>
        <p:spPr>
          <a:xfrm>
            <a:off x="2286000" y="139179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eaLnBrk="0" fontAlgn="base" hangingPunct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Миссия может быть передана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1"/>
          <p:cNvSpPr txBox="1"/>
          <p:nvPr/>
        </p:nvSpPr>
        <p:spPr>
          <a:xfrm>
            <a:off x="520188" y="349040"/>
            <a:ext cx="6189530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Не доверяй себе</a:t>
            </a:r>
          </a:p>
        </p:txBody>
      </p:sp>
      <p:sp>
        <p:nvSpPr>
          <p:cNvPr id="308" name="Google Shape;308;p21"/>
          <p:cNvSpPr txBox="1"/>
          <p:nvPr/>
        </p:nvSpPr>
        <p:spPr>
          <a:xfrm>
            <a:off x="9646231" y="5729800"/>
            <a:ext cx="17627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Simchat</a:t>
            </a:r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Torah</a:t>
            </a:r>
            <a:endParaRPr lang="ru-RU" dirty="0"/>
          </a:p>
        </p:txBody>
      </p:sp>
      <p:grpSp>
        <p:nvGrpSpPr>
          <p:cNvPr id="309" name="Google Shape;309;p2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10" name="Google Shape;310;p2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2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Шмот</a:t>
              </a:r>
              <a:endPara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AAEA784D-B60B-64AE-E3AF-4FC7D4EE894E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E7E0A688-53D1-D246-FC1A-817685ACBB30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743E300E-29F8-D763-6556-296F5396B06A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8543B1F5-2D81-F522-7FB7-26ABC504919E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AC7D7D13-257B-2076-3D90-28798B5632F3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BD9129CA-6EA9-0774-924B-68F849E9214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6934F8D0-D230-08C3-04F3-8604D66B831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C132D980-F299-1DD0-18BD-F2729F5ABF24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55B30E4E-A2E8-3241-D91A-0A845EDE5504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ru-RU" dirty="0" err="1">
                  <a:solidFill>
                    <a:schemeClr val="lt1"/>
                  </a:solidFill>
                </a:rPr>
                <a:t>Шмот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2"/>
          <p:cNvSpPr txBox="1"/>
          <p:nvPr/>
        </p:nvSpPr>
        <p:spPr>
          <a:xfrm>
            <a:off x="2286000" y="1297274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 содержится урок для нас.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 может утверждать, что чрезвычайно праведен, так же, как и Моше.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 о пророчествах Тора говорит: «Не восставал пророк, подобный Моше», в праведности же можно достичь уровня Моше.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перед ним стоит задача, такой человек, вероятно, будет утверждать, что ему не нужно выполнять её быстро. Он её в итоге реализует, и не важно, что не так скоро.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 этом говорится: «Не доверяй себе». Началом может быть что-то незначительное, например неспешность, но как следствие это может привести к прекращению жизни, как в случае, где Моше был приговорён к смерти за то, что не обрезал Элиэзера быстро.</a:t>
            </a:r>
          </a:p>
        </p:txBody>
      </p:sp>
      <p:sp>
        <p:nvSpPr>
          <p:cNvPr id="319" name="Google Shape;319;p22"/>
          <p:cNvSpPr/>
          <p:nvPr/>
        </p:nvSpPr>
        <p:spPr>
          <a:xfrm rot="10800000" flipH="1">
            <a:off x="2286000" y="59527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2"/>
          <p:cNvSpPr txBox="1">
            <a:spLocks noGrp="1"/>
          </p:cNvSpPr>
          <p:nvPr>
            <p:ph type="title"/>
          </p:nvPr>
        </p:nvSpPr>
        <p:spPr>
          <a:xfrm>
            <a:off x="2286000" y="26841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2"/>
          <p:cNvSpPr txBox="1"/>
          <p:nvPr/>
        </p:nvSpPr>
        <p:spPr>
          <a:xfrm>
            <a:off x="2286000" y="871838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eaLnBrk="0" fontAlgn="base" hangingPunct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Срочность важна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3"/>
          <p:cNvSpPr txBox="1"/>
          <p:nvPr/>
        </p:nvSpPr>
        <p:spPr>
          <a:xfrm>
            <a:off x="2286000" y="551508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ещё один урок, который приходит с обратной стороны. Даже тот, кто потерпел неудачу в каком-то деле, не должен думать, что всё потеряно. Даже такой человек может быть спасён, как это произошло с Моше, который допустил такую оплошность, что «ангел превратился в подобие змея, который поглотил Моше от головы до бёдер, затем выплюнул его и снова поглотил от ног до интимного места». Тем не менее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Ципора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смогла спасти его.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также видим здесь великую силу еврейских женщин и девочек, благодаря которой обретает спасение еврейский народ. Это подчёркивается историей Шифры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еврейских повитух в Египте, а также действиями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Ципоры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извлекаем из этой истории два урока: узнаём, насколько важным может быть даже такое незначительное обстоятельство, как неспешность, а также что даже потерпевший неудачу может исправиться.</a:t>
            </a:r>
          </a:p>
        </p:txBody>
      </p:sp>
      <p:sp>
        <p:nvSpPr>
          <p:cNvPr id="333" name="Google Shape;333;p23"/>
          <p:cNvSpPr txBox="1"/>
          <p:nvPr/>
        </p:nvSpPr>
        <p:spPr>
          <a:xfrm>
            <a:off x="2286000" y="126072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eaLnBrk="0" fontAlgn="base" hangingPunct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 спасает положение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25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5"/>
          <p:cNvSpPr txBox="1"/>
          <p:nvPr/>
        </p:nvSpPr>
        <p:spPr>
          <a:xfrm>
            <a:off x="2285029" y="846079"/>
            <a:ext cx="67656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355600" marR="5080" indent="-342900" algn="just" eaLnBrk="0" fontAlgn="base" hangingPunct="0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останавливается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ночлег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встречает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Б-жьего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стремится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неспособность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обрезать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Элиэзера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indent="-342900" algn="just" eaLnBrk="0" fontAlgn="base" hangingPunct="0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спрашивает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подлежал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смертной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учитывая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прервала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спасению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indent="-342900" algn="just" eaLnBrk="0" fontAlgn="base" hangingPunct="0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первоначального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спасти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наказан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первосвященником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наказан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смертью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спасению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перешла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выполнена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священнослужение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9" name="Google Shape;349;p25"/>
          <p:cNvSpPr/>
          <p:nvPr/>
        </p:nvSpPr>
        <p:spPr>
          <a:xfrm rot="10800000" flipH="1">
            <a:off x="2285029" y="618147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5"/>
          <p:cNvSpPr txBox="1">
            <a:spLocks noGrp="1"/>
          </p:cNvSpPr>
          <p:nvPr>
            <p:ph type="title"/>
          </p:nvPr>
        </p:nvSpPr>
        <p:spPr>
          <a:xfrm>
            <a:off x="2285030" y="291285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E68"/>
              </a:buClr>
              <a:buSzPts val="2400"/>
              <a:buFont typeface="Arial"/>
              <a:buNone/>
            </a:pPr>
            <a:r>
              <a:rPr lang="iw-IL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pic>
        <p:nvPicPr>
          <p:cNvPr id="351" name="Google Shape;351;p25"/>
          <p:cNvPicPr preferRelativeResize="0"/>
          <p:nvPr/>
        </p:nvPicPr>
        <p:blipFill rotWithShape="1">
          <a:blip r:embed="rId4">
            <a:alphaModFix/>
          </a:blip>
          <a:srcRect l="24870" t="7720" r="47678" b="10809"/>
          <a:stretch/>
        </p:blipFill>
        <p:spPr>
          <a:xfrm>
            <a:off x="548365" y="677662"/>
            <a:ext cx="492942" cy="8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26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6"/>
          <p:cNvSpPr txBox="1"/>
          <p:nvPr/>
        </p:nvSpPr>
        <p:spPr>
          <a:xfrm>
            <a:off x="2285029" y="860099"/>
            <a:ext cx="67656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355600" marR="5080" indent="-342900" algn="just" eaLnBrk="0" fontAlgn="base" hangingPunct="0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спешность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критически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Промедление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колебание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серьёзные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последствия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indent="-342900" algn="just" eaLnBrk="0" fontAlgn="base" hangingPunct="0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стороны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оступился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потерян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всё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ещё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спасён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9" name="Google Shape;359;p26"/>
          <p:cNvSpPr/>
          <p:nvPr/>
        </p:nvSpPr>
        <p:spPr>
          <a:xfrm rot="10800000" flipH="1">
            <a:off x="2285029" y="63607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6"/>
          <p:cNvSpPr txBox="1">
            <a:spLocks noGrp="1"/>
          </p:cNvSpPr>
          <p:nvPr>
            <p:ph type="title"/>
          </p:nvPr>
        </p:nvSpPr>
        <p:spPr>
          <a:xfrm>
            <a:off x="2285030" y="30921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E68"/>
              </a:buClr>
              <a:buSzPts val="2400"/>
              <a:buFont typeface="Arial"/>
              <a:buNone/>
            </a:pPr>
            <a:r>
              <a:rPr lang="iw-IL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pic>
        <p:nvPicPr>
          <p:cNvPr id="361" name="Google Shape;361;p26"/>
          <p:cNvPicPr preferRelativeResize="0"/>
          <p:nvPr/>
        </p:nvPicPr>
        <p:blipFill rotWithShape="1">
          <a:blip r:embed="rId4">
            <a:alphaModFix/>
          </a:blip>
          <a:srcRect l="24870" t="7720" r="47678" b="10809"/>
          <a:stretch/>
        </p:blipFill>
        <p:spPr>
          <a:xfrm>
            <a:off x="548365" y="677662"/>
            <a:ext cx="492942" cy="8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7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7"/>
          <p:cNvSpPr txBox="1"/>
          <p:nvPr/>
        </p:nvSpPr>
        <p:spPr>
          <a:xfrm>
            <a:off x="2285029" y="1077256"/>
            <a:ext cx="67656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Спешность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рекомендация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значимая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составляющая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Творцу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тотчас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её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промедления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телефонный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звонок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родителям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посещение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нуждающемуся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действовать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сейчас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ждать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удобного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9" name="Google Shape;369;p27"/>
          <p:cNvSpPr/>
          <p:nvPr/>
        </p:nvSpPr>
        <p:spPr>
          <a:xfrm rot="10800000" flipH="1">
            <a:off x="2285029" y="77951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7"/>
          <p:cNvSpPr txBox="1">
            <a:spLocks noGrp="1"/>
          </p:cNvSpPr>
          <p:nvPr>
            <p:ph type="title"/>
          </p:nvPr>
        </p:nvSpPr>
        <p:spPr>
          <a:xfrm>
            <a:off x="2285030" y="45265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E68"/>
              </a:buClr>
              <a:buSzPts val="2400"/>
              <a:buFont typeface="Arial"/>
              <a:buNone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Вывод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2086</TotalTime>
  <Words>2169</Words>
  <Application>Microsoft Macintosh PowerPoint</Application>
  <PresentationFormat>מסך רחב</PresentationFormat>
  <Paragraphs>117</Paragraphs>
  <Slides>21</Slides>
  <Notes>20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30" baseType="lpstr">
      <vt:lpstr>Calibri</vt:lpstr>
      <vt:lpstr>Segoe UI Black</vt:lpstr>
      <vt:lpstr>Josefin Sans</vt:lpstr>
      <vt:lpstr>Lora Bold Italic</vt:lpstr>
      <vt:lpstr>Arial Black</vt:lpstr>
      <vt:lpstr>CeraGR-Medium</vt:lpstr>
      <vt:lpstr>Lora</vt:lpstr>
      <vt:lpstr>Arial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КЛЮЧЕВЫЕ МОМЕНТЫ</vt:lpstr>
      <vt:lpstr>КЛЮЧЕВЫЕ МОМЕНТЫ</vt:lpstr>
      <vt:lpstr>Вывод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972587911760</cp:lastModifiedBy>
  <cp:revision>5</cp:revision>
  <dcterms:created xsi:type="dcterms:W3CDTF">2021-05-12T22:42:43Z</dcterms:created>
  <dcterms:modified xsi:type="dcterms:W3CDTF">2025-12-30T17:58:01Z</dcterms:modified>
</cp:coreProperties>
</file>