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Arial Bold" charset="1" panose="020B0704020202020204"/>
      <p:regular r:id="rId33"/>
    </p:embeddedFont>
    <p:embeddedFont>
      <p:font typeface="Arial" charset="1" panose="020B0604020202020204"/>
      <p:regular r:id="rId34"/>
    </p:embeddedFont>
    <p:embeddedFont>
      <p:font typeface="Lora" charset="1" panose="00000500000000000000"/>
      <p:regular r:id="rId35"/>
    </p:embeddedFont>
    <p:embeddedFont>
      <p:font typeface="Calibri (MS)" charset="1" panose="020F0502020204030204"/>
      <p:regular r:id="rId36"/>
    </p:embeddedFont>
    <p:embeddedFont>
      <p:font typeface="Calibri (MS) Bold" charset="1" panose="020F0702030404030204"/>
      <p:regular r:id="rId37"/>
    </p:embeddedFont>
    <p:embeddedFont>
      <p:font typeface="Arimo Bold" charset="1" panose="020B0704020202020204"/>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622947"/>
            <a:ext cx="6269403" cy="65722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На</a:t>
            </a:r>
            <a:r>
              <a:rPr lang="en-US" sz="4200" b="true">
                <a:solidFill>
                  <a:srgbClr val="1B969B"/>
                </a:solidFill>
                <a:latin typeface="Arial Bold"/>
                <a:ea typeface="Arial Bold"/>
                <a:cs typeface="Arial Bold"/>
                <a:sym typeface="Arial Bold"/>
              </a:rPr>
              <a:t>родная Тора</a:t>
            </a:r>
          </a:p>
        </p:txBody>
      </p:sp>
      <p:sp>
        <p:nvSpPr>
          <p:cNvPr name="TextBox 16" id="16"/>
          <p:cNvSpPr txBox="true"/>
          <p:nvPr/>
        </p:nvSpPr>
        <p:spPr>
          <a:xfrm rot="0">
            <a:off x="713956" y="7822844"/>
            <a:ext cx="7172554" cy="126682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ИЗУЧЕНИЕ ТОРЫ</a:t>
            </a:r>
            <a:r>
              <a:rPr lang="en-US" sz="2100">
                <a:solidFill>
                  <a:srgbClr val="000000"/>
                </a:solidFill>
                <a:latin typeface="Arial"/>
                <a:ea typeface="Arial"/>
                <a:cs typeface="Arial"/>
                <a:sym typeface="Arial"/>
              </a:rPr>
              <a:t> ДОСТУПНО ТОЛЬКО ТЕМ, КТО СПОСОБЕН ПОСВЯТИТЬ ЭТОМУ СВОЮ ЖИЗНЬ? КАК ОБЫЧНЫЕ ЛЮДИ МОГУТ СДЕЛАТЬ ИЗУЧЕНИЕ ТОРЫ ЧАСТЬЮ СВОЕЙ ЖИЗНИ?</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Бешалах</a:t>
            </a:r>
          </a:p>
        </p:txBody>
      </p:sp>
      <p:sp>
        <p:nvSpPr>
          <p:cNvPr name="Freeform 19" id="19"/>
          <p:cNvSpPr/>
          <p:nvPr/>
        </p:nvSpPr>
        <p:spPr>
          <a:xfrm flipH="false" flipV="false" rot="0">
            <a:off x="713956" y="640998"/>
            <a:ext cx="8172869" cy="4905177"/>
          </a:xfrm>
          <a:custGeom>
            <a:avLst/>
            <a:gdLst/>
            <a:ahLst/>
            <a:cxnLst/>
            <a:rect r="r" b="b" t="t" l="l"/>
            <a:pathLst>
              <a:path h="4905177" w="8172869">
                <a:moveTo>
                  <a:pt x="0" y="0"/>
                </a:moveTo>
                <a:lnTo>
                  <a:pt x="8172869" y="0"/>
                </a:lnTo>
                <a:lnTo>
                  <a:pt x="8172869" y="4905178"/>
                </a:lnTo>
                <a:lnTo>
                  <a:pt x="0" y="4905178"/>
                </a:lnTo>
                <a:lnTo>
                  <a:pt x="0" y="0"/>
                </a:lnTo>
                <a:close/>
              </a:path>
            </a:pathLst>
          </a:custGeom>
          <a:blipFill>
            <a:blip r:embed="rId4"/>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A. Была ли Тора дана только избранным?</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Бешалах</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224535"/>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выдвинулись они из Эйлима, и пришла вся община сынов Израиля в пустыню Син, что между Эйлимом и Синаем, в пятнадцатый день второго месяца после их исхода из земли египетской.</a:t>
            </a:r>
          </a:p>
          <a:p>
            <a:pPr algn="just">
              <a:lnSpc>
                <a:spcPts val="4592"/>
              </a:lnSpc>
            </a:pPr>
            <a:r>
              <a:rPr lang="en-US" sz="3150">
                <a:solidFill>
                  <a:srgbClr val="000000"/>
                </a:solidFill>
                <a:latin typeface="Calibri (MS)"/>
                <a:ea typeface="Calibri (MS)"/>
                <a:cs typeface="Calibri (MS)"/>
                <a:sym typeface="Calibri (MS)"/>
              </a:rPr>
              <a:t>И возроптала вся община сынов Израиля на Моше и Аарона в пустыне. И сказали им сыны Израиля: «О, если бы мы умерли от руки Г-спода в земле египетской, когда сидели у горшков с мясом и ели хлеб досыта! Ибо вы вывели нас в пустыню эту, чтобы уморить всё это собрание голодом».</a:t>
            </a:r>
          </a:p>
          <a:p>
            <a:pPr algn="just">
              <a:lnSpc>
                <a:spcPts val="4592"/>
              </a:lnSpc>
            </a:pPr>
            <a:r>
              <a:rPr lang="en-US" sz="3150">
                <a:solidFill>
                  <a:srgbClr val="000000"/>
                </a:solidFill>
                <a:latin typeface="Calibri (MS)"/>
                <a:ea typeface="Calibri (MS)"/>
                <a:cs typeface="Calibri (MS)"/>
                <a:sym typeface="Calibri (MS)"/>
              </a:rPr>
              <a:t>И сказал Г-сподь Моше: «Вот, дождём изолью Я хлеб с небес вам, и будет выходить народ и собирать каждый день дневную порцию, чтобы испытать Мне их — будут ли они следовать учению Моему или нет. И будет в шестой день: когда приготовят то, что принесут, окажется вдвое больше того, что собирают каждый день».</a:t>
            </a:r>
          </a:p>
          <a:p>
            <a:pPr algn="just">
              <a:lnSpc>
                <a:spcPts val="4592"/>
              </a:lnSpc>
            </a:pP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a:t>
            </a:r>
            <a:r>
              <a:rPr lang="en-US" sz="2400" b="true">
                <a:solidFill>
                  <a:srgbClr val="1A969B"/>
                </a:solidFill>
                <a:latin typeface="Calibri (MS) Bold"/>
                <a:ea typeface="Calibri (MS) Bold"/>
                <a:cs typeface="Calibri (MS) Bold"/>
                <a:sym typeface="Calibri (MS) Bold"/>
              </a:rPr>
              <a:t>от, 16:1-5</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1633985"/>
            <a:ext cx="6572845"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Ман как подготовка к дарованию Торы</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880406"/>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Не</a:t>
            </a:r>
            <a:r>
              <a:rPr lang="en-US" sz="3150">
                <a:solidFill>
                  <a:srgbClr val="000000"/>
                </a:solidFill>
                <a:latin typeface="Calibri (MS)"/>
                <a:ea typeface="Calibri (MS)"/>
                <a:cs typeface="Calibri (MS)"/>
                <a:sym typeface="Calibri (MS)"/>
              </a:rPr>
              <a:t>дельная глава Бешалах следует за главой Итро. Логика такого соседства заключается в том, что в первой главе рассказывается об исходе из Египта, который случился ради и в заслугу дарования Торы, как написано: «Когда выведешь народ из Египта, вы будете служить Б-гу на горе этой». Вот почему вслед за главой Бешалах идет глава Итро, главной темой которой является дарование Торы.</a:t>
            </a:r>
          </a:p>
          <a:p>
            <a:pPr algn="just">
              <a:lnSpc>
                <a:spcPts val="4592"/>
              </a:lnSpc>
            </a:pPr>
            <a:r>
              <a:rPr lang="en-US" sz="3150">
                <a:solidFill>
                  <a:srgbClr val="000000"/>
                </a:solidFill>
                <a:latin typeface="Calibri (MS)"/>
                <a:ea typeface="Calibri (MS)"/>
                <a:cs typeface="Calibri (MS)"/>
                <a:sym typeface="Calibri (MS)"/>
              </a:rPr>
              <a:t>Однако между историей Исхода и дарованием Торы приводится история о выпавшем с неба мане.</a:t>
            </a:r>
          </a:p>
          <a:p>
            <a:pPr algn="just">
              <a:lnSpc>
                <a:spcPts val="4592"/>
              </a:lnSpc>
            </a:pPr>
            <a:r>
              <a:rPr lang="en-US" sz="3150">
                <a:solidFill>
                  <a:srgbClr val="000000"/>
                </a:solidFill>
                <a:latin typeface="Calibri (MS)"/>
                <a:ea typeface="Calibri (MS)"/>
                <a:cs typeface="Calibri (MS)"/>
                <a:sym typeface="Calibri (MS)"/>
              </a:rPr>
              <a:t>Ман напрямую связан с дарованием Торы, как разъясняет стих: «Вот, дождём изолью Я хлеб с небес вам… чтобы испытать Мне их — будут ли они следовать учению Моему или нет». Следовательно, ман, «хлеб с небес», связан с дарованием Торы — «следовать Моему учению».</a:t>
            </a:r>
          </a:p>
        </p:txBody>
      </p:sp>
      <p:sp>
        <p:nvSpPr>
          <p:cNvPr name="TextBox 4" id="4"/>
          <p:cNvSpPr txBox="true"/>
          <p:nvPr/>
        </p:nvSpPr>
        <p:spPr>
          <a:xfrm rot="0">
            <a:off x="3446593" y="1196607"/>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1834782"/>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880406"/>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a:t>
            </a:r>
            <a:r>
              <a:rPr lang="en-US" sz="3150">
                <a:solidFill>
                  <a:srgbClr val="000000"/>
                </a:solidFill>
                <a:latin typeface="Calibri (MS)"/>
                <a:ea typeface="Calibri (MS)"/>
                <a:cs typeface="Calibri (MS)"/>
                <a:sym typeface="Calibri (MS)"/>
              </a:rPr>
              <a:t>от почему мы находим в Мехильте такой странный фрагмент: «Тору было дано толковать только вкушающим ман». Ещё более странной выглядит версия, приведённая в комментарии Бааль а-турим к Торе: «Тора была дана только вкушающим ман».</a:t>
            </a:r>
          </a:p>
        </p:txBody>
      </p:sp>
      <p:sp>
        <p:nvSpPr>
          <p:cNvPr name="TextBox 4" id="4"/>
          <p:cNvSpPr txBox="true"/>
          <p:nvPr/>
        </p:nvSpPr>
        <p:spPr>
          <a:xfrm rot="0">
            <a:off x="3427543" y="1303266"/>
            <a:ext cx="477007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Тор</a:t>
            </a:r>
            <a:r>
              <a:rPr lang="en-US" b="true" sz="3000" strike="noStrike" u="none">
                <a:solidFill>
                  <a:srgbClr val="1A969B"/>
                </a:solidFill>
                <a:latin typeface="Calibri (MS) Bold"/>
                <a:ea typeface="Calibri (MS) Bold"/>
                <a:cs typeface="Calibri (MS) Bold"/>
                <a:sym typeface="Calibri (MS) Bold"/>
              </a:rPr>
              <a:t>а д</a:t>
            </a:r>
            <a:r>
              <a:rPr lang="en-US" b="true" sz="3000" strike="noStrike" u="none">
                <a:solidFill>
                  <a:srgbClr val="1A969B"/>
                </a:solidFill>
                <a:latin typeface="Calibri (MS) Bold"/>
                <a:ea typeface="Calibri (MS) Bold"/>
                <a:cs typeface="Calibri (MS) Bold"/>
                <a:sym typeface="Calibri (MS) Bold"/>
              </a:rPr>
              <a:t>ля </a:t>
            </a:r>
            <a:r>
              <a:rPr lang="en-US" b="true" sz="3000" strike="noStrike" u="none">
                <a:solidFill>
                  <a:srgbClr val="1A969B"/>
                </a:solidFill>
                <a:latin typeface="Calibri (MS) Bold"/>
                <a:ea typeface="Calibri (MS) Bold"/>
                <a:cs typeface="Calibri (MS) Bold"/>
                <a:sym typeface="Calibri (MS) Bold"/>
              </a:rPr>
              <a:t>вк</a:t>
            </a:r>
            <a:r>
              <a:rPr lang="en-US" b="true" sz="3000" strike="noStrike" u="none">
                <a:solidFill>
                  <a:srgbClr val="1A969B"/>
                </a:solidFill>
                <a:latin typeface="Calibri (MS) Bold"/>
                <a:ea typeface="Calibri (MS) Bold"/>
                <a:cs typeface="Calibri (MS) Bold"/>
                <a:sym typeface="Calibri (MS) Bold"/>
              </a:rPr>
              <a:t>уш</a:t>
            </a:r>
            <a:r>
              <a:rPr lang="en-US" b="true" sz="3000" strike="noStrike" u="none">
                <a:solidFill>
                  <a:srgbClr val="1A969B"/>
                </a:solidFill>
                <a:latin typeface="Calibri (MS) Bold"/>
                <a:ea typeface="Calibri (MS) Bold"/>
                <a:cs typeface="Calibri (MS) Bold"/>
                <a:sym typeface="Calibri (MS) Bold"/>
              </a:rPr>
              <a:t>а</a:t>
            </a:r>
            <a:r>
              <a:rPr lang="en-US" b="true" sz="3000" strike="noStrike" u="none">
                <a:solidFill>
                  <a:srgbClr val="1A969B"/>
                </a:solidFill>
                <a:latin typeface="Calibri (MS) Bold"/>
                <a:ea typeface="Calibri (MS) Bold"/>
                <a:cs typeface="Calibri (MS) Bold"/>
                <a:sym typeface="Calibri (MS) Bold"/>
              </a:rPr>
              <a:t>ющих</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м</a:t>
            </a:r>
            <a:r>
              <a:rPr lang="en-US" b="true" sz="3000" strike="noStrike" u="none">
                <a:solidFill>
                  <a:srgbClr val="1A969B"/>
                </a:solidFill>
                <a:latin typeface="Calibri (MS) Bold"/>
                <a:ea typeface="Calibri (MS) Bold"/>
                <a:cs typeface="Calibri (MS) Bold"/>
                <a:sym typeface="Calibri (MS) Bold"/>
              </a:rPr>
              <a:t>ан</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224535"/>
            <a:ext cx="13716000" cy="178273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«Чтоб</a:t>
            </a:r>
            <a:r>
              <a:rPr lang="en-US" sz="3150" b="true">
                <a:solidFill>
                  <a:srgbClr val="000000"/>
                </a:solidFill>
                <a:latin typeface="Calibri (MS) Bold"/>
                <a:ea typeface="Calibri (MS) Bold"/>
                <a:cs typeface="Calibri (MS) Bold"/>
                <a:sym typeface="Calibri (MS) Bold"/>
              </a:rPr>
              <a:t>ы испытать Мне их — будут ли они следовать учению Моему»</a:t>
            </a:r>
            <a:r>
              <a:rPr lang="en-US" sz="3150">
                <a:solidFill>
                  <a:srgbClr val="000000"/>
                </a:solidFill>
                <a:latin typeface="Calibri (MS)"/>
                <a:ea typeface="Calibri (MS)"/>
                <a:cs typeface="Calibri (MS)"/>
                <a:sym typeface="Calibri (MS)"/>
              </a:rPr>
              <a:t>. Будут ли соблюдать заповеди, связанные с ним, то есть оставят ли от него [что-либо] до утра и выйдут ли собирать его в субботу.</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Коммен</a:t>
            </a:r>
            <a:r>
              <a:rPr lang="en-US" sz="2400" b="true">
                <a:solidFill>
                  <a:srgbClr val="1A969B"/>
                </a:solidFill>
                <a:latin typeface="Calibri (MS) Bold"/>
                <a:ea typeface="Calibri (MS) Bold"/>
                <a:cs typeface="Calibri (MS) Bold"/>
                <a:sym typeface="Calibri (MS) Bold"/>
              </a:rPr>
              <a:t>тарии к вышеприведённым стихам</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1633985"/>
            <a:ext cx="172921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a:t>
            </a:r>
            <a:r>
              <a:rPr lang="en-US" b="true" sz="3000" strike="noStrike" u="none">
                <a:solidFill>
                  <a:srgbClr val="1A969B"/>
                </a:solidFill>
                <a:latin typeface="Calibri (MS) Bold"/>
                <a:ea typeface="Calibri (MS) Bold"/>
                <a:cs typeface="Calibri (MS) Bold"/>
                <a:sym typeface="Calibri (MS) Bold"/>
              </a:rPr>
              <a:t>ш</a:t>
            </a:r>
            <a:r>
              <a:rPr lang="en-US" b="true" sz="3000" strike="noStrike" u="none">
                <a:solidFill>
                  <a:srgbClr val="1A969B"/>
                </a:solidFill>
                <a:latin typeface="Calibri (MS) Bold"/>
                <a:ea typeface="Calibri (MS) Bold"/>
                <a:cs typeface="Calibri (MS) Bold"/>
                <a:sym typeface="Calibri (MS) Bold"/>
              </a:rPr>
              <a:t>и</a:t>
            </a:r>
          </a:p>
        </p:txBody>
      </p:sp>
      <p:sp>
        <p:nvSpPr>
          <p:cNvPr name="TextBox 8" id="8"/>
          <p:cNvSpPr txBox="true"/>
          <p:nvPr/>
        </p:nvSpPr>
        <p:spPr>
          <a:xfrm rot="0">
            <a:off x="3421732" y="4721647"/>
            <a:ext cx="13716000" cy="12017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«Чтоб</a:t>
            </a:r>
            <a:r>
              <a:rPr lang="en-US" sz="3150" b="true">
                <a:solidFill>
                  <a:srgbClr val="000000"/>
                </a:solidFill>
                <a:latin typeface="Calibri (MS) Bold"/>
                <a:ea typeface="Calibri (MS) Bold"/>
                <a:cs typeface="Calibri (MS) Bold"/>
                <a:sym typeface="Calibri (MS) Bold"/>
              </a:rPr>
              <a:t>ы испытать Мне их — будут ли они следовать учению Моему». </a:t>
            </a:r>
            <a:r>
              <a:rPr lang="en-US" sz="3150">
                <a:solidFill>
                  <a:srgbClr val="000000"/>
                </a:solidFill>
                <a:latin typeface="Calibri (MS)"/>
                <a:ea typeface="Calibri (MS)"/>
                <a:cs typeface="Calibri (MS)"/>
                <a:sym typeface="Calibri (MS)"/>
              </a:rPr>
              <a:t>Тора была дана только вкушающим ман.</a:t>
            </a:r>
          </a:p>
        </p:txBody>
      </p:sp>
      <p:sp>
        <p:nvSpPr>
          <p:cNvPr name="TextBox 9" id="9"/>
          <p:cNvSpPr txBox="true"/>
          <p:nvPr/>
        </p:nvSpPr>
        <p:spPr>
          <a:xfrm rot="0">
            <a:off x="3421732" y="4131097"/>
            <a:ext cx="3236869"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Б</a:t>
            </a:r>
            <a:r>
              <a:rPr lang="en-US" b="true" sz="3000" strike="noStrike" u="none">
                <a:solidFill>
                  <a:srgbClr val="1A969B"/>
                </a:solidFill>
                <a:latin typeface="Calibri (MS) Bold"/>
                <a:ea typeface="Calibri (MS) Bold"/>
                <a:cs typeface="Calibri (MS) Bold"/>
                <a:sym typeface="Calibri (MS) Bold"/>
              </a:rPr>
              <a:t>ааль а-турим</a:t>
            </a:r>
          </a:p>
        </p:txBody>
      </p:sp>
      <p:sp>
        <p:nvSpPr>
          <p:cNvPr name="TextBox 10" id="10"/>
          <p:cNvSpPr txBox="true"/>
          <p:nvPr/>
        </p:nvSpPr>
        <p:spPr>
          <a:xfrm rot="0">
            <a:off x="3450307" y="6637734"/>
            <a:ext cx="13716000" cy="178273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«Чтоб</a:t>
            </a:r>
            <a:r>
              <a:rPr lang="en-US" sz="3150" b="true">
                <a:solidFill>
                  <a:srgbClr val="000000"/>
                </a:solidFill>
                <a:latin typeface="Calibri (MS) Bold"/>
                <a:ea typeface="Calibri (MS) Bold"/>
                <a:cs typeface="Calibri (MS) Bold"/>
                <a:sym typeface="Calibri (MS) Bold"/>
              </a:rPr>
              <a:t>ы испытать Мне их — будут ли они следовать учению Моему».</a:t>
            </a:r>
            <a:r>
              <a:rPr lang="en-US" sz="3150">
                <a:solidFill>
                  <a:srgbClr val="000000"/>
                </a:solidFill>
                <a:latin typeface="Calibri (MS)"/>
                <a:ea typeface="Calibri (MS)"/>
                <a:cs typeface="Calibri (MS)"/>
                <a:sym typeface="Calibri (MS)"/>
              </a:rPr>
              <a:t> [Т.е.] когда они зарабатывают на жизнь без труда, как говорили [мудрецы]: «Тора была дана только вкушающим ман».</a:t>
            </a:r>
          </a:p>
        </p:txBody>
      </p:sp>
      <p:sp>
        <p:nvSpPr>
          <p:cNvPr name="TextBox 11" id="11"/>
          <p:cNvSpPr txBox="true"/>
          <p:nvPr/>
        </p:nvSpPr>
        <p:spPr>
          <a:xfrm rot="0">
            <a:off x="3450307" y="6047184"/>
            <a:ext cx="3236869"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Сфо</a:t>
            </a:r>
            <a:r>
              <a:rPr lang="en-US" b="true" sz="3000" strike="noStrike" u="none">
                <a:solidFill>
                  <a:srgbClr val="1A969B"/>
                </a:solidFill>
                <a:latin typeface="Calibri (MS) Bold"/>
                <a:ea typeface="Calibri (MS) Bold"/>
                <a:cs typeface="Calibri (MS) Bold"/>
                <a:sym typeface="Calibri (MS) Bold"/>
              </a:rPr>
              <a:t>рно</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644576"/>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a:t>
            </a:r>
            <a:r>
              <a:rPr lang="en-US" sz="3150">
                <a:solidFill>
                  <a:srgbClr val="000000"/>
                </a:solidFill>
                <a:latin typeface="Calibri (MS)"/>
                <a:ea typeface="Calibri (MS)"/>
                <a:cs typeface="Calibri (MS)"/>
                <a:sym typeface="Calibri (MS)"/>
              </a:rPr>
              <a:t>аким образом, толкование Раши о том, что в стихе «Чтобы испытать Мне их — будут ли они следовать учению Моему» идет речь о связанных с маном заповедях, отличается от толкования Мехильты, согласно которой «будут ли они следовать учению Моему» — это про Тору в целом.</a:t>
            </a:r>
          </a:p>
          <a:p>
            <a:pPr algn="just">
              <a:lnSpc>
                <a:spcPts val="4592"/>
              </a:lnSpc>
            </a:pPr>
            <a:r>
              <a:rPr lang="en-US" sz="3150">
                <a:solidFill>
                  <a:srgbClr val="000000"/>
                </a:solidFill>
                <a:latin typeface="Calibri (MS)"/>
                <a:ea typeface="Calibri (MS)"/>
                <a:cs typeface="Calibri (MS)"/>
                <a:sym typeface="Calibri (MS)"/>
              </a:rPr>
              <a:t>И поскольку «хлеб с небес» был нужен, чтобы проверить, «будут ли они следовать учению Моему», и без мана это испытание не могло бы состояться, понятно, почему «Тора была дана только вкушающим ман» — только они могли её получить.</a:t>
            </a:r>
          </a:p>
          <a:p>
            <a:pPr algn="just">
              <a:lnSpc>
                <a:spcPts val="4592"/>
              </a:lnSpc>
            </a:pPr>
          </a:p>
        </p:txBody>
      </p:sp>
      <p:sp>
        <p:nvSpPr>
          <p:cNvPr name="TextBox 4" id="4"/>
          <p:cNvSpPr txBox="true"/>
          <p:nvPr/>
        </p:nvSpPr>
        <p:spPr>
          <a:xfrm rot="0">
            <a:off x="3446593" y="-4164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596532"/>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7543" y="5627713"/>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a:t>
            </a:r>
            <a:r>
              <a:rPr lang="en-US" sz="3150">
                <a:solidFill>
                  <a:srgbClr val="000000"/>
                </a:solidFill>
                <a:latin typeface="Calibri (MS)"/>
                <a:ea typeface="Calibri (MS)"/>
                <a:cs typeface="Calibri (MS)"/>
                <a:sym typeface="Calibri (MS)"/>
              </a:rPr>
              <a:t>то поднимает серьёзный вопрос:</a:t>
            </a:r>
          </a:p>
          <a:p>
            <a:pPr algn="just">
              <a:lnSpc>
                <a:spcPts val="4592"/>
              </a:lnSpc>
            </a:pPr>
            <a:r>
              <a:rPr lang="en-US" sz="3150">
                <a:solidFill>
                  <a:srgbClr val="000000"/>
                </a:solidFill>
                <a:latin typeface="Calibri (MS)"/>
                <a:ea typeface="Calibri (MS)"/>
                <a:cs typeface="Calibri (MS)"/>
                <a:sym typeface="Calibri (MS)"/>
              </a:rPr>
              <a:t>Понятие «вкушающие ман» включает в себя не только тех евреев, которые буквально его ели в течение сорока лет странствий по пустыне, но и тех, кто жил в последующих поколениях, когда можно было зарабатывать на жизнь без серьезных тягот и тревог, наслаждаясь душевным покоем. Однако такое понимание полностью противоречит обязанности изучения Торы, которая возложена на «каждого еврея… как богатого, так и бедного, как здорового телом, так и страдающего, как молодого, так и старого и истощившего силы». </a:t>
            </a:r>
          </a:p>
        </p:txBody>
      </p:sp>
      <p:sp>
        <p:nvSpPr>
          <p:cNvPr name="TextBox 7" id="7"/>
          <p:cNvSpPr txBox="true"/>
          <p:nvPr/>
        </p:nvSpPr>
        <p:spPr>
          <a:xfrm rot="0">
            <a:off x="3427543" y="5281096"/>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a:t>
            </a:r>
            <a:r>
              <a:rPr lang="en-US" b="true" sz="3000" strike="noStrike" u="none">
                <a:solidFill>
                  <a:srgbClr val="1A969B"/>
                </a:solidFill>
                <a:latin typeface="Calibri (MS) Bold"/>
                <a:ea typeface="Calibri (MS) Bold"/>
                <a:cs typeface="Calibri (MS) Bold"/>
                <a:sym typeface="Calibri (MS) Bold"/>
              </a:rPr>
              <a:t>аждый обя</a:t>
            </a:r>
            <a:r>
              <a:rPr lang="en-US" b="true" sz="3000" strike="noStrike" u="none">
                <a:solidFill>
                  <a:srgbClr val="1A969B"/>
                </a:solidFill>
                <a:latin typeface="Calibri (MS) Bold"/>
                <a:ea typeface="Calibri (MS) Bold"/>
                <a:cs typeface="Calibri (MS) Bold"/>
                <a:sym typeface="Calibri (MS) Bold"/>
              </a:rPr>
              <a:t>зан</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из</a:t>
            </a:r>
            <a:r>
              <a:rPr lang="en-US" b="true" sz="3000" strike="noStrike" u="none">
                <a:solidFill>
                  <a:srgbClr val="1A969B"/>
                </a:solidFill>
                <a:latin typeface="Calibri (MS) Bold"/>
                <a:ea typeface="Calibri (MS) Bold"/>
                <a:cs typeface="Calibri (MS) Bold"/>
                <a:sym typeface="Calibri (MS) Bold"/>
              </a:rPr>
              <a:t>у</a:t>
            </a:r>
            <a:r>
              <a:rPr lang="en-US" b="true" sz="3000" strike="noStrike" u="none">
                <a:solidFill>
                  <a:srgbClr val="1A969B"/>
                </a:solidFill>
                <a:latin typeface="Calibri (MS) Bold"/>
                <a:ea typeface="Calibri (MS) Bold"/>
                <a:cs typeface="Calibri (MS) Bold"/>
                <a:sym typeface="Calibri (MS) Bold"/>
              </a:rPr>
              <a:t>ч</a:t>
            </a:r>
            <a:r>
              <a:rPr lang="en-US" b="true" sz="3000" strike="noStrike" u="none">
                <a:solidFill>
                  <a:srgbClr val="1A969B"/>
                </a:solidFill>
                <a:latin typeface="Calibri (MS) Bold"/>
                <a:ea typeface="Calibri (MS) Bold"/>
                <a:cs typeface="Calibri (MS) Bold"/>
                <a:sym typeface="Calibri (MS) Bold"/>
              </a:rPr>
              <a:t>ать Тору!</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261918"/>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Различия касаются лишь степени: обязанности: обязан ли конкретный человек учиться весь день или может ограничиться занятием только утром и вечером? Но и в последнем случае выполняют заповедь изучения Торы и произносят за неё благословение с упоминанием имени Б-га.</a:t>
            </a:r>
          </a:p>
          <a:p>
            <a:pPr algn="just">
              <a:lnSpc>
                <a:spcPts val="4592"/>
              </a:lnSpc>
            </a:pPr>
            <a:r>
              <a:rPr lang="en-US" sz="3150">
                <a:solidFill>
                  <a:srgbClr val="000000"/>
                </a:solidFill>
                <a:latin typeface="Calibri (MS)"/>
                <a:ea typeface="Calibri (MS)"/>
                <a:cs typeface="Calibri (MS)"/>
                <a:sym typeface="Calibri (MS)"/>
              </a:rPr>
              <a:t>Казалось бы, это полностью противоречит как версии Баал а-турим о том, что «Тора была дана только вкушающим ман», так и версии Мехильты о том, что «Тору было дано толковать только вкушающим ман».</a:t>
            </a:r>
          </a:p>
        </p:txBody>
      </p:sp>
      <p:sp>
        <p:nvSpPr>
          <p:cNvPr name="TextBox 4" id="4"/>
          <p:cNvSpPr txBox="true"/>
          <p:nvPr/>
        </p:nvSpPr>
        <p:spPr>
          <a:xfrm rot="0">
            <a:off x="3437068" y="509829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Особенно э</a:t>
            </a:r>
            <a:r>
              <a:rPr lang="en-US" sz="3150">
                <a:solidFill>
                  <a:srgbClr val="000000"/>
                </a:solidFill>
                <a:latin typeface="Calibri (MS)"/>
                <a:ea typeface="Calibri (MS)"/>
                <a:cs typeface="Calibri (MS)"/>
                <a:sym typeface="Calibri (MS)"/>
              </a:rPr>
              <a:t>то верно в свете следующего высказывания Талмуда: «[Пример] Гилеля обязывает всех бедняков». Человека спрашивают: «Почему ты не изучал Тору?» Если он отвечает, что был беден и занят заработком, ему говорят: «Был ли ты беднее Гилеля?.. Каждый день Гилель трудился и зарабатывал полдинария, половину которого отдавал сторожу дома учения, а половину тратил на своё пропитание и пропитание членов своей семьи». Это совсем не похоже на «вкушающих ман», которые получали его в объеме омер на человека безо всяких усилий.</a:t>
            </a:r>
          </a:p>
        </p:txBody>
      </p:sp>
      <p:sp>
        <p:nvSpPr>
          <p:cNvPr name="TextBox 5" id="5"/>
          <p:cNvSpPr txBox="true"/>
          <p:nvPr/>
        </p:nvSpPr>
        <p:spPr>
          <a:xfrm rot="0">
            <a:off x="3437068" y="4644980"/>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От</a:t>
            </a:r>
            <a:r>
              <a:rPr lang="en-US" b="true" sz="3000" strike="noStrike" u="none">
                <a:solidFill>
                  <a:srgbClr val="1A969B"/>
                </a:solidFill>
                <a:latin typeface="Calibri (MS) Bold"/>
                <a:ea typeface="Calibri (MS) Bold"/>
                <a:cs typeface="Calibri (MS) Bold"/>
                <a:sym typeface="Calibri (MS) Bold"/>
              </a:rPr>
              <a:t> ни</a:t>
            </a:r>
            <a:r>
              <a:rPr lang="en-US" b="true" sz="3000" strike="noStrike" u="none">
                <a:solidFill>
                  <a:srgbClr val="1A969B"/>
                </a:solidFill>
                <a:latin typeface="Calibri (MS) Bold"/>
                <a:ea typeface="Calibri (MS) Bold"/>
                <a:cs typeface="Calibri (MS) Bold"/>
                <a:sym typeface="Calibri (MS) Bold"/>
              </a:rPr>
              <a:t>ще</a:t>
            </a:r>
            <a:r>
              <a:rPr lang="en-US" b="true" sz="3000" strike="noStrike" u="none">
                <a:solidFill>
                  <a:srgbClr val="1A969B"/>
                </a:solidFill>
                <a:latin typeface="Calibri (MS) Bold"/>
                <a:ea typeface="Calibri (MS) Bold"/>
                <a:cs typeface="Calibri (MS) Bold"/>
                <a:sym typeface="Calibri (MS) Bold"/>
              </a:rPr>
              <a:t>ты к величию</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644513"/>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Учили мудрецы: «Бедняк, богач</a:t>
            </a:r>
            <a:r>
              <a:rPr lang="en-US" sz="3150">
                <a:solidFill>
                  <a:srgbClr val="000000"/>
                </a:solidFill>
                <a:latin typeface="Calibri (MS)"/>
                <a:ea typeface="Calibri (MS)"/>
                <a:cs typeface="Calibri (MS)"/>
                <a:sym typeface="Calibri (MS)"/>
              </a:rPr>
              <a:t> и грешник приходят на суд [Небесный за своё поведение в этом мире]. Бедняку говорят: «Почему ты не занимался Торой?» Если он отвечает: «Был я беден и занят заработком», ему говорят: «Был ли ты беднее Гилеля?»</a:t>
            </a:r>
          </a:p>
          <a:p>
            <a:pPr algn="just">
              <a:lnSpc>
                <a:spcPts val="4592"/>
              </a:lnSpc>
            </a:pPr>
            <a:r>
              <a:rPr lang="en-US" sz="3150">
                <a:solidFill>
                  <a:srgbClr val="000000"/>
                </a:solidFill>
                <a:latin typeface="Calibri (MS)"/>
                <a:ea typeface="Calibri (MS)"/>
                <a:cs typeface="Calibri (MS)"/>
                <a:sym typeface="Calibri (MS)"/>
              </a:rPr>
              <a:t>Рассказывали о старце Гилеле, что каждый день он трудился и зарабатывал около полдинария (древнеримск. монета викториат), около половины которого отдавал сторожу дома учения, а половину — на своё пропитание и пропитание членов своей семьи.</a:t>
            </a:r>
          </a:p>
          <a:p>
            <a:pPr algn="just">
              <a:lnSpc>
                <a:spcPts val="4592"/>
              </a:lnSpc>
            </a:pPr>
            <a:r>
              <a:rPr lang="en-US" sz="3150">
                <a:solidFill>
                  <a:srgbClr val="000000"/>
                </a:solidFill>
                <a:latin typeface="Calibri (MS)"/>
                <a:ea typeface="Calibri (MS)"/>
                <a:cs typeface="Calibri (MS)"/>
                <a:sym typeface="Calibri (MS)"/>
              </a:rPr>
              <a:t>Однажды он не смог заработать, и сторож дома учения не впустил его. Он взобрался на крышу, перевесился и сел у края просвета, чтобы слушать [Тору], слова Б-га живого, из уст Шмаи и Автальона, [духовных лидеров того поколения].</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a:t>
            </a:r>
            <a:r>
              <a:rPr lang="en-US" sz="2400" b="true">
                <a:solidFill>
                  <a:srgbClr val="1A969B"/>
                </a:solidFill>
                <a:latin typeface="Calibri (MS) Bold"/>
                <a:ea typeface="Calibri (MS) Bold"/>
                <a:cs typeface="Calibri (MS) Bold"/>
                <a:sym typeface="Calibri (MS) Bold"/>
              </a:rPr>
              <a:t>алмуд, Йома 35б</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[Мудрецы] продолжили: тот день приходился на канун субботы, и поскольку стоял месяц тевет, на него стал падать с неба снег. Когда рассвело, Шмая сказал Автальону: «Автальон, брат мой, каждый день в этот час дом учения уже озарен [солнечным светом, проникающим через окно], а сегодня темно; может быть, это пасмурный день?»</a:t>
            </a:r>
          </a:p>
          <a:p>
            <a:pPr algn="just">
              <a:lnSpc>
                <a:spcPts val="4592"/>
              </a:lnSpc>
            </a:pPr>
            <a:r>
              <a:rPr lang="en-US" sz="3150">
                <a:solidFill>
                  <a:srgbClr val="000000"/>
                </a:solidFill>
                <a:latin typeface="Calibri (MS)"/>
                <a:ea typeface="Calibri (MS)"/>
                <a:cs typeface="Calibri (MS)"/>
                <a:sym typeface="Calibri (MS)"/>
              </a:rPr>
              <a:t>Они присмотрелись и увидели силуэт человека в просвете. Поднялись и нашли, что он покрыт снегом на три локтя. Вытащили его из-под снега, отмыли [в бане], умастили маслами, посадили у костра, чтобы согреть, и заключили: «Этот человек достоин, чтобы ради него нарушили субботу».</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3524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9906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27543" y="1617688"/>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Даже в</a:t>
            </a:r>
            <a:r>
              <a:rPr lang="en-US" sz="3150">
                <a:solidFill>
                  <a:srgbClr val="000000"/>
                </a:solidFill>
                <a:latin typeface="Calibri (MS)"/>
                <a:ea typeface="Calibri (MS)"/>
                <a:cs typeface="Calibri (MS)"/>
                <a:sym typeface="Calibri (MS)"/>
              </a:rPr>
              <a:t>о времена Храма еврейский народ не изучал Тору весь день. Люди были заняты сельскохозяйственными работами, основным источником пропитания в те времена. Труд было столь тяжкий, что рабби Шимон бен Йохай удивлялся: «Возможно ли, чтобы человек пахал во время пахоты, сеял во время сева… — что станется с Торой?» Он переживал, что изучение Торы может прекратиться, если люди будут лично заниматься пахотой и посевом.</a:t>
            </a:r>
          </a:p>
        </p:txBody>
      </p:sp>
      <p:sp>
        <p:nvSpPr>
          <p:cNvPr name="TextBox 6" id="6"/>
          <p:cNvSpPr txBox="true"/>
          <p:nvPr/>
        </p:nvSpPr>
        <p:spPr>
          <a:xfrm rot="0">
            <a:off x="3427543" y="1271071"/>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a:t>
            </a:r>
            <a:r>
              <a:rPr lang="en-US" b="true" sz="3000" strike="noStrike" u="none">
                <a:solidFill>
                  <a:srgbClr val="1A969B"/>
                </a:solidFill>
                <a:latin typeface="Calibri (MS) Bold"/>
                <a:ea typeface="Calibri (MS) Bold"/>
                <a:cs typeface="Calibri (MS) Bold"/>
                <a:sym typeface="Calibri (MS) Bold"/>
              </a:rPr>
              <a:t>уть мира</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556556"/>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Учили мудрецы: «Что означает</a:t>
            </a:r>
            <a:r>
              <a:rPr lang="en-US" sz="3150">
                <a:solidFill>
                  <a:srgbClr val="000000"/>
                </a:solidFill>
                <a:latin typeface="Calibri (MS)"/>
                <a:ea typeface="Calibri (MS)"/>
                <a:cs typeface="Calibri (MS)"/>
                <a:sym typeface="Calibri (MS)"/>
              </a:rPr>
              <a:t> сказанное: “И будешь собирать ты хлеб твой”? Поскольку сказано: “Да не отходит эта книга учения с уст твоих, и размышляй о ней днём и ночью” (Йеошуа, 1:8). Возможно следует понимать эти слова буквально? [Т.е. что человек должен проводить свои дни, погружённый исключительно в изучение Торы?] Поэтому сказано: “И будешь собирать ты хлеб твой, вино твоё и масло твоё” — т.е. веди себя согласно земному укладу; [отводи время не только для Торы, но и для работы]. Таковы слова рабби Ишмаэля.</a:t>
            </a:r>
          </a:p>
          <a:p>
            <a:pPr algn="just">
              <a:lnSpc>
                <a:spcPts val="4592"/>
              </a:lnSpc>
            </a:pPr>
            <a:r>
              <a:rPr lang="en-US" sz="3150">
                <a:solidFill>
                  <a:srgbClr val="000000"/>
                </a:solidFill>
                <a:latin typeface="Calibri (MS)"/>
                <a:ea typeface="Calibri (MS)"/>
                <a:cs typeface="Calibri (MS)"/>
                <a:sym typeface="Calibri (MS)"/>
              </a:rPr>
              <a:t>Рабби Шимон бен Йохай говорит: “Возможно ли, чтобы человек пахал во время пахоты, сеял во время сева, жал во время жатвы, молотил во время молотьбы, и веял во время ветра, поскольку зерно отделяется от мякины с помощью ветра, и постоянно занят — что станется с Торой? [Напротив, нужно посвятить себя исключительно Торе вместо других занятий]. </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a:t>
            </a:r>
            <a:r>
              <a:rPr lang="en-US" sz="2400" b="true">
                <a:solidFill>
                  <a:srgbClr val="1A969B"/>
                </a:solidFill>
                <a:latin typeface="Calibri (MS) Bold"/>
                <a:ea typeface="Calibri (MS) Bold"/>
                <a:cs typeface="Calibri (MS) Bold"/>
                <a:sym typeface="Calibri (MS) Bold"/>
              </a:rPr>
              <a:t>алмуд, Брахот, 35б</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275569"/>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Когда Израиль исполняет волю Б-га, им не требуется совершать работу самостоятельно, как сказано: «И встанут чужеземцы, и будут пасти стада ваши, и сыновья иноземцев будут вашими пахарями и виноградарями» (Йешаяу, 61:5). Когда Израиль не исполняет волю Б-га, они сами выполняют собственную работу, как сказано: “И будешь ты собирать хлеб твой”. Более того, если Израиль не исполняет волю Б-га, они будут выполнять и чужую работу, как сказано: “И будешь служить врагу твоему, которого пошлёт на тебя Г-сподь, в голоде, в жажде, в наготе и в недостатке всего” (Дварим, 28:48).</a:t>
            </a:r>
          </a:p>
          <a:p>
            <a:pPr algn="just">
              <a:lnSpc>
                <a:spcPts val="4592"/>
              </a:lnSpc>
            </a:pPr>
            <a:r>
              <a:rPr lang="en-US" sz="3150">
                <a:solidFill>
                  <a:srgbClr val="000000"/>
                </a:solidFill>
                <a:latin typeface="Calibri (MS)"/>
                <a:ea typeface="Calibri (MS)"/>
                <a:cs typeface="Calibri (MS)"/>
                <a:sym typeface="Calibri (MS)"/>
              </a:rPr>
              <a:t>[Подводя итог этому спору], Абайе сказал: “[Хотя есть предпосылки принять каждое из мнений], многие, кто следовал мнению рабби Ишмаэля — преуспели [в заработке и изучении Торы. Те же, кто следовал] мнению рабби Шимона бен Йохая — не преуспели”».</a:t>
            </a:r>
          </a:p>
          <a:p>
            <a:pPr algn="just">
              <a:lnSpc>
                <a:spcPts val="4592"/>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3524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9906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27543" y="1084288"/>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a:t>
            </a:r>
            <a:r>
              <a:rPr lang="en-US" sz="3150">
                <a:solidFill>
                  <a:srgbClr val="000000"/>
                </a:solidFill>
                <a:latin typeface="Calibri (MS)"/>
                <a:ea typeface="Calibri (MS)"/>
                <a:cs typeface="Calibri (MS)"/>
                <a:sym typeface="Calibri (MS)"/>
              </a:rPr>
              <a:t>опрос усиливается еще больше, учитывая, что принятая версия Мехильты также приписывает вышеприведённое толкование рабби Шимону бен Йохаю: «Отсюда рабби Шимон бен Йохай учил: “Тора была дана только вкушающим ман”».</a:t>
            </a:r>
          </a:p>
          <a:p>
            <a:pPr algn="just">
              <a:lnSpc>
                <a:spcPts val="4592"/>
              </a:lnSpc>
            </a:pPr>
            <a:r>
              <a:rPr lang="en-US" sz="3150">
                <a:solidFill>
                  <a:srgbClr val="000000"/>
                </a:solidFill>
                <a:latin typeface="Calibri (MS)"/>
                <a:ea typeface="Calibri (MS)"/>
                <a:cs typeface="Calibri (MS)"/>
                <a:sym typeface="Calibri (MS)"/>
              </a:rPr>
              <a:t>Примечание: некоторые снимают подобные вопросы, говоря, что об их неправомочности в рамках толкования Мехильты, которое является агадическим. Однако, во-первых, это речь идет Мехильта, которая содержит множество алахических постановлений. А во-вторых, что более важно, Агада тоже является неотъемлемой составляющей Торы, «Торы истины».</a:t>
            </a:r>
          </a:p>
          <a:p>
            <a:pPr algn="just">
              <a:lnSpc>
                <a:spcPts val="4592"/>
              </a:lnSpc>
            </a:pPr>
            <a:r>
              <a:rPr lang="en-US" sz="3150">
                <a:solidFill>
                  <a:srgbClr val="000000"/>
                </a:solidFill>
                <a:latin typeface="Calibri (MS)"/>
                <a:ea typeface="Calibri (MS)"/>
                <a:cs typeface="Calibri (MS)"/>
                <a:sym typeface="Calibri (MS)"/>
              </a:rPr>
              <a:t>Агадическое толкование не может противоречить еврейскому закону.</a:t>
            </a:r>
          </a:p>
          <a:p>
            <a:pPr algn="just">
              <a:lnSpc>
                <a:spcPts val="4592"/>
              </a:lnSpc>
            </a:pPr>
            <a:r>
              <a:rPr lang="en-US" sz="3150">
                <a:solidFill>
                  <a:srgbClr val="000000"/>
                </a:solidFill>
                <a:latin typeface="Calibri (MS)"/>
                <a:ea typeface="Calibri (MS)"/>
                <a:cs typeface="Calibri (MS)"/>
                <a:sym typeface="Calibri (MS)"/>
              </a:rPr>
              <a:t>Неприемлемо также говорить, что поскольку это толкование агадическое, то по всей видимости оно является преувеличением. Однако этого не может быть, поскольку это противоречит еврейскому закону.</a:t>
            </a:r>
          </a:p>
          <a:p>
            <a:pPr algn="just">
              <a:lnSpc>
                <a:spcPts val="4592"/>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Кому принадлежит Тора?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Бешалах</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254176"/>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Мы</a:t>
            </a:r>
            <a:r>
              <a:rPr lang="en-US" sz="3150">
                <a:solidFill>
                  <a:srgbClr val="000000"/>
                </a:solidFill>
                <a:latin typeface="Calibri (MS)"/>
                <a:ea typeface="Calibri (MS)"/>
                <a:cs typeface="Calibri (MS)"/>
                <a:sym typeface="Calibri (MS)"/>
              </a:rPr>
              <a:t> можем понять это благодаря следующему высказыванию Талмуда: «Сначала Тора называется именем Б-га, но в конце она называется именем того, кто её изучает, как сказано: “В учении Г-спода — желание его”, а затем: “И над учением своим размышляет он днём и ночью”». Это означает, что вначале освоения, когда человек ещё постигает поверхностный её уровень, Тора называется «учением Г-спода». Но, познав материал глубоко, ясно и проникновенно, Торе присваивается «имя того, кто её изучает», она становится «его учением».</a:t>
            </a:r>
          </a:p>
          <a:p>
            <a:pPr algn="just">
              <a:lnSpc>
                <a:spcPts val="4592"/>
              </a:lnSpc>
            </a:pPr>
            <a:r>
              <a:rPr lang="en-US" sz="3150">
                <a:solidFill>
                  <a:srgbClr val="000000"/>
                </a:solidFill>
                <a:latin typeface="Calibri (MS)"/>
                <a:ea typeface="Calibri (MS)"/>
                <a:cs typeface="Calibri (MS)"/>
                <a:sym typeface="Calibri (MS)"/>
              </a:rPr>
              <a:t>На основе вышесказанного мы можем объяснить точность слов Мехильты: «Тора была дана только вкушающим ман». Здесь используется слово «дана», что указывает на Тору, которая как бы начинает принадлежать изучающему её человеку, а не только Б-гу.</a:t>
            </a:r>
          </a:p>
          <a:p>
            <a:pPr algn="just">
              <a:lnSpc>
                <a:spcPts val="4592"/>
              </a:lnSpc>
            </a:pPr>
            <a:r>
              <a:rPr lang="en-US" sz="3150">
                <a:solidFill>
                  <a:srgbClr val="000000"/>
                </a:solidFill>
                <a:latin typeface="Calibri (MS)"/>
                <a:ea typeface="Calibri (MS)"/>
                <a:cs typeface="Calibri (MS)"/>
                <a:sym typeface="Calibri (MS)"/>
              </a:rPr>
              <a:t>Все евреи обязаны изучать Тору. Но эту обязанность можно выполнить на поверхностном уровне «в учении Г-спода — желание его». Тора, изученная таким образом, называется «не данной». </a:t>
            </a:r>
          </a:p>
        </p:txBody>
      </p:sp>
      <p:sp>
        <p:nvSpPr>
          <p:cNvPr name="TextBox 4" id="4"/>
          <p:cNvSpPr txBox="true"/>
          <p:nvPr/>
        </p:nvSpPr>
        <p:spPr>
          <a:xfrm rot="0">
            <a:off x="3446593" y="-4164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596532"/>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46593" y="720776"/>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Дв</a:t>
            </a:r>
            <a:r>
              <a:rPr lang="en-US" b="true" sz="3000" strike="noStrike" u="none">
                <a:solidFill>
                  <a:srgbClr val="1A969B"/>
                </a:solidFill>
                <a:latin typeface="Calibri (MS) Bold"/>
                <a:ea typeface="Calibri (MS) Bold"/>
                <a:cs typeface="Calibri (MS) Bold"/>
                <a:sym typeface="Calibri (MS) Bold"/>
              </a:rPr>
              <a:t>а уровня изуч</a:t>
            </a:r>
            <a:r>
              <a:rPr lang="en-US" b="true" sz="3000" strike="noStrike" u="none">
                <a:solidFill>
                  <a:srgbClr val="1A969B"/>
                </a:solidFill>
                <a:latin typeface="Calibri (MS) Bold"/>
                <a:ea typeface="Calibri (MS) Bold"/>
                <a:cs typeface="Calibri (MS) Bold"/>
                <a:sym typeface="Calibri (MS) Bold"/>
              </a:rPr>
              <a:t>ения</a:t>
            </a:r>
            <a:r>
              <a:rPr lang="en-US" b="true" sz="3000" strike="noStrike" u="none">
                <a:solidFill>
                  <a:srgbClr val="1A969B"/>
                </a:solidFill>
                <a:latin typeface="Calibri (MS) Bold"/>
                <a:ea typeface="Calibri (MS) Bold"/>
                <a:cs typeface="Calibri (MS) Bold"/>
                <a:sym typeface="Calibri (MS) Bold"/>
              </a:rPr>
              <a:t> Торы</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70944"/>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таком случае она не становится «его учением», а остаётся «учением Г-спода», и ученик будто принужден — и облагодетельствован — учить от неё.</a:t>
            </a:r>
          </a:p>
          <a:p>
            <a:pPr algn="just">
              <a:lnSpc>
                <a:spcPts val="4592"/>
              </a:lnSpc>
            </a:pPr>
            <a:r>
              <a:rPr lang="en-US" sz="3150">
                <a:solidFill>
                  <a:srgbClr val="000000"/>
                </a:solidFill>
                <a:latin typeface="Calibri (MS)"/>
                <a:ea typeface="Calibri (MS)"/>
                <a:cs typeface="Calibri (MS)"/>
                <a:sym typeface="Calibri (MS)"/>
              </a:rPr>
              <a:t>Напротив, «Тора была дана» — это о том, кому она дается и связывается с его именем, становясь «его учением». Но здесь есть одно условие: «Тора была дана только вкушающим ман».</a:t>
            </a:r>
          </a:p>
          <a:p>
            <a:pPr algn="just">
              <a:lnSpc>
                <a:spcPts val="4592"/>
              </a:lnSpc>
            </a:pPr>
            <a:r>
              <a:rPr lang="en-US" sz="3150">
                <a:solidFill>
                  <a:srgbClr val="000000"/>
                </a:solidFill>
                <a:latin typeface="Calibri (MS)"/>
                <a:ea typeface="Calibri (MS)"/>
                <a:cs typeface="Calibri (MS)"/>
                <a:sym typeface="Calibri (MS)"/>
              </a:rPr>
              <a:t>Это согласуется со словами Талмуда: «Абайе сказал: “Если моя мачеха скажет мне: “Принеси мне блюдо кутах”, я больше не смогу учиться как обычно”». Абайе говорит, что если что-то внешнее мешает мыслям, невозможно погрузиться в учёбу на привычном для него уровне.</a:t>
            </a:r>
          </a:p>
          <a:p>
            <a:pPr algn="just">
              <a:lnSpc>
                <a:spcPts val="4592"/>
              </a:lnSpc>
            </a:pPr>
            <a:r>
              <a:rPr lang="en-US" sz="3150">
                <a:solidFill>
                  <a:srgbClr val="000000"/>
                </a:solidFill>
                <a:latin typeface="Calibri (MS)"/>
                <a:ea typeface="Calibri (MS)"/>
                <a:cs typeface="Calibri (MS)"/>
                <a:sym typeface="Calibri (MS)"/>
              </a:rPr>
              <a:t>Чтобы изучать Тору на должном уровне, ученик должен быть подобен «вкушающему ман». Ему нужно считать, что его работа и усилия для заработка ничего не изменят. Вложит ли он много времени в работу или мало, он всё равно получит ту же самую меру, как евреи убедились с маном: «Кто собирал много — не имел лишнего, а кто собирал мало — не имел недостатка».</a:t>
            </a:r>
          </a:p>
          <a:p>
            <a:pPr algn="just">
              <a:lnSpc>
                <a:spcPts val="4592"/>
              </a:lnSpc>
            </a:pPr>
            <a:r>
              <a:rPr lang="en-US" sz="3150">
                <a:solidFill>
                  <a:srgbClr val="000000"/>
                </a:solidFill>
                <a:latin typeface="Calibri (MS)"/>
                <a:ea typeface="Calibri (MS)"/>
                <a:cs typeface="Calibri (MS)"/>
                <a:sym typeface="Calibri (MS)"/>
              </a:rPr>
              <a:t>Таким образом, нет никакого противоречия между всеобщей обязанностью изучать Тору и словами Мехильты: «Тора была дана только вкушающим ман».</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70944"/>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Эта обязанность относится к начальному уровню изучения Торы, называемому «в учении Г-спода — желание его». А высший уровень изучения, на котором Тора называется нашим достоянием («и над учением своим размышляет он»), доступен только тому, кто мыслит как «вкушающий ман», без каких-либо отвлечений.</a:t>
            </a:r>
          </a:p>
        </p:txBody>
      </p:sp>
      <p:sp>
        <p:nvSpPr>
          <p:cNvPr name="TextBox 4" id="4"/>
          <p:cNvSpPr txBox="true"/>
          <p:nvPr/>
        </p:nvSpPr>
        <p:spPr>
          <a:xfrm rot="0">
            <a:off x="3427543" y="3582456"/>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На</a:t>
            </a:r>
            <a:r>
              <a:rPr lang="en-US" sz="3150">
                <a:solidFill>
                  <a:srgbClr val="000000"/>
                </a:solidFill>
                <a:latin typeface="Calibri (MS)"/>
                <a:ea typeface="Calibri (MS)"/>
                <a:cs typeface="Calibri (MS)"/>
                <a:sym typeface="Calibri (MS)"/>
              </a:rPr>
              <a:t>м заповедано изучать Тору с тем же чувством, которое испытали наши предки, когда она была впервые дана им на Синае, как учит Талмуд: «Как Откровение на Синае было с благоговением, страхом и трепетом, так и в каждом поколении Тору нужно изучать с чувством благоговения, страха и трепета».</a:t>
            </a:r>
          </a:p>
          <a:p>
            <a:pPr algn="just">
              <a:lnSpc>
                <a:spcPts val="4592"/>
              </a:lnSpc>
            </a:pPr>
            <a:r>
              <a:rPr lang="en-US" sz="3150">
                <a:solidFill>
                  <a:srgbClr val="000000"/>
                </a:solidFill>
                <a:latin typeface="Calibri (MS)"/>
                <a:ea typeface="Calibri (MS)"/>
                <a:cs typeface="Calibri (MS)"/>
                <a:sym typeface="Calibri (MS)"/>
              </a:rPr>
              <a:t>Алтер Ребе, основоположник Хабада, задаёт вопрос: «Это требование подобных чувств, кажется, немыслимым. На горе Синай весь еврейский народ “видел звуки”, и Б-г говорил с ними “лицом к лицу”. Ничего этого нет, когда человек садится сам изучать Тору».</a:t>
            </a:r>
          </a:p>
        </p:txBody>
      </p:sp>
      <p:sp>
        <p:nvSpPr>
          <p:cNvPr name="TextBox 5" id="5"/>
          <p:cNvSpPr txBox="true"/>
          <p:nvPr/>
        </p:nvSpPr>
        <p:spPr>
          <a:xfrm rot="0">
            <a:off x="3446593" y="3049056"/>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У</a:t>
            </a:r>
            <a:r>
              <a:rPr lang="en-US" b="true" sz="3000" strike="noStrike" u="none">
                <a:solidFill>
                  <a:srgbClr val="1A969B"/>
                </a:solidFill>
                <a:latin typeface="Calibri (MS) Bold"/>
                <a:ea typeface="Calibri (MS) Bold"/>
                <a:cs typeface="Calibri (MS) Bold"/>
                <a:sym typeface="Calibri (MS) Bold"/>
              </a:rPr>
              <a:t>чи</a:t>
            </a:r>
            <a:r>
              <a:rPr lang="en-US" b="true" sz="3000" strike="noStrike" u="none">
                <a:solidFill>
                  <a:srgbClr val="1A969B"/>
                </a:solidFill>
                <a:latin typeface="Calibri (MS) Bold"/>
                <a:ea typeface="Calibri (MS) Bold"/>
                <a:cs typeface="Calibri (MS) Bold"/>
                <a:sym typeface="Calibri (MS) Bold"/>
              </a:rPr>
              <a:t>тьс</a:t>
            </a:r>
            <a:r>
              <a:rPr lang="en-US" b="true" sz="3000" strike="noStrike" u="none">
                <a:solidFill>
                  <a:srgbClr val="1A969B"/>
                </a:solidFill>
                <a:latin typeface="Calibri (MS) Bold"/>
                <a:ea typeface="Calibri (MS) Bold"/>
                <a:cs typeface="Calibri (MS) Bold"/>
                <a:sym typeface="Calibri (MS) Bold"/>
              </a:rPr>
              <a:t>я с трепетом</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549407"/>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Алтер Ребе объясняет: «Когда еврей изучает Тору, он обретает слово Б-га, которое было дано Моше на Синае. Как учат мудрецы: “Когда любой человек изучает Тору, Б-г учится напротив него” — так же, как на горе Синай. Это порождает чувства благоговения, страха и трепета, как будто мы получили Тору сегодня на Синае».</a:t>
            </a:r>
          </a:p>
          <a:p>
            <a:pPr algn="just">
              <a:lnSpc>
                <a:spcPts val="4592"/>
              </a:lnSpc>
            </a:pPr>
            <a:r>
              <a:rPr lang="en-US" sz="3150">
                <a:solidFill>
                  <a:srgbClr val="000000"/>
                </a:solidFill>
                <a:latin typeface="Calibri (MS)"/>
                <a:ea typeface="Calibri (MS)"/>
                <a:cs typeface="Calibri (MS)"/>
                <a:sym typeface="Calibri (MS)"/>
              </a:rPr>
              <a:t>И, как результат, садясь за изучение Торы, мы можем овладеть ею так, как она была дана на Синае. Однако это зависит от того, получаем ли мы «ман с небес», отсутствие каких-либо внешних отвлекающих факторов.</a:t>
            </a:r>
          </a:p>
          <a:p>
            <a:pPr algn="just">
              <a:lnSpc>
                <a:spcPts val="4592"/>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Как это относится к нам?</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Бешалах</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254176"/>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Как</a:t>
            </a:r>
            <a:r>
              <a:rPr lang="en-US" sz="3150">
                <a:solidFill>
                  <a:srgbClr val="000000"/>
                </a:solidFill>
                <a:latin typeface="Calibri (MS)"/>
                <a:ea typeface="Calibri (MS)"/>
                <a:cs typeface="Calibri (MS)"/>
                <a:sym typeface="Calibri (MS)"/>
              </a:rPr>
              <a:t> же ни на что не отвлекаться? Тора предписывает нам зарабатывать на жизнь. Мы обязаны обеспечивать себя, и тем более — обеспечивать семью.</a:t>
            </a:r>
          </a:p>
          <a:p>
            <a:pPr algn="just">
              <a:lnSpc>
                <a:spcPts val="4592"/>
              </a:lnSpc>
            </a:pPr>
            <a:r>
              <a:rPr lang="en-US" sz="3150">
                <a:solidFill>
                  <a:srgbClr val="000000"/>
                </a:solidFill>
                <a:latin typeface="Calibri (MS)"/>
                <a:ea typeface="Calibri (MS)"/>
                <a:cs typeface="Calibri (MS)"/>
                <a:sym typeface="Calibri (MS)"/>
              </a:rPr>
              <a:t>Совет тут такой: начиная изучение Торы, нужно нужно стать «вкушающим ман» относительно всех наших материальных дел.</a:t>
            </a:r>
          </a:p>
          <a:p>
            <a:pPr algn="just">
              <a:lnSpc>
                <a:spcPts val="4592"/>
              </a:lnSpc>
            </a:pPr>
            <a:r>
              <a:rPr lang="en-US" sz="3150">
                <a:solidFill>
                  <a:srgbClr val="000000"/>
                </a:solidFill>
                <a:latin typeface="Calibri (MS)"/>
                <a:ea typeface="Calibri (MS)"/>
                <a:cs typeface="Calibri (MS)"/>
                <a:sym typeface="Calibri (MS)"/>
              </a:rPr>
              <a:t>Все нужды еврейского народа в пустыне также удовлетворялись благодаря ману — вода из колодца Мирьям, одежда от облаков славы и т.д.</a:t>
            </a:r>
          </a:p>
          <a:p>
            <a:pPr algn="just">
              <a:lnSpc>
                <a:spcPts val="4592"/>
              </a:lnSpc>
            </a:pPr>
            <a:r>
              <a:rPr lang="en-US" sz="3150">
                <a:solidFill>
                  <a:srgbClr val="000000"/>
                </a:solidFill>
                <a:latin typeface="Calibri (MS)"/>
                <a:ea typeface="Calibri (MS)"/>
                <a:cs typeface="Calibri (MS)"/>
                <a:sym typeface="Calibri (MS)"/>
              </a:rPr>
              <a:t>Но главное, на чем всегда делается акцент, — это ман. В истории Исхода это ключевой элемент, потому что он появлялся ежедневно, в отличие от одежды, жилья и т.п., которые не требовали такого же регулярного обновления. Несмотря на ежедневную потребность, сынов Израиля в пустыне не беспокоило то, что запастись маном на следующий день было невозможно и что им снова затем придется уповать на милость Б-га. Мидраш объясняет, что ман не выдавался людям сразу на все годы, а регулярно падал в виде персональных порций, чтобы они видели, как Б-г заботится о них каждый день и является источником их пропитания.</a:t>
            </a:r>
          </a:p>
        </p:txBody>
      </p:sp>
      <p:sp>
        <p:nvSpPr>
          <p:cNvPr name="TextBox 4" id="4"/>
          <p:cNvSpPr txBox="true"/>
          <p:nvPr/>
        </p:nvSpPr>
        <p:spPr>
          <a:xfrm rot="0">
            <a:off x="3446593" y="-4164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596532"/>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46593" y="720776"/>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Вер</a:t>
            </a:r>
            <a:r>
              <a:rPr lang="en-US" b="true" sz="3000" strike="noStrike" u="none">
                <a:solidFill>
                  <a:srgbClr val="1A969B"/>
                </a:solidFill>
                <a:latin typeface="Calibri (MS) Bold"/>
                <a:ea typeface="Calibri (MS) Bold"/>
                <a:cs typeface="Calibri (MS) Bold"/>
                <a:sym typeface="Calibri (MS) Bold"/>
              </a:rPr>
              <a:t>а в Б-га</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549407"/>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Изучени</a:t>
            </a:r>
            <a:r>
              <a:rPr lang="en-US" sz="3150">
                <a:solidFill>
                  <a:srgbClr val="000000"/>
                </a:solidFill>
                <a:latin typeface="Calibri (MS)"/>
                <a:ea typeface="Calibri (MS)"/>
                <a:cs typeface="Calibri (MS)"/>
                <a:sym typeface="Calibri (MS)"/>
              </a:rPr>
              <a:t>е Торы должно иметь наиболее полную форму. Уже многократно говорилось о том, что человек, способный к глубокому постижению, не выполняет обязанность изучения Торы поверхностным постижением. Это, безусловно, верно и в отношении такой категория, как количество. Даже если человек изучает Тору несколько часов в день, но у него есть свободное время, которое можно использовать для её дополнительного изучения — он пренебрегает тем самым заповедью изучения Торы.</a:t>
            </a:r>
          </a:p>
          <a:p>
            <a:pPr algn="just">
              <a:lnSpc>
                <a:spcPts val="4592"/>
              </a:lnSpc>
            </a:pPr>
            <a:r>
              <a:rPr lang="en-US" sz="3150">
                <a:solidFill>
                  <a:srgbClr val="000000"/>
                </a:solidFill>
                <a:latin typeface="Calibri (MS)"/>
                <a:ea typeface="Calibri (MS)"/>
                <a:cs typeface="Calibri (MS)"/>
                <a:sym typeface="Calibri (MS)"/>
              </a:rPr>
              <a:t>То же самое в нашем случае. Высшая форма изучения Торы — когда ее постигают на уровне «вкушающих ман», без каких-либо отвлекающих факторов.</a:t>
            </a:r>
          </a:p>
          <a:p>
            <a:pPr algn="just">
              <a:lnSpc>
                <a:spcPts val="4592"/>
              </a:lnSpc>
            </a:pPr>
          </a:p>
        </p:txBody>
      </p:sp>
      <p:sp>
        <p:nvSpPr>
          <p:cNvPr name="TextBox 4" id="4"/>
          <p:cNvSpPr txBox="true"/>
          <p:nvPr/>
        </p:nvSpPr>
        <p:spPr>
          <a:xfrm rot="0">
            <a:off x="3543300" y="7031412"/>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Торой</a:t>
            </a:r>
            <a:r>
              <a:rPr lang="en-US" sz="3150">
                <a:solidFill>
                  <a:srgbClr val="000000"/>
                </a:solidFill>
                <a:latin typeface="Calibri (MS)"/>
                <a:ea typeface="Calibri (MS)"/>
                <a:cs typeface="Calibri (MS)"/>
                <a:sym typeface="Calibri (MS)"/>
              </a:rPr>
              <a:t> нужно заниматься так, будто она — наше ремесло. Пока мы учимся, на уме не должно быть ничего другого, кроме нее.</a:t>
            </a:r>
          </a:p>
          <a:p>
            <a:pPr algn="just">
              <a:lnSpc>
                <a:spcPts val="4592"/>
              </a:lnSpc>
            </a:pPr>
            <a:r>
              <a:rPr lang="en-US" sz="3150">
                <a:solidFill>
                  <a:srgbClr val="000000"/>
                </a:solidFill>
                <a:latin typeface="Calibri (MS)"/>
                <a:ea typeface="Calibri (MS)"/>
                <a:cs typeface="Calibri (MS)"/>
                <a:sym typeface="Calibri (MS)"/>
              </a:rPr>
              <a:t>Если звонит телефон — мы не отвечаем, потому что учебное время приравниваем к субботнему времени. Когда телефон звонит в субботу, он, конечно, не заставит нас позабыть о святости этого дня!</a:t>
            </a:r>
          </a:p>
        </p:txBody>
      </p:sp>
      <p:sp>
        <p:nvSpPr>
          <p:cNvPr name="TextBox 5" id="5"/>
          <p:cNvSpPr txBox="true"/>
          <p:nvPr/>
        </p:nvSpPr>
        <p:spPr>
          <a:xfrm rot="0">
            <a:off x="3562350" y="6498012"/>
            <a:ext cx="752026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Не</a:t>
            </a:r>
            <a:r>
              <a:rPr lang="en-US" b="true" sz="3000" strike="noStrike" u="none">
                <a:solidFill>
                  <a:srgbClr val="1A969B"/>
                </a:solidFill>
                <a:latin typeface="Calibri (MS) Bold"/>
                <a:ea typeface="Calibri (MS) Bold"/>
                <a:cs typeface="Calibri (MS) Bold"/>
                <a:sym typeface="Calibri (MS) Bold"/>
              </a:rPr>
              <a:t> отвечай на телефон</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036663"/>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 очно так же, когда мы изучаем Тору — в это время мы не живём в обыденном мире, для нас это То же самое, когда члены нашей семьи подходят к нам во время учёбы и хотят обсудить насущные дела. Нужно ответить им — разумеется, доброжелательно и мягко, — что сейчас мы изучаем Тору. Когда это сказано честно, искренне и от всего сердца, это войдёт в сердца членов нашей семьи тоже.словно суббота.</a:t>
            </a:r>
          </a:p>
          <a:p>
            <a:pPr algn="just">
              <a:lnSpc>
                <a:spcPts val="4592"/>
              </a:lnSpc>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979407"/>
            <a:ext cx="13176879" cy="817401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Мидраш говорит: «Тора была дана только вкушающим ман». Оптимальные условия для изучения Торы — когда у челове</a:t>
            </a:r>
            <a:r>
              <a:rPr lang="en-US" sz="3150">
                <a:solidFill>
                  <a:srgbClr val="000000"/>
                </a:solidFill>
                <a:latin typeface="Calibri (MS)"/>
                <a:ea typeface="Calibri (MS)"/>
                <a:cs typeface="Calibri (MS)"/>
                <a:sym typeface="Calibri (MS)"/>
              </a:rPr>
              <a:t>ка нет финансовых забот или тревог, как у поколения пустыни.</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Ребе спрашив</a:t>
            </a:r>
            <a:r>
              <a:rPr lang="en-US" sz="3150">
                <a:solidFill>
                  <a:srgbClr val="000000"/>
                </a:solidFill>
                <a:latin typeface="Calibri (MS)"/>
                <a:ea typeface="Calibri (MS)"/>
                <a:cs typeface="Calibri (MS)"/>
                <a:sym typeface="Calibri (MS)"/>
              </a:rPr>
              <a:t>ает: поскольку обязанность изучать Тору действует в любой ситуации, в бедности и в богатстве, как Мидраш может утверждать, что она была дана только «вкушающим ман»?</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Ребе объясняет, что есть два уровня изучения Торы: обычное изучение, которое как бы присваивается Б-гу; и более высокий уровень, когда человек постигает её настолько основательно, что становится с ней единым целым, и тогда Тора называется его именем — «его учением».</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И Мидраш как раз говорит об этом более высоком уровне изучения. Чтобы достичь его, человек должен мыслить как «вкушающие ман», ощущая свободу от финансовых или других забот, и всецело посвящая себя изучению Торы.</a:t>
            </a:r>
          </a:p>
        </p:txBody>
      </p:sp>
      <p:sp>
        <p:nvSpPr>
          <p:cNvPr name="Freeform 4" id="4"/>
          <p:cNvSpPr/>
          <p:nvPr/>
        </p:nvSpPr>
        <p:spPr>
          <a:xfrm flipH="false" flipV="false" rot="0">
            <a:off x="822550" y="1016489"/>
            <a:ext cx="739416" cy="1231983"/>
          </a:xfrm>
          <a:custGeom>
            <a:avLst/>
            <a:gdLst/>
            <a:ahLst/>
            <a:cxnLst/>
            <a:rect r="r" b="b" t="t" l="l"/>
            <a:pathLst>
              <a:path h="1231983" w="739416">
                <a:moveTo>
                  <a:pt x="0" y="0"/>
                </a:moveTo>
                <a:lnTo>
                  <a:pt x="739417" y="0"/>
                </a:lnTo>
                <a:lnTo>
                  <a:pt x="739417" y="1231983"/>
                </a:lnTo>
                <a:lnTo>
                  <a:pt x="0" y="1231983"/>
                </a:lnTo>
                <a:lnTo>
                  <a:pt x="0" y="0"/>
                </a:lnTo>
                <a:close/>
              </a:path>
            </a:pathLst>
          </a:custGeom>
          <a:blipFill>
            <a:blip r:embed="rId3"/>
            <a:stretch>
              <a:fillRect l="-90593" t="-9481" r="-173677" b="-13329"/>
            </a:stretch>
          </a:blipFill>
        </p:spPr>
      </p:sp>
      <p:sp>
        <p:nvSpPr>
          <p:cNvPr name="TextBox 5" id="5"/>
          <p:cNvSpPr txBox="true"/>
          <p:nvPr/>
        </p:nvSpPr>
        <p:spPr>
          <a:xfrm rot="0">
            <a:off x="4248532" y="340214"/>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sp>
        <p:nvSpPr>
          <p:cNvPr name="AutoShape 6" id="6"/>
          <p:cNvSpPr/>
          <p:nvPr/>
        </p:nvSpPr>
        <p:spPr>
          <a:xfrm flipV="true">
            <a:off x="4248532" y="978389"/>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979407"/>
            <a:ext cx="13176879" cy="4106837"/>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Как обычный человек может жить с таким образом мышления? Ведь большинство людей вынуждены работать ради своего пропитания! Человек должен научиться полностью отключаться от внешнего мира во время учёбы, достигая душевного состояния, подобного «вкушающим ман». Как бы усердно они ни работали, люди такого типа понимаю, что получат ровно то, что полагается им Свыше, и поэтому могут учиться с душевным покоем и полной концентрацией.</a:t>
            </a:r>
          </a:p>
        </p:txBody>
      </p:sp>
      <p:sp>
        <p:nvSpPr>
          <p:cNvPr name="Freeform 4" id="4"/>
          <p:cNvSpPr/>
          <p:nvPr/>
        </p:nvSpPr>
        <p:spPr>
          <a:xfrm flipH="false" flipV="false" rot="0">
            <a:off x="822550" y="1016489"/>
            <a:ext cx="739416" cy="1231983"/>
          </a:xfrm>
          <a:custGeom>
            <a:avLst/>
            <a:gdLst/>
            <a:ahLst/>
            <a:cxnLst/>
            <a:rect r="r" b="b" t="t" l="l"/>
            <a:pathLst>
              <a:path h="1231983" w="739416">
                <a:moveTo>
                  <a:pt x="0" y="0"/>
                </a:moveTo>
                <a:lnTo>
                  <a:pt x="739417" y="0"/>
                </a:lnTo>
                <a:lnTo>
                  <a:pt x="739417" y="1231983"/>
                </a:lnTo>
                <a:lnTo>
                  <a:pt x="0" y="1231983"/>
                </a:lnTo>
                <a:lnTo>
                  <a:pt x="0" y="0"/>
                </a:lnTo>
                <a:close/>
              </a:path>
            </a:pathLst>
          </a:custGeom>
          <a:blipFill>
            <a:blip r:embed="rId3"/>
            <a:stretch>
              <a:fillRect l="-90593" t="-9481" r="-173677" b="-13329"/>
            </a:stretch>
          </a:blipFill>
        </p:spPr>
      </p:sp>
      <p:sp>
        <p:nvSpPr>
          <p:cNvPr name="TextBox 5" id="5"/>
          <p:cNvSpPr txBox="true"/>
          <p:nvPr/>
        </p:nvSpPr>
        <p:spPr>
          <a:xfrm rot="0">
            <a:off x="4248532" y="340214"/>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sp>
        <p:nvSpPr>
          <p:cNvPr name="AutoShape 6" id="6"/>
          <p:cNvSpPr/>
          <p:nvPr/>
        </p:nvSpPr>
        <p:spPr>
          <a:xfrm flipV="true">
            <a:off x="4248532" y="978389"/>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385081" y="1738903"/>
            <a:ext cx="9557099"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a:t>
            </a:r>
            <a:r>
              <a:rPr lang="en-US" sz="3150">
                <a:solidFill>
                  <a:srgbClr val="000000"/>
                </a:solidFill>
                <a:latin typeface="Calibri (MS)"/>
                <a:ea typeface="Calibri (MS)"/>
                <a:cs typeface="Calibri (MS)"/>
                <a:sym typeface="Calibri (MS)"/>
              </a:rPr>
              <a:t>ужно ценить учебные часы больше всего. Выключить телефон, постараться отложить все заботы и погрузиться в изучение Торы с полной самоотдачей.</a:t>
            </a:r>
          </a:p>
        </p:txBody>
      </p:sp>
      <p:sp>
        <p:nvSpPr>
          <p:cNvPr name="TextBox 4" id="4"/>
          <p:cNvSpPr txBox="true"/>
          <p:nvPr/>
        </p:nvSpPr>
        <p:spPr>
          <a:xfrm rot="0">
            <a:off x="4248532" y="1000125"/>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
        <p:nvSpPr>
          <p:cNvPr name="AutoShape 5" id="5"/>
          <p:cNvSpPr/>
          <p:nvPr/>
        </p:nvSpPr>
        <p:spPr>
          <a:xfrm flipV="true">
            <a:off x="4248532" y="163830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DAG--mO0xIE</dc:identifier>
  <dcterms:modified xsi:type="dcterms:W3CDTF">2011-08-01T06:04:30Z</dcterms:modified>
  <cp:revision>1</cp:revision>
  <dc:title>פרשת בשלח מצגת רוסית</dc:title>
</cp:coreProperties>
</file>