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Lst>
  <p:sldSz cx="18288000" cy="10287000"/>
  <p:notesSz cx="6858000" cy="9144000"/>
  <p:embeddedFontLst>
    <p:embeddedFont>
      <p:font typeface="Arial Bold" charset="1" panose="020B0704020202020204"/>
      <p:regular r:id="rId32"/>
    </p:embeddedFont>
    <p:embeddedFont>
      <p:font typeface="Arial" charset="1" panose="020B0604020202020204"/>
      <p:regular r:id="rId33"/>
    </p:embeddedFont>
    <p:embeddedFont>
      <p:font typeface="Lora" charset="1" panose="00000500000000000000"/>
      <p:regular r:id="rId34"/>
    </p:embeddedFont>
    <p:embeddedFont>
      <p:font typeface="Calibri (MS)" charset="1" panose="020F0502020204030204"/>
      <p:regular r:id="rId35"/>
    </p:embeddedFont>
    <p:embeddedFont>
      <p:font typeface="Calibri (MS) Bold" charset="1" panose="020F0702030404030204"/>
      <p:regular r:id="rId36"/>
    </p:embeddedFont>
    <p:embeddedFont>
      <p:font typeface="Arimo" charset="1" panose="020B0604020202020204"/>
      <p:regular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slides/slide25.xml" Type="http://schemas.openxmlformats.org/officeDocument/2006/relationships/slide"/><Relationship Id="rId31" Target="slides/slide26.xml" Type="http://schemas.openxmlformats.org/officeDocument/2006/relationships/slide"/><Relationship Id="rId32" Target="fonts/font32.fntdata" Type="http://schemas.openxmlformats.org/officeDocument/2006/relationships/font"/><Relationship Id="rId33" Target="fonts/font33.fntdata" Type="http://schemas.openxmlformats.org/officeDocument/2006/relationships/font"/><Relationship Id="rId34" Target="fonts/font34.fntdata" Type="http://schemas.openxmlformats.org/officeDocument/2006/relationships/font"/><Relationship Id="rId35" Target="fonts/font35.fntdata" Type="http://schemas.openxmlformats.org/officeDocument/2006/relationships/font"/><Relationship Id="rId36" Target="fonts/font36.fntdata" Type="http://schemas.openxmlformats.org/officeDocument/2006/relationships/font"/><Relationship Id="rId37" Target="fonts/font37.fntdata" Type="http://schemas.openxmlformats.org/officeDocument/2006/relationships/font"/><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jpeg" Type="http://schemas.openxmlformats.org/officeDocument/2006/relationships/image"/><Relationship Id="rId3" Target="../media/image2.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jpeg" Type="http://schemas.openxmlformats.org/officeDocument/2006/relationships/image"/><Relationship Id="rId3" Target="../media/image2.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jpeg" Type="http://schemas.openxmlformats.org/officeDocument/2006/relationships/image"/><Relationship Id="rId3" Target="../media/image2.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 Id="rId3" Target="../media/image7.pn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 Id="rId3" Target="../media/image7.png" Type="http://schemas.openxmlformats.org/officeDocument/2006/relationships/image"/></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2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jpeg" Type="http://schemas.openxmlformats.org/officeDocument/2006/relationships/image"/><Relationship Id="rId3" Target="../media/image9.png" Type="http://schemas.openxmlformats.org/officeDocument/2006/relationships/image"/><Relationship Id="rId4" Target="../media/image10.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grpSp>
        <p:nvGrpSpPr>
          <p:cNvPr name="Group 3" id="3"/>
          <p:cNvGrpSpPr/>
          <p:nvPr/>
        </p:nvGrpSpPr>
        <p:grpSpPr>
          <a:xfrm rot="0">
            <a:off x="14469342" y="8461019"/>
            <a:ext cx="2644197" cy="729024"/>
            <a:chOff x="0" y="0"/>
            <a:chExt cx="3525596" cy="972033"/>
          </a:xfrm>
        </p:grpSpPr>
        <p:sp>
          <p:nvSpPr>
            <p:cNvPr name="Freeform 4" id="4"/>
            <p:cNvSpPr/>
            <p:nvPr/>
          </p:nvSpPr>
          <p:spPr>
            <a:xfrm flipH="false" flipV="false" rot="0">
              <a:off x="0" y="0"/>
              <a:ext cx="3525647" cy="972058"/>
            </a:xfrm>
            <a:custGeom>
              <a:avLst/>
              <a:gdLst/>
              <a:ahLst/>
              <a:cxnLst/>
              <a:rect r="r" b="b" t="t" l="l"/>
              <a:pathLst>
                <a:path h="972058" w="3525647">
                  <a:moveTo>
                    <a:pt x="0" y="0"/>
                  </a:moveTo>
                  <a:lnTo>
                    <a:pt x="3525647" y="0"/>
                  </a:lnTo>
                  <a:lnTo>
                    <a:pt x="3525647" y="972058"/>
                  </a:lnTo>
                  <a:lnTo>
                    <a:pt x="0" y="972058"/>
                  </a:lnTo>
                  <a:close/>
                </a:path>
              </a:pathLst>
            </a:custGeom>
            <a:solidFill>
              <a:srgbClr val="1B969B"/>
            </a:solidFill>
            <a:ln w="12700">
              <a:solidFill>
                <a:srgbClr val="000000"/>
              </a:solidFill>
            </a:ln>
          </p:spPr>
        </p:sp>
      </p:grpSp>
      <p:grpSp>
        <p:nvGrpSpPr>
          <p:cNvPr name="Group 5" id="5"/>
          <p:cNvGrpSpPr/>
          <p:nvPr/>
        </p:nvGrpSpPr>
        <p:grpSpPr>
          <a:xfrm rot="0">
            <a:off x="9698612" y="2399576"/>
            <a:ext cx="8589388" cy="7887424"/>
            <a:chOff x="0" y="0"/>
            <a:chExt cx="2262226" cy="2077346"/>
          </a:xfrm>
        </p:grpSpPr>
        <p:sp>
          <p:nvSpPr>
            <p:cNvPr name="Freeform 6" id="6"/>
            <p:cNvSpPr/>
            <p:nvPr/>
          </p:nvSpPr>
          <p:spPr>
            <a:xfrm flipH="false" flipV="false" rot="0">
              <a:off x="0" y="0"/>
              <a:ext cx="2262226" cy="2077346"/>
            </a:xfrm>
            <a:custGeom>
              <a:avLst/>
              <a:gdLst/>
              <a:ahLst/>
              <a:cxnLst/>
              <a:rect r="r" b="b" t="t" l="l"/>
              <a:pathLst>
                <a:path h="2077346" w="2262226">
                  <a:moveTo>
                    <a:pt x="0" y="0"/>
                  </a:moveTo>
                  <a:lnTo>
                    <a:pt x="2262226" y="0"/>
                  </a:lnTo>
                  <a:lnTo>
                    <a:pt x="2262226" y="2077346"/>
                  </a:lnTo>
                  <a:lnTo>
                    <a:pt x="0" y="2077346"/>
                  </a:lnTo>
                  <a:close/>
                </a:path>
              </a:pathLst>
            </a:custGeom>
            <a:solidFill>
              <a:srgbClr val="E0F5F6"/>
            </a:solidFill>
          </p:spPr>
        </p:sp>
        <p:sp>
          <p:nvSpPr>
            <p:cNvPr name="TextBox 7" id="7"/>
            <p:cNvSpPr txBox="true"/>
            <p:nvPr/>
          </p:nvSpPr>
          <p:spPr>
            <a:xfrm>
              <a:off x="0" y="-9525"/>
              <a:ext cx="2262226" cy="2086871"/>
            </a:xfrm>
            <a:prstGeom prst="rect">
              <a:avLst/>
            </a:prstGeom>
          </p:spPr>
          <p:txBody>
            <a:bodyPr anchor="ctr" rtlCol="false" tIns="50800" lIns="50800" bIns="50800" rIns="50800"/>
            <a:lstStyle/>
            <a:p>
              <a:pPr algn="ctr">
                <a:lnSpc>
                  <a:spcPts val="2520"/>
                </a:lnSpc>
              </a:pPr>
            </a:p>
          </p:txBody>
        </p:sp>
      </p:grpSp>
      <p:grpSp>
        <p:nvGrpSpPr>
          <p:cNvPr name="Group 8" id="8"/>
          <p:cNvGrpSpPr/>
          <p:nvPr/>
        </p:nvGrpSpPr>
        <p:grpSpPr>
          <a:xfrm rot="2700000">
            <a:off x="13737143" y="5349105"/>
            <a:ext cx="5696323" cy="5707346"/>
            <a:chOff x="0" y="0"/>
            <a:chExt cx="1500266" cy="1503169"/>
          </a:xfrm>
        </p:grpSpPr>
        <p:sp>
          <p:nvSpPr>
            <p:cNvPr name="Freeform 9" id="9"/>
            <p:cNvSpPr/>
            <p:nvPr/>
          </p:nvSpPr>
          <p:spPr>
            <a:xfrm flipH="false" flipV="false" rot="0">
              <a:off x="0" y="0"/>
              <a:ext cx="1500266" cy="1503169"/>
            </a:xfrm>
            <a:custGeom>
              <a:avLst/>
              <a:gdLst/>
              <a:ahLst/>
              <a:cxnLst/>
              <a:rect r="r" b="b" t="t" l="l"/>
              <a:pathLst>
                <a:path h="1503169" w="1500266">
                  <a:moveTo>
                    <a:pt x="0" y="0"/>
                  </a:moveTo>
                  <a:lnTo>
                    <a:pt x="1500266" y="0"/>
                  </a:lnTo>
                  <a:lnTo>
                    <a:pt x="1500266" y="1503169"/>
                  </a:lnTo>
                  <a:lnTo>
                    <a:pt x="0" y="1503169"/>
                  </a:lnTo>
                  <a:close/>
                </a:path>
              </a:pathLst>
            </a:custGeom>
            <a:solidFill>
              <a:srgbClr val="FFFFFF"/>
            </a:solidFill>
          </p:spPr>
        </p:sp>
        <p:sp>
          <p:nvSpPr>
            <p:cNvPr name="TextBox 10" id="10"/>
            <p:cNvSpPr txBox="true"/>
            <p:nvPr/>
          </p:nvSpPr>
          <p:spPr>
            <a:xfrm>
              <a:off x="0" y="-9525"/>
              <a:ext cx="1500266" cy="1512694"/>
            </a:xfrm>
            <a:prstGeom prst="rect">
              <a:avLst/>
            </a:prstGeom>
          </p:spPr>
          <p:txBody>
            <a:bodyPr anchor="ctr" rtlCol="false" tIns="50800" lIns="50800" bIns="50800" rIns="50800"/>
            <a:lstStyle/>
            <a:p>
              <a:pPr algn="ctr">
                <a:lnSpc>
                  <a:spcPts val="2520"/>
                </a:lnSpc>
              </a:pPr>
            </a:p>
          </p:txBody>
        </p:sp>
      </p:grpSp>
      <p:grpSp>
        <p:nvGrpSpPr>
          <p:cNvPr name="Group 11" id="11"/>
          <p:cNvGrpSpPr/>
          <p:nvPr/>
        </p:nvGrpSpPr>
        <p:grpSpPr>
          <a:xfrm rot="0">
            <a:off x="14372539" y="8492593"/>
            <a:ext cx="2838641" cy="697450"/>
            <a:chOff x="0" y="0"/>
            <a:chExt cx="747625" cy="183691"/>
          </a:xfrm>
        </p:grpSpPr>
        <p:sp>
          <p:nvSpPr>
            <p:cNvPr name="Freeform 12" id="12"/>
            <p:cNvSpPr/>
            <p:nvPr/>
          </p:nvSpPr>
          <p:spPr>
            <a:xfrm flipH="false" flipV="false" rot="0">
              <a:off x="0" y="0"/>
              <a:ext cx="747625" cy="183691"/>
            </a:xfrm>
            <a:custGeom>
              <a:avLst/>
              <a:gdLst/>
              <a:ahLst/>
              <a:cxnLst/>
              <a:rect r="r" b="b" t="t" l="l"/>
              <a:pathLst>
                <a:path h="183691" w="747625">
                  <a:moveTo>
                    <a:pt x="0" y="0"/>
                  </a:moveTo>
                  <a:lnTo>
                    <a:pt x="747625" y="0"/>
                  </a:lnTo>
                  <a:lnTo>
                    <a:pt x="747625" y="183691"/>
                  </a:lnTo>
                  <a:lnTo>
                    <a:pt x="0" y="183691"/>
                  </a:lnTo>
                  <a:close/>
                </a:path>
              </a:pathLst>
            </a:custGeom>
            <a:solidFill>
              <a:srgbClr val="1A969B"/>
            </a:solidFill>
          </p:spPr>
        </p:sp>
        <p:sp>
          <p:nvSpPr>
            <p:cNvPr name="TextBox 13" id="13"/>
            <p:cNvSpPr txBox="true"/>
            <p:nvPr/>
          </p:nvSpPr>
          <p:spPr>
            <a:xfrm>
              <a:off x="0" y="-9525"/>
              <a:ext cx="747625" cy="193216"/>
            </a:xfrm>
            <a:prstGeom prst="rect">
              <a:avLst/>
            </a:prstGeom>
          </p:spPr>
          <p:txBody>
            <a:bodyPr anchor="ctr" rtlCol="false" tIns="50800" lIns="50800" bIns="50800" rIns="50800"/>
            <a:lstStyle/>
            <a:p>
              <a:pPr algn="ctr">
                <a:lnSpc>
                  <a:spcPts val="2520"/>
                </a:lnSpc>
              </a:pPr>
            </a:p>
          </p:txBody>
        </p:sp>
      </p:grpSp>
      <p:sp>
        <p:nvSpPr>
          <p:cNvPr name="Freeform 14" id="14" descr="תמונה שמכילה טקסט, גופן, צילום מסך, גרפיקה"/>
          <p:cNvSpPr/>
          <p:nvPr/>
        </p:nvSpPr>
        <p:spPr>
          <a:xfrm flipH="false" flipV="false" rot="0">
            <a:off x="9573016" y="5356565"/>
            <a:ext cx="8305267" cy="3209039"/>
          </a:xfrm>
          <a:custGeom>
            <a:avLst/>
            <a:gdLst/>
            <a:ahLst/>
            <a:cxnLst/>
            <a:rect r="r" b="b" t="t" l="l"/>
            <a:pathLst>
              <a:path h="3209039" w="8305267">
                <a:moveTo>
                  <a:pt x="0" y="0"/>
                </a:moveTo>
                <a:lnTo>
                  <a:pt x="8305266" y="0"/>
                </a:lnTo>
                <a:lnTo>
                  <a:pt x="8305266" y="3209039"/>
                </a:lnTo>
                <a:lnTo>
                  <a:pt x="0" y="3209039"/>
                </a:lnTo>
                <a:lnTo>
                  <a:pt x="0" y="0"/>
                </a:lnTo>
                <a:close/>
              </a:path>
            </a:pathLst>
          </a:custGeom>
          <a:blipFill>
            <a:blip r:embed="rId3"/>
            <a:stretch>
              <a:fillRect l="-4365" t="0" r="-4365" b="0"/>
            </a:stretch>
          </a:blipFill>
        </p:spPr>
      </p:sp>
      <p:sp>
        <p:nvSpPr>
          <p:cNvPr name="TextBox 15" id="15"/>
          <p:cNvSpPr txBox="true"/>
          <p:nvPr/>
        </p:nvSpPr>
        <p:spPr>
          <a:xfrm rot="0">
            <a:off x="713956" y="5959814"/>
            <a:ext cx="6269403" cy="1295400"/>
          </a:xfrm>
          <a:prstGeom prst="rect">
            <a:avLst/>
          </a:prstGeom>
        </p:spPr>
        <p:txBody>
          <a:bodyPr anchor="t" rtlCol="false" tIns="0" lIns="0" bIns="0" rIns="0">
            <a:spAutoFit/>
          </a:bodyPr>
          <a:lstStyle/>
          <a:p>
            <a:pPr algn="l">
              <a:lnSpc>
                <a:spcPts val="5040"/>
              </a:lnSpc>
            </a:pPr>
            <a:r>
              <a:rPr lang="en-US" sz="4200" b="true">
                <a:solidFill>
                  <a:srgbClr val="1B969B"/>
                </a:solidFill>
                <a:latin typeface="Arial Bold"/>
                <a:ea typeface="Arial Bold"/>
                <a:cs typeface="Arial Bold"/>
                <a:sym typeface="Arial Bold"/>
              </a:rPr>
              <a:t>"Т</a:t>
            </a:r>
            <a:r>
              <a:rPr lang="en-US" sz="4200" b="true">
                <a:solidFill>
                  <a:srgbClr val="1B969B"/>
                </a:solidFill>
                <a:latin typeface="Arial Bold"/>
                <a:ea typeface="Arial Bold"/>
                <a:cs typeface="Arial Bold"/>
                <a:sym typeface="Arial Bold"/>
              </a:rPr>
              <a:t>ретье поколение разрушает…</a:t>
            </a:r>
          </a:p>
        </p:txBody>
      </p:sp>
      <p:sp>
        <p:nvSpPr>
          <p:cNvPr name="TextBox 16" id="16"/>
          <p:cNvSpPr txBox="true"/>
          <p:nvPr/>
        </p:nvSpPr>
        <p:spPr>
          <a:xfrm rot="0">
            <a:off x="713956" y="7822844"/>
            <a:ext cx="7172554" cy="1266825"/>
          </a:xfrm>
          <a:prstGeom prst="rect">
            <a:avLst/>
          </a:prstGeom>
        </p:spPr>
        <p:txBody>
          <a:bodyPr anchor="t" rtlCol="false" tIns="0" lIns="0" bIns="0" rIns="0">
            <a:spAutoFit/>
          </a:bodyPr>
          <a:lstStyle/>
          <a:p>
            <a:pPr algn="just">
              <a:lnSpc>
                <a:spcPts val="2520"/>
              </a:lnSpc>
            </a:pPr>
            <a:r>
              <a:rPr lang="en-US" sz="2100">
                <a:solidFill>
                  <a:srgbClr val="000000"/>
                </a:solidFill>
                <a:latin typeface="Arial"/>
                <a:ea typeface="Arial"/>
                <a:cs typeface="Arial"/>
                <a:sym typeface="Arial"/>
              </a:rPr>
              <a:t>НАРОДН</a:t>
            </a:r>
            <a:r>
              <a:rPr lang="en-US" sz="2100">
                <a:solidFill>
                  <a:srgbClr val="000000"/>
                </a:solidFill>
                <a:latin typeface="Arial"/>
                <a:ea typeface="Arial"/>
                <a:cs typeface="Arial"/>
                <a:sym typeface="Arial"/>
              </a:rPr>
              <a:t>АЯ МУДРОСТЬ ГЛАСИТ, ЧТО ПЕРВОЕ ПОКОЛЕНИЕ СОЗДАЁТ, ВТОРОЕ ПОДДЕРЖИВАЕТ, А ТРЕТЬЕ РАЗРУШАЕТ. МОЖНО ЛИ ЭТО ПРИМЕНИТЬ И К ДУХОВНОЙ СФЕРЕ?</a:t>
            </a:r>
          </a:p>
        </p:txBody>
      </p:sp>
      <p:sp>
        <p:nvSpPr>
          <p:cNvPr name="TextBox 17" id="17"/>
          <p:cNvSpPr txBox="true"/>
          <p:nvPr/>
        </p:nvSpPr>
        <p:spPr>
          <a:xfrm rot="0">
            <a:off x="16862069" y="786879"/>
            <a:ext cx="491128" cy="264376"/>
          </a:xfrm>
          <a:prstGeom prst="rect">
            <a:avLst/>
          </a:prstGeom>
        </p:spPr>
        <p:txBody>
          <a:bodyPr anchor="t" rtlCol="false" tIns="0" lIns="0" bIns="0" rIns="0">
            <a:spAutoFit/>
          </a:bodyPr>
          <a:lstStyle/>
          <a:p>
            <a:pPr algn="r">
              <a:lnSpc>
                <a:spcPts val="1620"/>
              </a:lnSpc>
            </a:pPr>
            <a:r>
              <a:rPr lang="en-US" sz="1350">
                <a:solidFill>
                  <a:srgbClr val="000000"/>
                </a:solidFill>
                <a:latin typeface="Lora"/>
                <a:ea typeface="Lora"/>
                <a:cs typeface="Lora"/>
                <a:sym typeface="Lora"/>
              </a:rPr>
              <a:t>B”H</a:t>
            </a:r>
          </a:p>
        </p:txBody>
      </p:sp>
      <p:sp>
        <p:nvSpPr>
          <p:cNvPr name="TextBox 18" id="18"/>
          <p:cNvSpPr txBox="true"/>
          <p:nvPr/>
        </p:nvSpPr>
        <p:spPr>
          <a:xfrm rot="0">
            <a:off x="14463960" y="8658844"/>
            <a:ext cx="2655799" cy="323850"/>
          </a:xfrm>
          <a:prstGeom prst="rect">
            <a:avLst/>
          </a:prstGeom>
        </p:spPr>
        <p:txBody>
          <a:bodyPr anchor="t" rtlCol="false" tIns="0" lIns="0" bIns="0" rIns="0">
            <a:spAutoFit/>
          </a:bodyPr>
          <a:lstStyle/>
          <a:p>
            <a:pPr algn="ctr">
              <a:lnSpc>
                <a:spcPts val="2520"/>
              </a:lnSpc>
            </a:pPr>
            <a:r>
              <a:rPr lang="en-US" sz="2100">
                <a:solidFill>
                  <a:srgbClr val="FFFFFF"/>
                </a:solidFill>
                <a:latin typeface="Arial"/>
                <a:ea typeface="Arial"/>
                <a:cs typeface="Arial"/>
                <a:sym typeface="Arial"/>
              </a:rPr>
              <a:t>Бо </a:t>
            </a:r>
          </a:p>
        </p:txBody>
      </p:sp>
      <p:sp>
        <p:nvSpPr>
          <p:cNvPr name="Freeform 19" id="19"/>
          <p:cNvSpPr/>
          <p:nvPr/>
        </p:nvSpPr>
        <p:spPr>
          <a:xfrm flipH="false" flipV="false" rot="0">
            <a:off x="713956" y="640998"/>
            <a:ext cx="8172869" cy="4905177"/>
          </a:xfrm>
          <a:custGeom>
            <a:avLst/>
            <a:gdLst/>
            <a:ahLst/>
            <a:cxnLst/>
            <a:rect r="r" b="b" t="t" l="l"/>
            <a:pathLst>
              <a:path h="4905177" w="8172869">
                <a:moveTo>
                  <a:pt x="0" y="0"/>
                </a:moveTo>
                <a:lnTo>
                  <a:pt x="8172869" y="0"/>
                </a:lnTo>
                <a:lnTo>
                  <a:pt x="8172869" y="4905178"/>
                </a:lnTo>
                <a:lnTo>
                  <a:pt x="0" y="4905178"/>
                </a:lnTo>
                <a:lnTo>
                  <a:pt x="0" y="0"/>
                </a:lnTo>
                <a:close/>
              </a:path>
            </a:pathLst>
          </a:custGeom>
          <a:blipFill>
            <a:blip r:embed="rId4"/>
            <a:stretch>
              <a:fillRect l="0" t="0" r="0" b="0"/>
            </a:stretch>
          </a:blipFill>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575415" y="419433"/>
            <a:ext cx="11104809" cy="3314700"/>
          </a:xfrm>
          <a:prstGeom prst="rect">
            <a:avLst/>
          </a:prstGeom>
        </p:spPr>
        <p:txBody>
          <a:bodyPr anchor="t" rtlCol="false" tIns="0" lIns="0" bIns="0" rIns="0">
            <a:spAutoFit/>
          </a:bodyPr>
          <a:lstStyle/>
          <a:p>
            <a:pPr algn="l">
              <a:lnSpc>
                <a:spcPts val="8640"/>
              </a:lnSpc>
            </a:pPr>
            <a:r>
              <a:rPr lang="en-US" sz="7200" b="true">
                <a:solidFill>
                  <a:srgbClr val="1B969B"/>
                </a:solidFill>
                <a:latin typeface="Arial Bold"/>
                <a:ea typeface="Arial Bold"/>
                <a:cs typeface="Arial Bold"/>
                <a:sym typeface="Arial Bold"/>
              </a:rPr>
              <a:t>A. Сколько раз семья Яакова уходила в Египет?</a:t>
            </a:r>
          </a:p>
        </p:txBody>
      </p:sp>
      <p:grpSp>
        <p:nvGrpSpPr>
          <p:cNvPr name="Group 4" id="4"/>
          <p:cNvGrpSpPr/>
          <p:nvPr/>
        </p:nvGrpSpPr>
        <p:grpSpPr>
          <a:xfrm rot="0">
            <a:off x="15928489" y="9356659"/>
            <a:ext cx="2016608" cy="555994"/>
            <a:chOff x="0" y="0"/>
            <a:chExt cx="3525596" cy="972033"/>
          </a:xfrm>
        </p:grpSpPr>
        <p:sp>
          <p:nvSpPr>
            <p:cNvPr name="Freeform 5" id="5"/>
            <p:cNvSpPr/>
            <p:nvPr/>
          </p:nvSpPr>
          <p:spPr>
            <a:xfrm flipH="false" flipV="false" rot="0">
              <a:off x="0" y="0"/>
              <a:ext cx="3525647" cy="972058"/>
            </a:xfrm>
            <a:custGeom>
              <a:avLst/>
              <a:gdLst/>
              <a:ahLst/>
              <a:cxnLst/>
              <a:rect r="r" b="b" t="t" l="l"/>
              <a:pathLst>
                <a:path h="972058" w="3525647">
                  <a:moveTo>
                    <a:pt x="0" y="0"/>
                  </a:moveTo>
                  <a:lnTo>
                    <a:pt x="3525647" y="0"/>
                  </a:lnTo>
                  <a:lnTo>
                    <a:pt x="3525647" y="972058"/>
                  </a:lnTo>
                  <a:lnTo>
                    <a:pt x="0" y="972058"/>
                  </a:lnTo>
                  <a:close/>
                </a:path>
              </a:pathLst>
            </a:custGeom>
            <a:solidFill>
              <a:srgbClr val="1B969B"/>
            </a:solidFill>
            <a:ln w="12700">
              <a:solidFill>
                <a:srgbClr val="000000"/>
              </a:solidFill>
            </a:ln>
          </p:spPr>
        </p:sp>
      </p:grpSp>
      <p:grpSp>
        <p:nvGrpSpPr>
          <p:cNvPr name="Group 6" id="6"/>
          <p:cNvGrpSpPr/>
          <p:nvPr/>
        </p:nvGrpSpPr>
        <p:grpSpPr>
          <a:xfrm rot="0">
            <a:off x="12290073" y="4733874"/>
            <a:ext cx="6550732" cy="6015376"/>
            <a:chOff x="0" y="0"/>
            <a:chExt cx="2262226" cy="2077346"/>
          </a:xfrm>
        </p:grpSpPr>
        <p:sp>
          <p:nvSpPr>
            <p:cNvPr name="Freeform 7" id="7"/>
            <p:cNvSpPr/>
            <p:nvPr/>
          </p:nvSpPr>
          <p:spPr>
            <a:xfrm flipH="false" flipV="false" rot="0">
              <a:off x="0" y="0"/>
              <a:ext cx="2262226" cy="2077346"/>
            </a:xfrm>
            <a:custGeom>
              <a:avLst/>
              <a:gdLst/>
              <a:ahLst/>
              <a:cxnLst/>
              <a:rect r="r" b="b" t="t" l="l"/>
              <a:pathLst>
                <a:path h="2077346" w="2262226">
                  <a:moveTo>
                    <a:pt x="0" y="0"/>
                  </a:moveTo>
                  <a:lnTo>
                    <a:pt x="2262226" y="0"/>
                  </a:lnTo>
                  <a:lnTo>
                    <a:pt x="2262226" y="2077346"/>
                  </a:lnTo>
                  <a:lnTo>
                    <a:pt x="0" y="2077346"/>
                  </a:lnTo>
                  <a:close/>
                </a:path>
              </a:pathLst>
            </a:custGeom>
            <a:solidFill>
              <a:srgbClr val="E0F5F6"/>
            </a:solidFill>
          </p:spPr>
        </p:sp>
        <p:sp>
          <p:nvSpPr>
            <p:cNvPr name="TextBox 8" id="8"/>
            <p:cNvSpPr txBox="true"/>
            <p:nvPr/>
          </p:nvSpPr>
          <p:spPr>
            <a:xfrm>
              <a:off x="0" y="-9525"/>
              <a:ext cx="2262226" cy="2086871"/>
            </a:xfrm>
            <a:prstGeom prst="rect">
              <a:avLst/>
            </a:prstGeom>
          </p:spPr>
          <p:txBody>
            <a:bodyPr anchor="ctr" rtlCol="false" tIns="50800" lIns="50800" bIns="50800" rIns="50800"/>
            <a:lstStyle/>
            <a:p>
              <a:pPr algn="ctr">
                <a:lnSpc>
                  <a:spcPts val="2520"/>
                </a:lnSpc>
              </a:pPr>
            </a:p>
          </p:txBody>
        </p:sp>
      </p:grpSp>
      <p:grpSp>
        <p:nvGrpSpPr>
          <p:cNvPr name="Group 9" id="9"/>
          <p:cNvGrpSpPr/>
          <p:nvPr/>
        </p:nvGrpSpPr>
        <p:grpSpPr>
          <a:xfrm rot="2700000">
            <a:off x="15370075" y="6983345"/>
            <a:ext cx="4344324" cy="4352731"/>
            <a:chOff x="0" y="0"/>
            <a:chExt cx="1500266" cy="1503169"/>
          </a:xfrm>
        </p:grpSpPr>
        <p:sp>
          <p:nvSpPr>
            <p:cNvPr name="Freeform 10" id="10"/>
            <p:cNvSpPr/>
            <p:nvPr/>
          </p:nvSpPr>
          <p:spPr>
            <a:xfrm flipH="false" flipV="false" rot="0">
              <a:off x="0" y="0"/>
              <a:ext cx="1500266" cy="1503169"/>
            </a:xfrm>
            <a:custGeom>
              <a:avLst/>
              <a:gdLst/>
              <a:ahLst/>
              <a:cxnLst/>
              <a:rect r="r" b="b" t="t" l="l"/>
              <a:pathLst>
                <a:path h="1503169" w="1500266">
                  <a:moveTo>
                    <a:pt x="0" y="0"/>
                  </a:moveTo>
                  <a:lnTo>
                    <a:pt x="1500266" y="0"/>
                  </a:lnTo>
                  <a:lnTo>
                    <a:pt x="1500266" y="1503169"/>
                  </a:lnTo>
                  <a:lnTo>
                    <a:pt x="0" y="1503169"/>
                  </a:lnTo>
                  <a:close/>
                </a:path>
              </a:pathLst>
            </a:custGeom>
            <a:solidFill>
              <a:srgbClr val="FFFFFF"/>
            </a:solidFill>
          </p:spPr>
        </p:sp>
        <p:sp>
          <p:nvSpPr>
            <p:cNvPr name="TextBox 11" id="11"/>
            <p:cNvSpPr txBox="true"/>
            <p:nvPr/>
          </p:nvSpPr>
          <p:spPr>
            <a:xfrm>
              <a:off x="0" y="-9525"/>
              <a:ext cx="1500266" cy="1512694"/>
            </a:xfrm>
            <a:prstGeom prst="rect">
              <a:avLst/>
            </a:prstGeom>
          </p:spPr>
          <p:txBody>
            <a:bodyPr anchor="ctr" rtlCol="false" tIns="50800" lIns="50800" bIns="50800" rIns="50800"/>
            <a:lstStyle/>
            <a:p>
              <a:pPr algn="ctr">
                <a:lnSpc>
                  <a:spcPts val="2520"/>
                </a:lnSpc>
              </a:pPr>
            </a:p>
          </p:txBody>
        </p:sp>
      </p:grpSp>
      <p:grpSp>
        <p:nvGrpSpPr>
          <p:cNvPr name="Group 12" id="12"/>
          <p:cNvGrpSpPr/>
          <p:nvPr/>
        </p:nvGrpSpPr>
        <p:grpSpPr>
          <a:xfrm rot="0">
            <a:off x="15854662" y="9380739"/>
            <a:ext cx="2164901" cy="531913"/>
            <a:chOff x="0" y="0"/>
            <a:chExt cx="747625" cy="183691"/>
          </a:xfrm>
        </p:grpSpPr>
        <p:sp>
          <p:nvSpPr>
            <p:cNvPr name="Freeform 13" id="13"/>
            <p:cNvSpPr/>
            <p:nvPr/>
          </p:nvSpPr>
          <p:spPr>
            <a:xfrm flipH="false" flipV="false" rot="0">
              <a:off x="0" y="0"/>
              <a:ext cx="747625" cy="183691"/>
            </a:xfrm>
            <a:custGeom>
              <a:avLst/>
              <a:gdLst/>
              <a:ahLst/>
              <a:cxnLst/>
              <a:rect r="r" b="b" t="t" l="l"/>
              <a:pathLst>
                <a:path h="183691" w="747625">
                  <a:moveTo>
                    <a:pt x="0" y="0"/>
                  </a:moveTo>
                  <a:lnTo>
                    <a:pt x="747625" y="0"/>
                  </a:lnTo>
                  <a:lnTo>
                    <a:pt x="747625" y="183691"/>
                  </a:lnTo>
                  <a:lnTo>
                    <a:pt x="0" y="183691"/>
                  </a:lnTo>
                  <a:close/>
                </a:path>
              </a:pathLst>
            </a:custGeom>
            <a:solidFill>
              <a:srgbClr val="1A969B"/>
            </a:solidFill>
          </p:spPr>
        </p:sp>
        <p:sp>
          <p:nvSpPr>
            <p:cNvPr name="TextBox 14" id="14"/>
            <p:cNvSpPr txBox="true"/>
            <p:nvPr/>
          </p:nvSpPr>
          <p:spPr>
            <a:xfrm>
              <a:off x="0" y="-9525"/>
              <a:ext cx="747625" cy="193216"/>
            </a:xfrm>
            <a:prstGeom prst="rect">
              <a:avLst/>
            </a:prstGeom>
          </p:spPr>
          <p:txBody>
            <a:bodyPr anchor="ctr" rtlCol="false" tIns="50800" lIns="50800" bIns="50800" rIns="50800"/>
            <a:lstStyle/>
            <a:p>
              <a:pPr algn="ctr">
                <a:lnSpc>
                  <a:spcPts val="2520"/>
                </a:lnSpc>
              </a:pPr>
            </a:p>
          </p:txBody>
        </p:sp>
      </p:grpSp>
      <p:sp>
        <p:nvSpPr>
          <p:cNvPr name="Freeform 15" id="15" descr="תמונה שמכילה טקסט, גופן, צילום מסך, גרפיקה"/>
          <p:cNvSpPr/>
          <p:nvPr/>
        </p:nvSpPr>
        <p:spPr>
          <a:xfrm flipH="false" flipV="false" rot="0">
            <a:off x="12194286" y="6989034"/>
            <a:ext cx="6334046" cy="2447387"/>
          </a:xfrm>
          <a:custGeom>
            <a:avLst/>
            <a:gdLst/>
            <a:ahLst/>
            <a:cxnLst/>
            <a:rect r="r" b="b" t="t" l="l"/>
            <a:pathLst>
              <a:path h="2447387" w="6334046">
                <a:moveTo>
                  <a:pt x="0" y="0"/>
                </a:moveTo>
                <a:lnTo>
                  <a:pt x="6334046" y="0"/>
                </a:lnTo>
                <a:lnTo>
                  <a:pt x="6334046" y="2447387"/>
                </a:lnTo>
                <a:lnTo>
                  <a:pt x="0" y="2447387"/>
                </a:lnTo>
                <a:lnTo>
                  <a:pt x="0" y="0"/>
                </a:lnTo>
                <a:close/>
              </a:path>
            </a:pathLst>
          </a:custGeom>
          <a:blipFill>
            <a:blip r:embed="rId3"/>
            <a:stretch>
              <a:fillRect l="-4365" t="0" r="-4365" b="0"/>
            </a:stretch>
          </a:blipFill>
        </p:spPr>
      </p:sp>
      <p:sp>
        <p:nvSpPr>
          <p:cNvPr name="TextBox 16" id="16"/>
          <p:cNvSpPr txBox="true"/>
          <p:nvPr/>
        </p:nvSpPr>
        <p:spPr>
          <a:xfrm rot="0">
            <a:off x="15924385" y="9415228"/>
            <a:ext cx="2025456" cy="258771"/>
          </a:xfrm>
          <a:prstGeom prst="rect">
            <a:avLst/>
          </a:prstGeom>
        </p:spPr>
        <p:txBody>
          <a:bodyPr anchor="t" rtlCol="false" tIns="0" lIns="0" bIns="0" rIns="0">
            <a:spAutoFit/>
          </a:bodyPr>
          <a:lstStyle/>
          <a:p>
            <a:pPr algn="ctr">
              <a:lnSpc>
                <a:spcPts val="1921"/>
              </a:lnSpc>
            </a:pPr>
            <a:r>
              <a:rPr lang="en-US" sz="1601">
                <a:solidFill>
                  <a:srgbClr val="FFFFFF"/>
                </a:solidFill>
                <a:latin typeface="Arial"/>
                <a:ea typeface="Arial"/>
                <a:cs typeface="Arial"/>
                <a:sym typeface="Arial"/>
              </a:rPr>
              <a:t>Бо </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21732" y="1872110"/>
            <a:ext cx="13716000" cy="759298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И</a:t>
            </a:r>
            <a:r>
              <a:rPr lang="en-US" sz="3150">
                <a:solidFill>
                  <a:srgbClr val="000000"/>
                </a:solidFill>
                <a:latin typeface="Calibri (MS)"/>
                <a:ea typeface="Calibri (MS)"/>
                <a:cs typeface="Calibri (MS)"/>
                <a:sym typeface="Calibri (MS)"/>
              </a:rPr>
              <a:t> было в полночь — и Г-сподь поразил всякого первенца в земле египетской, от первенца фараона, сидящего на престоле своём, до первенца пленника, который в темнице, и всякого первенца скота.</a:t>
            </a:r>
          </a:p>
          <a:p>
            <a:pPr algn="just">
              <a:lnSpc>
                <a:spcPts val="4592"/>
              </a:lnSpc>
            </a:pPr>
            <a:r>
              <a:rPr lang="en-US" sz="3150">
                <a:solidFill>
                  <a:srgbClr val="000000"/>
                </a:solidFill>
                <a:latin typeface="Calibri (MS)"/>
                <a:ea typeface="Calibri (MS)"/>
                <a:cs typeface="Calibri (MS)"/>
                <a:sym typeface="Calibri (MS)"/>
              </a:rPr>
              <a:t>И встал фараон ночью, он и все рабы его, и все египтяне. И был великий вопль в Египте, ибо не было дома, где не было бы мертвеца.</a:t>
            </a:r>
          </a:p>
          <a:p>
            <a:pPr algn="just">
              <a:lnSpc>
                <a:spcPts val="4592"/>
              </a:lnSpc>
            </a:pPr>
            <a:r>
              <a:rPr lang="en-US" sz="3150">
                <a:solidFill>
                  <a:srgbClr val="000000"/>
                </a:solidFill>
                <a:latin typeface="Calibri (MS)"/>
                <a:ea typeface="Calibri (MS)"/>
                <a:cs typeface="Calibri (MS)"/>
                <a:sym typeface="Calibri (MS)"/>
              </a:rPr>
              <a:t>И призвал он Моше и Аарона ночью, и сказал: «Встаньте, выйдите из среды народа моего, как вы, так и сыновья Израиля. И идите, служите Г-споду, как вы говорили.</a:t>
            </a:r>
          </a:p>
          <a:p>
            <a:pPr algn="just">
              <a:lnSpc>
                <a:spcPts val="4592"/>
              </a:lnSpc>
            </a:pPr>
            <a:r>
              <a:rPr lang="en-US" sz="3150">
                <a:solidFill>
                  <a:srgbClr val="000000"/>
                </a:solidFill>
                <a:latin typeface="Calibri (MS)"/>
                <a:ea typeface="Calibri (MS)"/>
                <a:cs typeface="Calibri (MS)"/>
                <a:sym typeface="Calibri (MS)"/>
              </a:rPr>
              <a:t>И мелкий, и крупный скот ваш возьмите, как вы говорили, и идите, и благословите также меня».</a:t>
            </a:r>
          </a:p>
          <a:p>
            <a:pPr algn="just">
              <a:lnSpc>
                <a:spcPts val="4592"/>
              </a:lnSpc>
            </a:pPr>
            <a:r>
              <a:rPr lang="en-US" sz="3150">
                <a:solidFill>
                  <a:srgbClr val="000000"/>
                </a:solidFill>
                <a:latin typeface="Calibri (MS)"/>
                <a:ea typeface="Calibri (MS)"/>
                <a:cs typeface="Calibri (MS)"/>
                <a:sym typeface="Calibri (MS)"/>
              </a:rPr>
              <a:t>…И было в тот самый день: вышли все воинства Г-спода из земли египетской.</a:t>
            </a:r>
          </a:p>
          <a:p>
            <a:pPr algn="just">
              <a:lnSpc>
                <a:spcPts val="4592"/>
              </a:lnSpc>
            </a:pPr>
          </a:p>
          <a:p>
            <a:pPr algn="just">
              <a:lnSpc>
                <a:spcPts val="4592"/>
              </a:lnSpc>
            </a:pPr>
          </a:p>
        </p:txBody>
      </p:sp>
      <p:sp>
        <p:nvSpPr>
          <p:cNvPr name="TextBox 4" id="4"/>
          <p:cNvSpPr txBox="true"/>
          <p:nvPr/>
        </p:nvSpPr>
        <p:spPr>
          <a:xfrm rot="0">
            <a:off x="3385957" y="952052"/>
            <a:ext cx="11433000" cy="400050"/>
          </a:xfrm>
          <a:prstGeom prst="rect">
            <a:avLst/>
          </a:prstGeom>
        </p:spPr>
        <p:txBody>
          <a:bodyPr anchor="t" rtlCol="false" tIns="0" lIns="0" bIns="0" rIns="0">
            <a:spAutoFit/>
          </a:bodyPr>
          <a:lstStyle/>
          <a:p>
            <a:pPr algn="l">
              <a:lnSpc>
                <a:spcPts val="2879"/>
              </a:lnSpc>
            </a:pPr>
            <a:r>
              <a:rPr lang="en-US" sz="2400" b="true">
                <a:solidFill>
                  <a:srgbClr val="1A969B"/>
                </a:solidFill>
                <a:latin typeface="Calibri (MS) Bold"/>
                <a:ea typeface="Calibri (MS) Bold"/>
                <a:cs typeface="Calibri (MS) Bold"/>
                <a:sym typeface="Calibri (MS) Bold"/>
              </a:rPr>
              <a:t>Шм</a:t>
            </a:r>
            <a:r>
              <a:rPr lang="en-US" sz="2400" b="true">
                <a:solidFill>
                  <a:srgbClr val="1A969B"/>
                </a:solidFill>
                <a:latin typeface="Calibri (MS) Bold"/>
                <a:ea typeface="Calibri (MS) Bold"/>
                <a:cs typeface="Calibri (MS) Bold"/>
                <a:sym typeface="Calibri (MS) Bold"/>
              </a:rPr>
              <a:t>от, 12:30-33, 41</a:t>
            </a:r>
          </a:p>
        </p:txBody>
      </p:sp>
      <p:sp>
        <p:nvSpPr>
          <p:cNvPr name="TextBox 5" id="5"/>
          <p:cNvSpPr txBox="true"/>
          <p:nvPr/>
        </p:nvSpPr>
        <p:spPr>
          <a:xfrm rot="0">
            <a:off x="3385957" y="361502"/>
            <a:ext cx="5556680"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Первоисточник 1</a:t>
            </a:r>
          </a:p>
        </p:txBody>
      </p:sp>
      <p:sp>
        <p:nvSpPr>
          <p:cNvPr name="AutoShape 6" id="6"/>
          <p:cNvSpPr/>
          <p:nvPr/>
        </p:nvSpPr>
        <p:spPr>
          <a:xfrm flipV="true">
            <a:off x="3421732" y="1472060"/>
            <a:ext cx="1139598" cy="0"/>
          </a:xfrm>
          <a:prstGeom prst="line">
            <a:avLst/>
          </a:prstGeom>
          <a:ln cap="flat" w="76200">
            <a:solidFill>
              <a:srgbClr val="30BFBF"/>
            </a:solidFill>
            <a:prstDash val="solid"/>
            <a:headEnd type="none" len="sm" w="sm"/>
            <a:tailEnd type="none" len="sm" w="sm"/>
          </a:ln>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21732" y="1510160"/>
            <a:ext cx="13716000" cy="120171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И</a:t>
            </a:r>
            <a:r>
              <a:rPr lang="en-US" sz="3150">
                <a:solidFill>
                  <a:srgbClr val="000000"/>
                </a:solidFill>
                <a:latin typeface="Calibri (MS)"/>
                <a:ea typeface="Calibri (MS)"/>
                <a:cs typeface="Calibri (MS)"/>
                <a:sym typeface="Calibri (MS)"/>
              </a:rPr>
              <a:t> вот имена сыновей Израиля, пришедших в Египет; с Яаковом, каждый с домом своим пришли.</a:t>
            </a:r>
          </a:p>
        </p:txBody>
      </p:sp>
      <p:sp>
        <p:nvSpPr>
          <p:cNvPr name="TextBox 4" id="4"/>
          <p:cNvSpPr txBox="true"/>
          <p:nvPr/>
        </p:nvSpPr>
        <p:spPr>
          <a:xfrm rot="0">
            <a:off x="3385957" y="942527"/>
            <a:ext cx="11433000" cy="400050"/>
          </a:xfrm>
          <a:prstGeom prst="rect">
            <a:avLst/>
          </a:prstGeom>
        </p:spPr>
        <p:txBody>
          <a:bodyPr anchor="t" rtlCol="false" tIns="0" lIns="0" bIns="0" rIns="0">
            <a:spAutoFit/>
          </a:bodyPr>
          <a:lstStyle/>
          <a:p>
            <a:pPr algn="l">
              <a:lnSpc>
                <a:spcPts val="2879"/>
              </a:lnSpc>
            </a:pPr>
            <a:r>
              <a:rPr lang="en-US" sz="2400" b="true">
                <a:solidFill>
                  <a:srgbClr val="1A969B"/>
                </a:solidFill>
                <a:latin typeface="Calibri (MS) Bold"/>
                <a:ea typeface="Calibri (MS) Bold"/>
                <a:cs typeface="Calibri (MS) Bold"/>
                <a:sym typeface="Calibri (MS) Bold"/>
              </a:rPr>
              <a:t>Шм</a:t>
            </a:r>
            <a:r>
              <a:rPr lang="en-US" sz="2400" b="true">
                <a:solidFill>
                  <a:srgbClr val="1A969B"/>
                </a:solidFill>
                <a:latin typeface="Calibri (MS) Bold"/>
                <a:ea typeface="Calibri (MS) Bold"/>
                <a:cs typeface="Calibri (MS) Bold"/>
                <a:sym typeface="Calibri (MS) Bold"/>
              </a:rPr>
              <a:t>от, 1:1</a:t>
            </a:r>
          </a:p>
        </p:txBody>
      </p:sp>
      <p:sp>
        <p:nvSpPr>
          <p:cNvPr name="TextBox 5" id="5"/>
          <p:cNvSpPr txBox="true"/>
          <p:nvPr/>
        </p:nvSpPr>
        <p:spPr>
          <a:xfrm rot="0">
            <a:off x="3385957" y="361502"/>
            <a:ext cx="5556680"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Первоисточник 2</a:t>
            </a:r>
          </a:p>
        </p:txBody>
      </p:sp>
      <p:sp>
        <p:nvSpPr>
          <p:cNvPr name="AutoShape 6" id="6"/>
          <p:cNvSpPr/>
          <p:nvPr/>
        </p:nvSpPr>
        <p:spPr>
          <a:xfrm flipV="true">
            <a:off x="3421732" y="1472060"/>
            <a:ext cx="1139598" cy="0"/>
          </a:xfrm>
          <a:prstGeom prst="line">
            <a:avLst/>
          </a:prstGeom>
          <a:ln cap="flat" w="76200">
            <a:solidFill>
              <a:srgbClr val="30BFBF"/>
            </a:solidFill>
            <a:prstDash val="solid"/>
            <a:headEnd type="none" len="sm" w="sm"/>
            <a:tailEnd type="none" len="sm" w="sm"/>
          </a:ln>
        </p:spPr>
      </p:sp>
      <p:sp>
        <p:nvSpPr>
          <p:cNvPr name="TextBox 7" id="7"/>
          <p:cNvSpPr txBox="true"/>
          <p:nvPr/>
        </p:nvSpPr>
        <p:spPr>
          <a:xfrm rot="0">
            <a:off x="3457508" y="4193905"/>
            <a:ext cx="13716000" cy="120171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И</a:t>
            </a:r>
            <a:r>
              <a:rPr lang="en-US" sz="3150">
                <a:solidFill>
                  <a:srgbClr val="000000"/>
                </a:solidFill>
                <a:latin typeface="Calibri (MS)"/>
                <a:ea typeface="Calibri (MS)"/>
                <a:cs typeface="Calibri (MS)"/>
                <a:sym typeface="Calibri (MS)"/>
              </a:rPr>
              <a:t> вот имена сыновей Израиля, пришедших в Египет: Яаков и сыновья его, первенец Яакова — Реувен.</a:t>
            </a:r>
          </a:p>
        </p:txBody>
      </p:sp>
      <p:sp>
        <p:nvSpPr>
          <p:cNvPr name="TextBox 8" id="8"/>
          <p:cNvSpPr txBox="true"/>
          <p:nvPr/>
        </p:nvSpPr>
        <p:spPr>
          <a:xfrm rot="0">
            <a:off x="3421732" y="3626272"/>
            <a:ext cx="11433000" cy="400050"/>
          </a:xfrm>
          <a:prstGeom prst="rect">
            <a:avLst/>
          </a:prstGeom>
        </p:spPr>
        <p:txBody>
          <a:bodyPr anchor="t" rtlCol="false" tIns="0" lIns="0" bIns="0" rIns="0">
            <a:spAutoFit/>
          </a:bodyPr>
          <a:lstStyle/>
          <a:p>
            <a:pPr algn="l">
              <a:lnSpc>
                <a:spcPts val="2879"/>
              </a:lnSpc>
            </a:pPr>
            <a:r>
              <a:rPr lang="en-US" sz="2400" b="true">
                <a:solidFill>
                  <a:srgbClr val="1A969B"/>
                </a:solidFill>
                <a:latin typeface="Calibri (MS) Bold"/>
                <a:ea typeface="Calibri (MS) Bold"/>
                <a:cs typeface="Calibri (MS) Bold"/>
                <a:sym typeface="Calibri (MS) Bold"/>
              </a:rPr>
              <a:t>Береши</a:t>
            </a:r>
            <a:r>
              <a:rPr lang="en-US" sz="2400" b="true">
                <a:solidFill>
                  <a:srgbClr val="1A969B"/>
                </a:solidFill>
                <a:latin typeface="Calibri (MS) Bold"/>
                <a:ea typeface="Calibri (MS) Bold"/>
                <a:cs typeface="Calibri (MS) Bold"/>
                <a:sym typeface="Calibri (MS) Bold"/>
              </a:rPr>
              <a:t>т, 46:8</a:t>
            </a:r>
          </a:p>
        </p:txBody>
      </p:sp>
      <p:sp>
        <p:nvSpPr>
          <p:cNvPr name="TextBox 9" id="9"/>
          <p:cNvSpPr txBox="true"/>
          <p:nvPr/>
        </p:nvSpPr>
        <p:spPr>
          <a:xfrm rot="0">
            <a:off x="3421732" y="3045247"/>
            <a:ext cx="5556680"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Первоисточник 3</a:t>
            </a:r>
          </a:p>
        </p:txBody>
      </p:sp>
      <p:sp>
        <p:nvSpPr>
          <p:cNvPr name="AutoShape 10" id="10"/>
          <p:cNvSpPr/>
          <p:nvPr/>
        </p:nvSpPr>
        <p:spPr>
          <a:xfrm>
            <a:off x="3457508" y="4155805"/>
            <a:ext cx="1139598" cy="0"/>
          </a:xfrm>
          <a:prstGeom prst="line">
            <a:avLst/>
          </a:prstGeom>
          <a:ln cap="flat" w="76200">
            <a:solidFill>
              <a:srgbClr val="30BFBF"/>
            </a:solidFill>
            <a:prstDash val="solid"/>
            <a:headEnd type="none" len="sm" w="sm"/>
            <a:tailEnd type="none" len="sm" w="sm"/>
          </a:ln>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21732" y="1605410"/>
            <a:ext cx="13716000" cy="5268887"/>
          </a:xfrm>
          <a:prstGeom prst="rect">
            <a:avLst/>
          </a:prstGeom>
        </p:spPr>
        <p:txBody>
          <a:bodyPr anchor="t" rtlCol="false" tIns="0" lIns="0" bIns="0" rIns="0">
            <a:spAutoFit/>
          </a:bodyPr>
          <a:lstStyle/>
          <a:p>
            <a:pPr algn="just">
              <a:lnSpc>
                <a:spcPts val="4592"/>
              </a:lnSpc>
            </a:pPr>
            <a:r>
              <a:rPr lang="en-US" sz="3150" b="true">
                <a:solidFill>
                  <a:srgbClr val="000000"/>
                </a:solidFill>
                <a:latin typeface="Calibri (MS) Bold"/>
                <a:ea typeface="Calibri (MS) Bold"/>
                <a:cs typeface="Calibri (MS) Bold"/>
                <a:sym typeface="Calibri (MS) Bold"/>
              </a:rPr>
              <a:t>И</a:t>
            </a:r>
            <a:r>
              <a:rPr lang="en-US" sz="3150" b="true">
                <a:solidFill>
                  <a:srgbClr val="000000"/>
                </a:solidFill>
                <a:latin typeface="Calibri (MS) Bold"/>
                <a:ea typeface="Calibri (MS) Bold"/>
                <a:cs typeface="Calibri (MS) Bold"/>
                <a:sym typeface="Calibri (MS) Bold"/>
              </a:rPr>
              <a:t> вот имена сыновей Израиля, идущих в Египет; с Яаковом, каждый с домом своим пришли»</a:t>
            </a:r>
            <a:r>
              <a:rPr lang="en-US" sz="3150">
                <a:solidFill>
                  <a:srgbClr val="000000"/>
                </a:solidFill>
                <a:latin typeface="Calibri (MS)"/>
                <a:ea typeface="Calibri (MS)"/>
                <a:cs typeface="Calibri (MS)"/>
                <a:sym typeface="Calibri (MS)"/>
              </a:rPr>
              <a:t> В недельной главе Ваигаш сказано так же: «И вот имена сыновей Израиля, пришедших в Египет: Яаков и сыновья его». И нужно понять, почему Тора повторяет историю о прихода в Египет.</a:t>
            </a:r>
          </a:p>
          <a:p>
            <a:pPr algn="just">
              <a:lnSpc>
                <a:spcPts val="4592"/>
              </a:lnSpc>
            </a:pPr>
            <a:r>
              <a:rPr lang="en-US" sz="3150">
                <a:solidFill>
                  <a:srgbClr val="000000"/>
                </a:solidFill>
                <a:latin typeface="Calibri (MS)"/>
                <a:ea typeface="Calibri (MS)"/>
                <a:cs typeface="Calibri (MS)"/>
                <a:sym typeface="Calibri (MS)"/>
              </a:rPr>
              <a:t>Написано: «Ярод ярадну» (двойное употребление слова «спуск» на святом языке) — т.е. нисхождение за нисхождением. Относительно Исхода и Избавления используется другое двойное выражение: «Аалха гам ало» («Я непременно выведу тебя»), что указывает на два восхождения, одно за другим.</a:t>
            </a:r>
          </a:p>
          <a:p>
            <a:pPr algn="just">
              <a:lnSpc>
                <a:spcPts val="4592"/>
              </a:lnSpc>
            </a:pPr>
          </a:p>
        </p:txBody>
      </p:sp>
      <p:sp>
        <p:nvSpPr>
          <p:cNvPr name="TextBox 4" id="4"/>
          <p:cNvSpPr txBox="true"/>
          <p:nvPr/>
        </p:nvSpPr>
        <p:spPr>
          <a:xfrm rot="0">
            <a:off x="3385957" y="952052"/>
            <a:ext cx="11433000" cy="400050"/>
          </a:xfrm>
          <a:prstGeom prst="rect">
            <a:avLst/>
          </a:prstGeom>
        </p:spPr>
        <p:txBody>
          <a:bodyPr anchor="t" rtlCol="false" tIns="0" lIns="0" bIns="0" rIns="0">
            <a:spAutoFit/>
          </a:bodyPr>
          <a:lstStyle/>
          <a:p>
            <a:pPr algn="l">
              <a:lnSpc>
                <a:spcPts val="2879"/>
              </a:lnSpc>
            </a:pPr>
            <a:r>
              <a:rPr lang="en-US" sz="2400" b="true">
                <a:solidFill>
                  <a:srgbClr val="1A969B"/>
                </a:solidFill>
                <a:latin typeface="Calibri (MS) Bold"/>
                <a:ea typeface="Calibri (MS) Bold"/>
                <a:cs typeface="Calibri (MS) Bold"/>
                <a:sym typeface="Calibri (MS) Bold"/>
              </a:rPr>
              <a:t>«Тора Ор», Шм</a:t>
            </a:r>
            <a:r>
              <a:rPr lang="en-US" sz="2400" b="true">
                <a:solidFill>
                  <a:srgbClr val="1A969B"/>
                </a:solidFill>
                <a:latin typeface="Calibri (MS) Bold"/>
                <a:ea typeface="Calibri (MS) Bold"/>
                <a:cs typeface="Calibri (MS) Bold"/>
                <a:sym typeface="Calibri (MS) Bold"/>
              </a:rPr>
              <a:t>от, 1:1</a:t>
            </a:r>
          </a:p>
        </p:txBody>
      </p:sp>
      <p:sp>
        <p:nvSpPr>
          <p:cNvPr name="TextBox 5" id="5"/>
          <p:cNvSpPr txBox="true"/>
          <p:nvPr/>
        </p:nvSpPr>
        <p:spPr>
          <a:xfrm rot="0">
            <a:off x="3385957" y="361502"/>
            <a:ext cx="5556680"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Первоисточник 4</a:t>
            </a:r>
          </a:p>
        </p:txBody>
      </p:sp>
      <p:sp>
        <p:nvSpPr>
          <p:cNvPr name="AutoShape 6" id="6"/>
          <p:cNvSpPr/>
          <p:nvPr/>
        </p:nvSpPr>
        <p:spPr>
          <a:xfrm flipV="true">
            <a:off x="3421732" y="1472060"/>
            <a:ext cx="1139598" cy="0"/>
          </a:xfrm>
          <a:prstGeom prst="line">
            <a:avLst/>
          </a:prstGeom>
          <a:ln cap="flat" w="76200">
            <a:solidFill>
              <a:srgbClr val="30BFBF"/>
            </a:solidFill>
            <a:prstDash val="solid"/>
            <a:headEnd type="none" len="sm" w="sm"/>
            <a:tailEnd type="none" len="sm" w="sm"/>
          </a:ln>
        </p:spPr>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27543" y="1880406"/>
            <a:ext cx="13716000" cy="817401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В </a:t>
            </a:r>
            <a:r>
              <a:rPr lang="en-US" sz="3150">
                <a:solidFill>
                  <a:srgbClr val="000000"/>
                </a:solidFill>
                <a:latin typeface="Calibri (MS)"/>
                <a:ea typeface="Calibri (MS)"/>
                <a:cs typeface="Calibri (MS)"/>
                <a:sym typeface="Calibri (MS)"/>
              </a:rPr>
              <a:t>таких хасидских трудах, как «Тора Ор» и «Торат Хаим» объясняется, что египетское изгнание было двойным спуском, ибо сказано: «Ярод ярадну», где слово «спуск» используется дважды. Это означает, что и подъём из египетского изгнания также должен был быть двойным. Действительно, в стихе сказано: «Аалха гам ало» («Я непременно выведу тебя»), где слово «поднять» также используется дважды. Первый подъём произошёл, когда евреи вышли из Египта, а второй произойдёт во время будущего Избавления, как объясняется в вышеупомянутых источниках.</a:t>
            </a:r>
          </a:p>
          <a:p>
            <a:pPr algn="just">
              <a:lnSpc>
                <a:spcPts val="4592"/>
              </a:lnSpc>
            </a:pPr>
            <a:r>
              <a:rPr lang="en-US" sz="3150">
                <a:solidFill>
                  <a:srgbClr val="000000"/>
                </a:solidFill>
                <a:latin typeface="Calibri (MS)"/>
                <a:ea typeface="Calibri (MS)"/>
                <a:cs typeface="Calibri (MS)"/>
                <a:sym typeface="Calibri (MS)"/>
              </a:rPr>
              <a:t>Это означает, что до тех пор, пока не совершен второй подъём будущего Избавления, евреи не завершили выход из Египта.</a:t>
            </a:r>
          </a:p>
          <a:p>
            <a:pPr algn="just">
              <a:lnSpc>
                <a:spcPts val="4592"/>
              </a:lnSpc>
            </a:pPr>
            <a:r>
              <a:rPr lang="en-US" sz="3150">
                <a:solidFill>
                  <a:srgbClr val="000000"/>
                </a:solidFill>
                <a:latin typeface="Calibri (MS)"/>
                <a:ea typeface="Calibri (MS)"/>
                <a:cs typeface="Calibri (MS)"/>
                <a:sym typeface="Calibri (MS)"/>
              </a:rPr>
              <a:t>Нисхождение в Египет было двойным, поэтому, если второй подъём не случился, мы все ещё будто находимся в египетском Изгнании.</a:t>
            </a:r>
          </a:p>
          <a:p>
            <a:pPr algn="just">
              <a:lnSpc>
                <a:spcPts val="4592"/>
              </a:lnSpc>
            </a:pPr>
            <a:r>
              <a:rPr lang="en-US" sz="3150">
                <a:solidFill>
                  <a:srgbClr val="000000"/>
                </a:solidFill>
                <a:latin typeface="Calibri (MS)"/>
                <a:ea typeface="Calibri (MS)"/>
                <a:cs typeface="Calibri (MS)"/>
                <a:sym typeface="Calibri (MS)"/>
              </a:rPr>
              <a:t>Это объясняет стих, предрекающий будущее Избавление: «Как во дни исхода твоего из земли египетской, явлю Я ему чудеса». </a:t>
            </a:r>
          </a:p>
        </p:txBody>
      </p:sp>
      <p:sp>
        <p:nvSpPr>
          <p:cNvPr name="TextBox 4" id="4"/>
          <p:cNvSpPr txBox="true"/>
          <p:nvPr/>
        </p:nvSpPr>
        <p:spPr>
          <a:xfrm rot="0">
            <a:off x="3446593" y="1196607"/>
            <a:ext cx="1470393"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Ребе</a:t>
            </a:r>
          </a:p>
        </p:txBody>
      </p:sp>
      <p:sp>
        <p:nvSpPr>
          <p:cNvPr name="AutoShape 5" id="5"/>
          <p:cNvSpPr/>
          <p:nvPr/>
        </p:nvSpPr>
        <p:spPr>
          <a:xfrm flipV="true">
            <a:off x="3446593" y="1834782"/>
            <a:ext cx="1139598" cy="0"/>
          </a:xfrm>
          <a:prstGeom prst="line">
            <a:avLst/>
          </a:prstGeom>
          <a:ln cap="flat" w="76200">
            <a:solidFill>
              <a:srgbClr val="30BFBF"/>
            </a:solidFill>
            <a:prstDash val="solid"/>
            <a:headEnd type="none" len="sm" w="sm"/>
            <a:tailEnd type="none" len="sm" w="sm"/>
          </a:ln>
        </p:spPr>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27543" y="392247"/>
            <a:ext cx="13716000" cy="410683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 Исход из Египта произошёл в один день, так почему же в стихе используется множественное число «дни»?</a:t>
            </a:r>
          </a:p>
          <a:p>
            <a:pPr algn="just">
              <a:lnSpc>
                <a:spcPts val="4592"/>
              </a:lnSpc>
            </a:pPr>
            <a:r>
              <a:rPr lang="en-US" sz="3150">
                <a:solidFill>
                  <a:srgbClr val="000000"/>
                </a:solidFill>
                <a:latin typeface="Calibri (MS)"/>
                <a:ea typeface="Calibri (MS)"/>
                <a:cs typeface="Calibri (MS)"/>
                <a:sym typeface="Calibri (MS)"/>
              </a:rPr>
              <a:t>На основании вышесказанного можно толковать так: пока нет второго подъёма, мы всё ещё будто находимся в Египте.</a:t>
            </a:r>
          </a:p>
          <a:p>
            <a:pPr algn="just">
              <a:lnSpc>
                <a:spcPts val="4592"/>
              </a:lnSpc>
            </a:pPr>
            <a:r>
              <a:rPr lang="en-US" sz="3150">
                <a:solidFill>
                  <a:srgbClr val="000000"/>
                </a:solidFill>
                <a:latin typeface="Calibri (MS)"/>
                <a:ea typeface="Calibri (MS)"/>
                <a:cs typeface="Calibri (MS)"/>
                <a:sym typeface="Calibri (MS)"/>
              </a:rPr>
              <a:t>Тора использует множественное число «дни», чтобы указать, что в течение всего времени вплоть до окончательного Избавления мы продолжаем выходить из Египта снова и снова.</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575415" y="419433"/>
            <a:ext cx="11104809" cy="2219325"/>
          </a:xfrm>
          <a:prstGeom prst="rect">
            <a:avLst/>
          </a:prstGeom>
        </p:spPr>
        <p:txBody>
          <a:bodyPr anchor="t" rtlCol="false" tIns="0" lIns="0" bIns="0" rIns="0">
            <a:spAutoFit/>
          </a:bodyPr>
          <a:lstStyle/>
          <a:p>
            <a:pPr algn="l">
              <a:lnSpc>
                <a:spcPts val="8640"/>
              </a:lnSpc>
            </a:pPr>
            <a:r>
              <a:rPr lang="en-US" sz="7200" b="true">
                <a:solidFill>
                  <a:srgbClr val="1B969B"/>
                </a:solidFill>
                <a:latin typeface="Arial Bold"/>
                <a:ea typeface="Arial Bold"/>
                <a:cs typeface="Arial Bold"/>
                <a:sym typeface="Arial Bold"/>
              </a:rPr>
              <a:t>Б</a:t>
            </a:r>
            <a:r>
              <a:rPr lang="en-US" sz="7200" b="true">
                <a:solidFill>
                  <a:srgbClr val="1B969B"/>
                </a:solidFill>
                <a:latin typeface="Arial Bold"/>
                <a:ea typeface="Arial Bold"/>
                <a:cs typeface="Arial Bold"/>
                <a:sym typeface="Arial Bold"/>
              </a:rPr>
              <a:t>. Значение двух спусков</a:t>
            </a:r>
          </a:p>
        </p:txBody>
      </p:sp>
      <p:grpSp>
        <p:nvGrpSpPr>
          <p:cNvPr name="Group 4" id="4"/>
          <p:cNvGrpSpPr/>
          <p:nvPr/>
        </p:nvGrpSpPr>
        <p:grpSpPr>
          <a:xfrm rot="0">
            <a:off x="15928489" y="9356659"/>
            <a:ext cx="2016608" cy="555994"/>
            <a:chOff x="0" y="0"/>
            <a:chExt cx="3525596" cy="972033"/>
          </a:xfrm>
        </p:grpSpPr>
        <p:sp>
          <p:nvSpPr>
            <p:cNvPr name="Freeform 5" id="5"/>
            <p:cNvSpPr/>
            <p:nvPr/>
          </p:nvSpPr>
          <p:spPr>
            <a:xfrm flipH="false" flipV="false" rot="0">
              <a:off x="0" y="0"/>
              <a:ext cx="3525647" cy="972058"/>
            </a:xfrm>
            <a:custGeom>
              <a:avLst/>
              <a:gdLst/>
              <a:ahLst/>
              <a:cxnLst/>
              <a:rect r="r" b="b" t="t" l="l"/>
              <a:pathLst>
                <a:path h="972058" w="3525647">
                  <a:moveTo>
                    <a:pt x="0" y="0"/>
                  </a:moveTo>
                  <a:lnTo>
                    <a:pt x="3525647" y="0"/>
                  </a:lnTo>
                  <a:lnTo>
                    <a:pt x="3525647" y="972058"/>
                  </a:lnTo>
                  <a:lnTo>
                    <a:pt x="0" y="972058"/>
                  </a:lnTo>
                  <a:close/>
                </a:path>
              </a:pathLst>
            </a:custGeom>
            <a:solidFill>
              <a:srgbClr val="1B969B"/>
            </a:solidFill>
            <a:ln w="12700">
              <a:solidFill>
                <a:srgbClr val="000000"/>
              </a:solidFill>
            </a:ln>
          </p:spPr>
        </p:sp>
      </p:grpSp>
      <p:grpSp>
        <p:nvGrpSpPr>
          <p:cNvPr name="Group 6" id="6"/>
          <p:cNvGrpSpPr/>
          <p:nvPr/>
        </p:nvGrpSpPr>
        <p:grpSpPr>
          <a:xfrm rot="0">
            <a:off x="12290073" y="4733874"/>
            <a:ext cx="6550732" cy="6015376"/>
            <a:chOff x="0" y="0"/>
            <a:chExt cx="2262226" cy="2077346"/>
          </a:xfrm>
        </p:grpSpPr>
        <p:sp>
          <p:nvSpPr>
            <p:cNvPr name="Freeform 7" id="7"/>
            <p:cNvSpPr/>
            <p:nvPr/>
          </p:nvSpPr>
          <p:spPr>
            <a:xfrm flipH="false" flipV="false" rot="0">
              <a:off x="0" y="0"/>
              <a:ext cx="2262226" cy="2077346"/>
            </a:xfrm>
            <a:custGeom>
              <a:avLst/>
              <a:gdLst/>
              <a:ahLst/>
              <a:cxnLst/>
              <a:rect r="r" b="b" t="t" l="l"/>
              <a:pathLst>
                <a:path h="2077346" w="2262226">
                  <a:moveTo>
                    <a:pt x="0" y="0"/>
                  </a:moveTo>
                  <a:lnTo>
                    <a:pt x="2262226" y="0"/>
                  </a:lnTo>
                  <a:lnTo>
                    <a:pt x="2262226" y="2077346"/>
                  </a:lnTo>
                  <a:lnTo>
                    <a:pt x="0" y="2077346"/>
                  </a:lnTo>
                  <a:close/>
                </a:path>
              </a:pathLst>
            </a:custGeom>
            <a:solidFill>
              <a:srgbClr val="E0F5F6"/>
            </a:solidFill>
          </p:spPr>
        </p:sp>
        <p:sp>
          <p:nvSpPr>
            <p:cNvPr name="TextBox 8" id="8"/>
            <p:cNvSpPr txBox="true"/>
            <p:nvPr/>
          </p:nvSpPr>
          <p:spPr>
            <a:xfrm>
              <a:off x="0" y="-9525"/>
              <a:ext cx="2262226" cy="2086871"/>
            </a:xfrm>
            <a:prstGeom prst="rect">
              <a:avLst/>
            </a:prstGeom>
          </p:spPr>
          <p:txBody>
            <a:bodyPr anchor="ctr" rtlCol="false" tIns="50800" lIns="50800" bIns="50800" rIns="50800"/>
            <a:lstStyle/>
            <a:p>
              <a:pPr algn="ctr">
                <a:lnSpc>
                  <a:spcPts val="2520"/>
                </a:lnSpc>
              </a:pPr>
            </a:p>
          </p:txBody>
        </p:sp>
      </p:grpSp>
      <p:grpSp>
        <p:nvGrpSpPr>
          <p:cNvPr name="Group 9" id="9"/>
          <p:cNvGrpSpPr/>
          <p:nvPr/>
        </p:nvGrpSpPr>
        <p:grpSpPr>
          <a:xfrm rot="2700000">
            <a:off x="15370075" y="6983345"/>
            <a:ext cx="4344324" cy="4352731"/>
            <a:chOff x="0" y="0"/>
            <a:chExt cx="1500266" cy="1503169"/>
          </a:xfrm>
        </p:grpSpPr>
        <p:sp>
          <p:nvSpPr>
            <p:cNvPr name="Freeform 10" id="10"/>
            <p:cNvSpPr/>
            <p:nvPr/>
          </p:nvSpPr>
          <p:spPr>
            <a:xfrm flipH="false" flipV="false" rot="0">
              <a:off x="0" y="0"/>
              <a:ext cx="1500266" cy="1503169"/>
            </a:xfrm>
            <a:custGeom>
              <a:avLst/>
              <a:gdLst/>
              <a:ahLst/>
              <a:cxnLst/>
              <a:rect r="r" b="b" t="t" l="l"/>
              <a:pathLst>
                <a:path h="1503169" w="1500266">
                  <a:moveTo>
                    <a:pt x="0" y="0"/>
                  </a:moveTo>
                  <a:lnTo>
                    <a:pt x="1500266" y="0"/>
                  </a:lnTo>
                  <a:lnTo>
                    <a:pt x="1500266" y="1503169"/>
                  </a:lnTo>
                  <a:lnTo>
                    <a:pt x="0" y="1503169"/>
                  </a:lnTo>
                  <a:close/>
                </a:path>
              </a:pathLst>
            </a:custGeom>
            <a:solidFill>
              <a:srgbClr val="FFFFFF"/>
            </a:solidFill>
          </p:spPr>
        </p:sp>
        <p:sp>
          <p:nvSpPr>
            <p:cNvPr name="TextBox 11" id="11"/>
            <p:cNvSpPr txBox="true"/>
            <p:nvPr/>
          </p:nvSpPr>
          <p:spPr>
            <a:xfrm>
              <a:off x="0" y="-9525"/>
              <a:ext cx="1500266" cy="1512694"/>
            </a:xfrm>
            <a:prstGeom prst="rect">
              <a:avLst/>
            </a:prstGeom>
          </p:spPr>
          <p:txBody>
            <a:bodyPr anchor="ctr" rtlCol="false" tIns="50800" lIns="50800" bIns="50800" rIns="50800"/>
            <a:lstStyle/>
            <a:p>
              <a:pPr algn="ctr">
                <a:lnSpc>
                  <a:spcPts val="2520"/>
                </a:lnSpc>
              </a:pPr>
            </a:p>
          </p:txBody>
        </p:sp>
      </p:grpSp>
      <p:grpSp>
        <p:nvGrpSpPr>
          <p:cNvPr name="Group 12" id="12"/>
          <p:cNvGrpSpPr/>
          <p:nvPr/>
        </p:nvGrpSpPr>
        <p:grpSpPr>
          <a:xfrm rot="0">
            <a:off x="15854662" y="9380739"/>
            <a:ext cx="2164901" cy="531913"/>
            <a:chOff x="0" y="0"/>
            <a:chExt cx="747625" cy="183691"/>
          </a:xfrm>
        </p:grpSpPr>
        <p:sp>
          <p:nvSpPr>
            <p:cNvPr name="Freeform 13" id="13"/>
            <p:cNvSpPr/>
            <p:nvPr/>
          </p:nvSpPr>
          <p:spPr>
            <a:xfrm flipH="false" flipV="false" rot="0">
              <a:off x="0" y="0"/>
              <a:ext cx="747625" cy="183691"/>
            </a:xfrm>
            <a:custGeom>
              <a:avLst/>
              <a:gdLst/>
              <a:ahLst/>
              <a:cxnLst/>
              <a:rect r="r" b="b" t="t" l="l"/>
              <a:pathLst>
                <a:path h="183691" w="747625">
                  <a:moveTo>
                    <a:pt x="0" y="0"/>
                  </a:moveTo>
                  <a:lnTo>
                    <a:pt x="747625" y="0"/>
                  </a:lnTo>
                  <a:lnTo>
                    <a:pt x="747625" y="183691"/>
                  </a:lnTo>
                  <a:lnTo>
                    <a:pt x="0" y="183691"/>
                  </a:lnTo>
                  <a:close/>
                </a:path>
              </a:pathLst>
            </a:custGeom>
            <a:solidFill>
              <a:srgbClr val="1A969B"/>
            </a:solidFill>
          </p:spPr>
        </p:sp>
        <p:sp>
          <p:nvSpPr>
            <p:cNvPr name="TextBox 14" id="14"/>
            <p:cNvSpPr txBox="true"/>
            <p:nvPr/>
          </p:nvSpPr>
          <p:spPr>
            <a:xfrm>
              <a:off x="0" y="-9525"/>
              <a:ext cx="747625" cy="193216"/>
            </a:xfrm>
            <a:prstGeom prst="rect">
              <a:avLst/>
            </a:prstGeom>
          </p:spPr>
          <p:txBody>
            <a:bodyPr anchor="ctr" rtlCol="false" tIns="50800" lIns="50800" bIns="50800" rIns="50800"/>
            <a:lstStyle/>
            <a:p>
              <a:pPr algn="ctr">
                <a:lnSpc>
                  <a:spcPts val="2520"/>
                </a:lnSpc>
              </a:pPr>
            </a:p>
          </p:txBody>
        </p:sp>
      </p:grpSp>
      <p:sp>
        <p:nvSpPr>
          <p:cNvPr name="Freeform 15" id="15" descr="תמונה שמכילה טקסט, גופן, צילום מסך, גרפיקה"/>
          <p:cNvSpPr/>
          <p:nvPr/>
        </p:nvSpPr>
        <p:spPr>
          <a:xfrm flipH="false" flipV="false" rot="0">
            <a:off x="12194286" y="6989034"/>
            <a:ext cx="6334046" cy="2447387"/>
          </a:xfrm>
          <a:custGeom>
            <a:avLst/>
            <a:gdLst/>
            <a:ahLst/>
            <a:cxnLst/>
            <a:rect r="r" b="b" t="t" l="l"/>
            <a:pathLst>
              <a:path h="2447387" w="6334046">
                <a:moveTo>
                  <a:pt x="0" y="0"/>
                </a:moveTo>
                <a:lnTo>
                  <a:pt x="6334046" y="0"/>
                </a:lnTo>
                <a:lnTo>
                  <a:pt x="6334046" y="2447387"/>
                </a:lnTo>
                <a:lnTo>
                  <a:pt x="0" y="2447387"/>
                </a:lnTo>
                <a:lnTo>
                  <a:pt x="0" y="0"/>
                </a:lnTo>
                <a:close/>
              </a:path>
            </a:pathLst>
          </a:custGeom>
          <a:blipFill>
            <a:blip r:embed="rId3"/>
            <a:stretch>
              <a:fillRect l="-4365" t="0" r="-4365" b="0"/>
            </a:stretch>
          </a:blipFill>
        </p:spPr>
      </p:sp>
      <p:sp>
        <p:nvSpPr>
          <p:cNvPr name="TextBox 16" id="16"/>
          <p:cNvSpPr txBox="true"/>
          <p:nvPr/>
        </p:nvSpPr>
        <p:spPr>
          <a:xfrm rot="0">
            <a:off x="15924385" y="9415228"/>
            <a:ext cx="2025456" cy="258771"/>
          </a:xfrm>
          <a:prstGeom prst="rect">
            <a:avLst/>
          </a:prstGeom>
        </p:spPr>
        <p:txBody>
          <a:bodyPr anchor="t" rtlCol="false" tIns="0" lIns="0" bIns="0" rIns="0">
            <a:spAutoFit/>
          </a:bodyPr>
          <a:lstStyle/>
          <a:p>
            <a:pPr algn="ctr">
              <a:lnSpc>
                <a:spcPts val="1921"/>
              </a:lnSpc>
            </a:pPr>
            <a:r>
              <a:rPr lang="en-US" sz="1601">
                <a:solidFill>
                  <a:srgbClr val="FFFFFF"/>
                </a:solidFill>
                <a:latin typeface="Arial"/>
                <a:ea typeface="Arial"/>
                <a:cs typeface="Arial"/>
                <a:sym typeface="Arial"/>
              </a:rPr>
              <a:t>Бо </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27543" y="1294038"/>
            <a:ext cx="13716000" cy="875503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В </a:t>
            </a:r>
            <a:r>
              <a:rPr lang="en-US" sz="3150">
                <a:solidFill>
                  <a:srgbClr val="000000"/>
                </a:solidFill>
                <a:latin typeface="Calibri (MS)"/>
                <a:ea typeface="Calibri (MS)"/>
                <a:cs typeface="Calibri (MS)"/>
                <a:sym typeface="Calibri (MS)"/>
              </a:rPr>
              <a:t>«Тора Ор» и «Торат Хаим» объясняется, какими были два духовных спуска египетского Изгнания. И сейчас нам предстоит объяснить, как они воплощаются в нашей повседневной жизни.</a:t>
            </a:r>
          </a:p>
          <a:p>
            <a:pPr algn="just">
              <a:lnSpc>
                <a:spcPts val="4592"/>
              </a:lnSpc>
            </a:pPr>
            <a:r>
              <a:rPr lang="en-US" sz="3150">
                <a:solidFill>
                  <a:srgbClr val="000000"/>
                </a:solidFill>
                <a:latin typeface="Calibri (MS)"/>
                <a:ea typeface="Calibri (MS)"/>
                <a:cs typeface="Calibri (MS)"/>
                <a:sym typeface="Calibri (MS)"/>
              </a:rPr>
              <a:t>В целом, нисхождение состояло в том, что Яаков и его сыновья покинули Землю Израиля — «Землю, к которой [устремлены] очи Г-спода, Б-га твоего, от начала года и до конца года» — и сошли в Египет.</a:t>
            </a:r>
          </a:p>
          <a:p>
            <a:pPr algn="just">
              <a:lnSpc>
                <a:spcPts val="4592"/>
              </a:lnSpc>
            </a:pPr>
            <a:r>
              <a:rPr lang="en-US" sz="3150">
                <a:solidFill>
                  <a:srgbClr val="000000"/>
                </a:solidFill>
                <a:latin typeface="Calibri (MS)"/>
                <a:ea typeface="Calibri (MS)"/>
                <a:cs typeface="Calibri (MS)"/>
                <a:sym typeface="Calibri (MS)"/>
              </a:rPr>
              <a:t>То, что взор Творца обращен к Земле Израиля, отражается в том факте, что это земля, которая «от дождя небесного пьет воду».</a:t>
            </a:r>
          </a:p>
          <a:p>
            <a:pPr algn="just">
              <a:lnSpc>
                <a:spcPts val="4592"/>
              </a:lnSpc>
            </a:pPr>
            <a:r>
              <a:rPr lang="en-US" sz="3150">
                <a:solidFill>
                  <a:srgbClr val="000000"/>
                </a:solidFill>
                <a:latin typeface="Calibri (MS)"/>
                <a:ea typeface="Calibri (MS)"/>
                <a:cs typeface="Calibri (MS)"/>
                <a:sym typeface="Calibri (MS)"/>
              </a:rPr>
              <a:t>Когда человек вспахивает своё поле, засевает его и делает всё, что в его силах, он всё равно не может быть уверен, что на нём что-то вырастет. Нужно обращать свой взор к небесам и просить Б-га о дожде, поскольку Земля Израиля орошается исключительно дождём с неба.</a:t>
            </a:r>
          </a:p>
          <a:p>
            <a:pPr algn="just">
              <a:lnSpc>
                <a:spcPts val="4592"/>
              </a:lnSpc>
            </a:pPr>
            <a:r>
              <a:rPr lang="en-US" sz="3150">
                <a:solidFill>
                  <a:srgbClr val="000000"/>
                </a:solidFill>
                <a:latin typeface="Calibri (MS)"/>
                <a:ea typeface="Calibri (MS)"/>
                <a:cs typeface="Calibri (MS)"/>
                <a:sym typeface="Calibri (MS)"/>
              </a:rPr>
              <a:t>Такое представление исключает ошибочное мнение, что «моя сила и крепость руки моей доставили мне это богатство». Согласно этому представлению, люди сами по себе бессильны и подчинены воле Б-га.</a:t>
            </a:r>
          </a:p>
        </p:txBody>
      </p:sp>
      <p:sp>
        <p:nvSpPr>
          <p:cNvPr name="TextBox 4" id="4"/>
          <p:cNvSpPr txBox="true"/>
          <p:nvPr/>
        </p:nvSpPr>
        <p:spPr>
          <a:xfrm rot="0">
            <a:off x="3446593" y="215075"/>
            <a:ext cx="1470393"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Ребе</a:t>
            </a:r>
          </a:p>
        </p:txBody>
      </p:sp>
      <p:sp>
        <p:nvSpPr>
          <p:cNvPr name="AutoShape 5" id="5"/>
          <p:cNvSpPr/>
          <p:nvPr/>
        </p:nvSpPr>
        <p:spPr>
          <a:xfrm flipV="true">
            <a:off x="3446593" y="853250"/>
            <a:ext cx="1139598" cy="0"/>
          </a:xfrm>
          <a:prstGeom prst="line">
            <a:avLst/>
          </a:prstGeom>
          <a:ln cap="flat" w="76200">
            <a:solidFill>
              <a:srgbClr val="30BFBF"/>
            </a:solidFill>
            <a:prstDash val="solid"/>
            <a:headEnd type="none" len="sm" w="sm"/>
            <a:tailEnd type="none" len="sm" w="sm"/>
          </a:ln>
        </p:spPr>
      </p:sp>
      <p:sp>
        <p:nvSpPr>
          <p:cNvPr name="TextBox 6" id="6"/>
          <p:cNvSpPr txBox="true"/>
          <p:nvPr/>
        </p:nvSpPr>
        <p:spPr>
          <a:xfrm rot="0">
            <a:off x="3464776" y="929450"/>
            <a:ext cx="9021270" cy="523875"/>
          </a:xfrm>
          <a:prstGeom prst="rect">
            <a:avLst/>
          </a:prstGeom>
        </p:spPr>
        <p:txBody>
          <a:bodyPr anchor="t" rtlCol="false" tIns="0" lIns="0" bIns="0" rIns="0">
            <a:spAutoFit/>
          </a:bodyPr>
          <a:lstStyle/>
          <a:p>
            <a:pPr algn="l">
              <a:lnSpc>
                <a:spcPts val="3600"/>
              </a:lnSpc>
            </a:pPr>
            <a:r>
              <a:rPr lang="en-US" sz="3000" b="true">
                <a:solidFill>
                  <a:srgbClr val="1A969B"/>
                </a:solidFill>
                <a:latin typeface="Calibri (MS) Bold"/>
                <a:ea typeface="Calibri (MS) Bold"/>
                <a:cs typeface="Calibri (MS) Bold"/>
                <a:sym typeface="Calibri (MS) Bold"/>
              </a:rPr>
              <a:t>Жиз</a:t>
            </a:r>
            <a:r>
              <a:rPr lang="en-US" sz="3000" b="true">
                <a:solidFill>
                  <a:srgbClr val="1A969B"/>
                </a:solidFill>
                <a:latin typeface="Calibri (MS) Bold"/>
                <a:ea typeface="Calibri (MS) Bold"/>
                <a:cs typeface="Calibri (MS) Bold"/>
                <a:sym typeface="Calibri (MS) Bold"/>
              </a:rPr>
              <a:t>нь в Израиле — видение Б-жественности</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27543" y="306584"/>
            <a:ext cx="13831757" cy="294478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В Е</a:t>
            </a:r>
            <a:r>
              <a:rPr lang="en-US" sz="3150">
                <a:solidFill>
                  <a:srgbClr val="000000"/>
                </a:solidFill>
                <a:latin typeface="Calibri (MS)"/>
                <a:ea typeface="Calibri (MS)"/>
                <a:cs typeface="Calibri (MS)"/>
                <a:sym typeface="Calibri (MS)"/>
              </a:rPr>
              <a:t>гипте, напротив, действуют другие порядки. Здесь течет река Нил, которая имеет обыкновение подниматься в определённое время года и орошать поля, что создает предпосылку для ошибочного вывода, что «моя сила и крепость руки моей доставили мне это богатство». Человек может верить, что всё находится в руках природы, и забыть о Б-ге.</a:t>
            </a:r>
          </a:p>
        </p:txBody>
      </p:sp>
      <p:sp>
        <p:nvSpPr>
          <p:cNvPr name="TextBox 4" id="4"/>
          <p:cNvSpPr txBox="true"/>
          <p:nvPr/>
        </p:nvSpPr>
        <p:spPr>
          <a:xfrm rot="0">
            <a:off x="3464776" y="-58005"/>
            <a:ext cx="9021270" cy="523875"/>
          </a:xfrm>
          <a:prstGeom prst="rect">
            <a:avLst/>
          </a:prstGeom>
        </p:spPr>
        <p:txBody>
          <a:bodyPr anchor="t" rtlCol="false" tIns="0" lIns="0" bIns="0" rIns="0">
            <a:spAutoFit/>
          </a:bodyPr>
          <a:lstStyle/>
          <a:p>
            <a:pPr algn="l">
              <a:lnSpc>
                <a:spcPts val="3600"/>
              </a:lnSpc>
            </a:pPr>
            <a:r>
              <a:rPr lang="en-US" sz="3000" b="true">
                <a:solidFill>
                  <a:srgbClr val="1A969B"/>
                </a:solidFill>
                <a:latin typeface="Calibri (MS) Bold"/>
                <a:ea typeface="Calibri (MS) Bold"/>
                <a:cs typeface="Calibri (MS) Bold"/>
                <a:sym typeface="Calibri (MS) Bold"/>
              </a:rPr>
              <a:t>Ег</a:t>
            </a:r>
            <a:r>
              <a:rPr lang="en-US" sz="3000" b="true">
                <a:solidFill>
                  <a:srgbClr val="1A969B"/>
                </a:solidFill>
                <a:latin typeface="Calibri (MS) Bold"/>
                <a:ea typeface="Calibri (MS) Bold"/>
                <a:cs typeface="Calibri (MS) Bold"/>
                <a:sym typeface="Calibri (MS) Bold"/>
              </a:rPr>
              <a:t>ипет — природа скрывает Б-жественность</a:t>
            </a:r>
          </a:p>
        </p:txBody>
      </p:sp>
      <p:sp>
        <p:nvSpPr>
          <p:cNvPr name="TextBox 5" id="5"/>
          <p:cNvSpPr txBox="true"/>
          <p:nvPr/>
        </p:nvSpPr>
        <p:spPr>
          <a:xfrm rot="0">
            <a:off x="3427543" y="3549284"/>
            <a:ext cx="13831757" cy="643093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Однако </a:t>
            </a:r>
            <a:r>
              <a:rPr lang="en-US" sz="3150">
                <a:solidFill>
                  <a:srgbClr val="000000"/>
                </a:solidFill>
                <a:latin typeface="Calibri (MS)"/>
                <a:ea typeface="Calibri (MS)"/>
                <a:cs typeface="Calibri (MS)"/>
                <a:sym typeface="Calibri (MS)"/>
              </a:rPr>
              <a:t>правда в том, что причина, по которой Нил поднимается и орошает поля, — это благословение Б-га, данное Яаковом фараону, чтобы Нил поднимался к нему навстречу. Но «привычка — вторая натура», и человек забывает, что всё это благословение Б-га, воспринимая его просто как естественное следствие. Слово «природа» (тева) происходит от того же корня, что и «утонул», что означает, что истина скрыта и погружена за завесу природы.</a:t>
            </a:r>
          </a:p>
          <a:p>
            <a:pPr algn="just">
              <a:lnSpc>
                <a:spcPts val="4592"/>
              </a:lnSpc>
            </a:pPr>
            <a:r>
              <a:rPr lang="en-US" sz="3150">
                <a:solidFill>
                  <a:srgbClr val="000000"/>
                </a:solidFill>
                <a:latin typeface="Calibri (MS)"/>
                <a:ea typeface="Calibri (MS)"/>
                <a:cs typeface="Calibri (MS)"/>
                <a:sym typeface="Calibri (MS)"/>
              </a:rPr>
              <a:t>Нет лучшего примера, чем поколение пустыни. «Поколение знания», которое получило Тору, став свидетелем нисхождения Б-га на гору Синай, чтобы сделать наш мир Его обителью. Тем не менее Мидраш спрашивает: почему ман должен был спускаться ежедневно, множа количество предстоявших чудес? Ведь ман мог бы спуститься один раз на все сорок лет, проведённых евреями в пустыне.</a:t>
            </a:r>
          </a:p>
        </p:txBody>
      </p:sp>
      <p:sp>
        <p:nvSpPr>
          <p:cNvPr name="TextBox 6" id="6"/>
          <p:cNvSpPr txBox="true"/>
          <p:nvPr/>
        </p:nvSpPr>
        <p:spPr>
          <a:xfrm rot="0">
            <a:off x="3464776" y="3184696"/>
            <a:ext cx="9021270" cy="523875"/>
          </a:xfrm>
          <a:prstGeom prst="rect">
            <a:avLst/>
          </a:prstGeom>
        </p:spPr>
        <p:txBody>
          <a:bodyPr anchor="t" rtlCol="false" tIns="0" lIns="0" bIns="0" rIns="0">
            <a:spAutoFit/>
          </a:bodyPr>
          <a:lstStyle/>
          <a:p>
            <a:pPr algn="l">
              <a:lnSpc>
                <a:spcPts val="3600"/>
              </a:lnSpc>
            </a:pPr>
            <a:r>
              <a:rPr lang="en-US" sz="3000" b="true">
                <a:solidFill>
                  <a:srgbClr val="1A969B"/>
                </a:solidFill>
                <a:latin typeface="Calibri (MS) Bold"/>
                <a:ea typeface="Calibri (MS) Bold"/>
                <a:cs typeface="Calibri (MS) Bold"/>
                <a:sym typeface="Calibri (MS) Bold"/>
              </a:rPr>
              <a:t>О</a:t>
            </a:r>
            <a:r>
              <a:rPr lang="en-US" sz="3000" b="true">
                <a:solidFill>
                  <a:srgbClr val="1A969B"/>
                </a:solidFill>
                <a:latin typeface="Calibri (MS) Bold"/>
                <a:ea typeface="Calibri (MS) Bold"/>
                <a:cs typeface="Calibri (MS) Bold"/>
                <a:sym typeface="Calibri (MS) Bold"/>
              </a:rPr>
              <a:t>днократные чудеса не помогают</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21732" y="1872110"/>
            <a:ext cx="13716000" cy="701196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Ра</a:t>
            </a:r>
            <a:r>
              <a:rPr lang="en-US" sz="3150">
                <a:solidFill>
                  <a:srgbClr val="000000"/>
                </a:solidFill>
                <a:latin typeface="Calibri (MS)"/>
                <a:ea typeface="Calibri (MS)"/>
                <a:cs typeface="Calibri (MS)"/>
                <a:sym typeface="Calibri (MS)"/>
              </a:rPr>
              <a:t>бби Шимон говорит: «Почему ман не выпал сразу на весь год? Чтобы они (евреи) обращали сердца свои к Отцу своему Небесному».</a:t>
            </a:r>
          </a:p>
          <a:p>
            <a:pPr algn="just">
              <a:lnSpc>
                <a:spcPts val="4592"/>
              </a:lnSpc>
            </a:pPr>
            <a:r>
              <a:rPr lang="en-US" sz="3150">
                <a:solidFill>
                  <a:srgbClr val="000000"/>
                </a:solidFill>
                <a:latin typeface="Calibri (MS)"/>
                <a:ea typeface="Calibri (MS)"/>
                <a:cs typeface="Calibri (MS)"/>
                <a:sym typeface="Calibri (MS)"/>
              </a:rPr>
              <a:t>Какой аллегории можно это уподобить? Это подобно царю, который постановил, что его сын будет получать пропитание только раз в год, и он приходил приветствовать отца только во время получения своей нормы. Однажды царь постановил, что сын будет получать пропитание каждый день. Сын сказал: «Даже если я приветствую отца только во время получения пропитания, мне этого достаточно».</a:t>
            </a:r>
          </a:p>
          <a:p>
            <a:pPr algn="just">
              <a:lnSpc>
                <a:spcPts val="4592"/>
              </a:lnSpc>
            </a:pPr>
            <a:r>
              <a:rPr lang="en-US" sz="3150">
                <a:solidFill>
                  <a:srgbClr val="000000"/>
                </a:solidFill>
                <a:latin typeface="Calibri (MS)"/>
                <a:ea typeface="Calibri (MS)"/>
                <a:cs typeface="Calibri (MS)"/>
                <a:sym typeface="Calibri (MS)"/>
              </a:rPr>
              <a:t>Так и сыны Израиля: в доме одного человека было пять сыновей или пять дочерей, они сидели и ждали, говоря: «Возможно, ман не выпадет завтра, и мы умрём от голода. Да будет воля Твоя, чтобы он выпал!» И так они обращали сердца свои к небесам.</a:t>
            </a:r>
          </a:p>
        </p:txBody>
      </p:sp>
      <p:sp>
        <p:nvSpPr>
          <p:cNvPr name="TextBox 4" id="4"/>
          <p:cNvSpPr txBox="true"/>
          <p:nvPr/>
        </p:nvSpPr>
        <p:spPr>
          <a:xfrm rot="0">
            <a:off x="3385957" y="952052"/>
            <a:ext cx="11433000" cy="400050"/>
          </a:xfrm>
          <a:prstGeom prst="rect">
            <a:avLst/>
          </a:prstGeom>
        </p:spPr>
        <p:txBody>
          <a:bodyPr anchor="t" rtlCol="false" tIns="0" lIns="0" bIns="0" rIns="0">
            <a:spAutoFit/>
          </a:bodyPr>
          <a:lstStyle/>
          <a:p>
            <a:pPr algn="l">
              <a:lnSpc>
                <a:spcPts val="2879"/>
              </a:lnSpc>
            </a:pPr>
            <a:r>
              <a:rPr lang="en-US" sz="2400" b="true">
                <a:solidFill>
                  <a:srgbClr val="1A969B"/>
                </a:solidFill>
                <a:latin typeface="Calibri (MS) Bold"/>
                <a:ea typeface="Calibri (MS) Bold"/>
                <a:cs typeface="Calibri (MS) Bold"/>
                <a:sym typeface="Calibri (MS) Bold"/>
              </a:rPr>
              <a:t>Сифри</a:t>
            </a:r>
            <a:r>
              <a:rPr lang="en-US" sz="2400" b="true">
                <a:solidFill>
                  <a:srgbClr val="1A969B"/>
                </a:solidFill>
                <a:latin typeface="Calibri (MS) Bold"/>
                <a:ea typeface="Calibri (MS) Bold"/>
                <a:cs typeface="Calibri (MS) Bold"/>
                <a:sym typeface="Calibri (MS) Bold"/>
              </a:rPr>
              <a:t>, Беаалотха, 85</a:t>
            </a:r>
          </a:p>
        </p:txBody>
      </p:sp>
      <p:sp>
        <p:nvSpPr>
          <p:cNvPr name="TextBox 5" id="5"/>
          <p:cNvSpPr txBox="true"/>
          <p:nvPr/>
        </p:nvSpPr>
        <p:spPr>
          <a:xfrm rot="0">
            <a:off x="3385957" y="361502"/>
            <a:ext cx="5556680"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Первоисточник 5</a:t>
            </a:r>
          </a:p>
        </p:txBody>
      </p:sp>
      <p:sp>
        <p:nvSpPr>
          <p:cNvPr name="AutoShape 6" id="6"/>
          <p:cNvSpPr/>
          <p:nvPr/>
        </p:nvSpPr>
        <p:spPr>
          <a:xfrm flipV="true">
            <a:off x="3421732" y="1472060"/>
            <a:ext cx="1139598" cy="0"/>
          </a:xfrm>
          <a:prstGeom prst="line">
            <a:avLst/>
          </a:prstGeom>
          <a:ln cap="flat" w="76200">
            <a:solidFill>
              <a:srgbClr val="30BFBF"/>
            </a:solidFill>
            <a:prstDash val="solid"/>
            <a:headEnd type="none" len="sm" w="sm"/>
            <a:tailEnd type="none" len="sm" w="sm"/>
          </a:ln>
        </p:spPr>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27543" y="958426"/>
            <a:ext cx="13716000" cy="410683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Объяснение заключается в том, что если бы ман спустился лишь единожды, то со временем еврейский народ забыл бы, что питается «хлебом с небес», потому что у них был бы готовый запас пищи. Видеть, как ман спускался вчера, не то же самое, что видеть его сегодня, и тем более по прошествии множества лет. Если так было с «поколением пустыни», то тем более это относится к обычным людям, для которых «привычка — вторая натура» и которые забывают истину.</a:t>
            </a:r>
          </a:p>
        </p:txBody>
      </p:sp>
      <p:sp>
        <p:nvSpPr>
          <p:cNvPr name="TextBox 4" id="4"/>
          <p:cNvSpPr txBox="true"/>
          <p:nvPr/>
        </p:nvSpPr>
        <p:spPr>
          <a:xfrm rot="0">
            <a:off x="3446593" y="274626"/>
            <a:ext cx="1470393"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Ребе</a:t>
            </a:r>
          </a:p>
        </p:txBody>
      </p:sp>
      <p:sp>
        <p:nvSpPr>
          <p:cNvPr name="AutoShape 5" id="5"/>
          <p:cNvSpPr/>
          <p:nvPr/>
        </p:nvSpPr>
        <p:spPr>
          <a:xfrm flipV="true">
            <a:off x="3446593" y="912801"/>
            <a:ext cx="1139598" cy="0"/>
          </a:xfrm>
          <a:prstGeom prst="line">
            <a:avLst/>
          </a:prstGeom>
          <a:ln cap="flat" w="76200">
            <a:solidFill>
              <a:srgbClr val="30BFBF"/>
            </a:solidFill>
            <a:prstDash val="solid"/>
            <a:headEnd type="none" len="sm" w="sm"/>
            <a:tailEnd type="none" len="sm" w="sm"/>
          </a:ln>
        </p:spPr>
      </p:sp>
      <p:sp>
        <p:nvSpPr>
          <p:cNvPr name="TextBox 6" id="6"/>
          <p:cNvSpPr txBox="true"/>
          <p:nvPr/>
        </p:nvSpPr>
        <p:spPr>
          <a:xfrm rot="0">
            <a:off x="3427543" y="5515577"/>
            <a:ext cx="13716000" cy="468786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В </a:t>
            </a:r>
            <a:r>
              <a:rPr lang="en-US" sz="3150">
                <a:solidFill>
                  <a:srgbClr val="000000"/>
                </a:solidFill>
                <a:latin typeface="Calibri (MS)"/>
                <a:ea typeface="Calibri (MS)"/>
                <a:cs typeface="Calibri (MS)"/>
                <a:sym typeface="Calibri (MS)"/>
              </a:rPr>
              <a:t>рамках египетского изгнания есть два спуска. Первый спуск — в недельной главе Ваигаш, при жизни Яакова и его сыновей. Второй — в главе Шмот, после смерти всех сыновей Яакова.</a:t>
            </a:r>
          </a:p>
          <a:p>
            <a:pPr algn="just">
              <a:lnSpc>
                <a:spcPts val="4592"/>
              </a:lnSpc>
            </a:pPr>
            <a:r>
              <a:rPr lang="en-US" sz="3150">
                <a:solidFill>
                  <a:srgbClr val="000000"/>
                </a:solidFill>
                <a:latin typeface="Calibri (MS)"/>
                <a:ea typeface="Calibri (MS)"/>
                <a:cs typeface="Calibri (MS)"/>
                <a:sym typeface="Calibri (MS)"/>
              </a:rPr>
              <a:t>Пока Яаков был жив, мрак изгнания не был столь большим, потому что каждый мог прийти к нему и поинтересоваться, и он ответил бы, что подъём Нила — результат его благословения.</a:t>
            </a:r>
          </a:p>
          <a:p>
            <a:pPr algn="just">
              <a:lnSpc>
                <a:spcPts val="4592"/>
              </a:lnSpc>
            </a:pPr>
            <a:r>
              <a:rPr lang="en-US" sz="3150">
                <a:solidFill>
                  <a:srgbClr val="000000"/>
                </a:solidFill>
                <a:latin typeface="Calibri (MS)"/>
                <a:ea typeface="Calibri (MS)"/>
                <a:cs typeface="Calibri (MS)"/>
                <a:sym typeface="Calibri (MS)"/>
              </a:rPr>
              <a:t>Но даже после смерти Яакова, пока Йосеф был ещё жив и правил Египтом, контроль Б-га за природой был очевидным.</a:t>
            </a:r>
          </a:p>
        </p:txBody>
      </p:sp>
      <p:sp>
        <p:nvSpPr>
          <p:cNvPr name="TextBox 7" id="7"/>
          <p:cNvSpPr txBox="true"/>
          <p:nvPr/>
        </p:nvSpPr>
        <p:spPr>
          <a:xfrm rot="0">
            <a:off x="3464776" y="5150988"/>
            <a:ext cx="9021270" cy="523875"/>
          </a:xfrm>
          <a:prstGeom prst="rect">
            <a:avLst/>
          </a:prstGeom>
        </p:spPr>
        <p:txBody>
          <a:bodyPr anchor="t" rtlCol="false" tIns="0" lIns="0" bIns="0" rIns="0">
            <a:spAutoFit/>
          </a:bodyPr>
          <a:lstStyle/>
          <a:p>
            <a:pPr algn="l">
              <a:lnSpc>
                <a:spcPts val="3600"/>
              </a:lnSpc>
            </a:pPr>
            <a:r>
              <a:rPr lang="en-US" sz="3000" b="true">
                <a:solidFill>
                  <a:srgbClr val="1A969B"/>
                </a:solidFill>
                <a:latin typeface="Calibri (MS) Bold"/>
                <a:ea typeface="Calibri (MS) Bold"/>
                <a:cs typeface="Calibri (MS) Bold"/>
                <a:sym typeface="Calibri (MS) Bold"/>
              </a:rPr>
              <a:t>В</a:t>
            </a:r>
            <a:r>
              <a:rPr lang="en-US" sz="3000" b="true">
                <a:solidFill>
                  <a:srgbClr val="1A969B"/>
                </a:solidFill>
                <a:latin typeface="Calibri (MS) Bold"/>
                <a:ea typeface="Calibri (MS) Bold"/>
                <a:cs typeface="Calibri (MS) Bold"/>
                <a:sym typeface="Calibri (MS) Bold"/>
              </a:rPr>
              <a:t>аигаш — первый спуск</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27543" y="-142875"/>
            <a:ext cx="13716000" cy="1049811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Йосеф был продолжением Яакова, как сказано: «Вот родословие Яакова: Йосеф…»</a:t>
            </a:r>
          </a:p>
          <a:p>
            <a:pPr algn="just">
              <a:lnSpc>
                <a:spcPts val="4592"/>
              </a:lnSpc>
            </a:pPr>
            <a:r>
              <a:rPr lang="en-US" sz="3150">
                <a:solidFill>
                  <a:srgbClr val="000000"/>
                </a:solidFill>
                <a:latin typeface="Calibri (MS)"/>
                <a:ea typeface="Calibri (MS)"/>
                <a:cs typeface="Calibri (MS)"/>
                <a:sym typeface="Calibri (MS)"/>
              </a:rPr>
              <a:t>После смерти Йосефа некоторые из его братьев были ещё живы. Они прибыли из Земли Израиля и сознавали, что «от дождя небесного пьет она воду».</a:t>
            </a:r>
          </a:p>
          <a:p>
            <a:pPr algn="just">
              <a:lnSpc>
                <a:spcPts val="4592"/>
              </a:lnSpc>
            </a:pPr>
            <a:r>
              <a:rPr lang="en-US" sz="3150">
                <a:solidFill>
                  <a:srgbClr val="000000"/>
                </a:solidFill>
                <a:latin typeface="Calibri (MS)"/>
                <a:ea typeface="Calibri (MS)"/>
                <a:cs typeface="Calibri (MS)"/>
                <a:sym typeface="Calibri (MS)"/>
              </a:rPr>
              <a:t>Оказавшись в Египте, где Б-жественное для них стало менее явным, чем природное, дети Яакова тем не менее не утратили понимания, что даже на чужбине природа на самом деле находится в Его власти, видев в Земле Израиля «очи Б-га».</a:t>
            </a:r>
          </a:p>
          <a:p>
            <a:pPr algn="just">
              <a:lnSpc>
                <a:spcPts val="4592"/>
              </a:lnSpc>
            </a:pPr>
            <a:r>
              <a:rPr lang="en-US" sz="3150">
                <a:solidFill>
                  <a:srgbClr val="000000"/>
                </a:solidFill>
                <a:latin typeface="Calibri (MS)"/>
                <a:ea typeface="Calibri (MS)"/>
                <a:cs typeface="Calibri (MS)"/>
                <a:sym typeface="Calibri (MS)"/>
              </a:rPr>
              <a:t>В другом месте дается похожее объяснение относительно чудес. Чудеса не только открыто проявляют Б-жественность, они также учат нас, что сама природа находится под контролем Б-га. Слово «чудо» (нес) на святом языке означает также «возносить», потому что чудеса «поднимают» мир, показывая всем, что природа тоже в Его власти.</a:t>
            </a:r>
          </a:p>
          <a:p>
            <a:pPr algn="just">
              <a:lnSpc>
                <a:spcPts val="4592"/>
              </a:lnSpc>
            </a:pPr>
            <a:r>
              <a:rPr lang="en-US" sz="3150">
                <a:solidFill>
                  <a:srgbClr val="000000"/>
                </a:solidFill>
                <a:latin typeface="Calibri (MS)"/>
                <a:ea typeface="Calibri (MS)"/>
                <a:cs typeface="Calibri (MS)"/>
                <a:sym typeface="Calibri (MS)"/>
              </a:rPr>
              <a:t>Если бы в природе все действительно было подчинено иной силе, то как чудо могло бы взять над ней верх и противостоять ей? Нечто подобное рассказывает Талмуд о приписывании неким язычником власти над верхней половиной тела одному божеству, а над нижней — другому: если это две отдельные силы, как нижняя позволяет верхней мочиться?</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21732" y="1595885"/>
            <a:ext cx="13716000" cy="468786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Персидский жрец сказал Амеймару: «Твоя верхняя половина от Ормузда — доброго божества, которое создаёт важные и лучшие части, — а твоя нижняя половина от Ахримана — злого божества»</a:t>
            </a:r>
          </a:p>
          <a:p>
            <a:pPr algn="just">
              <a:lnSpc>
                <a:spcPts val="4592"/>
              </a:lnSpc>
            </a:pPr>
            <a:r>
              <a:rPr lang="en-US" sz="3150">
                <a:solidFill>
                  <a:srgbClr val="000000"/>
                </a:solidFill>
                <a:latin typeface="Calibri (MS)"/>
                <a:ea typeface="Calibri (MS)"/>
                <a:cs typeface="Calibri (MS)"/>
                <a:sym typeface="Calibri (MS)"/>
              </a:rPr>
              <a:t>Амеймар ответил: «Если так, почему злое божество позволяет доброму божеству проводить воду, которую он пьёт, через свою территорию? Мы пьём ртом — верхней половиной тела, а вода выходит как моча — из нижней половины!»</a:t>
            </a:r>
          </a:p>
          <a:p>
            <a:pPr algn="just">
              <a:lnSpc>
                <a:spcPts val="4592"/>
              </a:lnSpc>
            </a:pPr>
          </a:p>
        </p:txBody>
      </p:sp>
      <p:sp>
        <p:nvSpPr>
          <p:cNvPr name="TextBox 4" id="4"/>
          <p:cNvSpPr txBox="true"/>
          <p:nvPr/>
        </p:nvSpPr>
        <p:spPr>
          <a:xfrm rot="0">
            <a:off x="3385957" y="952052"/>
            <a:ext cx="11433000" cy="400050"/>
          </a:xfrm>
          <a:prstGeom prst="rect">
            <a:avLst/>
          </a:prstGeom>
        </p:spPr>
        <p:txBody>
          <a:bodyPr anchor="t" rtlCol="false" tIns="0" lIns="0" bIns="0" rIns="0">
            <a:spAutoFit/>
          </a:bodyPr>
          <a:lstStyle/>
          <a:p>
            <a:pPr algn="l">
              <a:lnSpc>
                <a:spcPts val="2879"/>
              </a:lnSpc>
            </a:pPr>
            <a:r>
              <a:rPr lang="en-US" sz="2400" b="true">
                <a:solidFill>
                  <a:srgbClr val="1A969B"/>
                </a:solidFill>
                <a:latin typeface="Calibri (MS) Bold"/>
                <a:ea typeface="Calibri (MS) Bold"/>
                <a:cs typeface="Calibri (MS) Bold"/>
                <a:sym typeface="Calibri (MS) Bold"/>
              </a:rPr>
              <a:t>Талмуд, Санедрин</a:t>
            </a:r>
            <a:r>
              <a:rPr lang="en-US" sz="2400" b="true">
                <a:solidFill>
                  <a:srgbClr val="1A969B"/>
                </a:solidFill>
                <a:latin typeface="Calibri (MS) Bold"/>
                <a:ea typeface="Calibri (MS) Bold"/>
                <a:cs typeface="Calibri (MS) Bold"/>
                <a:sym typeface="Calibri (MS) Bold"/>
              </a:rPr>
              <a:t>, 39a</a:t>
            </a:r>
          </a:p>
        </p:txBody>
      </p:sp>
      <p:sp>
        <p:nvSpPr>
          <p:cNvPr name="TextBox 5" id="5"/>
          <p:cNvSpPr txBox="true"/>
          <p:nvPr/>
        </p:nvSpPr>
        <p:spPr>
          <a:xfrm rot="0">
            <a:off x="3385957" y="361502"/>
            <a:ext cx="5556680"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Первоисточник 6</a:t>
            </a:r>
          </a:p>
        </p:txBody>
      </p:sp>
      <p:sp>
        <p:nvSpPr>
          <p:cNvPr name="AutoShape 6" id="6"/>
          <p:cNvSpPr/>
          <p:nvPr/>
        </p:nvSpPr>
        <p:spPr>
          <a:xfrm flipV="true">
            <a:off x="3421732" y="1472060"/>
            <a:ext cx="1139598" cy="0"/>
          </a:xfrm>
          <a:prstGeom prst="line">
            <a:avLst/>
          </a:prstGeom>
          <a:ln cap="flat" w="76200">
            <a:solidFill>
              <a:srgbClr val="30BFBF"/>
            </a:solidFill>
            <a:prstDash val="solid"/>
            <a:headEnd type="none" len="sm" w="sm"/>
            <a:tailEnd type="none" len="sm" w="sm"/>
          </a:ln>
        </p:spPr>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27543" y="682201"/>
            <a:ext cx="13716000" cy="352581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В</a:t>
            </a:r>
            <a:r>
              <a:rPr lang="en-US" sz="3150">
                <a:solidFill>
                  <a:srgbClr val="000000"/>
                </a:solidFill>
                <a:latin typeface="Calibri (MS)"/>
                <a:ea typeface="Calibri (MS)"/>
                <a:cs typeface="Calibri (MS)"/>
                <a:sym typeface="Calibri (MS)"/>
              </a:rPr>
              <a:t>сё это относится и к жизни Яакова и его сыновей, к эпохе, когда по крайней мере имелось некое видение и представление о Б-жественном. Оно правда не было таким же осязаемым, как в Земле Израиля, но было. Стих «И жил Яаков в земле Египетской» Алтер Ребе толковал так: даже находясь в Египте, Яаков был «жив». Да, это было «нисхождением» по сравнению с его жизнью в Земле Израиля, но он был «жив» и на чужбине.</a:t>
            </a:r>
          </a:p>
        </p:txBody>
      </p:sp>
      <p:sp>
        <p:nvSpPr>
          <p:cNvPr name="TextBox 4" id="4"/>
          <p:cNvSpPr txBox="true"/>
          <p:nvPr/>
        </p:nvSpPr>
        <p:spPr>
          <a:xfrm rot="0">
            <a:off x="3446593" y="-1599"/>
            <a:ext cx="1470393"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Ребе</a:t>
            </a:r>
          </a:p>
        </p:txBody>
      </p:sp>
      <p:sp>
        <p:nvSpPr>
          <p:cNvPr name="AutoShape 5" id="5"/>
          <p:cNvSpPr/>
          <p:nvPr/>
        </p:nvSpPr>
        <p:spPr>
          <a:xfrm flipV="true">
            <a:off x="3446593" y="636576"/>
            <a:ext cx="1139598" cy="0"/>
          </a:xfrm>
          <a:prstGeom prst="line">
            <a:avLst/>
          </a:prstGeom>
          <a:ln cap="flat" w="76200">
            <a:solidFill>
              <a:srgbClr val="30BFBF"/>
            </a:solidFill>
            <a:prstDash val="solid"/>
            <a:headEnd type="none" len="sm" w="sm"/>
            <a:tailEnd type="none" len="sm" w="sm"/>
          </a:ln>
        </p:spPr>
      </p:sp>
      <p:sp>
        <p:nvSpPr>
          <p:cNvPr name="TextBox 6" id="6"/>
          <p:cNvSpPr txBox="true"/>
          <p:nvPr/>
        </p:nvSpPr>
        <p:spPr>
          <a:xfrm rot="0">
            <a:off x="3427543" y="4467827"/>
            <a:ext cx="13716000" cy="584991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В гл</a:t>
            </a:r>
            <a:r>
              <a:rPr lang="en-US" sz="3150">
                <a:solidFill>
                  <a:srgbClr val="000000"/>
                </a:solidFill>
                <a:latin typeface="Calibri (MS)"/>
                <a:ea typeface="Calibri (MS)"/>
                <a:cs typeface="Calibri (MS)"/>
                <a:sym typeface="Calibri (MS)"/>
              </a:rPr>
              <a:t>аве Шмот, после кончины Яакова и его сыновей, происходит второй спуск. Мрак сгустился настолько сильно, что о постижении Б-жественного уже и не приходилось говорить. Об этом периоде сказано: «И встал новый царь над Египтом, который не знал Йосефа». Это значит, что больше не знали Йосефа и евреи — они не знали, кто истинный правитель Египта, не знали, что Б-г властвует над природой. Это привело к тому, что на другой стороне восстал новый царь, и наступила великая тьма, полностью сокрывшая свет. Отсюда, начиная с главы Шмот и далее, начинается второй спуск. Б-г не только перестал проявлять Себя явно, но и скрыл от интеллектуального познания. Всё, что осталось у евреев, — это вера, и именно она принесла Избавление.</a:t>
            </a:r>
          </a:p>
        </p:txBody>
      </p:sp>
      <p:sp>
        <p:nvSpPr>
          <p:cNvPr name="TextBox 7" id="7"/>
          <p:cNvSpPr txBox="true"/>
          <p:nvPr/>
        </p:nvSpPr>
        <p:spPr>
          <a:xfrm rot="0">
            <a:off x="3464776" y="4103238"/>
            <a:ext cx="9021270" cy="523875"/>
          </a:xfrm>
          <a:prstGeom prst="rect">
            <a:avLst/>
          </a:prstGeom>
        </p:spPr>
        <p:txBody>
          <a:bodyPr anchor="t" rtlCol="false" tIns="0" lIns="0" bIns="0" rIns="0">
            <a:spAutoFit/>
          </a:bodyPr>
          <a:lstStyle/>
          <a:p>
            <a:pPr algn="l">
              <a:lnSpc>
                <a:spcPts val="3600"/>
              </a:lnSpc>
            </a:pPr>
            <a:r>
              <a:rPr lang="en-US" sz="3000" b="true">
                <a:solidFill>
                  <a:srgbClr val="1A969B"/>
                </a:solidFill>
                <a:latin typeface="Calibri (MS) Bold"/>
                <a:ea typeface="Calibri (MS) Bold"/>
                <a:cs typeface="Calibri (MS) Bold"/>
                <a:sym typeface="Calibri (MS) Bold"/>
              </a:rPr>
              <a:t>Шмот</a:t>
            </a:r>
            <a:r>
              <a:rPr lang="en-US" sz="3000" b="true">
                <a:solidFill>
                  <a:srgbClr val="1A969B"/>
                </a:solidFill>
                <a:latin typeface="Calibri (MS) Bold"/>
                <a:ea typeface="Calibri (MS) Bold"/>
                <a:cs typeface="Calibri (MS) Bold"/>
                <a:sym typeface="Calibri (MS) Bold"/>
              </a:rPr>
              <a:t> — Второй спуск</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575415" y="419433"/>
            <a:ext cx="11104809" cy="3314700"/>
          </a:xfrm>
          <a:prstGeom prst="rect">
            <a:avLst/>
          </a:prstGeom>
        </p:spPr>
        <p:txBody>
          <a:bodyPr anchor="t" rtlCol="false" tIns="0" lIns="0" bIns="0" rIns="0">
            <a:spAutoFit/>
          </a:bodyPr>
          <a:lstStyle/>
          <a:p>
            <a:pPr algn="l">
              <a:lnSpc>
                <a:spcPts val="8640"/>
              </a:lnSpc>
            </a:pPr>
            <a:r>
              <a:rPr lang="en-US" sz="7200" b="true">
                <a:solidFill>
                  <a:srgbClr val="1B969B"/>
                </a:solidFill>
                <a:latin typeface="Arial Bold"/>
                <a:ea typeface="Arial Bold"/>
                <a:cs typeface="Arial Bold"/>
                <a:sym typeface="Arial Bold"/>
              </a:rPr>
              <a:t>В</a:t>
            </a:r>
            <a:r>
              <a:rPr lang="en-US" sz="7200" b="true">
                <a:solidFill>
                  <a:srgbClr val="1B969B"/>
                </a:solidFill>
                <a:latin typeface="Arial Bold"/>
                <a:ea typeface="Arial Bold"/>
                <a:cs typeface="Arial Bold"/>
                <a:sym typeface="Arial Bold"/>
              </a:rPr>
              <a:t>. Два спуска в духовном служении человека</a:t>
            </a:r>
          </a:p>
        </p:txBody>
      </p:sp>
      <p:grpSp>
        <p:nvGrpSpPr>
          <p:cNvPr name="Group 4" id="4"/>
          <p:cNvGrpSpPr/>
          <p:nvPr/>
        </p:nvGrpSpPr>
        <p:grpSpPr>
          <a:xfrm rot="0">
            <a:off x="15928489" y="9356659"/>
            <a:ext cx="2016608" cy="555994"/>
            <a:chOff x="0" y="0"/>
            <a:chExt cx="3525596" cy="972033"/>
          </a:xfrm>
        </p:grpSpPr>
        <p:sp>
          <p:nvSpPr>
            <p:cNvPr name="Freeform 5" id="5"/>
            <p:cNvSpPr/>
            <p:nvPr/>
          </p:nvSpPr>
          <p:spPr>
            <a:xfrm flipH="false" flipV="false" rot="0">
              <a:off x="0" y="0"/>
              <a:ext cx="3525647" cy="972058"/>
            </a:xfrm>
            <a:custGeom>
              <a:avLst/>
              <a:gdLst/>
              <a:ahLst/>
              <a:cxnLst/>
              <a:rect r="r" b="b" t="t" l="l"/>
              <a:pathLst>
                <a:path h="972058" w="3525647">
                  <a:moveTo>
                    <a:pt x="0" y="0"/>
                  </a:moveTo>
                  <a:lnTo>
                    <a:pt x="3525647" y="0"/>
                  </a:lnTo>
                  <a:lnTo>
                    <a:pt x="3525647" y="972058"/>
                  </a:lnTo>
                  <a:lnTo>
                    <a:pt x="0" y="972058"/>
                  </a:lnTo>
                  <a:close/>
                </a:path>
              </a:pathLst>
            </a:custGeom>
            <a:solidFill>
              <a:srgbClr val="1B969B"/>
            </a:solidFill>
            <a:ln w="12700">
              <a:solidFill>
                <a:srgbClr val="000000"/>
              </a:solidFill>
            </a:ln>
          </p:spPr>
        </p:sp>
      </p:grpSp>
      <p:grpSp>
        <p:nvGrpSpPr>
          <p:cNvPr name="Group 6" id="6"/>
          <p:cNvGrpSpPr/>
          <p:nvPr/>
        </p:nvGrpSpPr>
        <p:grpSpPr>
          <a:xfrm rot="0">
            <a:off x="12290073" y="4733874"/>
            <a:ext cx="6550732" cy="6015376"/>
            <a:chOff x="0" y="0"/>
            <a:chExt cx="2262226" cy="2077346"/>
          </a:xfrm>
        </p:grpSpPr>
        <p:sp>
          <p:nvSpPr>
            <p:cNvPr name="Freeform 7" id="7"/>
            <p:cNvSpPr/>
            <p:nvPr/>
          </p:nvSpPr>
          <p:spPr>
            <a:xfrm flipH="false" flipV="false" rot="0">
              <a:off x="0" y="0"/>
              <a:ext cx="2262226" cy="2077346"/>
            </a:xfrm>
            <a:custGeom>
              <a:avLst/>
              <a:gdLst/>
              <a:ahLst/>
              <a:cxnLst/>
              <a:rect r="r" b="b" t="t" l="l"/>
              <a:pathLst>
                <a:path h="2077346" w="2262226">
                  <a:moveTo>
                    <a:pt x="0" y="0"/>
                  </a:moveTo>
                  <a:lnTo>
                    <a:pt x="2262226" y="0"/>
                  </a:lnTo>
                  <a:lnTo>
                    <a:pt x="2262226" y="2077346"/>
                  </a:lnTo>
                  <a:lnTo>
                    <a:pt x="0" y="2077346"/>
                  </a:lnTo>
                  <a:close/>
                </a:path>
              </a:pathLst>
            </a:custGeom>
            <a:solidFill>
              <a:srgbClr val="E0F5F6"/>
            </a:solidFill>
          </p:spPr>
        </p:sp>
        <p:sp>
          <p:nvSpPr>
            <p:cNvPr name="TextBox 8" id="8"/>
            <p:cNvSpPr txBox="true"/>
            <p:nvPr/>
          </p:nvSpPr>
          <p:spPr>
            <a:xfrm>
              <a:off x="0" y="-9525"/>
              <a:ext cx="2262226" cy="2086871"/>
            </a:xfrm>
            <a:prstGeom prst="rect">
              <a:avLst/>
            </a:prstGeom>
          </p:spPr>
          <p:txBody>
            <a:bodyPr anchor="ctr" rtlCol="false" tIns="50800" lIns="50800" bIns="50800" rIns="50800"/>
            <a:lstStyle/>
            <a:p>
              <a:pPr algn="ctr">
                <a:lnSpc>
                  <a:spcPts val="2520"/>
                </a:lnSpc>
              </a:pPr>
            </a:p>
          </p:txBody>
        </p:sp>
      </p:grpSp>
      <p:grpSp>
        <p:nvGrpSpPr>
          <p:cNvPr name="Group 9" id="9"/>
          <p:cNvGrpSpPr/>
          <p:nvPr/>
        </p:nvGrpSpPr>
        <p:grpSpPr>
          <a:xfrm rot="2700000">
            <a:off x="15370075" y="6983345"/>
            <a:ext cx="4344324" cy="4352731"/>
            <a:chOff x="0" y="0"/>
            <a:chExt cx="1500266" cy="1503169"/>
          </a:xfrm>
        </p:grpSpPr>
        <p:sp>
          <p:nvSpPr>
            <p:cNvPr name="Freeform 10" id="10"/>
            <p:cNvSpPr/>
            <p:nvPr/>
          </p:nvSpPr>
          <p:spPr>
            <a:xfrm flipH="false" flipV="false" rot="0">
              <a:off x="0" y="0"/>
              <a:ext cx="1500266" cy="1503169"/>
            </a:xfrm>
            <a:custGeom>
              <a:avLst/>
              <a:gdLst/>
              <a:ahLst/>
              <a:cxnLst/>
              <a:rect r="r" b="b" t="t" l="l"/>
              <a:pathLst>
                <a:path h="1503169" w="1500266">
                  <a:moveTo>
                    <a:pt x="0" y="0"/>
                  </a:moveTo>
                  <a:lnTo>
                    <a:pt x="1500266" y="0"/>
                  </a:lnTo>
                  <a:lnTo>
                    <a:pt x="1500266" y="1503169"/>
                  </a:lnTo>
                  <a:lnTo>
                    <a:pt x="0" y="1503169"/>
                  </a:lnTo>
                  <a:close/>
                </a:path>
              </a:pathLst>
            </a:custGeom>
            <a:solidFill>
              <a:srgbClr val="FFFFFF"/>
            </a:solidFill>
          </p:spPr>
        </p:sp>
        <p:sp>
          <p:nvSpPr>
            <p:cNvPr name="TextBox 11" id="11"/>
            <p:cNvSpPr txBox="true"/>
            <p:nvPr/>
          </p:nvSpPr>
          <p:spPr>
            <a:xfrm>
              <a:off x="0" y="-9525"/>
              <a:ext cx="1500266" cy="1512694"/>
            </a:xfrm>
            <a:prstGeom prst="rect">
              <a:avLst/>
            </a:prstGeom>
          </p:spPr>
          <p:txBody>
            <a:bodyPr anchor="ctr" rtlCol="false" tIns="50800" lIns="50800" bIns="50800" rIns="50800"/>
            <a:lstStyle/>
            <a:p>
              <a:pPr algn="ctr">
                <a:lnSpc>
                  <a:spcPts val="2520"/>
                </a:lnSpc>
              </a:pPr>
            </a:p>
          </p:txBody>
        </p:sp>
      </p:grpSp>
      <p:grpSp>
        <p:nvGrpSpPr>
          <p:cNvPr name="Group 12" id="12"/>
          <p:cNvGrpSpPr/>
          <p:nvPr/>
        </p:nvGrpSpPr>
        <p:grpSpPr>
          <a:xfrm rot="0">
            <a:off x="15854662" y="9380739"/>
            <a:ext cx="2164901" cy="531913"/>
            <a:chOff x="0" y="0"/>
            <a:chExt cx="747625" cy="183691"/>
          </a:xfrm>
        </p:grpSpPr>
        <p:sp>
          <p:nvSpPr>
            <p:cNvPr name="Freeform 13" id="13"/>
            <p:cNvSpPr/>
            <p:nvPr/>
          </p:nvSpPr>
          <p:spPr>
            <a:xfrm flipH="false" flipV="false" rot="0">
              <a:off x="0" y="0"/>
              <a:ext cx="747625" cy="183691"/>
            </a:xfrm>
            <a:custGeom>
              <a:avLst/>
              <a:gdLst/>
              <a:ahLst/>
              <a:cxnLst/>
              <a:rect r="r" b="b" t="t" l="l"/>
              <a:pathLst>
                <a:path h="183691" w="747625">
                  <a:moveTo>
                    <a:pt x="0" y="0"/>
                  </a:moveTo>
                  <a:lnTo>
                    <a:pt x="747625" y="0"/>
                  </a:lnTo>
                  <a:lnTo>
                    <a:pt x="747625" y="183691"/>
                  </a:lnTo>
                  <a:lnTo>
                    <a:pt x="0" y="183691"/>
                  </a:lnTo>
                  <a:close/>
                </a:path>
              </a:pathLst>
            </a:custGeom>
            <a:solidFill>
              <a:srgbClr val="1A969B"/>
            </a:solidFill>
          </p:spPr>
        </p:sp>
        <p:sp>
          <p:nvSpPr>
            <p:cNvPr name="TextBox 14" id="14"/>
            <p:cNvSpPr txBox="true"/>
            <p:nvPr/>
          </p:nvSpPr>
          <p:spPr>
            <a:xfrm>
              <a:off x="0" y="-9525"/>
              <a:ext cx="747625" cy="193216"/>
            </a:xfrm>
            <a:prstGeom prst="rect">
              <a:avLst/>
            </a:prstGeom>
          </p:spPr>
          <p:txBody>
            <a:bodyPr anchor="ctr" rtlCol="false" tIns="50800" lIns="50800" bIns="50800" rIns="50800"/>
            <a:lstStyle/>
            <a:p>
              <a:pPr algn="ctr">
                <a:lnSpc>
                  <a:spcPts val="2520"/>
                </a:lnSpc>
              </a:pPr>
            </a:p>
          </p:txBody>
        </p:sp>
      </p:grpSp>
      <p:sp>
        <p:nvSpPr>
          <p:cNvPr name="Freeform 15" id="15" descr="תמונה שמכילה טקסט, גופן, צילום מסך, גרפיקה"/>
          <p:cNvSpPr/>
          <p:nvPr/>
        </p:nvSpPr>
        <p:spPr>
          <a:xfrm flipH="false" flipV="false" rot="0">
            <a:off x="12194286" y="6989034"/>
            <a:ext cx="6334046" cy="2447387"/>
          </a:xfrm>
          <a:custGeom>
            <a:avLst/>
            <a:gdLst/>
            <a:ahLst/>
            <a:cxnLst/>
            <a:rect r="r" b="b" t="t" l="l"/>
            <a:pathLst>
              <a:path h="2447387" w="6334046">
                <a:moveTo>
                  <a:pt x="0" y="0"/>
                </a:moveTo>
                <a:lnTo>
                  <a:pt x="6334046" y="0"/>
                </a:lnTo>
                <a:lnTo>
                  <a:pt x="6334046" y="2447387"/>
                </a:lnTo>
                <a:lnTo>
                  <a:pt x="0" y="2447387"/>
                </a:lnTo>
                <a:lnTo>
                  <a:pt x="0" y="0"/>
                </a:lnTo>
                <a:close/>
              </a:path>
            </a:pathLst>
          </a:custGeom>
          <a:blipFill>
            <a:blip r:embed="rId3"/>
            <a:stretch>
              <a:fillRect l="-4365" t="0" r="-4365" b="0"/>
            </a:stretch>
          </a:blipFill>
        </p:spPr>
      </p:sp>
      <p:sp>
        <p:nvSpPr>
          <p:cNvPr name="TextBox 16" id="16"/>
          <p:cNvSpPr txBox="true"/>
          <p:nvPr/>
        </p:nvSpPr>
        <p:spPr>
          <a:xfrm rot="0">
            <a:off x="15924385" y="9472378"/>
            <a:ext cx="2025456" cy="258771"/>
          </a:xfrm>
          <a:prstGeom prst="rect">
            <a:avLst/>
          </a:prstGeom>
        </p:spPr>
        <p:txBody>
          <a:bodyPr anchor="t" rtlCol="false" tIns="0" lIns="0" bIns="0" rIns="0">
            <a:spAutoFit/>
          </a:bodyPr>
          <a:lstStyle/>
          <a:p>
            <a:pPr algn="ctr">
              <a:lnSpc>
                <a:spcPts val="1921"/>
              </a:lnSpc>
            </a:pPr>
            <a:r>
              <a:rPr lang="en-US" sz="1601">
                <a:solidFill>
                  <a:srgbClr val="FFFFFF"/>
                </a:solidFill>
                <a:latin typeface="Arial"/>
                <a:ea typeface="Arial"/>
                <a:cs typeface="Arial"/>
                <a:sym typeface="Arial"/>
              </a:rPr>
              <a:t>Бо </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46593" y="-1599"/>
            <a:ext cx="1470393"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Ребе</a:t>
            </a:r>
          </a:p>
        </p:txBody>
      </p:sp>
      <p:sp>
        <p:nvSpPr>
          <p:cNvPr name="AutoShape 4" id="4"/>
          <p:cNvSpPr/>
          <p:nvPr/>
        </p:nvSpPr>
        <p:spPr>
          <a:xfrm flipV="true">
            <a:off x="3446593" y="636576"/>
            <a:ext cx="1139598" cy="0"/>
          </a:xfrm>
          <a:prstGeom prst="line">
            <a:avLst/>
          </a:prstGeom>
          <a:ln cap="flat" w="76200">
            <a:solidFill>
              <a:srgbClr val="30BFBF"/>
            </a:solidFill>
            <a:prstDash val="solid"/>
            <a:headEnd type="none" len="sm" w="sm"/>
            <a:tailEnd type="none" len="sm" w="sm"/>
          </a:ln>
        </p:spPr>
      </p:sp>
      <p:sp>
        <p:nvSpPr>
          <p:cNvPr name="TextBox 5" id="5"/>
          <p:cNvSpPr txBox="true"/>
          <p:nvPr/>
        </p:nvSpPr>
        <p:spPr>
          <a:xfrm rot="0">
            <a:off x="3427543" y="1059913"/>
            <a:ext cx="13716000" cy="352581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Э</a:t>
            </a:r>
            <a:r>
              <a:rPr lang="en-US" sz="3150">
                <a:solidFill>
                  <a:srgbClr val="000000"/>
                </a:solidFill>
                <a:latin typeface="Calibri (MS)"/>
                <a:ea typeface="Calibri (MS)"/>
                <a:cs typeface="Calibri (MS)"/>
                <a:sym typeface="Calibri (MS)"/>
              </a:rPr>
              <a:t>тот двойной спуск отражается в повседневной жизни каждого из нас.</a:t>
            </a:r>
          </a:p>
          <a:p>
            <a:pPr algn="just">
              <a:lnSpc>
                <a:spcPts val="4592"/>
              </a:lnSpc>
            </a:pPr>
            <a:r>
              <a:rPr lang="en-US" sz="3150">
                <a:solidFill>
                  <a:srgbClr val="000000"/>
                </a:solidFill>
                <a:latin typeface="Calibri (MS)"/>
                <a:ea typeface="Calibri (MS)"/>
                <a:cs typeface="Calibri (MS)"/>
                <a:sym typeface="Calibri (MS)"/>
              </a:rPr>
              <a:t>Первое, что еврей делает с началом дня, — это молитва, как учат мудрецы: «Пусть молитва будет рядом с постелью». После молитвы в синагоге мы переходим в дом учения, а затем нужно заниматься делами и повседневными заботами.</a:t>
            </a:r>
          </a:p>
          <a:p>
            <a:pPr algn="just">
              <a:lnSpc>
                <a:spcPts val="4592"/>
              </a:lnSpc>
            </a:pPr>
          </a:p>
        </p:txBody>
      </p:sp>
      <p:sp>
        <p:nvSpPr>
          <p:cNvPr name="TextBox 6" id="6"/>
          <p:cNvSpPr txBox="true"/>
          <p:nvPr/>
        </p:nvSpPr>
        <p:spPr>
          <a:xfrm rot="0">
            <a:off x="3464776" y="695325"/>
            <a:ext cx="9021270" cy="523875"/>
          </a:xfrm>
          <a:prstGeom prst="rect">
            <a:avLst/>
          </a:prstGeom>
        </p:spPr>
        <p:txBody>
          <a:bodyPr anchor="t" rtlCol="false" tIns="0" lIns="0" bIns="0" rIns="0">
            <a:spAutoFit/>
          </a:bodyPr>
          <a:lstStyle/>
          <a:p>
            <a:pPr algn="l">
              <a:lnSpc>
                <a:spcPts val="3600"/>
              </a:lnSpc>
            </a:pPr>
            <a:r>
              <a:rPr lang="en-US" sz="3000" b="true">
                <a:solidFill>
                  <a:srgbClr val="1A969B"/>
                </a:solidFill>
                <a:latin typeface="Calibri (MS) Bold"/>
                <a:ea typeface="Calibri (MS) Bold"/>
                <a:cs typeface="Calibri (MS) Bold"/>
                <a:sym typeface="Calibri (MS) Bold"/>
              </a:rPr>
              <a:t>Молитва,</a:t>
            </a:r>
            <a:r>
              <a:rPr lang="en-US" sz="3000" b="true">
                <a:solidFill>
                  <a:srgbClr val="1A969B"/>
                </a:solidFill>
                <a:latin typeface="Calibri (MS) Bold"/>
                <a:ea typeface="Calibri (MS) Bold"/>
                <a:cs typeface="Calibri (MS) Bold"/>
                <a:sym typeface="Calibri (MS) Bold"/>
              </a:rPr>
              <a:t> учёба и работа</a:t>
            </a: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21732" y="1595885"/>
            <a:ext cx="13716000" cy="120171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Уч</a:t>
            </a:r>
            <a:r>
              <a:rPr lang="en-US" sz="3150">
                <a:solidFill>
                  <a:srgbClr val="000000"/>
                </a:solidFill>
                <a:latin typeface="Calibri (MS)"/>
                <a:ea typeface="Calibri (MS)"/>
                <a:cs typeface="Calibri (MS)"/>
                <a:sym typeface="Calibri (MS)"/>
              </a:rPr>
              <a:t>или в Талмуде: «Аба Биньямин говорил: “Я всегда усердствовал, чтобы молиться рядом с постелью”».</a:t>
            </a:r>
          </a:p>
        </p:txBody>
      </p:sp>
      <p:sp>
        <p:nvSpPr>
          <p:cNvPr name="TextBox 4" id="4"/>
          <p:cNvSpPr txBox="true"/>
          <p:nvPr/>
        </p:nvSpPr>
        <p:spPr>
          <a:xfrm rot="0">
            <a:off x="3385957" y="952052"/>
            <a:ext cx="11433000" cy="400050"/>
          </a:xfrm>
          <a:prstGeom prst="rect">
            <a:avLst/>
          </a:prstGeom>
        </p:spPr>
        <p:txBody>
          <a:bodyPr anchor="t" rtlCol="false" tIns="0" lIns="0" bIns="0" rIns="0">
            <a:spAutoFit/>
          </a:bodyPr>
          <a:lstStyle/>
          <a:p>
            <a:pPr algn="l">
              <a:lnSpc>
                <a:spcPts val="2879"/>
              </a:lnSpc>
            </a:pPr>
            <a:r>
              <a:rPr lang="en-US" sz="2400" b="true">
                <a:solidFill>
                  <a:srgbClr val="1A969B"/>
                </a:solidFill>
                <a:latin typeface="Calibri (MS) Bold"/>
                <a:ea typeface="Calibri (MS) Bold"/>
                <a:cs typeface="Calibri (MS) Bold"/>
                <a:sym typeface="Calibri (MS) Bold"/>
              </a:rPr>
              <a:t>Талмуд, Брахот</a:t>
            </a:r>
            <a:r>
              <a:rPr lang="en-US" sz="2400" b="true">
                <a:solidFill>
                  <a:srgbClr val="1A969B"/>
                </a:solidFill>
                <a:latin typeface="Calibri (MS) Bold"/>
                <a:ea typeface="Calibri (MS) Bold"/>
                <a:cs typeface="Calibri (MS) Bold"/>
                <a:sym typeface="Calibri (MS) Bold"/>
              </a:rPr>
              <a:t>, 64a</a:t>
            </a:r>
          </a:p>
        </p:txBody>
      </p:sp>
      <p:sp>
        <p:nvSpPr>
          <p:cNvPr name="TextBox 5" id="5"/>
          <p:cNvSpPr txBox="true"/>
          <p:nvPr/>
        </p:nvSpPr>
        <p:spPr>
          <a:xfrm rot="0">
            <a:off x="3385957" y="361502"/>
            <a:ext cx="5556680"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Первоисточник 7</a:t>
            </a:r>
          </a:p>
        </p:txBody>
      </p:sp>
      <p:sp>
        <p:nvSpPr>
          <p:cNvPr name="AutoShape 6" id="6"/>
          <p:cNvSpPr/>
          <p:nvPr/>
        </p:nvSpPr>
        <p:spPr>
          <a:xfrm flipV="true">
            <a:off x="3421732" y="1472060"/>
            <a:ext cx="1139598" cy="0"/>
          </a:xfrm>
          <a:prstGeom prst="line">
            <a:avLst/>
          </a:prstGeom>
          <a:ln cap="flat" w="76200">
            <a:solidFill>
              <a:srgbClr val="30BFBF"/>
            </a:solidFill>
            <a:prstDash val="solid"/>
            <a:headEnd type="none" len="sm" w="sm"/>
            <a:tailEnd type="none" len="sm" w="sm"/>
          </a:ln>
        </p:spPr>
      </p:sp>
      <p:sp>
        <p:nvSpPr>
          <p:cNvPr name="TextBox 7" id="7"/>
          <p:cNvSpPr txBox="true"/>
          <p:nvPr/>
        </p:nvSpPr>
        <p:spPr>
          <a:xfrm rot="0">
            <a:off x="3464776" y="2769022"/>
            <a:ext cx="9021270" cy="523875"/>
          </a:xfrm>
          <a:prstGeom prst="rect">
            <a:avLst/>
          </a:prstGeom>
        </p:spPr>
        <p:txBody>
          <a:bodyPr anchor="t" rtlCol="false" tIns="0" lIns="0" bIns="0" rIns="0">
            <a:spAutoFit/>
          </a:bodyPr>
          <a:lstStyle/>
          <a:p>
            <a:pPr algn="l">
              <a:lnSpc>
                <a:spcPts val="3600"/>
              </a:lnSpc>
            </a:pPr>
            <a:r>
              <a:rPr lang="en-US" sz="3000" b="true">
                <a:solidFill>
                  <a:srgbClr val="1A969B"/>
                </a:solidFill>
                <a:latin typeface="Calibri (MS) Bold"/>
                <a:ea typeface="Calibri (MS) Bold"/>
                <a:cs typeface="Calibri (MS) Bold"/>
                <a:sym typeface="Calibri (MS) Bold"/>
              </a:rPr>
              <a:t>Раш</a:t>
            </a:r>
            <a:r>
              <a:rPr lang="en-US" sz="3000" b="true">
                <a:solidFill>
                  <a:srgbClr val="1A969B"/>
                </a:solidFill>
                <a:latin typeface="Calibri (MS) Bold"/>
                <a:ea typeface="Calibri (MS) Bold"/>
                <a:cs typeface="Calibri (MS) Bold"/>
                <a:sym typeface="Calibri (MS) Bold"/>
              </a:rPr>
              <a:t>и</a:t>
            </a:r>
          </a:p>
        </p:txBody>
      </p:sp>
      <p:sp>
        <p:nvSpPr>
          <p:cNvPr name="TextBox 8" id="8"/>
          <p:cNvSpPr txBox="true"/>
          <p:nvPr/>
        </p:nvSpPr>
        <p:spPr>
          <a:xfrm rot="0">
            <a:off x="3431257" y="3150022"/>
            <a:ext cx="13716000" cy="1201712"/>
          </a:xfrm>
          <a:prstGeom prst="rect">
            <a:avLst/>
          </a:prstGeom>
        </p:spPr>
        <p:txBody>
          <a:bodyPr anchor="t" rtlCol="false" tIns="0" lIns="0" bIns="0" rIns="0">
            <a:spAutoFit/>
          </a:bodyPr>
          <a:lstStyle/>
          <a:p>
            <a:pPr algn="just">
              <a:lnSpc>
                <a:spcPts val="4592"/>
              </a:lnSpc>
            </a:pPr>
            <a:r>
              <a:rPr lang="en-US" sz="3150" b="true">
                <a:solidFill>
                  <a:srgbClr val="000000"/>
                </a:solidFill>
                <a:latin typeface="Calibri (MS) Bold"/>
                <a:ea typeface="Calibri (MS) Bold"/>
                <a:cs typeface="Calibri (MS) Bold"/>
                <a:sym typeface="Calibri (MS) Bold"/>
              </a:rPr>
              <a:t>“Рядом</a:t>
            </a:r>
            <a:r>
              <a:rPr lang="en-US" sz="3150" b="true">
                <a:solidFill>
                  <a:srgbClr val="000000"/>
                </a:solidFill>
                <a:latin typeface="Calibri (MS) Bold"/>
                <a:ea typeface="Calibri (MS) Bold"/>
                <a:cs typeface="Calibri (MS) Bold"/>
                <a:sym typeface="Calibri (MS) Bold"/>
              </a:rPr>
              <a:t> с постелью”:</a:t>
            </a:r>
            <a:r>
              <a:rPr lang="en-US" sz="3150">
                <a:solidFill>
                  <a:srgbClr val="000000"/>
                </a:solidFill>
                <a:latin typeface="Calibri (MS)"/>
                <a:ea typeface="Calibri (MS)"/>
                <a:cs typeface="Calibri (MS)"/>
                <a:sym typeface="Calibri (MS)"/>
              </a:rPr>
              <a:t> встав с кровати, я всегда был осторожен, чтобы не делать никакой работы или изучать Торы, пока не прочитаю Шма и не помолюсь.</a:t>
            </a: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21732" y="1595885"/>
            <a:ext cx="13716000" cy="352581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Каждый [сын народа] Израиля — обязан изучать Тору. Будь он беден </a:t>
            </a:r>
            <a:r>
              <a:rPr lang="en-US" sz="3150">
                <a:solidFill>
                  <a:srgbClr val="000000"/>
                </a:solidFill>
                <a:latin typeface="Calibri (MS)"/>
                <a:ea typeface="Calibri (MS)"/>
                <a:cs typeface="Calibri (MS)"/>
                <a:sym typeface="Calibri (MS)"/>
              </a:rPr>
              <a:t>или богат, в полном здравии или болен, даже бедняк, который ходит от двери к двери, и даже тот, кто женат и имеет детей, — обязан установить фиксированное время для изучения Торы днём и ночью, как написано: «И размышляй о ней день и ночь». И это самое время днем лучше всего назначить сразу после утренней молитвы, прежде чем отправляться по своим делам.</a:t>
            </a:r>
          </a:p>
        </p:txBody>
      </p:sp>
      <p:sp>
        <p:nvSpPr>
          <p:cNvPr name="TextBox 4" id="4"/>
          <p:cNvSpPr txBox="true"/>
          <p:nvPr/>
        </p:nvSpPr>
        <p:spPr>
          <a:xfrm rot="0">
            <a:off x="3385957" y="952052"/>
            <a:ext cx="11433000" cy="400050"/>
          </a:xfrm>
          <a:prstGeom prst="rect">
            <a:avLst/>
          </a:prstGeom>
        </p:spPr>
        <p:txBody>
          <a:bodyPr anchor="t" rtlCol="false" tIns="0" lIns="0" bIns="0" rIns="0">
            <a:spAutoFit/>
          </a:bodyPr>
          <a:lstStyle/>
          <a:p>
            <a:pPr algn="l">
              <a:lnSpc>
                <a:spcPts val="2879"/>
              </a:lnSpc>
            </a:pPr>
            <a:r>
              <a:rPr lang="en-US" sz="2400" b="true">
                <a:solidFill>
                  <a:srgbClr val="1A969B"/>
                </a:solidFill>
                <a:latin typeface="Calibri (MS) Bold"/>
                <a:ea typeface="Calibri (MS) Bold"/>
                <a:cs typeface="Calibri (MS) Bold"/>
                <a:sym typeface="Calibri (MS) Bold"/>
              </a:rPr>
              <a:t>Шульхан Арух а-рав, Орах Хаим</a:t>
            </a:r>
            <a:r>
              <a:rPr lang="en-US" sz="2400" b="true">
                <a:solidFill>
                  <a:srgbClr val="1A969B"/>
                </a:solidFill>
                <a:latin typeface="Calibri (MS) Bold"/>
                <a:ea typeface="Calibri (MS) Bold"/>
                <a:cs typeface="Calibri (MS) Bold"/>
                <a:sym typeface="Calibri (MS) Bold"/>
              </a:rPr>
              <a:t>, 155:1</a:t>
            </a:r>
          </a:p>
        </p:txBody>
      </p:sp>
      <p:sp>
        <p:nvSpPr>
          <p:cNvPr name="TextBox 5" id="5"/>
          <p:cNvSpPr txBox="true"/>
          <p:nvPr/>
        </p:nvSpPr>
        <p:spPr>
          <a:xfrm rot="0">
            <a:off x="3385957" y="361502"/>
            <a:ext cx="5556680"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Первоисточник 8</a:t>
            </a:r>
          </a:p>
        </p:txBody>
      </p:sp>
      <p:sp>
        <p:nvSpPr>
          <p:cNvPr name="AutoShape 6" id="6"/>
          <p:cNvSpPr/>
          <p:nvPr/>
        </p:nvSpPr>
        <p:spPr>
          <a:xfrm flipV="true">
            <a:off x="3421732" y="1472060"/>
            <a:ext cx="1139598" cy="0"/>
          </a:xfrm>
          <a:prstGeom prst="line">
            <a:avLst/>
          </a:prstGeom>
          <a:ln cap="flat" w="76200">
            <a:solidFill>
              <a:srgbClr val="30BFBF"/>
            </a:solidFill>
            <a:prstDash val="solid"/>
            <a:headEnd type="none" len="sm" w="sm"/>
            <a:tailEnd type="none" len="sm" w="sm"/>
          </a:ln>
        </p:spPr>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46593" y="-1599"/>
            <a:ext cx="1470393"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Ребе</a:t>
            </a:r>
          </a:p>
        </p:txBody>
      </p:sp>
      <p:sp>
        <p:nvSpPr>
          <p:cNvPr name="AutoShape 4" id="4"/>
          <p:cNvSpPr/>
          <p:nvPr/>
        </p:nvSpPr>
        <p:spPr>
          <a:xfrm flipV="true">
            <a:off x="3446593" y="636576"/>
            <a:ext cx="1139598" cy="0"/>
          </a:xfrm>
          <a:prstGeom prst="line">
            <a:avLst/>
          </a:prstGeom>
          <a:ln cap="flat" w="76200">
            <a:solidFill>
              <a:srgbClr val="30BFBF"/>
            </a:solidFill>
            <a:prstDash val="solid"/>
            <a:headEnd type="none" len="sm" w="sm"/>
            <a:tailEnd type="none" len="sm" w="sm"/>
          </a:ln>
        </p:spPr>
      </p:sp>
      <p:sp>
        <p:nvSpPr>
          <p:cNvPr name="TextBox 5" id="5"/>
          <p:cNvSpPr txBox="true"/>
          <p:nvPr/>
        </p:nvSpPr>
        <p:spPr>
          <a:xfrm rot="0">
            <a:off x="3427543" y="1059913"/>
            <a:ext cx="13716000" cy="526888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Во время м</a:t>
            </a:r>
            <a:r>
              <a:rPr lang="en-US" sz="3150">
                <a:solidFill>
                  <a:srgbClr val="000000"/>
                </a:solidFill>
                <a:latin typeface="Calibri (MS)"/>
                <a:ea typeface="Calibri (MS)"/>
                <a:cs typeface="Calibri (MS)"/>
                <a:sym typeface="Calibri (MS)"/>
              </a:rPr>
              <a:t>олитвы мы испытываем ощущения схожие с теми, которые испытываем в Земле Израиля. Мы читаем «Шма Исраэль» («Слушай, Израиль»), и «Шма» при этом — аббревиатура слов «Поднимите глаза свои ввысь» на иврите. Перед этим идёт длительная подготовка, поэтому после Шма, когда мы поднимаем глаза вверх, не нужно сильно напрягаться, чтобы ощутить духовность. Особенно это касается молитвы Амида, во время которой человек испытывает чувство полного самоотречения, словно слуга, стоящий перед господином. Он пребывает в состоянии, будто находится в Земле Израиля, которая «от дождя небесного пьет воду».</a:t>
            </a:r>
          </a:p>
        </p:txBody>
      </p:sp>
      <p:sp>
        <p:nvSpPr>
          <p:cNvPr name="TextBox 6" id="6"/>
          <p:cNvSpPr txBox="true"/>
          <p:nvPr/>
        </p:nvSpPr>
        <p:spPr>
          <a:xfrm rot="0">
            <a:off x="3464776" y="695325"/>
            <a:ext cx="9021270" cy="523875"/>
          </a:xfrm>
          <a:prstGeom prst="rect">
            <a:avLst/>
          </a:prstGeom>
        </p:spPr>
        <p:txBody>
          <a:bodyPr anchor="t" rtlCol="false" tIns="0" lIns="0" bIns="0" rIns="0">
            <a:spAutoFit/>
          </a:bodyPr>
          <a:lstStyle/>
          <a:p>
            <a:pPr algn="l">
              <a:lnSpc>
                <a:spcPts val="3600"/>
              </a:lnSpc>
            </a:pPr>
            <a:r>
              <a:rPr lang="en-US" sz="3000" b="true">
                <a:solidFill>
                  <a:srgbClr val="1A969B"/>
                </a:solidFill>
                <a:latin typeface="Calibri (MS) Bold"/>
                <a:ea typeface="Calibri (MS) Bold"/>
                <a:cs typeface="Calibri (MS) Bold"/>
                <a:sym typeface="Calibri (MS) Bold"/>
              </a:rPr>
              <a:t>Молитва</a:t>
            </a:r>
            <a:r>
              <a:rPr lang="en-US" sz="3000" b="true">
                <a:solidFill>
                  <a:srgbClr val="1A969B"/>
                </a:solidFill>
                <a:latin typeface="Calibri (MS) Bold"/>
                <a:ea typeface="Calibri (MS) Bold"/>
                <a:cs typeface="Calibri (MS) Bold"/>
                <a:sym typeface="Calibri (MS) Bold"/>
              </a:rPr>
              <a:t> — видение</a:t>
            </a:r>
          </a:p>
        </p:txBody>
      </p:sp>
      <p:sp>
        <p:nvSpPr>
          <p:cNvPr name="TextBox 7" id="7"/>
          <p:cNvSpPr txBox="true"/>
          <p:nvPr/>
        </p:nvSpPr>
        <p:spPr>
          <a:xfrm rot="0">
            <a:off x="3464776" y="6772813"/>
            <a:ext cx="13716000" cy="352581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Закончив м</a:t>
            </a:r>
            <a:r>
              <a:rPr lang="en-US" sz="3150">
                <a:solidFill>
                  <a:srgbClr val="000000"/>
                </a:solidFill>
                <a:latin typeface="Calibri (MS)"/>
                <a:ea typeface="Calibri (MS)"/>
                <a:cs typeface="Calibri (MS)"/>
                <a:sym typeface="Calibri (MS)"/>
              </a:rPr>
              <a:t>олитву, мы тотчас ощущаем спуск, который находит выражение на двух уровнях:</a:t>
            </a:r>
          </a:p>
          <a:p>
            <a:pPr algn="just">
              <a:lnSpc>
                <a:spcPts val="4592"/>
              </a:lnSpc>
            </a:pPr>
            <a:r>
              <a:rPr lang="en-US" sz="3150">
                <a:solidFill>
                  <a:srgbClr val="000000"/>
                </a:solidFill>
                <a:latin typeface="Calibri (MS)"/>
                <a:ea typeface="Calibri (MS)"/>
                <a:cs typeface="Calibri (MS)"/>
                <a:sym typeface="Calibri (MS)"/>
              </a:rPr>
              <a:t>Первый — переход из синагоги в дом учения. Во время изучения Торы мы «созерцаем» Б-га интеллектуально, но не так, как во время Шма и Амиды. Однако мы уже пережили первый спуск.</a:t>
            </a:r>
          </a:p>
          <a:p>
            <a:pPr algn="just">
              <a:lnSpc>
                <a:spcPts val="4592"/>
              </a:lnSpc>
            </a:pPr>
          </a:p>
        </p:txBody>
      </p:sp>
      <p:sp>
        <p:nvSpPr>
          <p:cNvPr name="TextBox 8" id="8"/>
          <p:cNvSpPr txBox="true"/>
          <p:nvPr/>
        </p:nvSpPr>
        <p:spPr>
          <a:xfrm rot="0">
            <a:off x="3502009" y="6408225"/>
            <a:ext cx="9021270" cy="523875"/>
          </a:xfrm>
          <a:prstGeom prst="rect">
            <a:avLst/>
          </a:prstGeom>
        </p:spPr>
        <p:txBody>
          <a:bodyPr anchor="t" rtlCol="false" tIns="0" lIns="0" bIns="0" rIns="0">
            <a:spAutoFit/>
          </a:bodyPr>
          <a:lstStyle/>
          <a:p>
            <a:pPr algn="l">
              <a:lnSpc>
                <a:spcPts val="3600"/>
              </a:lnSpc>
            </a:pPr>
            <a:r>
              <a:rPr lang="en-US" sz="3000" b="true">
                <a:solidFill>
                  <a:srgbClr val="1A969B"/>
                </a:solidFill>
                <a:latin typeface="Calibri (MS) Bold"/>
                <a:ea typeface="Calibri (MS) Bold"/>
                <a:cs typeface="Calibri (MS) Bold"/>
                <a:sym typeface="Calibri (MS) Bold"/>
              </a:rPr>
              <a:t>Изучение Торы</a:t>
            </a:r>
            <a:r>
              <a:rPr lang="en-US" sz="3000" b="true">
                <a:solidFill>
                  <a:srgbClr val="1A969B"/>
                </a:solidFill>
                <a:latin typeface="Calibri (MS) Bold"/>
                <a:ea typeface="Calibri (MS) Bold"/>
                <a:cs typeface="Calibri (MS) Bold"/>
                <a:sym typeface="Calibri (MS) Bold"/>
              </a:rPr>
              <a:t> — понимание</a:t>
            </a:r>
          </a:p>
        </p:txBody>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27543" y="1059913"/>
            <a:ext cx="13716000" cy="468786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При перех</a:t>
            </a:r>
            <a:r>
              <a:rPr lang="en-US" sz="3150">
                <a:solidFill>
                  <a:srgbClr val="000000"/>
                </a:solidFill>
                <a:latin typeface="Calibri (MS)"/>
                <a:ea typeface="Calibri (MS)"/>
                <a:cs typeface="Calibri (MS)"/>
                <a:sym typeface="Calibri (MS)"/>
              </a:rPr>
              <a:t>оде к повседневной деятельности с нами происходит второй спуск. Мы лишаемся не только ясного видения Б-жественного, но и интеллектуального Его восприятия. Бывает, что забываем о присутствии Б-га. Ребе Раяц говорил в этом смысле: «Животное даже не знает, что Небеса существуют». Это значит, что животная душа, которая есть у каждого из нас, может заставить забыть о Нём. Природа настолько сильно заслоняет Его собой, что мы можем впасть в заблуждение, думая, что сила и мощь принесли нам успех.</a:t>
            </a:r>
          </a:p>
        </p:txBody>
      </p:sp>
      <p:sp>
        <p:nvSpPr>
          <p:cNvPr name="TextBox 4" id="4"/>
          <p:cNvSpPr txBox="true"/>
          <p:nvPr/>
        </p:nvSpPr>
        <p:spPr>
          <a:xfrm rot="0">
            <a:off x="3464776" y="695325"/>
            <a:ext cx="9021270" cy="523875"/>
          </a:xfrm>
          <a:prstGeom prst="rect">
            <a:avLst/>
          </a:prstGeom>
        </p:spPr>
        <p:txBody>
          <a:bodyPr anchor="t" rtlCol="false" tIns="0" lIns="0" bIns="0" rIns="0">
            <a:spAutoFit/>
          </a:bodyPr>
          <a:lstStyle/>
          <a:p>
            <a:pPr algn="l">
              <a:lnSpc>
                <a:spcPts val="3600"/>
              </a:lnSpc>
            </a:pPr>
            <a:r>
              <a:rPr lang="en-US" sz="3000" b="true">
                <a:solidFill>
                  <a:srgbClr val="1A969B"/>
                </a:solidFill>
                <a:latin typeface="Calibri (MS) Bold"/>
                <a:ea typeface="Calibri (MS) Bold"/>
                <a:cs typeface="Calibri (MS) Bold"/>
                <a:sym typeface="Calibri (MS) Bold"/>
              </a:rPr>
              <a:t>Работа</a:t>
            </a:r>
            <a:r>
              <a:rPr lang="en-US" sz="3000" b="true">
                <a:solidFill>
                  <a:srgbClr val="1A969B"/>
                </a:solidFill>
                <a:latin typeface="Calibri (MS) Bold"/>
                <a:ea typeface="Calibri (MS) Bold"/>
                <a:cs typeface="Calibri (MS) Bold"/>
                <a:sym typeface="Calibri (MS) Bold"/>
              </a:rPr>
              <a:t> — сокрытие</a:t>
            </a:r>
          </a:p>
        </p:txBody>
      </p:sp>
      <p:sp>
        <p:nvSpPr>
          <p:cNvPr name="TextBox 5" id="5"/>
          <p:cNvSpPr txBox="true"/>
          <p:nvPr/>
        </p:nvSpPr>
        <p:spPr>
          <a:xfrm rot="0">
            <a:off x="3427543" y="6131414"/>
            <a:ext cx="13716000" cy="352581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Изгнание и исх</a:t>
            </a:r>
            <a:r>
              <a:rPr lang="en-US" sz="3150">
                <a:solidFill>
                  <a:srgbClr val="000000"/>
                </a:solidFill>
                <a:latin typeface="Calibri (MS)"/>
                <a:ea typeface="Calibri (MS)"/>
                <a:cs typeface="Calibri (MS)"/>
                <a:sym typeface="Calibri (MS)"/>
              </a:rPr>
              <a:t>од из Египта содержат для всех нас в служении Б-гу практический урок.</a:t>
            </a:r>
          </a:p>
          <a:p>
            <a:pPr algn="just">
              <a:lnSpc>
                <a:spcPts val="4592"/>
              </a:lnSpc>
            </a:pPr>
            <a:r>
              <a:rPr lang="en-US" sz="3150">
                <a:solidFill>
                  <a:srgbClr val="000000"/>
                </a:solidFill>
                <a:latin typeface="Calibri (MS)"/>
                <a:ea typeface="Calibri (MS)"/>
                <a:cs typeface="Calibri (MS)"/>
                <a:sym typeface="Calibri (MS)"/>
              </a:rPr>
              <a:t>1. Заканчивая молитву, мы испытываем спуск. Этот спуск — необходимость, поскольку с завершением молитвы следует перейти к учёбе, а затем к работе. Но делать это необходимо с осознанием, что мы исполняем повеление Б-га — подобно Яакову, который спустился в Египет, подчиняясь Высшей воле. </a:t>
            </a:r>
          </a:p>
        </p:txBody>
      </p:sp>
      <p:sp>
        <p:nvSpPr>
          <p:cNvPr name="TextBox 6" id="6"/>
          <p:cNvSpPr txBox="true"/>
          <p:nvPr/>
        </p:nvSpPr>
        <p:spPr>
          <a:xfrm rot="0">
            <a:off x="3464776" y="5766826"/>
            <a:ext cx="9021270" cy="523875"/>
          </a:xfrm>
          <a:prstGeom prst="rect">
            <a:avLst/>
          </a:prstGeom>
        </p:spPr>
        <p:txBody>
          <a:bodyPr anchor="t" rtlCol="false" tIns="0" lIns="0" bIns="0" rIns="0">
            <a:spAutoFit/>
          </a:bodyPr>
          <a:lstStyle/>
          <a:p>
            <a:pPr algn="l">
              <a:lnSpc>
                <a:spcPts val="3600"/>
              </a:lnSpc>
            </a:pPr>
            <a:r>
              <a:rPr lang="en-US" sz="3000" b="true">
                <a:solidFill>
                  <a:srgbClr val="1A969B"/>
                </a:solidFill>
                <a:latin typeface="Calibri (MS) Bold"/>
                <a:ea typeface="Calibri (MS) Bold"/>
                <a:cs typeface="Calibri (MS) Bold"/>
                <a:sym typeface="Calibri (MS) Bold"/>
              </a:rPr>
              <a:t>Ур</a:t>
            </a:r>
            <a:r>
              <a:rPr lang="en-US" sz="3000" b="true">
                <a:solidFill>
                  <a:srgbClr val="1A969B"/>
                </a:solidFill>
                <a:latin typeface="Calibri (MS) Bold"/>
                <a:ea typeface="Calibri (MS) Bold"/>
                <a:cs typeface="Calibri (MS) Bold"/>
                <a:sym typeface="Calibri (MS) Bold"/>
              </a:rPr>
              <a:t>ок</a:t>
            </a:r>
          </a:p>
        </p:txBody>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27543" y="578761"/>
            <a:ext cx="13716000" cy="468786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 Б-г не хочет, чтобы мы оставались в духовных высях молитвы весь день, Он хочет, чтобы из синагоги мы отправились в дом учения, а оттуда — на работу и к повседневным делам. Однако и это спуск, потому что не каждый способен поддерживать испытываемые во время молитвы возвышенные чувства в течение всего дня.</a:t>
            </a:r>
          </a:p>
          <a:p>
            <a:pPr algn="just">
              <a:lnSpc>
                <a:spcPts val="4592"/>
              </a:lnSpc>
            </a:pPr>
            <a:r>
              <a:rPr lang="en-US" sz="3150">
                <a:solidFill>
                  <a:srgbClr val="000000"/>
                </a:solidFill>
                <a:latin typeface="Calibri (MS)"/>
                <a:ea typeface="Calibri (MS)"/>
                <a:cs typeface="Calibri (MS)"/>
                <a:sym typeface="Calibri (MS)"/>
              </a:rPr>
              <a:t>Несмотря на отсутствие ясного видения Б-га и интеллектуального Его восприятия, если мы сохраняем веру, она приведёт нас к Избавлению.</a:t>
            </a:r>
          </a:p>
          <a:p>
            <a:pPr algn="just">
              <a:lnSpc>
                <a:spcPts val="4592"/>
              </a:lnSpc>
            </a:pPr>
          </a:p>
        </p:txBody>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27826" r="-27849" b="0"/>
            </a:stretch>
          </a:blipFill>
        </p:spPr>
      </p:sp>
      <p:sp>
        <p:nvSpPr>
          <p:cNvPr name="TextBox 3" id="3"/>
          <p:cNvSpPr txBox="true"/>
          <p:nvPr/>
        </p:nvSpPr>
        <p:spPr>
          <a:xfrm rot="0">
            <a:off x="4082421" y="1046082"/>
            <a:ext cx="13176879" cy="8755037"/>
          </a:xfrm>
          <a:prstGeom prst="rect">
            <a:avLst/>
          </a:prstGeom>
        </p:spPr>
        <p:txBody>
          <a:bodyPr anchor="t" rtlCol="false" tIns="0" lIns="0" bIns="0" rIns="0">
            <a:spAutoFit/>
          </a:bodyPr>
          <a:lstStyle/>
          <a:p>
            <a:pPr algn="just" marL="680085" indent="-340042" lvl="1">
              <a:lnSpc>
                <a:spcPts val="4592"/>
              </a:lnSpc>
              <a:buFont typeface="Arial"/>
              <a:buChar char="•"/>
            </a:pPr>
            <a:r>
              <a:rPr lang="en-US" sz="3150">
                <a:solidFill>
                  <a:srgbClr val="000000"/>
                </a:solidFill>
                <a:latin typeface="Calibri (MS)"/>
                <a:ea typeface="Calibri (MS)"/>
                <a:cs typeface="Calibri (MS)"/>
                <a:sym typeface="Calibri (MS)"/>
              </a:rPr>
              <a:t>Ал</a:t>
            </a:r>
            <a:r>
              <a:rPr lang="en-US" sz="3150">
                <a:solidFill>
                  <a:srgbClr val="000000"/>
                </a:solidFill>
                <a:latin typeface="Calibri (MS)"/>
                <a:ea typeface="Calibri (MS)"/>
                <a:cs typeface="Calibri (MS)"/>
                <a:sym typeface="Calibri (MS)"/>
              </a:rPr>
              <a:t>тер Ребе объясняет, что как есть два уровня нисхождения еврейского народа в Египет, так есть из него и два освобождения: первое случилось при Исходе, а второе произойдёт с будущим Избавлением.</a:t>
            </a:r>
          </a:p>
          <a:p>
            <a:pPr algn="just" marL="680085" indent="-340042" lvl="1">
              <a:lnSpc>
                <a:spcPts val="4592"/>
              </a:lnSpc>
              <a:buFont typeface="Arial"/>
              <a:buChar char="•"/>
            </a:pPr>
            <a:r>
              <a:rPr lang="en-US" sz="3150">
                <a:solidFill>
                  <a:srgbClr val="000000"/>
                </a:solidFill>
                <a:latin typeface="Calibri (MS)"/>
                <a:ea typeface="Calibri (MS)"/>
                <a:cs typeface="Calibri (MS)"/>
                <a:sym typeface="Calibri (MS)"/>
              </a:rPr>
              <a:t>Наш Ребе объясняет, что в Земле Израиля Б-г присутствует зримо и ощутимо, тогда как в Египте скрыто. В Израиле люди понимают, что пропитание (дождь) является результатом их молитв, тогда как Нил орошает и «поддерживает» Египет, что выглядит как часть естественных процессов.</a:t>
            </a:r>
          </a:p>
          <a:p>
            <a:pPr algn="just" marL="680085" indent="-340042" lvl="1">
              <a:lnSpc>
                <a:spcPts val="4592"/>
              </a:lnSpc>
              <a:buFont typeface="Arial"/>
              <a:buChar char="•"/>
            </a:pPr>
            <a:r>
              <a:rPr lang="en-US" sz="3150">
                <a:solidFill>
                  <a:srgbClr val="000000"/>
                </a:solidFill>
                <a:latin typeface="Calibri (MS)"/>
                <a:ea typeface="Calibri (MS)"/>
                <a:cs typeface="Calibri (MS)"/>
                <a:sym typeface="Calibri (MS)"/>
              </a:rPr>
              <a:t>Первый спуск произошёл, когда Яаков и его семья прибыли в Египет, когда присутствие Б-га для их потомков перестало быть очевидным, но все еще оставалось в памяти. Пока родоначальники колен Израиля были живы, они рассказывали своим детям о жизни в Земле Израиля, таким образом поддерживая всеобщее представлением о том, что Б-г управляет природой.</a:t>
            </a:r>
          </a:p>
          <a:p>
            <a:pPr algn="just" marL="160420" indent="-80210" lvl="1">
              <a:lnSpc>
                <a:spcPts val="4592"/>
              </a:lnSpc>
              <a:buFont typeface="Arial"/>
              <a:buChar char="•"/>
            </a:pPr>
          </a:p>
        </p:txBody>
      </p:sp>
      <p:sp>
        <p:nvSpPr>
          <p:cNvPr name="Freeform 4" id="4"/>
          <p:cNvSpPr/>
          <p:nvPr/>
        </p:nvSpPr>
        <p:spPr>
          <a:xfrm flipH="false" flipV="false" rot="0">
            <a:off x="822550" y="1016489"/>
            <a:ext cx="739416" cy="1231983"/>
          </a:xfrm>
          <a:custGeom>
            <a:avLst/>
            <a:gdLst/>
            <a:ahLst/>
            <a:cxnLst/>
            <a:rect r="r" b="b" t="t" l="l"/>
            <a:pathLst>
              <a:path h="1231983" w="739416">
                <a:moveTo>
                  <a:pt x="0" y="0"/>
                </a:moveTo>
                <a:lnTo>
                  <a:pt x="739417" y="0"/>
                </a:lnTo>
                <a:lnTo>
                  <a:pt x="739417" y="1231983"/>
                </a:lnTo>
                <a:lnTo>
                  <a:pt x="0" y="1231983"/>
                </a:lnTo>
                <a:lnTo>
                  <a:pt x="0" y="0"/>
                </a:lnTo>
                <a:close/>
              </a:path>
            </a:pathLst>
          </a:custGeom>
          <a:blipFill>
            <a:blip r:embed="rId3"/>
            <a:stretch>
              <a:fillRect l="-90593" t="-9481" r="-173677" b="-13329"/>
            </a:stretch>
          </a:blipFill>
        </p:spPr>
      </p:sp>
      <p:sp>
        <p:nvSpPr>
          <p:cNvPr name="TextBox 5" id="5"/>
          <p:cNvSpPr txBox="true"/>
          <p:nvPr/>
        </p:nvSpPr>
        <p:spPr>
          <a:xfrm rot="0">
            <a:off x="4248532" y="340214"/>
            <a:ext cx="7273294"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КЛЮЧЕВЫЕ МОМЕНТЫ</a:t>
            </a:r>
          </a:p>
        </p:txBody>
      </p:sp>
      <p:sp>
        <p:nvSpPr>
          <p:cNvPr name="AutoShape 6" id="6"/>
          <p:cNvSpPr/>
          <p:nvPr/>
        </p:nvSpPr>
        <p:spPr>
          <a:xfrm flipV="true">
            <a:off x="4248532" y="978389"/>
            <a:ext cx="1139598" cy="0"/>
          </a:xfrm>
          <a:prstGeom prst="line">
            <a:avLst/>
          </a:prstGeom>
          <a:ln cap="flat" w="76200">
            <a:solidFill>
              <a:srgbClr val="30BFBF"/>
            </a:solidFill>
            <a:prstDash val="solid"/>
            <a:headEnd type="none" len="sm" w="sm"/>
            <a:tailEnd type="none" len="sm" w="sm"/>
          </a:ln>
        </p:spPr>
      </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27826" r="-27849" b="0"/>
            </a:stretch>
          </a:blipFill>
        </p:spPr>
      </p:sp>
      <p:sp>
        <p:nvSpPr>
          <p:cNvPr name="TextBox 3" id="3"/>
          <p:cNvSpPr txBox="true"/>
          <p:nvPr/>
        </p:nvSpPr>
        <p:spPr>
          <a:xfrm rot="0">
            <a:off x="4082421" y="979407"/>
            <a:ext cx="13176879" cy="9336062"/>
          </a:xfrm>
          <a:prstGeom prst="rect">
            <a:avLst/>
          </a:prstGeom>
        </p:spPr>
        <p:txBody>
          <a:bodyPr anchor="t" rtlCol="false" tIns="0" lIns="0" bIns="0" rIns="0">
            <a:spAutoFit/>
          </a:bodyPr>
          <a:lstStyle/>
          <a:p>
            <a:pPr algn="just" marL="680085" indent="-340042" lvl="1">
              <a:lnSpc>
                <a:spcPts val="4592"/>
              </a:lnSpc>
              <a:buFont typeface="Arial"/>
              <a:buChar char="•"/>
            </a:pPr>
            <a:r>
              <a:rPr lang="en-US" sz="3150">
                <a:solidFill>
                  <a:srgbClr val="000000"/>
                </a:solidFill>
                <a:latin typeface="Calibri (MS)"/>
                <a:ea typeface="Calibri (MS)"/>
                <a:cs typeface="Calibri (MS)"/>
                <a:sym typeface="Calibri (MS)"/>
              </a:rPr>
              <a:t>Второй спуск произошёл после их смерти. Больше не было никого, кто мог бы рассказать и напомнить о жизни в Земле Израиля, и поэтому такое понимание вещей было утрачено. У еврейского народа осталась только вера.</a:t>
            </a:r>
          </a:p>
          <a:p>
            <a:pPr algn="just" marL="680085" indent="-340042" lvl="1">
              <a:lnSpc>
                <a:spcPts val="4592"/>
              </a:lnSpc>
              <a:buFont typeface="Arial"/>
              <a:buChar char="•"/>
            </a:pPr>
            <a:r>
              <a:rPr lang="en-US" sz="3150">
                <a:solidFill>
                  <a:srgbClr val="000000"/>
                </a:solidFill>
                <a:latin typeface="Calibri (MS)"/>
                <a:ea typeface="Calibri (MS)"/>
                <a:cs typeface="Calibri (MS)"/>
                <a:sym typeface="Calibri (MS)"/>
              </a:rPr>
              <a:t>Э</a:t>
            </a:r>
            <a:r>
              <a:rPr lang="en-US" sz="3150">
                <a:solidFill>
                  <a:srgbClr val="000000"/>
                </a:solidFill>
                <a:latin typeface="Calibri (MS)"/>
                <a:ea typeface="Calibri (MS)"/>
                <a:cs typeface="Calibri (MS)"/>
                <a:sym typeface="Calibri (MS)"/>
              </a:rPr>
              <a:t>ти два спуска происходят ежедневно в жизни человека. На пике молитвы мы пережив</a:t>
            </a:r>
            <a:r>
              <a:rPr lang="en-US" sz="3150">
                <a:solidFill>
                  <a:srgbClr val="000000"/>
                </a:solidFill>
                <a:latin typeface="Calibri (MS)"/>
                <a:ea typeface="Calibri (MS)"/>
                <a:cs typeface="Calibri (MS)"/>
                <a:sym typeface="Calibri (MS)"/>
              </a:rPr>
              <a:t>аем ощущение присутствие Б-га с великой силой и предаёмся ему. После молитвы, когда человек переходит к учёбе, происходит первый спуск — присутствие Б-га больше не ощущается как «очевидное», но остаётся в нашем сознании. После учёбы, при переходе к мирским делам, происходит второй спуск, и тогда мы можем полностью забыть о присутствии Б-га.</a:t>
            </a:r>
          </a:p>
          <a:p>
            <a:pPr algn="just" marL="680085" indent="-340042" lvl="1">
              <a:lnSpc>
                <a:spcPts val="4592"/>
              </a:lnSpc>
              <a:buFont typeface="Arial"/>
              <a:buChar char="•"/>
            </a:pPr>
            <a:r>
              <a:rPr lang="en-US" sz="3150">
                <a:solidFill>
                  <a:srgbClr val="000000"/>
                </a:solidFill>
                <a:latin typeface="Calibri (MS)"/>
                <a:ea typeface="Calibri (MS)"/>
                <a:cs typeface="Calibri (MS)"/>
                <a:sym typeface="Calibri (MS)"/>
              </a:rPr>
              <a:t>Урок для нас: когда мы заканчиваем молитву и продолжаем повседневную деятельность, нужно делать это с чувством «я вынужден это делать», что поможет испытывать духовный подъем. Но так или иначе, необходимо помнить, что даже если осталась только вера, через неё придёт и Избавление.</a:t>
            </a:r>
          </a:p>
        </p:txBody>
      </p:sp>
      <p:sp>
        <p:nvSpPr>
          <p:cNvPr name="Freeform 4" id="4"/>
          <p:cNvSpPr/>
          <p:nvPr/>
        </p:nvSpPr>
        <p:spPr>
          <a:xfrm flipH="false" flipV="false" rot="0">
            <a:off x="822550" y="1016489"/>
            <a:ext cx="739416" cy="1231983"/>
          </a:xfrm>
          <a:custGeom>
            <a:avLst/>
            <a:gdLst/>
            <a:ahLst/>
            <a:cxnLst/>
            <a:rect r="r" b="b" t="t" l="l"/>
            <a:pathLst>
              <a:path h="1231983" w="739416">
                <a:moveTo>
                  <a:pt x="0" y="0"/>
                </a:moveTo>
                <a:lnTo>
                  <a:pt x="739417" y="0"/>
                </a:lnTo>
                <a:lnTo>
                  <a:pt x="739417" y="1231983"/>
                </a:lnTo>
                <a:lnTo>
                  <a:pt x="0" y="1231983"/>
                </a:lnTo>
                <a:lnTo>
                  <a:pt x="0" y="0"/>
                </a:lnTo>
                <a:close/>
              </a:path>
            </a:pathLst>
          </a:custGeom>
          <a:blipFill>
            <a:blip r:embed="rId3"/>
            <a:stretch>
              <a:fillRect l="-90593" t="-9481" r="-173677" b="-13329"/>
            </a:stretch>
          </a:blipFill>
        </p:spPr>
      </p:sp>
      <p:sp>
        <p:nvSpPr>
          <p:cNvPr name="TextBox 5" id="5"/>
          <p:cNvSpPr txBox="true"/>
          <p:nvPr/>
        </p:nvSpPr>
        <p:spPr>
          <a:xfrm rot="0">
            <a:off x="4248532" y="340214"/>
            <a:ext cx="7273294"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КЛЮЧЕВЫЕ МОМЕНТЫ</a:t>
            </a:r>
          </a:p>
        </p:txBody>
      </p:sp>
      <p:sp>
        <p:nvSpPr>
          <p:cNvPr name="AutoShape 6" id="6"/>
          <p:cNvSpPr/>
          <p:nvPr/>
        </p:nvSpPr>
        <p:spPr>
          <a:xfrm flipV="true">
            <a:off x="4248532" y="978389"/>
            <a:ext cx="1139598" cy="0"/>
          </a:xfrm>
          <a:prstGeom prst="line">
            <a:avLst/>
          </a:prstGeom>
          <a:ln cap="flat" w="76200">
            <a:solidFill>
              <a:srgbClr val="30BFBF"/>
            </a:solidFill>
            <a:prstDash val="solid"/>
            <a:headEnd type="none" len="sm" w="sm"/>
            <a:tailEnd type="none" len="sm" w="sm"/>
          </a:ln>
        </p:spPr>
      </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27826" r="-27849" b="0"/>
            </a:stretch>
          </a:blipFill>
        </p:spPr>
      </p:sp>
      <p:sp>
        <p:nvSpPr>
          <p:cNvPr name="TextBox 3" id="3"/>
          <p:cNvSpPr txBox="true"/>
          <p:nvPr/>
        </p:nvSpPr>
        <p:spPr>
          <a:xfrm rot="0">
            <a:off x="4385081" y="1738903"/>
            <a:ext cx="9557099" cy="352581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Сл</a:t>
            </a:r>
            <a:r>
              <a:rPr lang="en-US" sz="3150">
                <a:solidFill>
                  <a:srgbClr val="000000"/>
                </a:solidFill>
                <a:latin typeface="Calibri (MS)"/>
                <a:ea typeface="Calibri (MS)"/>
                <a:cs typeface="Calibri (MS)"/>
                <a:sym typeface="Calibri (MS)"/>
              </a:rPr>
              <a:t>едует прилагать усилия, чтобы сохранять в нашем сознании и сердце мысль, что Б-г управляет миром и контролирует происходящее в каждый миг. Требуется всегда помнить, что успех и благословение приходят к нам от Б-га, а не из-за «моей собственной силы и мощи».</a:t>
            </a:r>
          </a:p>
        </p:txBody>
      </p:sp>
      <p:sp>
        <p:nvSpPr>
          <p:cNvPr name="TextBox 4" id="4"/>
          <p:cNvSpPr txBox="true"/>
          <p:nvPr/>
        </p:nvSpPr>
        <p:spPr>
          <a:xfrm rot="0">
            <a:off x="4248532" y="1000125"/>
            <a:ext cx="7273294"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Вывод</a:t>
            </a:r>
          </a:p>
        </p:txBody>
      </p:sp>
      <p:sp>
        <p:nvSpPr>
          <p:cNvPr name="AutoShape 5" id="5"/>
          <p:cNvSpPr/>
          <p:nvPr/>
        </p:nvSpPr>
        <p:spPr>
          <a:xfrm flipV="true">
            <a:off x="4248532" y="1638300"/>
            <a:ext cx="1139598" cy="0"/>
          </a:xfrm>
          <a:prstGeom prst="line">
            <a:avLst/>
          </a:prstGeom>
          <a:ln cap="flat" w="76200">
            <a:solidFill>
              <a:srgbClr val="30BFBF"/>
            </a:solidFill>
            <a:prstDash val="solid"/>
            <a:headEnd type="none" len="sm" w="sm"/>
            <a:tailEnd type="none" len="sm" w="sm"/>
          </a:ln>
        </p:spPr>
      </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5" r="0" b="-5"/>
            </a:stretch>
          </a:blipFill>
        </p:spPr>
      </p:sp>
      <p:grpSp>
        <p:nvGrpSpPr>
          <p:cNvPr name="Group 3" id="3"/>
          <p:cNvGrpSpPr/>
          <p:nvPr/>
        </p:nvGrpSpPr>
        <p:grpSpPr>
          <a:xfrm rot="0">
            <a:off x="10864215" y="5846479"/>
            <a:ext cx="6386170" cy="4286250"/>
            <a:chOff x="0" y="0"/>
            <a:chExt cx="1681954" cy="1128889"/>
          </a:xfrm>
        </p:grpSpPr>
        <p:sp>
          <p:nvSpPr>
            <p:cNvPr name="Freeform 4" id="4"/>
            <p:cNvSpPr/>
            <p:nvPr/>
          </p:nvSpPr>
          <p:spPr>
            <a:xfrm flipH="false" flipV="false" rot="0">
              <a:off x="0" y="0"/>
              <a:ext cx="1681954" cy="1128889"/>
            </a:xfrm>
            <a:custGeom>
              <a:avLst/>
              <a:gdLst/>
              <a:ahLst/>
              <a:cxnLst/>
              <a:rect r="r" b="b" t="t" l="l"/>
              <a:pathLst>
                <a:path h="1128889" w="1681954">
                  <a:moveTo>
                    <a:pt x="0" y="0"/>
                  </a:moveTo>
                  <a:lnTo>
                    <a:pt x="1681954" y="0"/>
                  </a:lnTo>
                  <a:lnTo>
                    <a:pt x="1681954" y="1128889"/>
                  </a:lnTo>
                  <a:lnTo>
                    <a:pt x="0" y="1128889"/>
                  </a:lnTo>
                  <a:close/>
                </a:path>
              </a:pathLst>
            </a:custGeom>
            <a:solidFill>
              <a:srgbClr val="195E68"/>
            </a:solidFill>
          </p:spPr>
        </p:sp>
        <p:sp>
          <p:nvSpPr>
            <p:cNvPr name="TextBox 5" id="5"/>
            <p:cNvSpPr txBox="true"/>
            <p:nvPr/>
          </p:nvSpPr>
          <p:spPr>
            <a:xfrm>
              <a:off x="0" y="0"/>
              <a:ext cx="1681954" cy="1128889"/>
            </a:xfrm>
            <a:prstGeom prst="rect">
              <a:avLst/>
            </a:prstGeom>
          </p:spPr>
          <p:txBody>
            <a:bodyPr anchor="ctr" rtlCol="false" tIns="50800" lIns="50800" bIns="50800" rIns="50800"/>
            <a:lstStyle/>
            <a:p>
              <a:pPr algn="ctr">
                <a:lnSpc>
                  <a:spcPts val="2520"/>
                </a:lnSpc>
              </a:pPr>
            </a:p>
          </p:txBody>
        </p:sp>
      </p:grpSp>
      <p:grpSp>
        <p:nvGrpSpPr>
          <p:cNvPr name="Group 6" id="6"/>
          <p:cNvGrpSpPr/>
          <p:nvPr/>
        </p:nvGrpSpPr>
        <p:grpSpPr>
          <a:xfrm rot="2699999">
            <a:off x="14191197" y="6684086"/>
            <a:ext cx="4419845" cy="4950908"/>
            <a:chOff x="0" y="0"/>
            <a:chExt cx="1164074" cy="1303943"/>
          </a:xfrm>
        </p:grpSpPr>
        <p:sp>
          <p:nvSpPr>
            <p:cNvPr name="Freeform 7" id="7"/>
            <p:cNvSpPr/>
            <p:nvPr/>
          </p:nvSpPr>
          <p:spPr>
            <a:xfrm flipH="false" flipV="false" rot="0">
              <a:off x="0" y="0"/>
              <a:ext cx="1164074" cy="1303943"/>
            </a:xfrm>
            <a:custGeom>
              <a:avLst/>
              <a:gdLst/>
              <a:ahLst/>
              <a:cxnLst/>
              <a:rect r="r" b="b" t="t" l="l"/>
              <a:pathLst>
                <a:path h="1303943" w="1164074">
                  <a:moveTo>
                    <a:pt x="0" y="0"/>
                  </a:moveTo>
                  <a:lnTo>
                    <a:pt x="1164074" y="0"/>
                  </a:lnTo>
                  <a:lnTo>
                    <a:pt x="1164074" y="1303943"/>
                  </a:lnTo>
                  <a:lnTo>
                    <a:pt x="0" y="1303943"/>
                  </a:lnTo>
                  <a:close/>
                </a:path>
              </a:pathLst>
            </a:custGeom>
            <a:solidFill>
              <a:srgbClr val="1A969B"/>
            </a:solidFill>
          </p:spPr>
        </p:sp>
        <p:sp>
          <p:nvSpPr>
            <p:cNvPr name="TextBox 8" id="8"/>
            <p:cNvSpPr txBox="true"/>
            <p:nvPr/>
          </p:nvSpPr>
          <p:spPr>
            <a:xfrm>
              <a:off x="0" y="0"/>
              <a:ext cx="1164074" cy="1303943"/>
            </a:xfrm>
            <a:prstGeom prst="rect">
              <a:avLst/>
            </a:prstGeom>
          </p:spPr>
          <p:txBody>
            <a:bodyPr anchor="ctr" rtlCol="false" tIns="50800" lIns="50800" bIns="50800" rIns="50800"/>
            <a:lstStyle/>
            <a:p>
              <a:pPr algn="ctr">
                <a:lnSpc>
                  <a:spcPts val="2520"/>
                </a:lnSpc>
              </a:pPr>
            </a:p>
          </p:txBody>
        </p:sp>
      </p:grpSp>
      <p:sp>
        <p:nvSpPr>
          <p:cNvPr name="Freeform 9" id="9" descr="תמונה שמכילה טקסט, גופן, צילום מסך, גרפיקה"/>
          <p:cNvSpPr/>
          <p:nvPr/>
        </p:nvSpPr>
        <p:spPr>
          <a:xfrm flipH="false" flipV="false" rot="0">
            <a:off x="10084527" y="7429948"/>
            <a:ext cx="7736338" cy="1763573"/>
          </a:xfrm>
          <a:custGeom>
            <a:avLst/>
            <a:gdLst/>
            <a:ahLst/>
            <a:cxnLst/>
            <a:rect r="r" b="b" t="t" l="l"/>
            <a:pathLst>
              <a:path h="1763573" w="7736338">
                <a:moveTo>
                  <a:pt x="0" y="0"/>
                </a:moveTo>
                <a:lnTo>
                  <a:pt x="7736338" y="0"/>
                </a:lnTo>
                <a:lnTo>
                  <a:pt x="7736338" y="1763572"/>
                </a:lnTo>
                <a:lnTo>
                  <a:pt x="0" y="1763572"/>
                </a:lnTo>
                <a:lnTo>
                  <a:pt x="0" y="0"/>
                </a:lnTo>
                <a:close/>
              </a:path>
            </a:pathLst>
          </a:custGeom>
          <a:blipFill>
            <a:blip r:embed="rId3"/>
            <a:stretch>
              <a:fillRect l="0" t="-55906" r="-12" b="0"/>
            </a:stretch>
          </a:blipFill>
        </p:spPr>
      </p:sp>
      <p:sp>
        <p:nvSpPr>
          <p:cNvPr name="Freeform 10" id="10" descr="תמונה שמכילה טקסט, גופן, צילום מסך, גרפיקה"/>
          <p:cNvSpPr/>
          <p:nvPr/>
        </p:nvSpPr>
        <p:spPr>
          <a:xfrm flipH="false" flipV="false" rot="0">
            <a:off x="15683732" y="6337821"/>
            <a:ext cx="2071030" cy="1092117"/>
          </a:xfrm>
          <a:custGeom>
            <a:avLst/>
            <a:gdLst/>
            <a:ahLst/>
            <a:cxnLst/>
            <a:rect r="r" b="b" t="t" l="l"/>
            <a:pathLst>
              <a:path h="1092117" w="2071030">
                <a:moveTo>
                  <a:pt x="0" y="0"/>
                </a:moveTo>
                <a:lnTo>
                  <a:pt x="2071030" y="0"/>
                </a:lnTo>
                <a:lnTo>
                  <a:pt x="2071030" y="1092117"/>
                </a:lnTo>
                <a:lnTo>
                  <a:pt x="0" y="1092117"/>
                </a:lnTo>
                <a:lnTo>
                  <a:pt x="0" y="0"/>
                </a:lnTo>
                <a:close/>
              </a:path>
            </a:pathLst>
          </a:custGeom>
          <a:blipFill>
            <a:blip r:embed="rId4"/>
            <a:stretch>
              <a:fillRect l="-273581" t="12753" r="-10" b="-164510"/>
            </a:stretch>
          </a:blipFill>
        </p:spPr>
      </p:sp>
      <p:grpSp>
        <p:nvGrpSpPr>
          <p:cNvPr name="Group 11" id="11"/>
          <p:cNvGrpSpPr/>
          <p:nvPr/>
        </p:nvGrpSpPr>
        <p:grpSpPr>
          <a:xfrm rot="0">
            <a:off x="1028700" y="857250"/>
            <a:ext cx="16493490" cy="3755924"/>
            <a:chOff x="0" y="0"/>
            <a:chExt cx="4343964" cy="989215"/>
          </a:xfrm>
        </p:grpSpPr>
        <p:sp>
          <p:nvSpPr>
            <p:cNvPr name="Freeform 12" id="12"/>
            <p:cNvSpPr/>
            <p:nvPr/>
          </p:nvSpPr>
          <p:spPr>
            <a:xfrm flipH="false" flipV="false" rot="0">
              <a:off x="0" y="0"/>
              <a:ext cx="4343964" cy="989215"/>
            </a:xfrm>
            <a:custGeom>
              <a:avLst/>
              <a:gdLst/>
              <a:ahLst/>
              <a:cxnLst/>
              <a:rect r="r" b="b" t="t" l="l"/>
              <a:pathLst>
                <a:path h="989215" w="4343964">
                  <a:moveTo>
                    <a:pt x="0" y="0"/>
                  </a:moveTo>
                  <a:lnTo>
                    <a:pt x="4343964" y="0"/>
                  </a:lnTo>
                  <a:lnTo>
                    <a:pt x="4343964" y="989215"/>
                  </a:lnTo>
                  <a:lnTo>
                    <a:pt x="0" y="989215"/>
                  </a:lnTo>
                  <a:close/>
                </a:path>
              </a:pathLst>
            </a:custGeom>
            <a:solidFill>
              <a:srgbClr val="195E68"/>
            </a:solidFill>
          </p:spPr>
        </p:sp>
        <p:sp>
          <p:nvSpPr>
            <p:cNvPr name="TextBox 13" id="13"/>
            <p:cNvSpPr txBox="true"/>
            <p:nvPr/>
          </p:nvSpPr>
          <p:spPr>
            <a:xfrm>
              <a:off x="0" y="0"/>
              <a:ext cx="4343964" cy="989215"/>
            </a:xfrm>
            <a:prstGeom prst="rect">
              <a:avLst/>
            </a:prstGeom>
          </p:spPr>
          <p:txBody>
            <a:bodyPr anchor="ctr" rtlCol="false" tIns="50800" lIns="50800" bIns="50800" rIns="50800"/>
            <a:lstStyle/>
            <a:p>
              <a:pPr algn="ctr">
                <a:lnSpc>
                  <a:spcPts val="2520"/>
                </a:lnSpc>
              </a:pPr>
            </a:p>
          </p:txBody>
        </p:sp>
      </p:grpSp>
      <p:sp>
        <p:nvSpPr>
          <p:cNvPr name="TextBox 14" id="14"/>
          <p:cNvSpPr txBox="true"/>
          <p:nvPr/>
        </p:nvSpPr>
        <p:spPr>
          <a:xfrm rot="0">
            <a:off x="2444115" y="4955857"/>
            <a:ext cx="9408795" cy="691191"/>
          </a:xfrm>
          <a:prstGeom prst="rect">
            <a:avLst/>
          </a:prstGeom>
        </p:spPr>
        <p:txBody>
          <a:bodyPr anchor="t" rtlCol="false" tIns="0" lIns="0" bIns="0" rIns="0">
            <a:spAutoFit/>
          </a:bodyPr>
          <a:lstStyle/>
          <a:p>
            <a:pPr algn="l">
              <a:lnSpc>
                <a:spcPts val="7200"/>
              </a:lnSpc>
            </a:pPr>
            <a:r>
              <a:rPr lang="en-US" sz="6000">
                <a:solidFill>
                  <a:srgbClr val="30BFBF"/>
                </a:solidFill>
                <a:latin typeface="Arial"/>
                <a:ea typeface="Arial"/>
                <a:cs typeface="Arial"/>
                <a:sym typeface="Arial"/>
              </a:rPr>
              <a:t>В (день), (время), (место)</a:t>
            </a:r>
          </a:p>
        </p:txBody>
      </p:sp>
      <p:sp>
        <p:nvSpPr>
          <p:cNvPr name="TextBox 15" id="15"/>
          <p:cNvSpPr txBox="true"/>
          <p:nvPr/>
        </p:nvSpPr>
        <p:spPr>
          <a:xfrm rot="0">
            <a:off x="1272540" y="2017290"/>
            <a:ext cx="12442450" cy="1857375"/>
          </a:xfrm>
          <a:prstGeom prst="rect">
            <a:avLst/>
          </a:prstGeom>
        </p:spPr>
        <p:txBody>
          <a:bodyPr anchor="t" rtlCol="false" tIns="0" lIns="0" bIns="0" rIns="0">
            <a:spAutoFit/>
          </a:bodyPr>
          <a:lstStyle/>
          <a:p>
            <a:pPr algn="l">
              <a:lnSpc>
                <a:spcPts val="7200"/>
              </a:lnSpc>
            </a:pPr>
            <a:r>
              <a:rPr lang="en-US" sz="6000">
                <a:solidFill>
                  <a:srgbClr val="FFFFFF"/>
                </a:solidFill>
                <a:latin typeface="Arimo"/>
                <a:ea typeface="Arimo"/>
                <a:cs typeface="Arimo"/>
                <a:sym typeface="Arimo"/>
              </a:rPr>
              <a:t>С НЕТЕРПЕНИЕМ ЖДЕМ ВАС НА СЛЕДУЮЩЕЙ НЕДЕЛЕ!</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DAG-Pdee3mw</dc:identifier>
  <dcterms:modified xsi:type="dcterms:W3CDTF">2011-08-01T06:04:30Z</dcterms:modified>
  <cp:revision>1</cp:revision>
  <dc:title>פרשת בא מצגת רוסית</dc:title>
</cp:coreProperties>
</file>