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x="18288000" cy="10287000"/>
  <p:notesSz cx="6858000" cy="9144000"/>
  <p:embeddedFontLst>
    <p:embeddedFont>
      <p:font typeface="Arial Bold" charset="1" panose="020B0704020202020204"/>
      <p:regular r:id="rId49"/>
    </p:embeddedFont>
    <p:embeddedFont>
      <p:font typeface="Arial" charset="1" panose="020B0604020202020204"/>
      <p:regular r:id="rId50"/>
    </p:embeddedFont>
    <p:embeddedFont>
      <p:font typeface="Lora" charset="1" panose="00000500000000000000"/>
      <p:regular r:id="rId51"/>
    </p:embeddedFont>
    <p:embeddedFont>
      <p:font typeface="Calibri (MS)" charset="1" panose="020F0502020204030204"/>
      <p:regular r:id="rId52"/>
    </p:embeddedFont>
    <p:embeddedFont>
      <p:font typeface="Calibri (MS) Bold" charset="1" panose="020F0702030404030204"/>
      <p:regular r:id="rId53"/>
    </p:embeddedFont>
    <p:embeddedFont>
      <p:font typeface="Kitsch Display Bold" charset="1" panose="00000800000000000000"/>
      <p:regular r:id="rId54"/>
    </p:embeddedFont>
    <p:embeddedFont>
      <p:font typeface="Lora Bold" charset="1" panose="00000800000000000000"/>
      <p:regular r:id="rId55"/>
    </p:embeddedFont>
    <p:embeddedFont>
      <p:font typeface="Glacial Indifference" charset="1" panose="00000000000000000000"/>
      <p:regular r:id="rId56"/>
    </p:embeddedFont>
    <p:embeddedFont>
      <p:font typeface="Arimo Bold" charset="1" panose="020B0704020202020204"/>
      <p:regular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 Id="rId3" Target="../media/image22.png" Type="http://schemas.openxmlformats.org/officeDocument/2006/relationships/image"/><Relationship Id="rId4" Target="../media/image2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72427"/>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2F3"/>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C8B18E"/>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430044" cy="1295400"/>
          </a:xfrm>
          <a:prstGeom prst="rect">
            <a:avLst/>
          </a:prstGeom>
        </p:spPr>
        <p:txBody>
          <a:bodyPr anchor="t" rtlCol="false" tIns="0" lIns="0" bIns="0" rIns="0">
            <a:spAutoFit/>
          </a:bodyPr>
          <a:lstStyle/>
          <a:p>
            <a:pPr algn="l">
              <a:lnSpc>
                <a:spcPts val="5040"/>
              </a:lnSpc>
            </a:pPr>
            <a:r>
              <a:rPr lang="en-US" sz="4200" b="true">
                <a:solidFill>
                  <a:srgbClr val="C8B18E"/>
                </a:solidFill>
                <a:latin typeface="Arial Bold"/>
                <a:ea typeface="Arial Bold"/>
                <a:cs typeface="Arial Bold"/>
                <a:sym typeface="Arial Bold"/>
              </a:rPr>
              <a:t>Аме</a:t>
            </a:r>
            <a:r>
              <a:rPr lang="en-US" sz="4200" b="true">
                <a:solidFill>
                  <a:srgbClr val="C8B18E"/>
                </a:solidFill>
                <a:latin typeface="Arial Bold"/>
                <a:ea typeface="Arial Bold"/>
                <a:cs typeface="Arial Bold"/>
                <a:sym typeface="Arial Bold"/>
              </a:rPr>
              <a:t>риканские горки праздника Пурим</a:t>
            </a:r>
          </a:p>
        </p:txBody>
      </p:sp>
      <p:sp>
        <p:nvSpPr>
          <p:cNvPr name="TextBox 16" id="16"/>
          <p:cNvSpPr txBox="true"/>
          <p:nvPr/>
        </p:nvSpPr>
        <p:spPr>
          <a:xfrm rot="0">
            <a:off x="713956" y="7608894"/>
            <a:ext cx="7172554" cy="1581150"/>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Драматическая история</a:t>
            </a:r>
            <a:r>
              <a:rPr lang="en-US" sz="2100">
                <a:solidFill>
                  <a:srgbClr val="000000"/>
                </a:solidFill>
                <a:latin typeface="Arial"/>
                <a:ea typeface="Arial"/>
                <a:cs typeface="Arial"/>
                <a:sym typeface="Arial"/>
              </a:rPr>
              <a:t> праздника</a:t>
            </a:r>
          </a:p>
          <a:p>
            <a:pPr algn="just">
              <a:lnSpc>
                <a:spcPts val="2520"/>
              </a:lnSpc>
            </a:pPr>
            <a:r>
              <a:rPr lang="en-US" sz="2100">
                <a:solidFill>
                  <a:srgbClr val="000000"/>
                </a:solidFill>
                <a:latin typeface="Arial"/>
                <a:ea typeface="Arial"/>
                <a:cs typeface="Arial"/>
                <a:sym typeface="Arial"/>
              </a:rPr>
              <a:t>— восхождение к вершинам власти и влияния, но лишь для того, чтобы стать целью уничтожения?</a:t>
            </a:r>
          </a:p>
          <a:p>
            <a:pPr algn="just">
              <a:lnSpc>
                <a:spcPts val="2520"/>
              </a:lnSpc>
            </a:pPr>
            <a:r>
              <a:rPr lang="en-US" sz="2100">
                <a:solidFill>
                  <a:srgbClr val="000000"/>
                </a:solidFill>
                <a:latin typeface="Arial"/>
                <a:ea typeface="Arial"/>
                <a:cs typeface="Arial"/>
                <a:sym typeface="Arial"/>
              </a:rPr>
              <a:t>Что послужило причиной столь шокирующего поворота судьбы?</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sp>
        <p:nvSpPr>
          <p:cNvPr name="TextBox 18" id="18"/>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Пурим</a:t>
            </a:r>
          </a:p>
        </p:txBody>
      </p:sp>
      <p:grpSp>
        <p:nvGrpSpPr>
          <p:cNvPr name="Group 19" id="19"/>
          <p:cNvGrpSpPr/>
          <p:nvPr/>
        </p:nvGrpSpPr>
        <p:grpSpPr>
          <a:xfrm rot="0">
            <a:off x="713956" y="640998"/>
            <a:ext cx="8169362" cy="4903081"/>
            <a:chOff x="0" y="0"/>
            <a:chExt cx="7415009" cy="4450334"/>
          </a:xfrm>
        </p:grpSpPr>
        <p:sp>
          <p:nvSpPr>
            <p:cNvPr name="Freeform 20" id="20"/>
            <p:cNvSpPr/>
            <p:nvPr/>
          </p:nvSpPr>
          <p:spPr>
            <a:xfrm flipH="false" flipV="false" rot="0">
              <a:off x="0" y="0"/>
              <a:ext cx="7415022" cy="4450334"/>
            </a:xfrm>
            <a:custGeom>
              <a:avLst/>
              <a:gdLst/>
              <a:ahLst/>
              <a:cxnLst/>
              <a:rect r="r" b="b" t="t" l="l"/>
              <a:pathLst>
                <a:path h="4450334" w="7415022">
                  <a:moveTo>
                    <a:pt x="0" y="0"/>
                  </a:moveTo>
                  <a:lnTo>
                    <a:pt x="7415022" y="0"/>
                  </a:lnTo>
                  <a:lnTo>
                    <a:pt x="7415022" y="4450334"/>
                  </a:lnTo>
                  <a:lnTo>
                    <a:pt x="0" y="4450334"/>
                  </a:lnTo>
                  <a:lnTo>
                    <a:pt x="0" y="0"/>
                  </a:lnTo>
                  <a:close/>
                </a:path>
              </a:pathLst>
            </a:custGeom>
            <a:blipFill>
              <a:blip r:embed="rId4"/>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2290073" y="4733874"/>
            <a:ext cx="6550732" cy="6015376"/>
            <a:chOff x="0" y="0"/>
            <a:chExt cx="2262226" cy="2077346"/>
          </a:xfrm>
        </p:grpSpPr>
        <p:sp>
          <p:nvSpPr>
            <p:cNvPr name="Freeform 4" id="4"/>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2F3"/>
            </a:solidFill>
          </p:spPr>
        </p:sp>
        <p:sp>
          <p:nvSpPr>
            <p:cNvPr name="TextBox 5" id="5"/>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700000">
            <a:off x="15370075" y="6983345"/>
            <a:ext cx="4344324" cy="4352731"/>
            <a:chOff x="0" y="0"/>
            <a:chExt cx="1500266" cy="1503169"/>
          </a:xfrm>
        </p:grpSpPr>
        <p:sp>
          <p:nvSpPr>
            <p:cNvPr name="Freeform 7" id="7"/>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8" id="8"/>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0">
            <a:off x="15854662" y="9380739"/>
            <a:ext cx="2164901" cy="531913"/>
            <a:chOff x="0" y="0"/>
            <a:chExt cx="747625" cy="183691"/>
          </a:xfrm>
        </p:grpSpPr>
        <p:sp>
          <p:nvSpPr>
            <p:cNvPr name="Freeform 10" id="10"/>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C8B18E"/>
            </a:solidFill>
          </p:spPr>
        </p:sp>
        <p:sp>
          <p:nvSpPr>
            <p:cNvPr name="TextBox 11" id="11"/>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2" id="12" descr="תמונה שמכילה טקסט, גופן, צילום מסך, גרפיקה"/>
          <p:cNvSpPr/>
          <p:nvPr/>
        </p:nvSpPr>
        <p:spPr>
          <a:xfrm flipH="false" flipV="false" rot="0">
            <a:off x="12290073" y="6933352"/>
            <a:ext cx="6334046" cy="2447387"/>
          </a:xfrm>
          <a:custGeom>
            <a:avLst/>
            <a:gdLst/>
            <a:ahLst/>
            <a:cxnLst/>
            <a:rect r="r" b="b" t="t" l="l"/>
            <a:pathLst>
              <a:path h="2447387" w="6334046">
                <a:moveTo>
                  <a:pt x="0" y="0"/>
                </a:moveTo>
                <a:lnTo>
                  <a:pt x="6334045" y="0"/>
                </a:lnTo>
                <a:lnTo>
                  <a:pt x="6334045" y="2447387"/>
                </a:lnTo>
                <a:lnTo>
                  <a:pt x="0" y="2447387"/>
                </a:lnTo>
                <a:lnTo>
                  <a:pt x="0" y="0"/>
                </a:lnTo>
                <a:close/>
              </a:path>
            </a:pathLst>
          </a:custGeom>
          <a:blipFill>
            <a:blip r:embed="rId3"/>
            <a:stretch>
              <a:fillRect l="-4365" t="0" r="-4365" b="0"/>
            </a:stretch>
          </a:blipFill>
        </p:spPr>
      </p:sp>
      <p:sp>
        <p:nvSpPr>
          <p:cNvPr name="TextBox 13" id="13"/>
          <p:cNvSpPr txBox="true"/>
          <p:nvPr/>
        </p:nvSpPr>
        <p:spPr>
          <a:xfrm rot="0">
            <a:off x="15919641" y="9495745"/>
            <a:ext cx="2025456" cy="257175"/>
          </a:xfrm>
          <a:prstGeom prst="rect">
            <a:avLst/>
          </a:prstGeom>
        </p:spPr>
        <p:txBody>
          <a:bodyPr anchor="t" rtlCol="false" tIns="0" lIns="0" bIns="0" rIns="0">
            <a:spAutoFit/>
          </a:bodyPr>
          <a:lstStyle/>
          <a:p>
            <a:pPr algn="ctr">
              <a:lnSpc>
                <a:spcPts val="1921"/>
              </a:lnSpc>
            </a:pPr>
            <a:r>
              <a:rPr lang="en-US" sz="1601">
                <a:solidFill>
                  <a:srgbClr val="2E3839"/>
                </a:solidFill>
                <a:latin typeface="Arial"/>
                <a:ea typeface="Arial"/>
                <a:cs typeface="Arial"/>
                <a:sym typeface="Arial"/>
              </a:rPr>
              <a:t>Пурим</a:t>
            </a:r>
          </a:p>
        </p:txBody>
      </p:sp>
      <p:sp>
        <p:nvSpPr>
          <p:cNvPr name="TextBox 14" id="14"/>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b="true" sz="7200">
                <a:solidFill>
                  <a:srgbClr val="C8B18E"/>
                </a:solidFill>
                <a:latin typeface="Arial Bold"/>
                <a:ea typeface="Arial Bold"/>
                <a:cs typeface="Arial Bold"/>
                <a:sym typeface="Arial Bold"/>
              </a:rPr>
              <a:t>А</a:t>
            </a:r>
            <a:r>
              <a:rPr lang="en-US" b="true" sz="7200">
                <a:solidFill>
                  <a:srgbClr val="C8B18E"/>
                </a:solidFill>
                <a:latin typeface="Arial Bold"/>
                <a:ea typeface="Arial Bold"/>
                <a:cs typeface="Arial Bold"/>
                <a:sym typeface="Arial Bold"/>
              </a:rPr>
              <a:t>. Золотой век персидского еврейства</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301080"/>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939255"/>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1291680"/>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a:t>
            </a:r>
            <a:r>
              <a:rPr lang="en-US" sz="3150">
                <a:solidFill>
                  <a:srgbClr val="000000"/>
                </a:solidFill>
                <a:latin typeface="Calibri (MS)"/>
                <a:ea typeface="Calibri (MS)"/>
                <a:cs typeface="Calibri (MS)"/>
                <a:sym typeface="Calibri (MS)"/>
              </a:rPr>
              <a:t>ериод, предшествующий чуду Пурима, был по естественным меркам наиболее благополучным для еврейского народа в Изгнании. Евреи занимали высокие посты в правительстве — Мордехай, глава Санедрина, был одним из сановников, восседая у царских ворот, а Эстер была царицей. За всю историю еврейского изгнания мы не находим другого такого прецедента, когда еврейская женщина была бы замужем за правителем, властвовавшим над всем миром. По логике вещей, это должно было быть время, когда евреи чувствовали бы себя наиболее безопасно и уверенно.</a:t>
            </a:r>
          </a:p>
        </p:txBody>
      </p:sp>
      <p:sp>
        <p:nvSpPr>
          <p:cNvPr name="TextBox 6" id="6"/>
          <p:cNvSpPr txBox="true"/>
          <p:nvPr/>
        </p:nvSpPr>
        <p:spPr>
          <a:xfrm rot="0">
            <a:off x="3427543" y="948780"/>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Про</a:t>
            </a:r>
            <a:r>
              <a:rPr lang="en-US" b="true" sz="3000">
                <a:solidFill>
                  <a:srgbClr val="C8B18E"/>
                </a:solidFill>
                <a:latin typeface="Calibri (MS) Bold"/>
                <a:ea typeface="Calibri (MS) Bold"/>
                <a:cs typeface="Calibri (MS) Bold"/>
                <a:sym typeface="Calibri (MS) Bold"/>
              </a:rPr>
              <a:t>никновение в ряды элит</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a:ln cap="sq">
            <a:noFill/>
            <a:prstDash val="solid"/>
            <a:miter/>
          </a:ln>
        </p:spPr>
      </p:sp>
      <p:sp>
        <p:nvSpPr>
          <p:cNvPr name="TextBox 3" id="3"/>
          <p:cNvSpPr txBox="true"/>
          <p:nvPr/>
        </p:nvSpPr>
        <p:spPr>
          <a:xfrm rot="0">
            <a:off x="3421732" y="1658596"/>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3319 году, во время Вавилонского пленения, евреи был</a:t>
            </a:r>
            <a:r>
              <a:rPr lang="en-US" sz="3150">
                <a:solidFill>
                  <a:srgbClr val="000000"/>
                </a:solidFill>
                <a:latin typeface="Calibri (MS)"/>
                <a:ea typeface="Calibri (MS)"/>
                <a:cs typeface="Calibri (MS)"/>
                <a:sym typeface="Calibri (MS)"/>
              </a:rPr>
              <a:t>и рассеяны по многим землям, в том числе по империи Ахашвероша.</a:t>
            </a:r>
          </a:p>
          <a:p>
            <a:pPr algn="just">
              <a:lnSpc>
                <a:spcPts val="4592"/>
              </a:lnSpc>
            </a:pPr>
            <a:r>
              <a:rPr lang="en-US" sz="3150">
                <a:solidFill>
                  <a:srgbClr val="000000"/>
                </a:solidFill>
                <a:latin typeface="Calibri (MS)"/>
                <a:ea typeface="Calibri (MS)"/>
                <a:cs typeface="Calibri (MS)"/>
                <a:sym typeface="Calibri (MS)"/>
              </a:rPr>
              <a:t>Ахашверош вёл масштабные войны с другими народами и победил их. Евреи в империи Ахашвероша помогали ему одерживать победы, за что он очень ценил их. Они получали награды и назначались на ключевые посты в государстве. Когда Ахашверош вернулся в Шушан (Сузы) с поля боя на волне побед, он устроил пир для всех своих подданных, куда государственная комиссия пригласила и еврейских граждан.</a:t>
            </a:r>
          </a:p>
          <a:p>
            <a:pPr algn="just">
              <a:lnSpc>
                <a:spcPts val="4592"/>
              </a:lnSpc>
            </a:pPr>
            <a:r>
              <a:rPr lang="en-US" sz="3150">
                <a:solidFill>
                  <a:srgbClr val="000000"/>
                </a:solidFill>
                <a:latin typeface="Calibri (MS)"/>
                <a:ea typeface="Calibri (MS)"/>
                <a:cs typeface="Calibri (MS)"/>
                <a:sym typeface="Calibri (MS)"/>
              </a:rPr>
              <a:t>Государственные инструкции предписывали хорошо обращаться со всеми гостями и обеспечивать их любой едой и напитками по их желанию. Эти пиры, сопровождавшиеся буйным весельем, нравственно развращали евреев. Их военные заслуги в сочетании с царскими наградами опьянили их тщеславием. Они жили в прекраснейших особняках как свободные птицы, освобождённые от уз своего еврейства.</a:t>
            </a:r>
          </a:p>
        </p:txBody>
      </p:sp>
      <p:sp>
        <p:nvSpPr>
          <p:cNvPr name="TextBox 4" id="4"/>
          <p:cNvSpPr txBox="true"/>
          <p:nvPr/>
        </p:nvSpPr>
        <p:spPr>
          <a:xfrm rot="0">
            <a:off x="3385957" y="1016367"/>
            <a:ext cx="11433000" cy="400050"/>
          </a:xfrm>
          <a:prstGeom prst="rect">
            <a:avLst/>
          </a:prstGeom>
        </p:spPr>
        <p:txBody>
          <a:bodyPr anchor="t" rtlCol="false" tIns="0" lIns="0" bIns="0" rIns="0">
            <a:spAutoFit/>
          </a:bodyPr>
          <a:lstStyle/>
          <a:p>
            <a:pPr algn="l">
              <a:lnSpc>
                <a:spcPts val="2879"/>
              </a:lnSpc>
            </a:pPr>
            <a:r>
              <a:rPr lang="en-US" b="true" sz="2400">
                <a:solidFill>
                  <a:srgbClr val="2E3839"/>
                </a:solidFill>
                <a:latin typeface="Calibri (MS) Bold"/>
                <a:ea typeface="Calibri (MS) Bold"/>
                <a:cs typeface="Calibri (MS) Bold"/>
                <a:sym typeface="Calibri (MS) Bold"/>
              </a:rPr>
              <a:t>Сефер а-сихот</a:t>
            </a:r>
            <a:r>
              <a:rPr lang="en-US" b="true" sz="2400">
                <a:solidFill>
                  <a:srgbClr val="2E3839"/>
                </a:solidFill>
                <a:latin typeface="Calibri (MS) Bold"/>
                <a:ea typeface="Calibri (MS) Bold"/>
                <a:cs typeface="Calibri (MS) Bold"/>
                <a:sym typeface="Calibri (MS) Bold"/>
              </a:rPr>
              <a:t>, 1941, Пурим</a:t>
            </a:r>
          </a:p>
        </p:txBody>
      </p:sp>
      <p:sp>
        <p:nvSpPr>
          <p:cNvPr name="TextBox 5" id="5"/>
          <p:cNvSpPr txBox="true"/>
          <p:nvPr/>
        </p:nvSpPr>
        <p:spPr>
          <a:xfrm rot="0">
            <a:off x="3385957" y="425817"/>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Первоисточник 1</a:t>
            </a:r>
          </a:p>
        </p:txBody>
      </p:sp>
      <p:sp>
        <p:nvSpPr>
          <p:cNvPr name="AutoShape 6" id="6"/>
          <p:cNvSpPr/>
          <p:nvPr/>
        </p:nvSpPr>
        <p:spPr>
          <a:xfrm flipV="true">
            <a:off x="3421732" y="1536375"/>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94651" cy="10287000"/>
            <a:chOff x="0" y="0"/>
            <a:chExt cx="23300271" cy="13101638"/>
          </a:xfrm>
        </p:grpSpPr>
        <p:sp>
          <p:nvSpPr>
            <p:cNvPr name="Freeform 3" id="3"/>
            <p:cNvSpPr/>
            <p:nvPr/>
          </p:nvSpPr>
          <p:spPr>
            <a:xfrm flipH="false" flipV="false" rot="0">
              <a:off x="0" y="0"/>
              <a:ext cx="23300310" cy="13101638"/>
            </a:xfrm>
            <a:custGeom>
              <a:avLst/>
              <a:gdLst/>
              <a:ahLst/>
              <a:cxnLst/>
              <a:rect r="r" b="b" t="t" l="l"/>
              <a:pathLst>
                <a:path h="13101638" w="23300310">
                  <a:moveTo>
                    <a:pt x="0" y="0"/>
                  </a:moveTo>
                  <a:lnTo>
                    <a:pt x="23300310" y="0"/>
                  </a:lnTo>
                  <a:lnTo>
                    <a:pt x="23300310" y="13101638"/>
                  </a:lnTo>
                  <a:lnTo>
                    <a:pt x="0" y="13101638"/>
                  </a:lnTo>
                  <a:lnTo>
                    <a:pt x="0" y="0"/>
                  </a:lnTo>
                  <a:close/>
                </a:path>
              </a:pathLst>
            </a:custGeom>
            <a:blipFill>
              <a:blip r:embed="rId2"/>
              <a:stretch>
                <a:fillRect l="-372" t="0" r="-372" b="0"/>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301080"/>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939255"/>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1291680"/>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a:t>
            </a:r>
            <a:r>
              <a:rPr lang="en-US" sz="3150">
                <a:solidFill>
                  <a:srgbClr val="000000"/>
                </a:solidFill>
                <a:latin typeface="Calibri (MS)"/>
                <a:ea typeface="Calibri (MS)"/>
                <a:cs typeface="Calibri (MS)"/>
                <a:sym typeface="Calibri (MS)"/>
              </a:rPr>
              <a:t>днако произошло прямо противоположное. Именно тогда, когда положение евреев казалось столь безопасным, против них был выдвинут указ об уничтожении — «истребить, убить и погубить всех евреев, от мала до велика, уничтожить детей и женщин, в один день».</a:t>
            </a:r>
          </a:p>
          <a:p>
            <a:pPr algn="just">
              <a:lnSpc>
                <a:spcPts val="4592"/>
              </a:lnSpc>
            </a:pPr>
            <a:r>
              <a:rPr lang="en-US" sz="3150">
                <a:solidFill>
                  <a:srgbClr val="000000"/>
                </a:solidFill>
                <a:latin typeface="Calibri (MS)"/>
                <a:ea typeface="Calibri (MS)"/>
                <a:cs typeface="Calibri (MS)"/>
                <a:sym typeface="Calibri (MS)"/>
              </a:rPr>
              <a:t>Это был самый суровый указ, когда-либо изданный против еврейского народа. Никогда прежде не было угрозы полного уничтожения всего народа, какая нависла над ним во дни царя Ахашвероша.</a:t>
            </a:r>
          </a:p>
          <a:p>
            <a:pPr algn="just">
              <a:lnSpc>
                <a:spcPts val="4592"/>
              </a:lnSpc>
            </a:pPr>
          </a:p>
        </p:txBody>
      </p:sp>
      <p:sp>
        <p:nvSpPr>
          <p:cNvPr name="TextBox 6" id="6"/>
          <p:cNvSpPr txBox="true"/>
          <p:nvPr/>
        </p:nvSpPr>
        <p:spPr>
          <a:xfrm rot="0">
            <a:off x="3427543" y="948780"/>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Самый страш</a:t>
            </a:r>
            <a:r>
              <a:rPr lang="en-US" b="true" sz="3000">
                <a:solidFill>
                  <a:srgbClr val="C8B18E"/>
                </a:solidFill>
                <a:latin typeface="Calibri (MS) Bold"/>
                <a:ea typeface="Calibri (MS) Bold"/>
                <a:cs typeface="Calibri (MS) Bold"/>
                <a:sym typeface="Calibri (MS) Bold"/>
              </a:rPr>
              <a:t>ный указ в истории</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a:ln cap="sq">
            <a:noFill/>
            <a:prstDash val="solid"/>
            <a:miter/>
          </a:ln>
        </p:spPr>
      </p:sp>
      <p:sp>
        <p:nvSpPr>
          <p:cNvPr name="TextBox 3" id="3"/>
          <p:cNvSpPr txBox="true"/>
          <p:nvPr/>
        </p:nvSpPr>
        <p:spPr>
          <a:xfrm rot="0">
            <a:off x="3421732" y="1658596"/>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 Аман царю Ахашверошу: «Есть один народ,</a:t>
            </a:r>
            <a:r>
              <a:rPr lang="en-US" sz="3150">
                <a:solidFill>
                  <a:srgbClr val="000000"/>
                </a:solidFill>
                <a:latin typeface="Calibri (MS)"/>
                <a:ea typeface="Calibri (MS)"/>
                <a:cs typeface="Calibri (MS)"/>
                <a:sym typeface="Calibri (MS)"/>
              </a:rPr>
              <a:t> рассеянный и разделенный среди народов, во всех провинциях твоего царства. И законы их отличаются от законов всех других народов, и законов царских они не соблюдают; и царю невыгодно их терпеть. Если же царю угодно, пусть предпишет уничтожить их, и десять тысяч талантов серебра внесу я в царскую казну».</a:t>
            </a:r>
          </a:p>
          <a:p>
            <a:pPr algn="just">
              <a:lnSpc>
                <a:spcPts val="4592"/>
              </a:lnSpc>
            </a:pPr>
            <a:r>
              <a:rPr lang="en-US" sz="3150">
                <a:solidFill>
                  <a:srgbClr val="000000"/>
                </a:solidFill>
                <a:latin typeface="Calibri (MS)"/>
                <a:ea typeface="Calibri (MS)"/>
                <a:cs typeface="Calibri (MS)"/>
                <a:sym typeface="Calibri (MS)"/>
              </a:rPr>
              <a:t>Царь снял перстень свой с руки своей и отдал его Аману-агагиянину, сыну Амдаты, притеснителю евреев. И сказал царь Аману: «Деньги оставь себе и с народом этим поступай как угодно в твоих глазах».</a:t>
            </a:r>
          </a:p>
          <a:p>
            <a:pPr algn="just">
              <a:lnSpc>
                <a:spcPts val="4592"/>
              </a:lnSpc>
            </a:pPr>
            <a:r>
              <a:rPr lang="en-US" sz="3150">
                <a:solidFill>
                  <a:srgbClr val="000000"/>
                </a:solidFill>
                <a:latin typeface="Calibri (MS)"/>
                <a:ea typeface="Calibri (MS)"/>
                <a:cs typeface="Calibri (MS)"/>
                <a:sym typeface="Calibri (MS)"/>
              </a:rPr>
              <a:t>И разосланы будут послания через гонцов во все провинции царя с тем, чтобы истребить, убить и погубить всех евреев, от мала до велика, уничтожить детей и женщин, в один день — тринадцатого числа двенадцатого месяца, в месяце адар, а их имущество — сделать добычей.</a:t>
            </a:r>
          </a:p>
        </p:txBody>
      </p:sp>
      <p:sp>
        <p:nvSpPr>
          <p:cNvPr name="TextBox 4" id="4"/>
          <p:cNvSpPr txBox="true"/>
          <p:nvPr/>
        </p:nvSpPr>
        <p:spPr>
          <a:xfrm rot="0">
            <a:off x="3385957" y="1016367"/>
            <a:ext cx="11433000" cy="400050"/>
          </a:xfrm>
          <a:prstGeom prst="rect">
            <a:avLst/>
          </a:prstGeom>
        </p:spPr>
        <p:txBody>
          <a:bodyPr anchor="t" rtlCol="false" tIns="0" lIns="0" bIns="0" rIns="0">
            <a:spAutoFit/>
          </a:bodyPr>
          <a:lstStyle/>
          <a:p>
            <a:pPr algn="l">
              <a:lnSpc>
                <a:spcPts val="2879"/>
              </a:lnSpc>
            </a:pPr>
            <a:r>
              <a:rPr lang="en-US" b="true" sz="2400">
                <a:solidFill>
                  <a:srgbClr val="2E3839"/>
                </a:solidFill>
                <a:latin typeface="Calibri (MS) Bold"/>
                <a:ea typeface="Calibri (MS) Bold"/>
                <a:cs typeface="Calibri (MS) Bold"/>
                <a:sym typeface="Calibri (MS) Bold"/>
              </a:rPr>
              <a:t>Свиток Эстер</a:t>
            </a:r>
            <a:r>
              <a:rPr lang="en-US" b="true" sz="2400">
                <a:solidFill>
                  <a:srgbClr val="2E3839"/>
                </a:solidFill>
                <a:latin typeface="Calibri (MS) Bold"/>
                <a:ea typeface="Calibri (MS) Bold"/>
                <a:cs typeface="Calibri (MS) Bold"/>
                <a:sym typeface="Calibri (MS) Bold"/>
              </a:rPr>
              <a:t>, 3:8-10; 13</a:t>
            </a:r>
          </a:p>
        </p:txBody>
      </p:sp>
      <p:sp>
        <p:nvSpPr>
          <p:cNvPr name="TextBox 5" id="5"/>
          <p:cNvSpPr txBox="true"/>
          <p:nvPr/>
        </p:nvSpPr>
        <p:spPr>
          <a:xfrm rot="0">
            <a:off x="3385957" y="425817"/>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Первоисточник 2</a:t>
            </a:r>
          </a:p>
        </p:txBody>
      </p:sp>
      <p:sp>
        <p:nvSpPr>
          <p:cNvPr name="AutoShape 6" id="6"/>
          <p:cNvSpPr/>
          <p:nvPr/>
        </p:nvSpPr>
        <p:spPr>
          <a:xfrm flipV="true">
            <a:off x="3421732" y="1536375"/>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256394"/>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894569"/>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1246994"/>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Во време</a:t>
            </a:r>
            <a:r>
              <a:rPr lang="en-US" sz="3150">
                <a:solidFill>
                  <a:srgbClr val="000000"/>
                </a:solidFill>
                <a:latin typeface="Calibri (MS)"/>
                <a:ea typeface="Calibri (MS)"/>
                <a:cs typeface="Calibri (MS)"/>
                <a:sym typeface="Calibri (MS)"/>
              </a:rPr>
              <a:t>на других пленений евреи не были сосредоточены в одном месте. «Милость содеял Святой, благословен Он, [сынам] Израиля, рассеяв их среди народов». Если один народ пожелает, не дай Б-г, издать указ об уничтожении евреев на своей территории, евреи в других землях останутся невредимы. Даже евреи этой конкретной страны смогут бежать в области, где такой указ не действовал.</a:t>
            </a:r>
          </a:p>
          <a:p>
            <a:pPr algn="just">
              <a:lnSpc>
                <a:spcPts val="4592"/>
              </a:lnSpc>
            </a:pPr>
            <a:r>
              <a:rPr lang="en-US" sz="3150">
                <a:solidFill>
                  <a:srgbClr val="000000"/>
                </a:solidFill>
                <a:latin typeface="Calibri (MS)"/>
                <a:ea typeface="Calibri (MS)"/>
                <a:cs typeface="Calibri (MS)"/>
                <a:sym typeface="Calibri (MS)"/>
              </a:rPr>
              <a:t>Даже во времена фараона, когда все евреи находились под его властью, и побег из Египта был невозможен (мудрецы говорили, что ни один раб не мог бежать оттуда), указ об уничтожении не был тотальным, поскольку убивали только мальчиков.</a:t>
            </a:r>
          </a:p>
          <a:p>
            <a:pPr algn="just">
              <a:lnSpc>
                <a:spcPts val="4592"/>
              </a:lnSpc>
            </a:pPr>
            <a:r>
              <a:rPr lang="en-US" sz="3150">
                <a:solidFill>
                  <a:srgbClr val="000000"/>
                </a:solidFill>
                <a:latin typeface="Calibri (MS)"/>
                <a:ea typeface="Calibri (MS)"/>
                <a:cs typeface="Calibri (MS)"/>
                <a:sym typeface="Calibri (MS)"/>
              </a:rPr>
              <a:t>Напротив, во времена царя Ахашвероша все евреи находились под его властью, и побег из его империи был невозможен по нескольким причинам: (а) он царствовал над всем миром, так что бежать было некуда; (б) указ предписывал уничтожить евреев «в один день», так что не оставалось времени на побег; (в) указ был направлен против всех евреев без исключения.</a:t>
            </a:r>
          </a:p>
        </p:txBody>
      </p:sp>
      <p:sp>
        <p:nvSpPr>
          <p:cNvPr name="TextBox 6" id="6"/>
          <p:cNvSpPr txBox="true"/>
          <p:nvPr/>
        </p:nvSpPr>
        <p:spPr>
          <a:xfrm rot="0">
            <a:off x="3427543" y="904094"/>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Пол</a:t>
            </a:r>
            <a:r>
              <a:rPr lang="en-US" b="true" sz="3000">
                <a:solidFill>
                  <a:srgbClr val="C8B18E"/>
                </a:solidFill>
                <a:latin typeface="Calibri (MS) Bold"/>
                <a:ea typeface="Calibri (MS) Bold"/>
                <a:cs typeface="Calibri (MS) Bold"/>
                <a:sym typeface="Calibri (MS) Bold"/>
              </a:rPr>
              <a:t>ное уничтожение</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29363"/>
            <a:ext cx="18294651" cy="10416363"/>
            <a:chOff x="0" y="0"/>
            <a:chExt cx="23300271" cy="13266396"/>
          </a:xfrm>
        </p:grpSpPr>
        <p:sp>
          <p:nvSpPr>
            <p:cNvPr name="Freeform 3" id="3"/>
            <p:cNvSpPr/>
            <p:nvPr/>
          </p:nvSpPr>
          <p:spPr>
            <a:xfrm flipH="false" flipV="false" rot="0">
              <a:off x="0" y="0"/>
              <a:ext cx="23300310" cy="13266396"/>
            </a:xfrm>
            <a:custGeom>
              <a:avLst/>
              <a:gdLst/>
              <a:ahLst/>
              <a:cxnLst/>
              <a:rect r="r" b="b" t="t" l="l"/>
              <a:pathLst>
                <a:path h="13266396" w="23300310">
                  <a:moveTo>
                    <a:pt x="0" y="0"/>
                  </a:moveTo>
                  <a:lnTo>
                    <a:pt x="23300310" y="0"/>
                  </a:lnTo>
                  <a:lnTo>
                    <a:pt x="23300310" y="13266396"/>
                  </a:lnTo>
                  <a:lnTo>
                    <a:pt x="0" y="13266396"/>
                  </a:lnTo>
                  <a:lnTo>
                    <a:pt x="0" y="0"/>
                  </a:lnTo>
                  <a:close/>
                </a:path>
              </a:pathLst>
            </a:custGeom>
            <a:blipFill>
              <a:blip r:embed="rId2"/>
              <a:stretch>
                <a:fillRect l="-1005" t="0" r="-1005" b="0"/>
              </a:stretch>
            </a:blipFill>
          </p:spPr>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2290073" y="4733874"/>
            <a:ext cx="6550732" cy="6015376"/>
            <a:chOff x="0" y="0"/>
            <a:chExt cx="2262226" cy="2077346"/>
          </a:xfrm>
        </p:grpSpPr>
        <p:sp>
          <p:nvSpPr>
            <p:cNvPr name="Freeform 4" id="4"/>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2F3"/>
            </a:solidFill>
          </p:spPr>
        </p:sp>
        <p:sp>
          <p:nvSpPr>
            <p:cNvPr name="TextBox 5" id="5"/>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700000">
            <a:off x="15370075" y="6983345"/>
            <a:ext cx="4344324" cy="4352731"/>
            <a:chOff x="0" y="0"/>
            <a:chExt cx="1500266" cy="1503169"/>
          </a:xfrm>
        </p:grpSpPr>
        <p:sp>
          <p:nvSpPr>
            <p:cNvPr name="Freeform 7" id="7"/>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8" id="8"/>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0">
            <a:off x="15854662" y="9380739"/>
            <a:ext cx="2164901" cy="531913"/>
            <a:chOff x="0" y="0"/>
            <a:chExt cx="747625" cy="183691"/>
          </a:xfrm>
        </p:grpSpPr>
        <p:sp>
          <p:nvSpPr>
            <p:cNvPr name="Freeform 10" id="10"/>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C8B18E"/>
            </a:solidFill>
          </p:spPr>
        </p:sp>
        <p:sp>
          <p:nvSpPr>
            <p:cNvPr name="TextBox 11" id="11"/>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2" id="12" descr="תמונה שמכילה טקסט, גופן, צילום מסך, גרפיקה"/>
          <p:cNvSpPr/>
          <p:nvPr/>
        </p:nvSpPr>
        <p:spPr>
          <a:xfrm flipH="false" flipV="false" rot="0">
            <a:off x="12290073" y="6933352"/>
            <a:ext cx="6334046" cy="2447387"/>
          </a:xfrm>
          <a:custGeom>
            <a:avLst/>
            <a:gdLst/>
            <a:ahLst/>
            <a:cxnLst/>
            <a:rect r="r" b="b" t="t" l="l"/>
            <a:pathLst>
              <a:path h="2447387" w="6334046">
                <a:moveTo>
                  <a:pt x="0" y="0"/>
                </a:moveTo>
                <a:lnTo>
                  <a:pt x="6334045" y="0"/>
                </a:lnTo>
                <a:lnTo>
                  <a:pt x="6334045" y="2447387"/>
                </a:lnTo>
                <a:lnTo>
                  <a:pt x="0" y="2447387"/>
                </a:lnTo>
                <a:lnTo>
                  <a:pt x="0" y="0"/>
                </a:lnTo>
                <a:close/>
              </a:path>
            </a:pathLst>
          </a:custGeom>
          <a:blipFill>
            <a:blip r:embed="rId3"/>
            <a:stretch>
              <a:fillRect l="-4365" t="0" r="-4365" b="0"/>
            </a:stretch>
          </a:blipFill>
        </p:spPr>
      </p:sp>
      <p:sp>
        <p:nvSpPr>
          <p:cNvPr name="TextBox 13" id="13"/>
          <p:cNvSpPr txBox="true"/>
          <p:nvPr/>
        </p:nvSpPr>
        <p:spPr>
          <a:xfrm rot="0">
            <a:off x="15919641" y="9495745"/>
            <a:ext cx="2025456" cy="257175"/>
          </a:xfrm>
          <a:prstGeom prst="rect">
            <a:avLst/>
          </a:prstGeom>
        </p:spPr>
        <p:txBody>
          <a:bodyPr anchor="t" rtlCol="false" tIns="0" lIns="0" bIns="0" rIns="0">
            <a:spAutoFit/>
          </a:bodyPr>
          <a:lstStyle/>
          <a:p>
            <a:pPr algn="ctr">
              <a:lnSpc>
                <a:spcPts val="1921"/>
              </a:lnSpc>
            </a:pPr>
            <a:r>
              <a:rPr lang="en-US" sz="1601">
                <a:solidFill>
                  <a:srgbClr val="1C2743"/>
                </a:solidFill>
                <a:latin typeface="Arial"/>
                <a:ea typeface="Arial"/>
                <a:cs typeface="Arial"/>
                <a:sym typeface="Arial"/>
              </a:rPr>
              <a:t>Пурим</a:t>
            </a:r>
          </a:p>
        </p:txBody>
      </p:sp>
      <p:sp>
        <p:nvSpPr>
          <p:cNvPr name="TextBox 14" id="14"/>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C8B18E"/>
                </a:solidFill>
                <a:latin typeface="Arial Bold"/>
                <a:ea typeface="Arial Bold"/>
                <a:cs typeface="Arial Bold"/>
                <a:sym typeface="Arial Bold"/>
              </a:rPr>
              <a:t>Б</a:t>
            </a:r>
            <a:r>
              <a:rPr lang="en-US" b="true" sz="7200">
                <a:solidFill>
                  <a:srgbClr val="C8B18E"/>
                </a:solidFill>
                <a:latin typeface="Arial Bold"/>
                <a:ea typeface="Arial Bold"/>
                <a:cs typeface="Arial Bold"/>
                <a:sym typeface="Arial Bold"/>
              </a:rPr>
              <a:t>. За рамками природного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1990725"/>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a:t>
            </a:r>
            <a:r>
              <a:rPr lang="en-US" sz="3150">
                <a:solidFill>
                  <a:srgbClr val="000000"/>
                </a:solidFill>
                <a:latin typeface="Calibri (MS)"/>
                <a:ea typeface="Calibri (MS)"/>
                <a:cs typeface="Calibri (MS)"/>
                <a:sym typeface="Calibri (MS)"/>
              </a:rPr>
              <a:t>ак же произошло, что в те времена, когда еврейский народ казался столь защищённым, против него был выдвинут столь ужасающий указ? Талмуд объясняет причину: «Потому что они наслаждались пиром того злодея».</a:t>
            </a:r>
          </a:p>
        </p:txBody>
      </p:sp>
      <p:sp>
        <p:nvSpPr>
          <p:cNvPr name="TextBox 6" id="6"/>
          <p:cNvSpPr txBox="true"/>
          <p:nvPr/>
        </p:nvSpPr>
        <p:spPr>
          <a:xfrm rot="0">
            <a:off x="3427543" y="1647825"/>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Причи</a:t>
            </a:r>
            <a:r>
              <a:rPr lang="en-US" b="true" sz="3000">
                <a:solidFill>
                  <a:srgbClr val="C8B18E"/>
                </a:solidFill>
                <a:latin typeface="Calibri (MS) Bold"/>
                <a:ea typeface="Calibri (MS) Bold"/>
                <a:cs typeface="Calibri (MS) Bold"/>
                <a:sym typeface="Calibri (MS) Bold"/>
              </a:rPr>
              <a:t>на указа</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a:ln cap="sq">
            <a:noFill/>
            <a:prstDash val="solid"/>
            <a:miter/>
          </a:ln>
        </p:spPr>
      </p:sp>
      <p:sp>
        <p:nvSpPr>
          <p:cNvPr name="TextBox 3" id="3"/>
          <p:cNvSpPr txBox="true"/>
          <p:nvPr/>
        </p:nvSpPr>
        <p:spPr>
          <a:xfrm rot="0">
            <a:off x="3421732" y="1658596"/>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Ученики рабби Шимо</a:t>
            </a:r>
            <a:r>
              <a:rPr lang="en-US" sz="3150">
                <a:solidFill>
                  <a:srgbClr val="000000"/>
                </a:solidFill>
                <a:latin typeface="Calibri (MS)"/>
                <a:ea typeface="Calibri (MS)"/>
                <a:cs typeface="Calibri (MS)"/>
                <a:sym typeface="Calibri (MS)"/>
              </a:rPr>
              <a:t>на бен Йохая спросили: «За что евреи того поколения были приговорены к уничтожению [в истории Пурима]?»</a:t>
            </a:r>
          </a:p>
          <a:p>
            <a:pPr algn="just">
              <a:lnSpc>
                <a:spcPts val="4592"/>
              </a:lnSpc>
            </a:pPr>
            <a:r>
              <a:rPr lang="en-US" sz="3150">
                <a:solidFill>
                  <a:srgbClr val="000000"/>
                </a:solidFill>
                <a:latin typeface="Calibri (MS)"/>
                <a:ea typeface="Calibri (MS)"/>
                <a:cs typeface="Calibri (MS)"/>
                <a:sym typeface="Calibri (MS)"/>
              </a:rPr>
              <a:t>Сказал он: «Ответьте вы мне». </a:t>
            </a:r>
          </a:p>
          <a:p>
            <a:pPr algn="just">
              <a:lnSpc>
                <a:spcPts val="4592"/>
              </a:lnSpc>
            </a:pPr>
            <a:r>
              <a:rPr lang="en-US" sz="3150">
                <a:solidFill>
                  <a:srgbClr val="000000"/>
                </a:solidFill>
                <a:latin typeface="Calibri (MS)"/>
                <a:ea typeface="Calibri (MS)"/>
                <a:cs typeface="Calibri (MS)"/>
                <a:sym typeface="Calibri (MS)"/>
              </a:rPr>
              <a:t>Ответили ему: «Потому что они наслаждались пиром того злодея [Ахашвероша]».</a:t>
            </a:r>
          </a:p>
          <a:p>
            <a:pPr algn="just">
              <a:lnSpc>
                <a:spcPts val="4592"/>
              </a:lnSpc>
            </a:pPr>
          </a:p>
        </p:txBody>
      </p:sp>
      <p:sp>
        <p:nvSpPr>
          <p:cNvPr name="TextBox 4" id="4"/>
          <p:cNvSpPr txBox="true"/>
          <p:nvPr/>
        </p:nvSpPr>
        <p:spPr>
          <a:xfrm rot="0">
            <a:off x="3385957" y="1016367"/>
            <a:ext cx="11433000" cy="400050"/>
          </a:xfrm>
          <a:prstGeom prst="rect">
            <a:avLst/>
          </a:prstGeom>
        </p:spPr>
        <p:txBody>
          <a:bodyPr anchor="t" rtlCol="false" tIns="0" lIns="0" bIns="0" rIns="0">
            <a:spAutoFit/>
          </a:bodyPr>
          <a:lstStyle/>
          <a:p>
            <a:pPr algn="l">
              <a:lnSpc>
                <a:spcPts val="2879"/>
              </a:lnSpc>
            </a:pPr>
            <a:r>
              <a:rPr lang="en-US" b="true" sz="2400">
                <a:solidFill>
                  <a:srgbClr val="2E3839"/>
                </a:solidFill>
                <a:latin typeface="Calibri (MS) Bold"/>
                <a:ea typeface="Calibri (MS) Bold"/>
                <a:cs typeface="Calibri (MS) Bold"/>
                <a:sym typeface="Calibri (MS) Bold"/>
              </a:rPr>
              <a:t>Талмуд, Мегила</a:t>
            </a:r>
            <a:r>
              <a:rPr lang="en-US" b="true" sz="2400">
                <a:solidFill>
                  <a:srgbClr val="2E3839"/>
                </a:solidFill>
                <a:latin typeface="Calibri (MS) Bold"/>
                <a:ea typeface="Calibri (MS) Bold"/>
                <a:cs typeface="Calibri (MS) Bold"/>
                <a:sym typeface="Calibri (MS) Bold"/>
              </a:rPr>
              <a:t>, 12a</a:t>
            </a:r>
          </a:p>
        </p:txBody>
      </p:sp>
      <p:sp>
        <p:nvSpPr>
          <p:cNvPr name="TextBox 5" id="5"/>
          <p:cNvSpPr txBox="true"/>
          <p:nvPr/>
        </p:nvSpPr>
        <p:spPr>
          <a:xfrm rot="0">
            <a:off x="3385957" y="425817"/>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Первоисточник 3</a:t>
            </a:r>
          </a:p>
        </p:txBody>
      </p:sp>
      <p:sp>
        <p:nvSpPr>
          <p:cNvPr name="AutoShape 6" id="6"/>
          <p:cNvSpPr/>
          <p:nvPr/>
        </p:nvSpPr>
        <p:spPr>
          <a:xfrm flipV="true">
            <a:off x="3421732" y="1536375"/>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94651" cy="10287000"/>
            <a:chOff x="0" y="0"/>
            <a:chExt cx="23300271" cy="13101638"/>
          </a:xfrm>
        </p:grpSpPr>
        <p:sp>
          <p:nvSpPr>
            <p:cNvPr name="Freeform 3" id="3"/>
            <p:cNvSpPr/>
            <p:nvPr/>
          </p:nvSpPr>
          <p:spPr>
            <a:xfrm flipH="false" flipV="false" rot="0">
              <a:off x="0" y="0"/>
              <a:ext cx="23300310" cy="13101638"/>
            </a:xfrm>
            <a:custGeom>
              <a:avLst/>
              <a:gdLst/>
              <a:ahLst/>
              <a:cxnLst/>
              <a:rect r="r" b="b" t="t" l="l"/>
              <a:pathLst>
                <a:path h="13101638" w="23300310">
                  <a:moveTo>
                    <a:pt x="0" y="0"/>
                  </a:moveTo>
                  <a:lnTo>
                    <a:pt x="23300310" y="0"/>
                  </a:lnTo>
                  <a:lnTo>
                    <a:pt x="23300310" y="13101638"/>
                  </a:lnTo>
                  <a:lnTo>
                    <a:pt x="0" y="13101638"/>
                  </a:lnTo>
                  <a:lnTo>
                    <a:pt x="0" y="0"/>
                  </a:lnTo>
                  <a:close/>
                </a:path>
              </a:pathLst>
            </a:custGeom>
            <a:blipFill>
              <a:blip r:embed="rId2"/>
              <a:stretch>
                <a:fillRect l="-372" t="0" r="-372" b="0"/>
              </a:stretch>
            </a:blipFill>
          </p:spPr>
        </p:sp>
      </p:grpSp>
      <p:grpSp>
        <p:nvGrpSpPr>
          <p:cNvPr name="Group 4" id="4"/>
          <p:cNvGrpSpPr/>
          <p:nvPr/>
        </p:nvGrpSpPr>
        <p:grpSpPr>
          <a:xfrm rot="0">
            <a:off x="5130750" y="640871"/>
            <a:ext cx="7933285" cy="767872"/>
            <a:chOff x="0" y="0"/>
            <a:chExt cx="2089425" cy="202238"/>
          </a:xfrm>
        </p:grpSpPr>
        <p:sp>
          <p:nvSpPr>
            <p:cNvPr name="Freeform 5" id="5"/>
            <p:cNvSpPr/>
            <p:nvPr/>
          </p:nvSpPr>
          <p:spPr>
            <a:xfrm flipH="false" flipV="false" rot="0">
              <a:off x="0" y="0"/>
              <a:ext cx="2089425" cy="202238"/>
            </a:xfrm>
            <a:custGeom>
              <a:avLst/>
              <a:gdLst/>
              <a:ahLst/>
              <a:cxnLst/>
              <a:rect r="r" b="b" t="t" l="l"/>
              <a:pathLst>
                <a:path h="202238" w="2089425">
                  <a:moveTo>
                    <a:pt x="0" y="0"/>
                  </a:moveTo>
                  <a:lnTo>
                    <a:pt x="2089425" y="0"/>
                  </a:lnTo>
                  <a:lnTo>
                    <a:pt x="2089425" y="202238"/>
                  </a:lnTo>
                  <a:lnTo>
                    <a:pt x="0" y="202238"/>
                  </a:lnTo>
                  <a:close/>
                </a:path>
              </a:pathLst>
            </a:custGeom>
            <a:solidFill>
              <a:srgbClr val="0B283B"/>
            </a:solidFill>
          </p:spPr>
        </p:sp>
        <p:sp>
          <p:nvSpPr>
            <p:cNvPr name="TextBox 6" id="6"/>
            <p:cNvSpPr txBox="true"/>
            <p:nvPr/>
          </p:nvSpPr>
          <p:spPr>
            <a:xfrm>
              <a:off x="0" y="-38100"/>
              <a:ext cx="2089425" cy="240338"/>
            </a:xfrm>
            <a:prstGeom prst="rect">
              <a:avLst/>
            </a:prstGeom>
          </p:spPr>
          <p:txBody>
            <a:bodyPr anchor="ctr" rtlCol="false" tIns="50800" lIns="50800" bIns="50800" rIns="50800"/>
            <a:lstStyle/>
            <a:p>
              <a:pPr algn="ctr">
                <a:lnSpc>
                  <a:spcPts val="2879"/>
                </a:lnSpc>
              </a:pPr>
            </a:p>
          </p:txBody>
        </p:sp>
      </p:grpSp>
      <p:grpSp>
        <p:nvGrpSpPr>
          <p:cNvPr name="Group 7" id="7"/>
          <p:cNvGrpSpPr/>
          <p:nvPr/>
        </p:nvGrpSpPr>
        <p:grpSpPr>
          <a:xfrm rot="0">
            <a:off x="3463528" y="3754840"/>
            <a:ext cx="5115228" cy="2283030"/>
            <a:chOff x="0" y="0"/>
            <a:chExt cx="1347221" cy="601292"/>
          </a:xfrm>
        </p:grpSpPr>
        <p:sp>
          <p:nvSpPr>
            <p:cNvPr name="Freeform 8" id="8"/>
            <p:cNvSpPr/>
            <p:nvPr/>
          </p:nvSpPr>
          <p:spPr>
            <a:xfrm flipH="false" flipV="false" rot="0">
              <a:off x="0" y="0"/>
              <a:ext cx="1347221" cy="601292"/>
            </a:xfrm>
            <a:custGeom>
              <a:avLst/>
              <a:gdLst/>
              <a:ahLst/>
              <a:cxnLst/>
              <a:rect r="r" b="b" t="t" l="l"/>
              <a:pathLst>
                <a:path h="601292" w="1347221">
                  <a:moveTo>
                    <a:pt x="0" y="0"/>
                  </a:moveTo>
                  <a:lnTo>
                    <a:pt x="1347221" y="0"/>
                  </a:lnTo>
                  <a:lnTo>
                    <a:pt x="1347221" y="601292"/>
                  </a:lnTo>
                  <a:lnTo>
                    <a:pt x="0" y="601292"/>
                  </a:lnTo>
                  <a:close/>
                </a:path>
              </a:pathLst>
            </a:custGeom>
            <a:solidFill>
              <a:srgbClr val="0B283B"/>
            </a:solidFill>
          </p:spPr>
        </p:sp>
        <p:sp>
          <p:nvSpPr>
            <p:cNvPr name="TextBox 9" id="9"/>
            <p:cNvSpPr txBox="true"/>
            <p:nvPr/>
          </p:nvSpPr>
          <p:spPr>
            <a:xfrm>
              <a:off x="0" y="-38100"/>
              <a:ext cx="1347221" cy="639392"/>
            </a:xfrm>
            <a:prstGeom prst="rect">
              <a:avLst/>
            </a:prstGeom>
          </p:spPr>
          <p:txBody>
            <a:bodyPr anchor="ctr" rtlCol="false" tIns="50800" lIns="50800" bIns="50800" rIns="50800"/>
            <a:lstStyle/>
            <a:p>
              <a:pPr algn="ctr">
                <a:lnSpc>
                  <a:spcPts val="2879"/>
                </a:lnSpc>
              </a:pPr>
            </a:p>
          </p:txBody>
        </p:sp>
      </p:grpSp>
      <p:sp>
        <p:nvSpPr>
          <p:cNvPr name="TextBox 10" id="10"/>
          <p:cNvSpPr txBox="true"/>
          <p:nvPr/>
        </p:nvSpPr>
        <p:spPr>
          <a:xfrm rot="0">
            <a:off x="3947050" y="650396"/>
            <a:ext cx="10300684" cy="728732"/>
          </a:xfrm>
          <a:prstGeom prst="rect">
            <a:avLst/>
          </a:prstGeom>
        </p:spPr>
        <p:txBody>
          <a:bodyPr anchor="t" rtlCol="false" tIns="0" lIns="0" bIns="0" rIns="0">
            <a:spAutoFit/>
          </a:bodyPr>
          <a:lstStyle/>
          <a:p>
            <a:pPr algn="ctr">
              <a:lnSpc>
                <a:spcPts val="5874"/>
              </a:lnSpc>
              <a:spcBef>
                <a:spcPct val="0"/>
              </a:spcBef>
            </a:pPr>
            <a:r>
              <a:rPr lang="en-US" b="true" sz="4895">
                <a:solidFill>
                  <a:srgbClr val="CCA963"/>
                </a:solidFill>
                <a:latin typeface="Kitsch Display Bold"/>
                <a:ea typeface="Kitsch Display Bold"/>
                <a:cs typeface="Kitsch Display Bold"/>
                <a:sym typeface="Kitsch Display Bold"/>
              </a:rPr>
              <a:t>Феномен</a:t>
            </a:r>
            <a:r>
              <a:rPr lang="en-US" b="true" sz="4895">
                <a:solidFill>
                  <a:srgbClr val="CCA963"/>
                </a:solidFill>
                <a:latin typeface="Kitsch Display Bold"/>
                <a:ea typeface="Kitsch Display Bold"/>
                <a:cs typeface="Kitsch Display Bold"/>
                <a:sym typeface="Kitsch Display Bold"/>
              </a:rPr>
              <a:t> еврейского выживания</a:t>
            </a:r>
          </a:p>
        </p:txBody>
      </p:sp>
      <p:grpSp>
        <p:nvGrpSpPr>
          <p:cNvPr name="Group 11" id="11"/>
          <p:cNvGrpSpPr/>
          <p:nvPr/>
        </p:nvGrpSpPr>
        <p:grpSpPr>
          <a:xfrm rot="0">
            <a:off x="726626" y="3792940"/>
            <a:ext cx="2877504" cy="2159759"/>
            <a:chOff x="0" y="0"/>
            <a:chExt cx="757861" cy="568825"/>
          </a:xfrm>
        </p:grpSpPr>
        <p:sp>
          <p:nvSpPr>
            <p:cNvPr name="Freeform 12" id="12"/>
            <p:cNvSpPr/>
            <p:nvPr/>
          </p:nvSpPr>
          <p:spPr>
            <a:xfrm flipH="false" flipV="false" rot="0">
              <a:off x="0" y="0"/>
              <a:ext cx="757861" cy="568825"/>
            </a:xfrm>
            <a:custGeom>
              <a:avLst/>
              <a:gdLst/>
              <a:ahLst/>
              <a:cxnLst/>
              <a:rect r="r" b="b" t="t" l="l"/>
              <a:pathLst>
                <a:path h="568825" w="757861">
                  <a:moveTo>
                    <a:pt x="0" y="0"/>
                  </a:moveTo>
                  <a:lnTo>
                    <a:pt x="757861" y="0"/>
                  </a:lnTo>
                  <a:lnTo>
                    <a:pt x="757861" y="568825"/>
                  </a:lnTo>
                  <a:lnTo>
                    <a:pt x="0" y="568825"/>
                  </a:lnTo>
                  <a:close/>
                </a:path>
              </a:pathLst>
            </a:custGeom>
            <a:solidFill>
              <a:srgbClr val="082432"/>
            </a:solidFill>
          </p:spPr>
        </p:sp>
        <p:sp>
          <p:nvSpPr>
            <p:cNvPr name="TextBox 13" id="13"/>
            <p:cNvSpPr txBox="true"/>
            <p:nvPr/>
          </p:nvSpPr>
          <p:spPr>
            <a:xfrm>
              <a:off x="0" y="-38100"/>
              <a:ext cx="757861" cy="606925"/>
            </a:xfrm>
            <a:prstGeom prst="rect">
              <a:avLst/>
            </a:prstGeom>
          </p:spPr>
          <p:txBody>
            <a:bodyPr anchor="ctr" rtlCol="false" tIns="50800" lIns="50800" bIns="50800" rIns="50800"/>
            <a:lstStyle/>
            <a:p>
              <a:pPr algn="ctr">
                <a:lnSpc>
                  <a:spcPts val="2879"/>
                </a:lnSpc>
              </a:pPr>
            </a:p>
          </p:txBody>
        </p:sp>
      </p:grpSp>
      <p:grpSp>
        <p:nvGrpSpPr>
          <p:cNvPr name="Group 14" id="14"/>
          <p:cNvGrpSpPr/>
          <p:nvPr/>
        </p:nvGrpSpPr>
        <p:grpSpPr>
          <a:xfrm rot="0">
            <a:off x="7174000" y="3816476"/>
            <a:ext cx="1923393" cy="1327024"/>
            <a:chOff x="0" y="0"/>
            <a:chExt cx="506573" cy="349504"/>
          </a:xfrm>
        </p:grpSpPr>
        <p:sp>
          <p:nvSpPr>
            <p:cNvPr name="Freeform 15" id="15"/>
            <p:cNvSpPr/>
            <p:nvPr/>
          </p:nvSpPr>
          <p:spPr>
            <a:xfrm flipH="false" flipV="false" rot="0">
              <a:off x="0" y="0"/>
              <a:ext cx="506573" cy="349504"/>
            </a:xfrm>
            <a:custGeom>
              <a:avLst/>
              <a:gdLst/>
              <a:ahLst/>
              <a:cxnLst/>
              <a:rect r="r" b="b" t="t" l="l"/>
              <a:pathLst>
                <a:path h="349504" w="506573">
                  <a:moveTo>
                    <a:pt x="0" y="0"/>
                  </a:moveTo>
                  <a:lnTo>
                    <a:pt x="506573" y="0"/>
                  </a:lnTo>
                  <a:lnTo>
                    <a:pt x="506573" y="349504"/>
                  </a:lnTo>
                  <a:lnTo>
                    <a:pt x="0" y="349504"/>
                  </a:lnTo>
                  <a:close/>
                </a:path>
              </a:pathLst>
            </a:custGeom>
            <a:solidFill>
              <a:srgbClr val="0B283B"/>
            </a:solidFill>
          </p:spPr>
        </p:sp>
        <p:sp>
          <p:nvSpPr>
            <p:cNvPr name="TextBox 16" id="16"/>
            <p:cNvSpPr txBox="true"/>
            <p:nvPr/>
          </p:nvSpPr>
          <p:spPr>
            <a:xfrm>
              <a:off x="0" y="-38100"/>
              <a:ext cx="506573" cy="387604"/>
            </a:xfrm>
            <a:prstGeom prst="rect">
              <a:avLst/>
            </a:prstGeom>
          </p:spPr>
          <p:txBody>
            <a:bodyPr anchor="ctr" rtlCol="false" tIns="50800" lIns="50800" bIns="50800" rIns="50800"/>
            <a:lstStyle/>
            <a:p>
              <a:pPr algn="ctr">
                <a:lnSpc>
                  <a:spcPts val="2879"/>
                </a:lnSpc>
              </a:pPr>
            </a:p>
          </p:txBody>
        </p:sp>
      </p:grpSp>
      <p:grpSp>
        <p:nvGrpSpPr>
          <p:cNvPr name="Group 17" id="17"/>
          <p:cNvGrpSpPr/>
          <p:nvPr/>
        </p:nvGrpSpPr>
        <p:grpSpPr>
          <a:xfrm rot="0">
            <a:off x="9046427" y="4574596"/>
            <a:ext cx="753970" cy="643520"/>
            <a:chOff x="0" y="0"/>
            <a:chExt cx="198577" cy="169487"/>
          </a:xfrm>
        </p:grpSpPr>
        <p:sp>
          <p:nvSpPr>
            <p:cNvPr name="Freeform 18" id="18"/>
            <p:cNvSpPr/>
            <p:nvPr/>
          </p:nvSpPr>
          <p:spPr>
            <a:xfrm flipH="false" flipV="false" rot="0">
              <a:off x="0" y="0"/>
              <a:ext cx="198577" cy="169487"/>
            </a:xfrm>
            <a:custGeom>
              <a:avLst/>
              <a:gdLst/>
              <a:ahLst/>
              <a:cxnLst/>
              <a:rect r="r" b="b" t="t" l="l"/>
              <a:pathLst>
                <a:path h="169487" w="198577">
                  <a:moveTo>
                    <a:pt x="0" y="0"/>
                  </a:moveTo>
                  <a:lnTo>
                    <a:pt x="198577" y="0"/>
                  </a:lnTo>
                  <a:lnTo>
                    <a:pt x="198577" y="169487"/>
                  </a:lnTo>
                  <a:lnTo>
                    <a:pt x="0" y="169487"/>
                  </a:lnTo>
                  <a:close/>
                </a:path>
              </a:pathLst>
            </a:custGeom>
            <a:solidFill>
              <a:srgbClr val="0F2028"/>
            </a:solidFill>
          </p:spPr>
        </p:sp>
        <p:sp>
          <p:nvSpPr>
            <p:cNvPr name="TextBox 19" id="19"/>
            <p:cNvSpPr txBox="true"/>
            <p:nvPr/>
          </p:nvSpPr>
          <p:spPr>
            <a:xfrm>
              <a:off x="0" y="-38100"/>
              <a:ext cx="198577" cy="207587"/>
            </a:xfrm>
            <a:prstGeom prst="rect">
              <a:avLst/>
            </a:prstGeom>
          </p:spPr>
          <p:txBody>
            <a:bodyPr anchor="ctr" rtlCol="false" tIns="50800" lIns="50800" bIns="50800" rIns="50800"/>
            <a:lstStyle/>
            <a:p>
              <a:pPr algn="ctr">
                <a:lnSpc>
                  <a:spcPts val="2879"/>
                </a:lnSpc>
              </a:pPr>
            </a:p>
          </p:txBody>
        </p:sp>
      </p:grpSp>
      <p:sp>
        <p:nvSpPr>
          <p:cNvPr name="TextBox 20" id="20"/>
          <p:cNvSpPr txBox="true"/>
          <p:nvPr/>
        </p:nvSpPr>
        <p:spPr>
          <a:xfrm rot="0">
            <a:off x="887314" y="3083198"/>
            <a:ext cx="9286434" cy="2982795"/>
          </a:xfrm>
          <a:prstGeom prst="rect">
            <a:avLst/>
          </a:prstGeom>
        </p:spPr>
        <p:txBody>
          <a:bodyPr anchor="t" rtlCol="false" tIns="0" lIns="0" bIns="0" rIns="0">
            <a:spAutoFit/>
          </a:bodyPr>
          <a:lstStyle/>
          <a:p>
            <a:pPr algn="ctr">
              <a:lnSpc>
                <a:spcPts val="5933"/>
              </a:lnSpc>
              <a:spcBef>
                <a:spcPct val="0"/>
              </a:spcBef>
            </a:pPr>
            <a:r>
              <a:rPr lang="en-US" b="true" sz="4944">
                <a:solidFill>
                  <a:srgbClr val="CCA963"/>
                </a:solidFill>
                <a:latin typeface="Kitsch Display Bold"/>
                <a:ea typeface="Kitsch Display Bold"/>
                <a:cs typeface="Kitsch Display Bold"/>
                <a:sym typeface="Kitsch Display Bold"/>
              </a:rPr>
              <a:t>Если</a:t>
            </a:r>
            <a:r>
              <a:rPr lang="en-US" b="true" sz="4944">
                <a:solidFill>
                  <a:srgbClr val="CCA963"/>
                </a:solidFill>
                <a:latin typeface="Kitsch Display Bold"/>
                <a:ea typeface="Kitsch Display Bold"/>
                <a:cs typeface="Kitsch Display Bold"/>
                <a:sym typeface="Kitsch Display Bold"/>
              </a:rPr>
              <a:t> евреи были так близки с властями, почему они оказались так близки к смерти?</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98051"/>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736226"/>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660026"/>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Отсюд</a:t>
            </a:r>
            <a:r>
              <a:rPr lang="en-US" sz="3150">
                <a:solidFill>
                  <a:srgbClr val="000000"/>
                </a:solidFill>
                <a:latin typeface="Calibri (MS)"/>
                <a:ea typeface="Calibri (MS)"/>
                <a:cs typeface="Calibri (MS)"/>
                <a:sym typeface="Calibri (MS)"/>
              </a:rPr>
              <a:t>а мы со всей очевидностью видим, что еврейский народ и природа — вещи совершенно разные. Судьба еврейского народа не подчинена законам природы, но зависит исключительно от соблюдения Торы и её заповедей. Поэтому, хотя не было никаких естественных предпосылок для такого указа, тот факт, что евреи участвовали в пире и имели отношение к чему-то неподобающему, привёл к суровому указу.</a:t>
            </a:r>
          </a:p>
        </p:txBody>
      </p:sp>
      <p:sp>
        <p:nvSpPr>
          <p:cNvPr name="TextBox 6" id="6"/>
          <p:cNvSpPr txBox="true"/>
          <p:nvPr/>
        </p:nvSpPr>
        <p:spPr>
          <a:xfrm rot="0">
            <a:off x="3446593" y="4166788"/>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Причи</a:t>
            </a:r>
            <a:r>
              <a:rPr lang="en-US" b="true" sz="3000">
                <a:solidFill>
                  <a:srgbClr val="C8B18E"/>
                </a:solidFill>
                <a:latin typeface="Calibri (MS) Bold"/>
                <a:ea typeface="Calibri (MS) Bold"/>
                <a:cs typeface="Calibri (MS) Bold"/>
                <a:sym typeface="Calibri (MS) Bold"/>
              </a:rPr>
              <a:t>на спасения</a:t>
            </a:r>
          </a:p>
        </p:txBody>
      </p:sp>
      <p:sp>
        <p:nvSpPr>
          <p:cNvPr name="TextBox 7" id="7"/>
          <p:cNvSpPr txBox="true"/>
          <p:nvPr/>
        </p:nvSpPr>
        <p:spPr>
          <a:xfrm rot="0">
            <a:off x="3446593" y="4595413"/>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Мы</a:t>
            </a:r>
            <a:r>
              <a:rPr lang="en-US" sz="3150">
                <a:solidFill>
                  <a:srgbClr val="000000"/>
                </a:solidFill>
                <a:latin typeface="Calibri (MS)"/>
                <a:ea typeface="Calibri (MS)"/>
                <a:cs typeface="Calibri (MS)"/>
                <a:sym typeface="Calibri (MS)"/>
              </a:rPr>
              <a:t> видим аналогичный урок и в том, каким образом пришло спасение. Указ был отменён не благодаря естественным средствам, а через раскаяние и воссоединение со Всевышним.</a:t>
            </a:r>
          </a:p>
          <a:p>
            <a:pPr algn="just">
              <a:lnSpc>
                <a:spcPts val="4592"/>
              </a:lnSpc>
            </a:pPr>
            <a:r>
              <a:rPr lang="en-US" sz="3150">
                <a:solidFill>
                  <a:srgbClr val="000000"/>
                </a:solidFill>
                <a:latin typeface="Calibri (MS)"/>
                <a:ea typeface="Calibri (MS)"/>
                <a:cs typeface="Calibri (MS)"/>
                <a:sym typeface="Calibri (MS)"/>
              </a:rPr>
              <a:t>Когда Мордехай и Эстер узнали об указе, можно было бы ожидать, что их первым шагом станет лоббирование перед царем. Однако талмудический трактат Мегила рассказывает нам, что первым указание Эстер Мордехаю было: «Ступай и собери всех евреев, находящихся в Шушане, и поститесь ради меня; и не ешьте, и не пейте три дня, день и ночь». Это был первый шаг, предпринятый для отмены указа.</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94651" cy="10287000"/>
            <a:chOff x="0" y="0"/>
            <a:chExt cx="23300271" cy="13101638"/>
          </a:xfrm>
        </p:grpSpPr>
        <p:sp>
          <p:nvSpPr>
            <p:cNvPr name="Freeform 3" id="3"/>
            <p:cNvSpPr/>
            <p:nvPr/>
          </p:nvSpPr>
          <p:spPr>
            <a:xfrm flipH="false" flipV="false" rot="0">
              <a:off x="0" y="0"/>
              <a:ext cx="23300310" cy="13101638"/>
            </a:xfrm>
            <a:custGeom>
              <a:avLst/>
              <a:gdLst/>
              <a:ahLst/>
              <a:cxnLst/>
              <a:rect r="r" b="b" t="t" l="l"/>
              <a:pathLst>
                <a:path h="13101638" w="23300310">
                  <a:moveTo>
                    <a:pt x="0" y="0"/>
                  </a:moveTo>
                  <a:lnTo>
                    <a:pt x="23300310" y="0"/>
                  </a:lnTo>
                  <a:lnTo>
                    <a:pt x="23300310" y="13101638"/>
                  </a:lnTo>
                  <a:lnTo>
                    <a:pt x="0" y="13101638"/>
                  </a:lnTo>
                  <a:lnTo>
                    <a:pt x="0" y="0"/>
                  </a:lnTo>
                  <a:close/>
                </a:path>
              </a:pathLst>
            </a:custGeom>
            <a:blipFill>
              <a:blip r:embed="rId2"/>
              <a:stretch>
                <a:fillRect l="-372" t="0" r="-372" b="0"/>
              </a:stretch>
            </a:blipFill>
          </p:spPr>
        </p:sp>
      </p:grpSp>
      <p:grpSp>
        <p:nvGrpSpPr>
          <p:cNvPr name="Group 4" id="4"/>
          <p:cNvGrpSpPr/>
          <p:nvPr/>
        </p:nvGrpSpPr>
        <p:grpSpPr>
          <a:xfrm rot="0">
            <a:off x="3338591" y="2596149"/>
            <a:ext cx="2885240" cy="3869454"/>
            <a:chOff x="0" y="0"/>
            <a:chExt cx="759899" cy="1019116"/>
          </a:xfrm>
        </p:grpSpPr>
        <p:sp>
          <p:nvSpPr>
            <p:cNvPr name="Freeform 5" id="5"/>
            <p:cNvSpPr/>
            <p:nvPr/>
          </p:nvSpPr>
          <p:spPr>
            <a:xfrm flipH="false" flipV="false" rot="0">
              <a:off x="0" y="0"/>
              <a:ext cx="759899" cy="1019116"/>
            </a:xfrm>
            <a:custGeom>
              <a:avLst/>
              <a:gdLst/>
              <a:ahLst/>
              <a:cxnLst/>
              <a:rect r="r" b="b" t="t" l="l"/>
              <a:pathLst>
                <a:path h="1019116" w="759899">
                  <a:moveTo>
                    <a:pt x="0" y="0"/>
                  </a:moveTo>
                  <a:lnTo>
                    <a:pt x="759899" y="0"/>
                  </a:lnTo>
                  <a:lnTo>
                    <a:pt x="759899" y="1019116"/>
                  </a:lnTo>
                  <a:lnTo>
                    <a:pt x="0" y="1019116"/>
                  </a:lnTo>
                  <a:close/>
                </a:path>
              </a:pathLst>
            </a:custGeom>
            <a:solidFill>
              <a:srgbClr val="0C293A"/>
            </a:solidFill>
          </p:spPr>
        </p:sp>
        <p:sp>
          <p:nvSpPr>
            <p:cNvPr name="TextBox 6" id="6"/>
            <p:cNvSpPr txBox="true"/>
            <p:nvPr/>
          </p:nvSpPr>
          <p:spPr>
            <a:xfrm>
              <a:off x="0" y="-38100"/>
              <a:ext cx="759899" cy="1057216"/>
            </a:xfrm>
            <a:prstGeom prst="rect">
              <a:avLst/>
            </a:prstGeom>
          </p:spPr>
          <p:txBody>
            <a:bodyPr anchor="ctr" rtlCol="false" tIns="50800" lIns="50800" bIns="50800" rIns="50800"/>
            <a:lstStyle/>
            <a:p>
              <a:pPr algn="ctr">
                <a:lnSpc>
                  <a:spcPts val="2879"/>
                </a:lnSpc>
              </a:pPr>
            </a:p>
          </p:txBody>
        </p:sp>
      </p:grpSp>
      <p:grpSp>
        <p:nvGrpSpPr>
          <p:cNvPr name="Group 7" id="7"/>
          <p:cNvGrpSpPr/>
          <p:nvPr/>
        </p:nvGrpSpPr>
        <p:grpSpPr>
          <a:xfrm rot="0">
            <a:off x="1028700" y="2596149"/>
            <a:ext cx="2450493" cy="3869454"/>
            <a:chOff x="0" y="0"/>
            <a:chExt cx="645397" cy="1019116"/>
          </a:xfrm>
        </p:grpSpPr>
        <p:sp>
          <p:nvSpPr>
            <p:cNvPr name="Freeform 8" id="8"/>
            <p:cNvSpPr/>
            <p:nvPr/>
          </p:nvSpPr>
          <p:spPr>
            <a:xfrm flipH="false" flipV="false" rot="0">
              <a:off x="0" y="0"/>
              <a:ext cx="645397" cy="1019116"/>
            </a:xfrm>
            <a:custGeom>
              <a:avLst/>
              <a:gdLst/>
              <a:ahLst/>
              <a:cxnLst/>
              <a:rect r="r" b="b" t="t" l="l"/>
              <a:pathLst>
                <a:path h="1019116" w="645397">
                  <a:moveTo>
                    <a:pt x="0" y="0"/>
                  </a:moveTo>
                  <a:lnTo>
                    <a:pt x="645397" y="0"/>
                  </a:lnTo>
                  <a:lnTo>
                    <a:pt x="645397" y="1019116"/>
                  </a:lnTo>
                  <a:lnTo>
                    <a:pt x="0" y="1019116"/>
                  </a:lnTo>
                  <a:close/>
                </a:path>
              </a:pathLst>
            </a:custGeom>
            <a:solidFill>
              <a:srgbClr val="0A1E2C"/>
            </a:solidFill>
          </p:spPr>
        </p:sp>
        <p:sp>
          <p:nvSpPr>
            <p:cNvPr name="TextBox 9" id="9"/>
            <p:cNvSpPr txBox="true"/>
            <p:nvPr/>
          </p:nvSpPr>
          <p:spPr>
            <a:xfrm>
              <a:off x="0" y="-38100"/>
              <a:ext cx="645397" cy="1057216"/>
            </a:xfrm>
            <a:prstGeom prst="rect">
              <a:avLst/>
            </a:prstGeom>
          </p:spPr>
          <p:txBody>
            <a:bodyPr anchor="ctr" rtlCol="false" tIns="50800" lIns="50800" bIns="50800" rIns="50800"/>
            <a:lstStyle/>
            <a:p>
              <a:pPr algn="ctr">
                <a:lnSpc>
                  <a:spcPts val="2879"/>
                </a:lnSpc>
              </a:pPr>
            </a:p>
          </p:txBody>
        </p:sp>
      </p:grpSp>
      <p:grpSp>
        <p:nvGrpSpPr>
          <p:cNvPr name="Group 10" id="10"/>
          <p:cNvGrpSpPr/>
          <p:nvPr/>
        </p:nvGrpSpPr>
        <p:grpSpPr>
          <a:xfrm rot="0">
            <a:off x="4655980" y="7488848"/>
            <a:ext cx="9071732" cy="1539477"/>
            <a:chOff x="0" y="0"/>
            <a:chExt cx="2389263" cy="405459"/>
          </a:xfrm>
        </p:grpSpPr>
        <p:sp>
          <p:nvSpPr>
            <p:cNvPr name="Freeform 11" id="11"/>
            <p:cNvSpPr/>
            <p:nvPr/>
          </p:nvSpPr>
          <p:spPr>
            <a:xfrm flipH="false" flipV="false" rot="0">
              <a:off x="0" y="0"/>
              <a:ext cx="2389263" cy="405459"/>
            </a:xfrm>
            <a:custGeom>
              <a:avLst/>
              <a:gdLst/>
              <a:ahLst/>
              <a:cxnLst/>
              <a:rect r="r" b="b" t="t" l="l"/>
              <a:pathLst>
                <a:path h="405459" w="2389263">
                  <a:moveTo>
                    <a:pt x="0" y="0"/>
                  </a:moveTo>
                  <a:lnTo>
                    <a:pt x="2389263" y="0"/>
                  </a:lnTo>
                  <a:lnTo>
                    <a:pt x="2389263" y="405459"/>
                  </a:lnTo>
                  <a:lnTo>
                    <a:pt x="0" y="405459"/>
                  </a:lnTo>
                  <a:close/>
                </a:path>
              </a:pathLst>
            </a:custGeom>
            <a:solidFill>
              <a:srgbClr val="0C293A"/>
            </a:solidFill>
          </p:spPr>
        </p:sp>
        <p:sp>
          <p:nvSpPr>
            <p:cNvPr name="TextBox 12" id="12"/>
            <p:cNvSpPr txBox="true"/>
            <p:nvPr/>
          </p:nvSpPr>
          <p:spPr>
            <a:xfrm>
              <a:off x="0" y="-38100"/>
              <a:ext cx="2389263" cy="443559"/>
            </a:xfrm>
            <a:prstGeom prst="rect">
              <a:avLst/>
            </a:prstGeom>
          </p:spPr>
          <p:txBody>
            <a:bodyPr anchor="ctr" rtlCol="false" tIns="50800" lIns="50800" bIns="50800" rIns="50800"/>
            <a:lstStyle/>
            <a:p>
              <a:pPr algn="ctr">
                <a:lnSpc>
                  <a:spcPts val="2879"/>
                </a:lnSpc>
              </a:pPr>
            </a:p>
          </p:txBody>
        </p:sp>
      </p:grpSp>
      <p:sp>
        <p:nvSpPr>
          <p:cNvPr name="TextBox 13" id="13"/>
          <p:cNvSpPr txBox="true"/>
          <p:nvPr/>
        </p:nvSpPr>
        <p:spPr>
          <a:xfrm rot="0">
            <a:off x="1028700" y="2529474"/>
            <a:ext cx="5720246" cy="3853815"/>
          </a:xfrm>
          <a:prstGeom prst="rect">
            <a:avLst/>
          </a:prstGeom>
        </p:spPr>
        <p:txBody>
          <a:bodyPr anchor="t" rtlCol="false" tIns="0" lIns="0" bIns="0" rIns="0">
            <a:spAutoFit/>
          </a:bodyPr>
          <a:lstStyle/>
          <a:p>
            <a:pPr algn="l">
              <a:lnSpc>
                <a:spcPts val="4409"/>
              </a:lnSpc>
            </a:pPr>
            <a:r>
              <a:rPr lang="en-US" sz="3150">
                <a:solidFill>
                  <a:srgbClr val="FFFFFF"/>
                </a:solidFill>
                <a:latin typeface="Lora"/>
                <a:ea typeface="Lora"/>
                <a:cs typeface="Lora"/>
                <a:sym typeface="Lora"/>
              </a:rPr>
              <a:t>-  Проблема не в политической слабости, а в ассимиляции.</a:t>
            </a:r>
          </a:p>
          <a:p>
            <a:pPr algn="l">
              <a:lnSpc>
                <a:spcPts val="4409"/>
              </a:lnSpc>
            </a:pPr>
          </a:p>
          <a:p>
            <a:pPr algn="l">
              <a:lnSpc>
                <a:spcPts val="4409"/>
              </a:lnSpc>
            </a:pPr>
            <a:r>
              <a:rPr lang="en-US" sz="3150">
                <a:solidFill>
                  <a:srgbClr val="FFFFFF"/>
                </a:solidFill>
                <a:latin typeface="Lora"/>
                <a:ea typeface="Lora"/>
                <a:cs typeface="Lora"/>
                <a:sym typeface="Lora"/>
              </a:rPr>
              <a:t>-  Употребление не кошерного привело к угрозе для их существования.</a:t>
            </a:r>
          </a:p>
        </p:txBody>
      </p:sp>
      <p:sp>
        <p:nvSpPr>
          <p:cNvPr name="TextBox 14" id="14"/>
          <p:cNvSpPr txBox="true"/>
          <p:nvPr/>
        </p:nvSpPr>
        <p:spPr>
          <a:xfrm rot="0">
            <a:off x="3803255" y="7422514"/>
            <a:ext cx="10681491" cy="1677036"/>
          </a:xfrm>
          <a:prstGeom prst="rect">
            <a:avLst/>
          </a:prstGeom>
        </p:spPr>
        <p:txBody>
          <a:bodyPr anchor="t" rtlCol="false" tIns="0" lIns="0" bIns="0" rIns="0">
            <a:spAutoFit/>
          </a:bodyPr>
          <a:lstStyle/>
          <a:p>
            <a:pPr algn="ctr">
              <a:lnSpc>
                <a:spcPts val="6789"/>
              </a:lnSpc>
            </a:pPr>
            <a:r>
              <a:rPr lang="en-US" sz="4849" b="true">
                <a:solidFill>
                  <a:srgbClr val="CCA963"/>
                </a:solidFill>
                <a:latin typeface="Lora Bold"/>
                <a:ea typeface="Lora Bold"/>
                <a:cs typeface="Lora Bold"/>
                <a:sym typeface="Lora Bold"/>
              </a:rPr>
              <a:t>«Потому что они наслаждались пиром того злодея»</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a:ln cap="sq">
            <a:noFill/>
            <a:prstDash val="solid"/>
            <a:miter/>
          </a:ln>
        </p:spPr>
      </p:sp>
      <p:sp>
        <p:nvSpPr>
          <p:cNvPr name="TextBox 3" id="3"/>
          <p:cNvSpPr txBox="true"/>
          <p:nvPr/>
        </p:nvSpPr>
        <p:spPr>
          <a:xfrm rot="0">
            <a:off x="3421732" y="2232904"/>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Эстер сказала Мордехаю: «Ступ</a:t>
            </a:r>
            <a:r>
              <a:rPr lang="en-US" sz="3150">
                <a:solidFill>
                  <a:srgbClr val="000000"/>
                </a:solidFill>
                <a:latin typeface="Calibri (MS)"/>
                <a:ea typeface="Calibri (MS)"/>
                <a:cs typeface="Calibri (MS)"/>
                <a:sym typeface="Calibri (MS)"/>
              </a:rPr>
              <a:t>ай и собери всех евреев, находящихся в Шушане, и поститесь ради меня; и не ешьте, и не пейте три дня, день и ночь» Это были 13-е, 14-е и 15-е нисана.</a:t>
            </a:r>
          </a:p>
          <a:p>
            <a:pPr algn="just">
              <a:lnSpc>
                <a:spcPts val="4592"/>
              </a:lnSpc>
            </a:pPr>
            <a:r>
              <a:rPr lang="en-US" sz="3150">
                <a:solidFill>
                  <a:srgbClr val="000000"/>
                </a:solidFill>
                <a:latin typeface="Calibri (MS)"/>
                <a:ea typeface="Calibri (MS)"/>
                <a:cs typeface="Calibri (MS)"/>
                <a:sym typeface="Calibri (MS)"/>
              </a:rPr>
              <a:t>Мордехай ответил: «А разве третий день — это не канун Песаха!» Эстер ответила: «Ты — старейшина в Израиле, глава Санедрина, и такое говоришь? Если не будет евреев, чтобы праздновать Песах, для кого тогда Песах?» И послушался Мордехай её слов и согласился, исполнив её пожелание, как сказано: «И прошел Мордехай, и сделал все, как повелела ему Эстер».</a:t>
            </a:r>
          </a:p>
          <a:p>
            <a:pPr algn="just">
              <a:lnSpc>
                <a:spcPts val="4592"/>
              </a:lnSpc>
            </a:pP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b="true" sz="2400">
                <a:solidFill>
                  <a:srgbClr val="2E3839"/>
                </a:solidFill>
                <a:latin typeface="Calibri (MS) Bold"/>
                <a:ea typeface="Calibri (MS) Bold"/>
                <a:cs typeface="Calibri (MS) Bold"/>
                <a:sym typeface="Calibri (MS) Bold"/>
              </a:rPr>
              <a:t>Пиркей де-рабби Элиэзер</a:t>
            </a:r>
            <a:r>
              <a:rPr lang="en-US" b="true" sz="2400">
                <a:solidFill>
                  <a:srgbClr val="2E3839"/>
                </a:solidFill>
                <a:latin typeface="Calibri (MS) Bold"/>
                <a:ea typeface="Calibri (MS) Bold"/>
                <a:cs typeface="Calibri (MS) Bold"/>
                <a:sym typeface="Calibri (MS) Bold"/>
              </a:rPr>
              <a:t> 50:5</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Первоисточник 4</a:t>
            </a:r>
          </a:p>
        </p:txBody>
      </p:sp>
      <p:sp>
        <p:nvSpPr>
          <p:cNvPr name="AutoShape 6" id="6"/>
          <p:cNvSpPr/>
          <p:nvPr/>
        </p:nvSpPr>
        <p:spPr>
          <a:xfrm flipV="true">
            <a:off x="3421732" y="2110683"/>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a:ln cap="sq">
            <a:noFill/>
            <a:prstDash val="solid"/>
            <a:miter/>
          </a:ln>
        </p:spPr>
      </p:sp>
      <p:sp>
        <p:nvSpPr>
          <p:cNvPr name="TextBox 3" id="3"/>
          <p:cNvSpPr txBox="true"/>
          <p:nvPr/>
        </p:nvSpPr>
        <p:spPr>
          <a:xfrm rot="0">
            <a:off x="3421732" y="2232904"/>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Что сделал Мордеха</a:t>
            </a:r>
            <a:r>
              <a:rPr lang="en-US" sz="3150">
                <a:solidFill>
                  <a:srgbClr val="000000"/>
                </a:solidFill>
                <a:latin typeface="Calibri (MS)"/>
                <a:ea typeface="Calibri (MS)"/>
                <a:cs typeface="Calibri (MS)"/>
                <a:sym typeface="Calibri (MS)"/>
              </a:rPr>
              <a:t>й? Он собрал детей… и они стенали, и плакали, и изучали Тору.</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b="true" sz="2400">
                <a:solidFill>
                  <a:srgbClr val="2E3839"/>
                </a:solidFill>
                <a:latin typeface="Calibri (MS) Bold"/>
                <a:ea typeface="Calibri (MS) Bold"/>
                <a:cs typeface="Calibri (MS) Bold"/>
                <a:sym typeface="Calibri (MS) Bold"/>
              </a:rPr>
              <a:t>Эстер Раба, 8</a:t>
            </a:r>
            <a:r>
              <a:rPr lang="en-US" b="true" sz="2400">
                <a:solidFill>
                  <a:srgbClr val="2E3839"/>
                </a:solidFill>
                <a:latin typeface="Calibri (MS) Bold"/>
                <a:ea typeface="Calibri (MS) Bold"/>
                <a:cs typeface="Calibri (MS) Bold"/>
                <a:sym typeface="Calibri (MS) Bold"/>
              </a:rPr>
              <a:t>:7</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Первоисточник 5</a:t>
            </a:r>
          </a:p>
        </p:txBody>
      </p:sp>
      <p:sp>
        <p:nvSpPr>
          <p:cNvPr name="AutoShape 6" id="6"/>
          <p:cNvSpPr/>
          <p:nvPr/>
        </p:nvSpPr>
        <p:spPr>
          <a:xfrm flipV="true">
            <a:off x="3421732" y="2110683"/>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a:ln cap="sq">
            <a:noFill/>
            <a:prstDash val="solid"/>
            <a:miter/>
          </a:ln>
        </p:spPr>
      </p:sp>
      <p:sp>
        <p:nvSpPr>
          <p:cNvPr name="TextBox 3" id="3"/>
          <p:cNvSpPr txBox="true"/>
          <p:nvPr/>
        </p:nvSpPr>
        <p:spPr>
          <a:xfrm rot="0">
            <a:off x="3421732" y="2232904"/>
            <a:ext cx="13716000" cy="58499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те тяжёлые дни Мордехай активным образом занимался еврейским воспитанием детей, и только в Шушане собрал 22 000 детей, чтобы учить Тору и самоотверженно исполнять заповеди, показывая, что они гордятся своим еврейством.</a:t>
            </a:r>
          </a:p>
          <a:p>
            <a:pPr algn="just">
              <a:lnSpc>
                <a:spcPts val="4592"/>
              </a:lnSpc>
            </a:pPr>
            <a:r>
              <a:rPr lang="en-US" sz="3150">
                <a:solidFill>
                  <a:srgbClr val="000000"/>
                </a:solidFill>
                <a:latin typeface="Calibri (MS)"/>
                <a:ea typeface="Calibri (MS)"/>
                <a:cs typeface="Calibri (MS)"/>
                <a:sym typeface="Calibri (MS)"/>
              </a:rPr>
              <a:t>Все евреи — мужчины, женщины и дети, молодые и старые, знатоки Торы и простые люди — прониклись духом самопожертвования. Были готовы умереть в своей борьбе за еврейство: за соблюдение Шабата, кашрут, чистоту семейной жизни и возложение тфилин. С большой еврейской гордостью они насмехались над Аманом и своими преследователями.</a:t>
            </a:r>
          </a:p>
          <a:p>
            <a:pPr algn="just">
              <a:lnSpc>
                <a:spcPts val="4592"/>
              </a:lnSpc>
            </a:pP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b="true" sz="2400">
                <a:solidFill>
                  <a:srgbClr val="2E3839"/>
                </a:solidFill>
                <a:latin typeface="Calibri (MS) Bold"/>
                <a:ea typeface="Calibri (MS) Bold"/>
                <a:cs typeface="Calibri (MS) Bold"/>
                <a:sym typeface="Calibri (MS) Bold"/>
              </a:rPr>
              <a:t>Сефер а-сихот, 1941, Пурим</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Первоисточник 6</a:t>
            </a:r>
          </a:p>
        </p:txBody>
      </p:sp>
      <p:sp>
        <p:nvSpPr>
          <p:cNvPr name="AutoShape 6" id="6"/>
          <p:cNvSpPr/>
          <p:nvPr/>
        </p:nvSpPr>
        <p:spPr>
          <a:xfrm flipV="true">
            <a:off x="3421732" y="2110683"/>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94651" cy="10287000"/>
            <a:chOff x="0" y="0"/>
            <a:chExt cx="23300271" cy="13101638"/>
          </a:xfrm>
        </p:grpSpPr>
        <p:sp>
          <p:nvSpPr>
            <p:cNvPr name="Freeform 3" id="3"/>
            <p:cNvSpPr/>
            <p:nvPr/>
          </p:nvSpPr>
          <p:spPr>
            <a:xfrm flipH="false" flipV="false" rot="0">
              <a:off x="0" y="0"/>
              <a:ext cx="23300310" cy="13101638"/>
            </a:xfrm>
            <a:custGeom>
              <a:avLst/>
              <a:gdLst/>
              <a:ahLst/>
              <a:cxnLst/>
              <a:rect r="r" b="b" t="t" l="l"/>
              <a:pathLst>
                <a:path h="13101638" w="23300310">
                  <a:moveTo>
                    <a:pt x="0" y="0"/>
                  </a:moveTo>
                  <a:lnTo>
                    <a:pt x="23300310" y="0"/>
                  </a:lnTo>
                  <a:lnTo>
                    <a:pt x="23300310" y="13101638"/>
                  </a:lnTo>
                  <a:lnTo>
                    <a:pt x="0" y="13101638"/>
                  </a:lnTo>
                  <a:lnTo>
                    <a:pt x="0" y="0"/>
                  </a:lnTo>
                  <a:close/>
                </a:path>
              </a:pathLst>
            </a:custGeom>
            <a:blipFill>
              <a:blip r:embed="rId2"/>
              <a:stretch>
                <a:fillRect l="-372" t="0" r="-372" b="0"/>
              </a:stretch>
            </a:blipFill>
          </p:spPr>
        </p:sp>
      </p:grpSp>
      <p:grpSp>
        <p:nvGrpSpPr>
          <p:cNvPr name="Group 4" id="4"/>
          <p:cNvGrpSpPr/>
          <p:nvPr/>
        </p:nvGrpSpPr>
        <p:grpSpPr>
          <a:xfrm rot="0">
            <a:off x="10070882" y="1977927"/>
            <a:ext cx="314699" cy="575686"/>
            <a:chOff x="0" y="0"/>
            <a:chExt cx="82884" cy="151621"/>
          </a:xfrm>
        </p:grpSpPr>
        <p:sp>
          <p:nvSpPr>
            <p:cNvPr name="Freeform 5" id="5"/>
            <p:cNvSpPr/>
            <p:nvPr/>
          </p:nvSpPr>
          <p:spPr>
            <a:xfrm flipH="false" flipV="false" rot="0">
              <a:off x="0" y="0"/>
              <a:ext cx="82884" cy="151621"/>
            </a:xfrm>
            <a:custGeom>
              <a:avLst/>
              <a:gdLst/>
              <a:ahLst/>
              <a:cxnLst/>
              <a:rect r="r" b="b" t="t" l="l"/>
              <a:pathLst>
                <a:path h="151621" w="82884">
                  <a:moveTo>
                    <a:pt x="0" y="0"/>
                  </a:moveTo>
                  <a:lnTo>
                    <a:pt x="82884" y="0"/>
                  </a:lnTo>
                  <a:lnTo>
                    <a:pt x="82884" y="151621"/>
                  </a:lnTo>
                  <a:lnTo>
                    <a:pt x="0" y="151621"/>
                  </a:lnTo>
                  <a:close/>
                </a:path>
              </a:pathLst>
            </a:custGeom>
            <a:solidFill>
              <a:srgbClr val="0E2936"/>
            </a:solidFill>
          </p:spPr>
        </p:sp>
        <p:sp>
          <p:nvSpPr>
            <p:cNvPr name="TextBox 6" id="6"/>
            <p:cNvSpPr txBox="true"/>
            <p:nvPr/>
          </p:nvSpPr>
          <p:spPr>
            <a:xfrm>
              <a:off x="0" y="-38100"/>
              <a:ext cx="82884" cy="189721"/>
            </a:xfrm>
            <a:prstGeom prst="rect">
              <a:avLst/>
            </a:prstGeom>
          </p:spPr>
          <p:txBody>
            <a:bodyPr anchor="ctr" rtlCol="false" tIns="50800" lIns="50800" bIns="50800" rIns="50800"/>
            <a:lstStyle/>
            <a:p>
              <a:pPr algn="ctr">
                <a:lnSpc>
                  <a:spcPts val="2879"/>
                </a:lnSpc>
              </a:pPr>
            </a:p>
          </p:txBody>
        </p:sp>
      </p:grpSp>
      <p:sp>
        <p:nvSpPr>
          <p:cNvPr name="TextBox 7" id="7"/>
          <p:cNvSpPr txBox="true"/>
          <p:nvPr/>
        </p:nvSpPr>
        <p:spPr>
          <a:xfrm rot="0">
            <a:off x="10130064" y="1929207"/>
            <a:ext cx="255517" cy="668667"/>
          </a:xfrm>
          <a:prstGeom prst="rect">
            <a:avLst/>
          </a:prstGeom>
        </p:spPr>
        <p:txBody>
          <a:bodyPr anchor="t" rtlCol="false" tIns="0" lIns="0" bIns="0" rIns="0">
            <a:spAutoFit/>
          </a:bodyPr>
          <a:lstStyle/>
          <a:p>
            <a:pPr algn="ctr">
              <a:lnSpc>
                <a:spcPts val="4638"/>
              </a:lnSpc>
              <a:spcBef>
                <a:spcPct val="0"/>
              </a:spcBef>
            </a:pPr>
            <a:r>
              <a:rPr lang="en-US" sz="3865">
                <a:solidFill>
                  <a:srgbClr val="FAFFFF"/>
                </a:solidFill>
                <a:latin typeface="Calibri (MS)"/>
                <a:ea typeface="Calibri (MS)"/>
                <a:cs typeface="Calibri (MS)"/>
                <a:sym typeface="Calibri (MS)"/>
              </a:rPr>
              <a:t>п</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674713"/>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1312888"/>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1665313"/>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Более того, Эстер доб</a:t>
            </a:r>
            <a:r>
              <a:rPr lang="en-US" sz="3150">
                <a:solidFill>
                  <a:srgbClr val="000000"/>
                </a:solidFill>
                <a:latin typeface="Calibri (MS)"/>
                <a:ea typeface="Calibri (MS)"/>
                <a:cs typeface="Calibri (MS)"/>
                <a:sym typeface="Calibri (MS)"/>
              </a:rPr>
              <a:t>авила: «Я и служанки мои тоже будем поститься». По-видимому, ценность Эстер в глазах царя заключалась в том, что она «нашла милость и благосклонность перед ним (перед Ахашверошем) более всех других девиц». Очевидно, что трёхдневный пост не придал бы ей привлекательности — напротив, по естественным образом, это уменьшило бы её красоту. Почему же она сочла это необходимым?</a:t>
            </a:r>
          </a:p>
          <a:p>
            <a:pPr algn="just">
              <a:lnSpc>
                <a:spcPts val="4592"/>
              </a:lnSpc>
            </a:pPr>
            <a:r>
              <a:rPr lang="en-US" sz="3150">
                <a:solidFill>
                  <a:srgbClr val="000000"/>
                </a:solidFill>
                <a:latin typeface="Calibri (MS)"/>
                <a:ea typeface="Calibri (MS)"/>
                <a:cs typeface="Calibri (MS)"/>
                <a:sym typeface="Calibri (MS)"/>
              </a:rPr>
              <a:t>Ответ в том, что как сам указ возник не вследствие естественных предпосылок, так и спасение от него не пришло естественным путём.</a:t>
            </a:r>
          </a:p>
          <a:p>
            <a:pPr algn="just">
              <a:lnSpc>
                <a:spcPts val="4592"/>
              </a:lnSpc>
            </a:pPr>
            <a:r>
              <a:rPr lang="en-US" sz="3150">
                <a:solidFill>
                  <a:srgbClr val="000000"/>
                </a:solidFill>
                <a:latin typeface="Calibri (MS)"/>
                <a:ea typeface="Calibri (MS)"/>
                <a:cs typeface="Calibri (MS)"/>
                <a:sym typeface="Calibri (MS)"/>
              </a:rPr>
              <a:t>Данный указ был следствием духовного упадка, и поэтому путь к его отмене лежал через раскаяние, одним из ключевых аспектов которого является пост. Поскольку все евреи в Шушане постились, отдельный человек был не вправе отделиться от общины, поэтому Эстер сказала: «Я и служанки мои тоже будем поститься».</a:t>
            </a:r>
          </a:p>
        </p:txBody>
      </p:sp>
      <p:sp>
        <p:nvSpPr>
          <p:cNvPr name="TextBox 6" id="6"/>
          <p:cNvSpPr txBox="true"/>
          <p:nvPr/>
        </p:nvSpPr>
        <p:spPr>
          <a:xfrm rot="0">
            <a:off x="3427543" y="1322413"/>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Поститься</a:t>
            </a:r>
            <a:r>
              <a:rPr lang="en-US" b="true" sz="3000">
                <a:solidFill>
                  <a:srgbClr val="C8B18E"/>
                </a:solidFill>
                <a:latin typeface="Calibri (MS) Bold"/>
                <a:ea typeface="Calibri (MS) Bold"/>
                <a:cs typeface="Calibri (MS) Bold"/>
                <a:sym typeface="Calibri (MS) Bold"/>
              </a:rPr>
              <a:t> перед встречей?</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885825"/>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Что же касается риска стать менее привлекательной для царя, то хотя «на чудеса не полагаются» и действовать надлежит с учетом естественных условий, последние — всего лишь внешняя оболочка. Не являются истинной причиной спасения.</a:t>
            </a:r>
          </a:p>
          <a:p>
            <a:pPr algn="just">
              <a:lnSpc>
                <a:spcPts val="4592"/>
              </a:lnSpc>
            </a:pPr>
            <a:r>
              <a:rPr lang="en-US" sz="3150">
                <a:solidFill>
                  <a:srgbClr val="000000"/>
                </a:solidFill>
                <a:latin typeface="Calibri (MS)"/>
                <a:ea typeface="Calibri (MS)"/>
                <a:cs typeface="Calibri (MS)"/>
                <a:sym typeface="Calibri (MS)"/>
              </a:rPr>
              <a:t>Поэтому внешняя оболочка менее важна, ибо если истинная причина — приверженность Торе и заповедям — будет достаточной, то и слабое естественное усилие будет таковым.</a:t>
            </a:r>
          </a:p>
          <a:p>
            <a:pPr algn="just">
              <a:lnSpc>
                <a:spcPts val="4592"/>
              </a:lnSpc>
            </a:pPr>
            <a:r>
              <a:rPr lang="en-US" sz="3150">
                <a:solidFill>
                  <a:srgbClr val="000000"/>
                </a:solidFill>
                <a:latin typeface="Calibri (MS)"/>
                <a:ea typeface="Calibri (MS)"/>
                <a:cs typeface="Calibri (MS)"/>
                <a:sym typeface="Calibri (MS)"/>
              </a:rPr>
              <a:t>Поскольку эти события происходили в Изгнании, где Б-жественное присутствие сокрыто, и указ, и спасение были облечены в естественные облачения. Но истинные причины лежали гораздо глубже. Появление указа объясняется тем, что евреи участвовали в пире Ахашвероша, а спасение пришло через пост и раскаяние.</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94651" cy="10287000"/>
            <a:chOff x="0" y="0"/>
            <a:chExt cx="23300271" cy="13101638"/>
          </a:xfrm>
        </p:grpSpPr>
        <p:sp>
          <p:nvSpPr>
            <p:cNvPr name="Freeform 3" id="3"/>
            <p:cNvSpPr/>
            <p:nvPr/>
          </p:nvSpPr>
          <p:spPr>
            <a:xfrm flipH="false" flipV="false" rot="0">
              <a:off x="0" y="0"/>
              <a:ext cx="23300310" cy="13101638"/>
            </a:xfrm>
            <a:custGeom>
              <a:avLst/>
              <a:gdLst/>
              <a:ahLst/>
              <a:cxnLst/>
              <a:rect r="r" b="b" t="t" l="l"/>
              <a:pathLst>
                <a:path h="13101638" w="23300310">
                  <a:moveTo>
                    <a:pt x="0" y="0"/>
                  </a:moveTo>
                  <a:lnTo>
                    <a:pt x="23300310" y="0"/>
                  </a:lnTo>
                  <a:lnTo>
                    <a:pt x="23300310" y="13101638"/>
                  </a:lnTo>
                  <a:lnTo>
                    <a:pt x="0" y="13101638"/>
                  </a:lnTo>
                  <a:lnTo>
                    <a:pt x="0" y="0"/>
                  </a:lnTo>
                  <a:close/>
                </a:path>
              </a:pathLst>
            </a:custGeom>
            <a:blipFill>
              <a:blip r:embed="rId2"/>
              <a:stretch>
                <a:fillRect l="-372" t="0" r="-372" b="0"/>
              </a:stretch>
            </a:blipFill>
          </p:spPr>
        </p:sp>
      </p:grpSp>
      <p:grpSp>
        <p:nvGrpSpPr>
          <p:cNvPr name="Group 4" id="4"/>
          <p:cNvGrpSpPr/>
          <p:nvPr/>
        </p:nvGrpSpPr>
        <p:grpSpPr>
          <a:xfrm rot="0">
            <a:off x="1028700" y="2740922"/>
            <a:ext cx="2151201" cy="805942"/>
            <a:chOff x="0" y="0"/>
            <a:chExt cx="566571" cy="212265"/>
          </a:xfrm>
        </p:grpSpPr>
        <p:sp>
          <p:nvSpPr>
            <p:cNvPr name="Freeform 5" id="5"/>
            <p:cNvSpPr/>
            <p:nvPr/>
          </p:nvSpPr>
          <p:spPr>
            <a:xfrm flipH="false" flipV="false" rot="0">
              <a:off x="0" y="0"/>
              <a:ext cx="566571" cy="212265"/>
            </a:xfrm>
            <a:custGeom>
              <a:avLst/>
              <a:gdLst/>
              <a:ahLst/>
              <a:cxnLst/>
              <a:rect r="r" b="b" t="t" l="l"/>
              <a:pathLst>
                <a:path h="212265" w="566571">
                  <a:moveTo>
                    <a:pt x="0" y="0"/>
                  </a:moveTo>
                  <a:lnTo>
                    <a:pt x="566571" y="0"/>
                  </a:lnTo>
                  <a:lnTo>
                    <a:pt x="566571" y="212265"/>
                  </a:lnTo>
                  <a:lnTo>
                    <a:pt x="0" y="212265"/>
                  </a:lnTo>
                  <a:close/>
                </a:path>
              </a:pathLst>
            </a:custGeom>
            <a:solidFill>
              <a:srgbClr val="051A27"/>
            </a:solidFill>
          </p:spPr>
        </p:sp>
        <p:sp>
          <p:nvSpPr>
            <p:cNvPr name="TextBox 6" id="6"/>
            <p:cNvSpPr txBox="true"/>
            <p:nvPr/>
          </p:nvSpPr>
          <p:spPr>
            <a:xfrm>
              <a:off x="0" y="-9525"/>
              <a:ext cx="566571" cy="22179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3092860" y="2740922"/>
            <a:ext cx="2238242" cy="805942"/>
            <a:chOff x="0" y="0"/>
            <a:chExt cx="589496" cy="212265"/>
          </a:xfrm>
        </p:grpSpPr>
        <p:sp>
          <p:nvSpPr>
            <p:cNvPr name="Freeform 8" id="8"/>
            <p:cNvSpPr/>
            <p:nvPr/>
          </p:nvSpPr>
          <p:spPr>
            <a:xfrm flipH="false" flipV="false" rot="0">
              <a:off x="0" y="0"/>
              <a:ext cx="589496" cy="212265"/>
            </a:xfrm>
            <a:custGeom>
              <a:avLst/>
              <a:gdLst/>
              <a:ahLst/>
              <a:cxnLst/>
              <a:rect r="r" b="b" t="t" l="l"/>
              <a:pathLst>
                <a:path h="212265" w="589496">
                  <a:moveTo>
                    <a:pt x="0" y="0"/>
                  </a:moveTo>
                  <a:lnTo>
                    <a:pt x="589496" y="0"/>
                  </a:lnTo>
                  <a:lnTo>
                    <a:pt x="589496" y="212265"/>
                  </a:lnTo>
                  <a:lnTo>
                    <a:pt x="0" y="212265"/>
                  </a:lnTo>
                  <a:close/>
                </a:path>
              </a:pathLst>
            </a:custGeom>
            <a:solidFill>
              <a:srgbClr val="05202B"/>
            </a:solidFill>
          </p:spPr>
        </p:sp>
        <p:sp>
          <p:nvSpPr>
            <p:cNvPr name="TextBox 9" id="9"/>
            <p:cNvSpPr txBox="true"/>
            <p:nvPr/>
          </p:nvSpPr>
          <p:spPr>
            <a:xfrm>
              <a:off x="0" y="-9525"/>
              <a:ext cx="589496" cy="221790"/>
            </a:xfrm>
            <a:prstGeom prst="rect">
              <a:avLst/>
            </a:prstGeom>
          </p:spPr>
          <p:txBody>
            <a:bodyPr anchor="ctr" rtlCol="false" tIns="50800" lIns="50800" bIns="50800" rIns="50800"/>
            <a:lstStyle/>
            <a:p>
              <a:pPr algn="ctr">
                <a:lnSpc>
                  <a:spcPts val="2520"/>
                </a:lnSpc>
              </a:pPr>
            </a:p>
          </p:txBody>
        </p:sp>
      </p:grpSp>
      <p:sp>
        <p:nvSpPr>
          <p:cNvPr name="TextBox 10" id="10"/>
          <p:cNvSpPr txBox="true"/>
          <p:nvPr/>
        </p:nvSpPr>
        <p:spPr>
          <a:xfrm rot="0">
            <a:off x="1080420" y="2811398"/>
            <a:ext cx="6703152" cy="655465"/>
          </a:xfrm>
          <a:prstGeom prst="rect">
            <a:avLst/>
          </a:prstGeom>
        </p:spPr>
        <p:txBody>
          <a:bodyPr anchor="t" rtlCol="false" tIns="0" lIns="0" bIns="0" rIns="0">
            <a:spAutoFit/>
          </a:bodyPr>
          <a:lstStyle/>
          <a:p>
            <a:pPr algn="ctr">
              <a:lnSpc>
                <a:spcPts val="5178"/>
              </a:lnSpc>
              <a:spcBef>
                <a:spcPct val="0"/>
              </a:spcBef>
            </a:pPr>
            <a:r>
              <a:rPr lang="en-US" sz="4315">
                <a:solidFill>
                  <a:srgbClr val="FFFFFF"/>
                </a:solidFill>
                <a:latin typeface="Arial"/>
                <a:ea typeface="Arial"/>
                <a:cs typeface="Arial"/>
                <a:sym typeface="Arial"/>
              </a:rPr>
              <a:t>скрывающая волю Творца</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9823"/>
            <a:ext cx="18288000" cy="10426823"/>
          </a:xfrm>
          <a:custGeom>
            <a:avLst/>
            <a:gdLst/>
            <a:ahLst/>
            <a:cxnLst/>
            <a:rect r="r" b="b" t="t" l="l"/>
            <a:pathLst>
              <a:path h="10426823" w="18288000">
                <a:moveTo>
                  <a:pt x="0" y="0"/>
                </a:moveTo>
                <a:lnTo>
                  <a:pt x="18288000" y="0"/>
                </a:lnTo>
                <a:lnTo>
                  <a:pt x="18288000" y="10426823"/>
                </a:lnTo>
                <a:lnTo>
                  <a:pt x="0" y="10426823"/>
                </a:lnTo>
                <a:lnTo>
                  <a:pt x="0" y="0"/>
                </a:lnTo>
                <a:close/>
              </a:path>
            </a:pathLst>
          </a:custGeom>
          <a:blipFill>
            <a:blip r:embed="rId2"/>
            <a:stretch>
              <a:fillRect l="-679" t="0" r="-697" b="0"/>
            </a:stretch>
          </a:blipFill>
        </p:spPr>
      </p:sp>
      <p:grpSp>
        <p:nvGrpSpPr>
          <p:cNvPr name="Group 3" id="3"/>
          <p:cNvGrpSpPr/>
          <p:nvPr/>
        </p:nvGrpSpPr>
        <p:grpSpPr>
          <a:xfrm rot="0">
            <a:off x="12290073" y="4733874"/>
            <a:ext cx="6550732" cy="6015376"/>
            <a:chOff x="0" y="0"/>
            <a:chExt cx="2262226" cy="2077346"/>
          </a:xfrm>
        </p:grpSpPr>
        <p:sp>
          <p:nvSpPr>
            <p:cNvPr name="Freeform 4" id="4"/>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2F3"/>
            </a:solidFill>
          </p:spPr>
        </p:sp>
        <p:sp>
          <p:nvSpPr>
            <p:cNvPr name="TextBox 5" id="5"/>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700000">
            <a:off x="15370075" y="6983345"/>
            <a:ext cx="4344324" cy="4352731"/>
            <a:chOff x="0" y="0"/>
            <a:chExt cx="1500266" cy="1503169"/>
          </a:xfrm>
        </p:grpSpPr>
        <p:sp>
          <p:nvSpPr>
            <p:cNvPr name="Freeform 7" id="7"/>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8" id="8"/>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0">
            <a:off x="15854662" y="9380739"/>
            <a:ext cx="2164901" cy="531913"/>
            <a:chOff x="0" y="0"/>
            <a:chExt cx="747625" cy="183691"/>
          </a:xfrm>
        </p:grpSpPr>
        <p:sp>
          <p:nvSpPr>
            <p:cNvPr name="Freeform 10" id="10"/>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C8B18E"/>
            </a:solidFill>
          </p:spPr>
        </p:sp>
        <p:sp>
          <p:nvSpPr>
            <p:cNvPr name="TextBox 11" id="11"/>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2" id="12" descr="תמונה שמכילה טקסט, גופן, צילום מסך, גרפיקה"/>
          <p:cNvSpPr/>
          <p:nvPr/>
        </p:nvSpPr>
        <p:spPr>
          <a:xfrm flipH="false" flipV="false" rot="0">
            <a:off x="12290073" y="6933352"/>
            <a:ext cx="6334046" cy="2447387"/>
          </a:xfrm>
          <a:custGeom>
            <a:avLst/>
            <a:gdLst/>
            <a:ahLst/>
            <a:cxnLst/>
            <a:rect r="r" b="b" t="t" l="l"/>
            <a:pathLst>
              <a:path h="2447387" w="6334046">
                <a:moveTo>
                  <a:pt x="0" y="0"/>
                </a:moveTo>
                <a:lnTo>
                  <a:pt x="6334045" y="0"/>
                </a:lnTo>
                <a:lnTo>
                  <a:pt x="6334045" y="2447387"/>
                </a:lnTo>
                <a:lnTo>
                  <a:pt x="0" y="2447387"/>
                </a:lnTo>
                <a:lnTo>
                  <a:pt x="0" y="0"/>
                </a:lnTo>
                <a:close/>
              </a:path>
            </a:pathLst>
          </a:custGeom>
          <a:blipFill>
            <a:blip r:embed="rId3"/>
            <a:stretch>
              <a:fillRect l="-4365" t="0" r="-4365" b="0"/>
            </a:stretch>
          </a:blipFill>
        </p:spPr>
      </p:sp>
      <p:sp>
        <p:nvSpPr>
          <p:cNvPr name="TextBox 13" id="13"/>
          <p:cNvSpPr txBox="true"/>
          <p:nvPr/>
        </p:nvSpPr>
        <p:spPr>
          <a:xfrm rot="0">
            <a:off x="15919641" y="9495745"/>
            <a:ext cx="2025456" cy="257175"/>
          </a:xfrm>
          <a:prstGeom prst="rect">
            <a:avLst/>
          </a:prstGeom>
        </p:spPr>
        <p:txBody>
          <a:bodyPr anchor="t" rtlCol="false" tIns="0" lIns="0" bIns="0" rIns="0">
            <a:spAutoFit/>
          </a:bodyPr>
          <a:lstStyle/>
          <a:p>
            <a:pPr algn="ctr">
              <a:lnSpc>
                <a:spcPts val="1921"/>
              </a:lnSpc>
            </a:pPr>
            <a:r>
              <a:rPr lang="en-US" sz="1601">
                <a:solidFill>
                  <a:srgbClr val="2E3839"/>
                </a:solidFill>
                <a:latin typeface="Arial"/>
                <a:ea typeface="Arial"/>
                <a:cs typeface="Arial"/>
                <a:sym typeface="Arial"/>
              </a:rPr>
              <a:t>Пурим</a:t>
            </a:r>
          </a:p>
        </p:txBody>
      </p:sp>
      <p:sp>
        <p:nvSpPr>
          <p:cNvPr name="TextBox 14" id="14"/>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C8B18E"/>
                </a:solidFill>
                <a:latin typeface="Arial Bold"/>
                <a:ea typeface="Arial Bold"/>
                <a:cs typeface="Arial Bold"/>
                <a:sym typeface="Arial Bold"/>
              </a:rPr>
              <a:t>В</a:t>
            </a:r>
            <a:r>
              <a:rPr lang="en-US" b="true" sz="7200">
                <a:solidFill>
                  <a:srgbClr val="C8B18E"/>
                </a:solidFill>
                <a:latin typeface="Arial Bold"/>
                <a:ea typeface="Arial Bold"/>
                <a:cs typeface="Arial Bold"/>
                <a:sym typeface="Arial Bold"/>
              </a:rPr>
              <a:t>. Дипломатия — вторична</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1562100"/>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Отсюд</a:t>
            </a:r>
            <a:r>
              <a:rPr lang="en-US" sz="3150">
                <a:solidFill>
                  <a:srgbClr val="000000"/>
                </a:solidFill>
                <a:latin typeface="Calibri (MS)"/>
                <a:ea typeface="Calibri (MS)"/>
                <a:cs typeface="Calibri (MS)"/>
                <a:sym typeface="Calibri (MS)"/>
              </a:rPr>
              <a:t>а мы можем извлечь урок, особенно актуальный в наше время:</a:t>
            </a:r>
          </a:p>
          <a:p>
            <a:pPr algn="just">
              <a:lnSpc>
                <a:spcPts val="4592"/>
              </a:lnSpc>
            </a:pPr>
            <a:r>
              <a:rPr lang="en-US" sz="3150">
                <a:solidFill>
                  <a:srgbClr val="000000"/>
                </a:solidFill>
                <a:latin typeface="Calibri (MS)"/>
                <a:ea typeface="Calibri (MS)"/>
                <a:cs typeface="Calibri (MS)"/>
                <a:sym typeface="Calibri (MS)"/>
              </a:rPr>
              <a:t>Некоторые утверждают, что главным средством, обеспечивающим существование еврейского народа в Изгнании, являются дипломатические усилия и другие естественные пути. В качестве доказательства приводят заступничество Эстер перед царём Ахашверошем. Следует знать, что помимо полного искажения истории свитка Эстер, поскольку такая интерпретация идет вразрез истине, это ещё и рушит саму основу существования еврейского народа.</a:t>
            </a:r>
          </a:p>
          <a:p>
            <a:pPr algn="just">
              <a:lnSpc>
                <a:spcPts val="4592"/>
              </a:lnSpc>
            </a:pPr>
            <a:r>
              <a:rPr lang="en-US" sz="3150">
                <a:solidFill>
                  <a:srgbClr val="000000"/>
                </a:solidFill>
                <a:latin typeface="Calibri (MS)"/>
                <a:ea typeface="Calibri (MS)"/>
                <a:cs typeface="Calibri (MS)"/>
                <a:sym typeface="Calibri (MS)"/>
              </a:rPr>
              <a:t>В Торе сказано: «Вы стоите сегодня все» Мудрецы объясняют, что даже когда весь остальной мир рушится, еврейский народ будет непоколебимо стоять. Существование других народов подчиняется законам природы, в то время как существование еврейского народа зависит не от них, но от от Торы и заповедей.</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885825"/>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a:t>
            </a:r>
            <a:r>
              <a:rPr lang="en-US" sz="3150">
                <a:solidFill>
                  <a:srgbClr val="000000"/>
                </a:solidFill>
                <a:latin typeface="Calibri (MS)"/>
                <a:ea typeface="Calibri (MS)"/>
                <a:cs typeface="Calibri (MS)"/>
                <a:sym typeface="Calibri (MS)"/>
              </a:rPr>
              <a:t>огда грядут тяжёлые времена или вступают в действие антиеврейские законы, нельзя полагаться на дипломатию или уповать на милость народов мира. Не это гарантирует наше выживание. Вместо этого нужно обратить внимание на свои деяния, исправить их, и укрепить нашу приверженность Торе и заповедям. </a:t>
            </a:r>
          </a:p>
          <a:p>
            <a:pPr algn="just">
              <a:lnSpc>
                <a:spcPts val="4592"/>
              </a:lnSpc>
            </a:pPr>
            <a:r>
              <a:rPr lang="en-US" sz="3150">
                <a:solidFill>
                  <a:srgbClr val="000000"/>
                </a:solidFill>
                <a:latin typeface="Calibri (MS)"/>
                <a:ea typeface="Calibri (MS)"/>
                <a:cs typeface="Calibri (MS)"/>
                <a:sym typeface="Calibri (MS)"/>
              </a:rPr>
              <a:t>Именно это помогает нашим естественным усилиям. Более того, даже в ситуации, когда согласно естественному ходу событий выживание еврейского народа кажется невозможным, мы всё равно выстоим.</a:t>
            </a:r>
          </a:p>
          <a:p>
            <a:pPr algn="just">
              <a:lnSpc>
                <a:spcPts val="4592"/>
              </a:lnSpc>
            </a:pPr>
            <a:r>
              <a:rPr lang="en-US" sz="3150">
                <a:solidFill>
                  <a:srgbClr val="000000"/>
                </a:solidFill>
                <a:latin typeface="Calibri (MS)"/>
                <a:ea typeface="Calibri (MS)"/>
                <a:cs typeface="Calibri (MS)"/>
                <a:sym typeface="Calibri (MS)"/>
              </a:rPr>
              <a:t>Не стоит пугаться, анализируя, в каком удручающем положении находится наш народ. Наша задача — укрепиться в соблюдении Торы и заповедей. Когда мы реализуем возложенную на нас задачу, любое физическое действие, которое мы предпринимаем, становится проводником чудесного спасения, превосходящего естественные рамки.</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885825"/>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Урок о том, что еврейский народ не подчиняется силам природы, применим не только к еврейскому народу в целом, но и к каждому еврею.</a:t>
            </a:r>
          </a:p>
          <a:p>
            <a:pPr algn="just">
              <a:lnSpc>
                <a:spcPts val="4592"/>
              </a:lnSpc>
            </a:pPr>
            <a:r>
              <a:rPr lang="en-US" sz="3150">
                <a:solidFill>
                  <a:srgbClr val="000000"/>
                </a:solidFill>
                <a:latin typeface="Calibri (MS)"/>
                <a:ea typeface="Calibri (MS)"/>
                <a:cs typeface="Calibri (MS)"/>
                <a:sym typeface="Calibri (MS)"/>
              </a:rPr>
              <a:t>Еврей должен помнить, что всё в его жизни зависит от Всевышнего, Который не ограничен законами природы.</a:t>
            </a:r>
          </a:p>
          <a:p>
            <a:pPr algn="just">
              <a:lnSpc>
                <a:spcPts val="4592"/>
              </a:lnSpc>
            </a:pPr>
            <a:r>
              <a:rPr lang="en-US" sz="3150">
                <a:solidFill>
                  <a:srgbClr val="000000"/>
                </a:solidFill>
                <a:latin typeface="Calibri (MS)"/>
                <a:ea typeface="Calibri (MS)"/>
                <a:cs typeface="Calibri (MS)"/>
                <a:sym typeface="Calibri (MS)"/>
              </a:rPr>
              <a:t>Действительно, следуя приведенному в Писании принципу «и благословит тебя Г-сподь, Б-г твой, во всём, что ты делаешь», мы должны совершать в этом мире физические действия, однако все это лишь проводники, через которые направляется благословение Свыше. Главное — это благословение Свыше, которое приходит через нашу связь со Всевышним посредством изучения Торы и соблюдения заповедей. Когда эта основа крепка, успех придёт посредством любого проводника.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072427"/>
        </a:solidFill>
      </p:bgPr>
    </p:bg>
    <p:spTree>
      <p:nvGrpSpPr>
        <p:cNvPr id="1" name=""/>
        <p:cNvGrpSpPr/>
        <p:nvPr/>
      </p:nvGrpSpPr>
      <p:grpSpPr>
        <a:xfrm>
          <a:off x="0" y="0"/>
          <a:ext cx="0" cy="0"/>
          <a:chOff x="0" y="0"/>
          <a:chExt cx="0" cy="0"/>
        </a:xfrm>
      </p:grpSpPr>
      <p:sp>
        <p:nvSpPr>
          <p:cNvPr name="Freeform 2" id="2"/>
          <p:cNvSpPr/>
          <p:nvPr/>
        </p:nvSpPr>
        <p:spPr>
          <a:xfrm flipH="false" flipV="false" rot="0">
            <a:off x="0" y="-139823"/>
            <a:ext cx="18288000" cy="10426823"/>
          </a:xfrm>
          <a:custGeom>
            <a:avLst/>
            <a:gdLst/>
            <a:ahLst/>
            <a:cxnLst/>
            <a:rect r="r" b="b" t="t" l="l"/>
            <a:pathLst>
              <a:path h="10426823" w="18288000">
                <a:moveTo>
                  <a:pt x="0" y="0"/>
                </a:moveTo>
                <a:lnTo>
                  <a:pt x="18288000" y="0"/>
                </a:lnTo>
                <a:lnTo>
                  <a:pt x="18288000" y="10426823"/>
                </a:lnTo>
                <a:lnTo>
                  <a:pt x="0" y="10426823"/>
                </a:lnTo>
                <a:lnTo>
                  <a:pt x="0" y="0"/>
                </a:lnTo>
                <a:close/>
              </a:path>
            </a:pathLst>
          </a:custGeom>
          <a:blipFill>
            <a:blip r:embed="rId2"/>
            <a:stretch>
              <a:fillRect l="-679" t="0" r="-697" b="0"/>
            </a:stretch>
          </a:blipFill>
        </p:spPr>
      </p:sp>
      <p:sp>
        <p:nvSpPr>
          <p:cNvPr name="TextBox 3" id="3"/>
          <p:cNvSpPr txBox="true"/>
          <p:nvPr/>
        </p:nvSpPr>
        <p:spPr>
          <a:xfrm rot="0">
            <a:off x="575415" y="419433"/>
            <a:ext cx="11104809" cy="1123950"/>
          </a:xfrm>
          <a:prstGeom prst="rect">
            <a:avLst/>
          </a:prstGeom>
        </p:spPr>
        <p:txBody>
          <a:bodyPr anchor="t" rtlCol="false" tIns="0" lIns="0" bIns="0" rIns="0">
            <a:spAutoFit/>
          </a:bodyPr>
          <a:lstStyle/>
          <a:p>
            <a:pPr algn="l">
              <a:lnSpc>
                <a:spcPts val="8640"/>
              </a:lnSpc>
            </a:pPr>
            <a:r>
              <a:rPr lang="en-US" sz="7200" b="true">
                <a:solidFill>
                  <a:srgbClr val="C8B18E"/>
                </a:solidFill>
                <a:latin typeface="Arial Bold"/>
                <a:ea typeface="Arial Bold"/>
                <a:cs typeface="Arial Bold"/>
                <a:sym typeface="Arial Bold"/>
              </a:rPr>
              <a:t>Г</a:t>
            </a:r>
            <a:r>
              <a:rPr lang="en-US" b="true" sz="7200">
                <a:solidFill>
                  <a:srgbClr val="C8B18E"/>
                </a:solidFill>
                <a:latin typeface="Arial Bold"/>
                <a:ea typeface="Arial Bold"/>
                <a:cs typeface="Arial Bold"/>
                <a:sym typeface="Arial Bold"/>
              </a:rPr>
              <a:t>. Собрать всех</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2F3"/>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C8B18E"/>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290073" y="6933352"/>
            <a:ext cx="6334046" cy="2447387"/>
          </a:xfrm>
          <a:custGeom>
            <a:avLst/>
            <a:gdLst/>
            <a:ahLst/>
            <a:cxnLst/>
            <a:rect r="r" b="b" t="t" l="l"/>
            <a:pathLst>
              <a:path h="2447387" w="6334046">
                <a:moveTo>
                  <a:pt x="0" y="0"/>
                </a:moveTo>
                <a:lnTo>
                  <a:pt x="6334045" y="0"/>
                </a:lnTo>
                <a:lnTo>
                  <a:pt x="6334045"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19641" y="9495745"/>
            <a:ext cx="2025456" cy="257175"/>
          </a:xfrm>
          <a:prstGeom prst="rect">
            <a:avLst/>
          </a:prstGeom>
        </p:spPr>
        <p:txBody>
          <a:bodyPr anchor="t" rtlCol="false" tIns="0" lIns="0" bIns="0" rIns="0">
            <a:spAutoFit/>
          </a:bodyPr>
          <a:lstStyle/>
          <a:p>
            <a:pPr algn="ctr">
              <a:lnSpc>
                <a:spcPts val="1921"/>
              </a:lnSpc>
            </a:pPr>
            <a:r>
              <a:rPr lang="en-US" sz="1601">
                <a:solidFill>
                  <a:srgbClr val="2E3839"/>
                </a:solidFill>
                <a:latin typeface="Arial"/>
                <a:ea typeface="Arial"/>
                <a:cs typeface="Arial"/>
                <a:sym typeface="Arial"/>
              </a:rPr>
              <a:t>Пурим</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a:ln cap="sq">
            <a:noFill/>
            <a:prstDash val="solid"/>
            <a:miter/>
          </a:ln>
        </p:spPr>
      </p:sp>
      <p:sp>
        <p:nvSpPr>
          <p:cNvPr name="TextBox 3" id="3"/>
          <p:cNvSpPr txBox="true"/>
          <p:nvPr/>
        </p:nvSpPr>
        <p:spPr>
          <a:xfrm rot="0">
            <a:off x="3421732" y="2232904"/>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сказала Эстер передать Мордехаю:</a:t>
            </a:r>
          </a:p>
          <a:p>
            <a:pPr algn="just">
              <a:lnSpc>
                <a:spcPts val="4592"/>
              </a:lnSpc>
            </a:pPr>
            <a:r>
              <a:rPr lang="en-US" sz="3150">
                <a:solidFill>
                  <a:srgbClr val="000000"/>
                </a:solidFill>
                <a:latin typeface="Calibri (MS)"/>
                <a:ea typeface="Calibri (MS)"/>
                <a:cs typeface="Calibri (MS)"/>
                <a:sym typeface="Calibri (MS)"/>
              </a:rPr>
              <a:t>«Ступа</a:t>
            </a:r>
            <a:r>
              <a:rPr lang="en-US" sz="3150">
                <a:solidFill>
                  <a:srgbClr val="000000"/>
                </a:solidFill>
                <a:latin typeface="Calibri (MS)"/>
                <a:ea typeface="Calibri (MS)"/>
                <a:cs typeface="Calibri (MS)"/>
                <a:sym typeface="Calibri (MS)"/>
              </a:rPr>
              <a:t>й, собери всех евреев Шушана и поститесь ради меня три дня и три ночи, и не ешьте, и не пейте. Я и служанки мои тоже будем поститься, и так я войду к царю, что противоречит закону. А если погибну — погибну.»</a:t>
            </a:r>
          </a:p>
          <a:p>
            <a:pPr algn="just">
              <a:lnSpc>
                <a:spcPts val="4592"/>
              </a:lnSpc>
            </a:pPr>
            <a:r>
              <a:rPr lang="en-US" sz="3150">
                <a:solidFill>
                  <a:srgbClr val="000000"/>
                </a:solidFill>
                <a:latin typeface="Calibri (MS)"/>
                <a:ea typeface="Calibri (MS)"/>
                <a:cs typeface="Calibri (MS)"/>
                <a:sym typeface="Calibri (MS)"/>
              </a:rPr>
              <a:t>И пошел Мордехай, и сделал всё, что повелела ему Эстер.</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b="true" sz="2400">
                <a:solidFill>
                  <a:srgbClr val="2E3839"/>
                </a:solidFill>
                <a:latin typeface="Calibri (MS) Bold"/>
                <a:ea typeface="Calibri (MS) Bold"/>
                <a:cs typeface="Calibri (MS) Bold"/>
                <a:sym typeface="Calibri (MS) Bold"/>
              </a:rPr>
              <a:t>Свиток Эстер, 4:15-17</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Первоисточник 7</a:t>
            </a:r>
          </a:p>
        </p:txBody>
      </p:sp>
      <p:sp>
        <p:nvSpPr>
          <p:cNvPr name="AutoShape 6" id="6"/>
          <p:cNvSpPr/>
          <p:nvPr/>
        </p:nvSpPr>
        <p:spPr>
          <a:xfrm flipV="true">
            <a:off x="3421732" y="2110683"/>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072427"/>
        </a:solidFill>
      </p:bgPr>
    </p:bg>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0493597" y="703015"/>
            <a:ext cx="713415" cy="561599"/>
            <a:chOff x="0" y="0"/>
            <a:chExt cx="187895" cy="147911"/>
          </a:xfrm>
        </p:grpSpPr>
        <p:sp>
          <p:nvSpPr>
            <p:cNvPr name="Freeform 5" id="5"/>
            <p:cNvSpPr/>
            <p:nvPr/>
          </p:nvSpPr>
          <p:spPr>
            <a:xfrm flipH="false" flipV="false" rot="0">
              <a:off x="0" y="0"/>
              <a:ext cx="187895" cy="147911"/>
            </a:xfrm>
            <a:custGeom>
              <a:avLst/>
              <a:gdLst/>
              <a:ahLst/>
              <a:cxnLst/>
              <a:rect r="r" b="b" t="t" l="l"/>
              <a:pathLst>
                <a:path h="147911" w="187895">
                  <a:moveTo>
                    <a:pt x="0" y="0"/>
                  </a:moveTo>
                  <a:lnTo>
                    <a:pt x="187895" y="0"/>
                  </a:lnTo>
                  <a:lnTo>
                    <a:pt x="187895" y="147911"/>
                  </a:lnTo>
                  <a:lnTo>
                    <a:pt x="0" y="147911"/>
                  </a:lnTo>
                  <a:close/>
                </a:path>
              </a:pathLst>
            </a:custGeom>
            <a:solidFill>
              <a:srgbClr val="07232D"/>
            </a:solidFill>
          </p:spPr>
        </p:sp>
        <p:sp>
          <p:nvSpPr>
            <p:cNvPr name="TextBox 6" id="6"/>
            <p:cNvSpPr txBox="true"/>
            <p:nvPr/>
          </p:nvSpPr>
          <p:spPr>
            <a:xfrm>
              <a:off x="0" y="-9525"/>
              <a:ext cx="187895" cy="157436"/>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10436306" y="564714"/>
            <a:ext cx="778148" cy="828675"/>
          </a:xfrm>
          <a:prstGeom prst="rect">
            <a:avLst/>
          </a:prstGeom>
        </p:spPr>
        <p:txBody>
          <a:bodyPr anchor="t" rtlCol="false" tIns="0" lIns="0" bIns="0" rIns="0">
            <a:spAutoFit/>
          </a:bodyPr>
          <a:lstStyle/>
          <a:p>
            <a:pPr algn="ctr">
              <a:lnSpc>
                <a:spcPts val="6300"/>
              </a:lnSpc>
              <a:spcBef>
                <a:spcPct val="0"/>
              </a:spcBef>
            </a:pPr>
            <a:r>
              <a:rPr lang="en-US" b="true" sz="5250">
                <a:solidFill>
                  <a:srgbClr val="AE9860"/>
                </a:solidFill>
                <a:latin typeface="Arial Bold"/>
                <a:ea typeface="Arial Bold"/>
                <a:cs typeface="Arial Bold"/>
                <a:sym typeface="Arial Bold"/>
              </a:rPr>
              <a:t>- е</a:t>
            </a:r>
          </a:p>
        </p:txBody>
      </p:sp>
      <p:grpSp>
        <p:nvGrpSpPr>
          <p:cNvPr name="Group 8" id="8"/>
          <p:cNvGrpSpPr/>
          <p:nvPr/>
        </p:nvGrpSpPr>
        <p:grpSpPr>
          <a:xfrm rot="0">
            <a:off x="4663543" y="2063173"/>
            <a:ext cx="9116810" cy="822614"/>
            <a:chOff x="0" y="0"/>
            <a:chExt cx="2401135" cy="216655"/>
          </a:xfrm>
        </p:grpSpPr>
        <p:sp>
          <p:nvSpPr>
            <p:cNvPr name="Freeform 9" id="9"/>
            <p:cNvSpPr/>
            <p:nvPr/>
          </p:nvSpPr>
          <p:spPr>
            <a:xfrm flipH="false" flipV="false" rot="0">
              <a:off x="0" y="0"/>
              <a:ext cx="2401135" cy="216655"/>
            </a:xfrm>
            <a:custGeom>
              <a:avLst/>
              <a:gdLst/>
              <a:ahLst/>
              <a:cxnLst/>
              <a:rect r="r" b="b" t="t" l="l"/>
              <a:pathLst>
                <a:path h="216655" w="2401135">
                  <a:moveTo>
                    <a:pt x="0" y="0"/>
                  </a:moveTo>
                  <a:lnTo>
                    <a:pt x="2401135" y="0"/>
                  </a:lnTo>
                  <a:lnTo>
                    <a:pt x="2401135" y="216655"/>
                  </a:lnTo>
                  <a:lnTo>
                    <a:pt x="0" y="216655"/>
                  </a:lnTo>
                  <a:close/>
                </a:path>
              </a:pathLst>
            </a:custGeom>
            <a:solidFill>
              <a:srgbClr val="0E2937"/>
            </a:solidFill>
          </p:spPr>
        </p:sp>
        <p:sp>
          <p:nvSpPr>
            <p:cNvPr name="TextBox 10" id="10"/>
            <p:cNvSpPr txBox="true"/>
            <p:nvPr/>
          </p:nvSpPr>
          <p:spPr>
            <a:xfrm>
              <a:off x="0" y="-9525"/>
              <a:ext cx="2401135" cy="226180"/>
            </a:xfrm>
            <a:prstGeom prst="rect">
              <a:avLst/>
            </a:prstGeom>
          </p:spPr>
          <p:txBody>
            <a:bodyPr anchor="ctr" rtlCol="false" tIns="50800" lIns="50800" bIns="50800" rIns="50800"/>
            <a:lstStyle/>
            <a:p>
              <a:pPr algn="ctr">
                <a:lnSpc>
                  <a:spcPts val="2520"/>
                </a:lnSpc>
              </a:pPr>
            </a:p>
          </p:txBody>
        </p:sp>
      </p:grpSp>
      <p:sp>
        <p:nvSpPr>
          <p:cNvPr name="TextBox 11" id="11"/>
          <p:cNvSpPr txBox="true"/>
          <p:nvPr/>
        </p:nvSpPr>
        <p:spPr>
          <a:xfrm rot="0">
            <a:off x="4222616" y="2186161"/>
            <a:ext cx="9849419" cy="723900"/>
          </a:xfrm>
          <a:prstGeom prst="rect">
            <a:avLst/>
          </a:prstGeom>
        </p:spPr>
        <p:txBody>
          <a:bodyPr anchor="t" rtlCol="false" tIns="0" lIns="0" bIns="0" rIns="0">
            <a:spAutoFit/>
          </a:bodyPr>
          <a:lstStyle/>
          <a:p>
            <a:pPr algn="ctr">
              <a:lnSpc>
                <a:spcPts val="5580"/>
              </a:lnSpc>
              <a:spcBef>
                <a:spcPct val="0"/>
              </a:spcBef>
            </a:pPr>
            <a:r>
              <a:rPr lang="en-US" b="true" sz="4650">
                <a:solidFill>
                  <a:srgbClr val="FAFFFF"/>
                </a:solidFill>
                <a:latin typeface="Arial Bold"/>
                <a:ea typeface="Arial Bold"/>
                <a:cs typeface="Arial Bold"/>
                <a:sym typeface="Arial Bold"/>
              </a:rPr>
              <a:t>«Ступай, собери ВСЕХ евреев…»</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674713"/>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1312888"/>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1665313"/>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На первый </a:t>
            </a:r>
            <a:r>
              <a:rPr lang="en-US" sz="3150">
                <a:solidFill>
                  <a:srgbClr val="000000"/>
                </a:solidFill>
                <a:latin typeface="Calibri (MS)"/>
                <a:ea typeface="Calibri (MS)"/>
                <a:cs typeface="Calibri (MS)"/>
                <a:sym typeface="Calibri (MS)"/>
              </a:rPr>
              <a:t>взгляд, непонятно: зачем Эстер нужно было это дополнение в виде слов «всех евреев»? Ведь даже если бы она сказала «ступай, собери евреев» (не добавив «всех»), Мордехай, как лидер еврейского народа, «любящий мир и стремящийся к миру», безусловно собрал бы всех. Так зачем же Эстер было нужно говорить «всех евреев»?</a:t>
            </a:r>
          </a:p>
          <a:p>
            <a:pPr algn="just">
              <a:lnSpc>
                <a:spcPts val="4592"/>
              </a:lnSpc>
            </a:pPr>
            <a:r>
              <a:rPr lang="en-US" sz="3150">
                <a:solidFill>
                  <a:srgbClr val="000000"/>
                </a:solidFill>
                <a:latin typeface="Calibri (MS)"/>
                <a:ea typeface="Calibri (MS)"/>
                <a:cs typeface="Calibri (MS)"/>
                <a:sym typeface="Calibri (MS)"/>
              </a:rPr>
              <a:t>Отсюда ясно, что были такие евреи, которых Мордехай сам по себе не призвал бы к посту.</a:t>
            </a:r>
          </a:p>
          <a:p>
            <a:pPr algn="just">
              <a:lnSpc>
                <a:spcPts val="4592"/>
              </a:lnSpc>
            </a:pPr>
            <a:r>
              <a:rPr lang="en-US" sz="3150">
                <a:solidFill>
                  <a:srgbClr val="000000"/>
                </a:solidFill>
                <a:latin typeface="Calibri (MS)"/>
                <a:ea typeface="Calibri (MS)"/>
                <a:cs typeface="Calibri (MS)"/>
                <a:sym typeface="Calibri (MS)"/>
              </a:rPr>
              <a:t>Вот почему Эстер сознательно сказала ему: «Ступай, собери всех евреев» — чтобы включить даже тех, кого он исключил бы.</a:t>
            </a:r>
          </a:p>
        </p:txBody>
      </p:sp>
      <p:sp>
        <p:nvSpPr>
          <p:cNvPr name="TextBox 6" id="6"/>
          <p:cNvSpPr txBox="true"/>
          <p:nvPr/>
        </p:nvSpPr>
        <p:spPr>
          <a:xfrm rot="0">
            <a:off x="3427543" y="1322413"/>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Кого</a:t>
            </a:r>
            <a:r>
              <a:rPr lang="en-US" b="true" sz="3000">
                <a:solidFill>
                  <a:srgbClr val="C8B18E"/>
                </a:solidFill>
                <a:latin typeface="Calibri (MS) Bold"/>
                <a:ea typeface="Calibri (MS) Bold"/>
                <a:cs typeface="Calibri (MS) Bold"/>
                <a:sym typeface="Calibri (MS) Bold"/>
              </a:rPr>
              <a:t> не пригласили?</a:t>
            </a:r>
          </a:p>
        </p:txBody>
      </p:sp>
      <p:sp>
        <p:nvSpPr>
          <p:cNvPr name="TextBox 7" id="7"/>
          <p:cNvSpPr txBox="true"/>
          <p:nvPr/>
        </p:nvSpPr>
        <p:spPr>
          <a:xfrm rot="0">
            <a:off x="3446593" y="7248525"/>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Пр</a:t>
            </a:r>
            <a:r>
              <a:rPr lang="en-US" sz="3150">
                <a:solidFill>
                  <a:srgbClr val="000000"/>
                </a:solidFill>
                <a:latin typeface="Calibri (MS)"/>
                <a:ea typeface="Calibri (MS)"/>
                <a:cs typeface="Calibri (MS)"/>
                <a:sym typeface="Calibri (MS)"/>
              </a:rPr>
              <a:t>остое объяснение, почему Мордехай сам не хотел приобщать всех евреев к посту, состоит в том, что среди них были те, кто «наслаждался пиром этого злодея». </a:t>
            </a:r>
          </a:p>
        </p:txBody>
      </p:sp>
      <p:sp>
        <p:nvSpPr>
          <p:cNvPr name="TextBox 8" id="8"/>
          <p:cNvSpPr txBox="true"/>
          <p:nvPr/>
        </p:nvSpPr>
        <p:spPr>
          <a:xfrm rot="0">
            <a:off x="3446593" y="6905625"/>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Обвинитель</a:t>
            </a:r>
            <a:r>
              <a:rPr lang="en-US" b="true" sz="3000">
                <a:solidFill>
                  <a:srgbClr val="C8B18E"/>
                </a:solidFill>
                <a:latin typeface="Calibri (MS) Bold"/>
                <a:ea typeface="Calibri (MS) Bold"/>
                <a:cs typeface="Calibri (MS) Bold"/>
                <a:sym typeface="Calibri (MS) Bold"/>
              </a:rPr>
              <a:t> не может стать защитником</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694544"/>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Поск</a:t>
            </a:r>
            <a:r>
              <a:rPr lang="en-US" sz="3150">
                <a:solidFill>
                  <a:srgbClr val="000000"/>
                </a:solidFill>
                <a:latin typeface="Calibri (MS)"/>
                <a:ea typeface="Calibri (MS)"/>
                <a:cs typeface="Calibri (MS)"/>
                <a:sym typeface="Calibri (MS)"/>
              </a:rPr>
              <a:t>ольку они не смогли устоять перед искушением пира, Мордехай считал, что и не смогут тотчас оказаться на другом полюсе — соблюдать пост. Достаточно было бы, чтобы они взяли на себя обязательство впредь есть только кошерную пищу с подобающими благословениями до и после, подобно сказанному: «Это стол пред Г-сподом». Но ожидать, что эти люди немедленно примут пост, воздерживаясь даже от дозволенной пищи, ему казалось нереалистичным.</a:t>
            </a:r>
          </a:p>
          <a:p>
            <a:pPr algn="just">
              <a:lnSpc>
                <a:spcPts val="4592"/>
              </a:lnSpc>
            </a:pPr>
            <a:r>
              <a:rPr lang="en-US" sz="3150">
                <a:solidFill>
                  <a:srgbClr val="000000"/>
                </a:solidFill>
                <a:latin typeface="Calibri (MS)"/>
                <a:ea typeface="Calibri (MS)"/>
                <a:cs typeface="Calibri (MS)"/>
                <a:sym typeface="Calibri (MS)"/>
              </a:rPr>
              <a:t>На более глубоком уровне, поскольку целью поста была отмена указа Амана, который возник потому, что евреи «наслаждались пиром этого злодея», — Мордехай считал, что они не могут быть приобщены к посту, призванному отменить данный указ. Такой взгляд основан на принципе «обвинитель не может стать защитником». Это аналогично тому, что в самый святой день года первосвященник не мог входить в Святая Святых в золотых одеждах, потому что золото, связанное с «обвинителем», грехом золотого тельца, не могло служить «защитником» еврейского народа.</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94651" cy="10287000"/>
            <a:chOff x="0" y="0"/>
            <a:chExt cx="23300271" cy="13101638"/>
          </a:xfrm>
        </p:grpSpPr>
        <p:sp>
          <p:nvSpPr>
            <p:cNvPr name="Freeform 3" id="3"/>
            <p:cNvSpPr/>
            <p:nvPr/>
          </p:nvSpPr>
          <p:spPr>
            <a:xfrm flipH="false" flipV="false" rot="0">
              <a:off x="0" y="0"/>
              <a:ext cx="23300310" cy="13101638"/>
            </a:xfrm>
            <a:custGeom>
              <a:avLst/>
              <a:gdLst/>
              <a:ahLst/>
              <a:cxnLst/>
              <a:rect r="r" b="b" t="t" l="l"/>
              <a:pathLst>
                <a:path h="13101638" w="23300310">
                  <a:moveTo>
                    <a:pt x="0" y="0"/>
                  </a:moveTo>
                  <a:lnTo>
                    <a:pt x="23300310" y="0"/>
                  </a:lnTo>
                  <a:lnTo>
                    <a:pt x="23300310" y="13101638"/>
                  </a:lnTo>
                  <a:lnTo>
                    <a:pt x="0" y="13101638"/>
                  </a:lnTo>
                  <a:lnTo>
                    <a:pt x="0" y="0"/>
                  </a:lnTo>
                  <a:close/>
                </a:path>
              </a:pathLst>
            </a:custGeom>
            <a:blipFill>
              <a:blip r:embed="rId2"/>
              <a:stretch>
                <a:fillRect l="-372" t="0" r="-372" b="0"/>
              </a:stretch>
            </a:blipFill>
          </p:spPr>
        </p:sp>
      </p:grpSp>
      <p:grpSp>
        <p:nvGrpSpPr>
          <p:cNvPr name="Group 4" id="4"/>
          <p:cNvGrpSpPr/>
          <p:nvPr/>
        </p:nvGrpSpPr>
        <p:grpSpPr>
          <a:xfrm rot="0">
            <a:off x="1028700" y="5381224"/>
            <a:ext cx="3915165" cy="1620442"/>
            <a:chOff x="0" y="0"/>
            <a:chExt cx="1031155" cy="426783"/>
          </a:xfrm>
        </p:grpSpPr>
        <p:sp>
          <p:nvSpPr>
            <p:cNvPr name="Freeform 5" id="5"/>
            <p:cNvSpPr/>
            <p:nvPr/>
          </p:nvSpPr>
          <p:spPr>
            <a:xfrm flipH="false" flipV="false" rot="0">
              <a:off x="0" y="0"/>
              <a:ext cx="1031155" cy="426783"/>
            </a:xfrm>
            <a:custGeom>
              <a:avLst/>
              <a:gdLst/>
              <a:ahLst/>
              <a:cxnLst/>
              <a:rect r="r" b="b" t="t" l="l"/>
              <a:pathLst>
                <a:path h="426783" w="1031155">
                  <a:moveTo>
                    <a:pt x="0" y="0"/>
                  </a:moveTo>
                  <a:lnTo>
                    <a:pt x="1031155" y="0"/>
                  </a:lnTo>
                  <a:lnTo>
                    <a:pt x="1031155" y="426783"/>
                  </a:lnTo>
                  <a:lnTo>
                    <a:pt x="0" y="426783"/>
                  </a:lnTo>
                  <a:close/>
                </a:path>
              </a:pathLst>
            </a:custGeom>
            <a:solidFill>
              <a:srgbClr val="0B1F2A"/>
            </a:solidFill>
          </p:spPr>
        </p:sp>
        <p:sp>
          <p:nvSpPr>
            <p:cNvPr name="TextBox 6" id="6"/>
            <p:cNvSpPr txBox="true"/>
            <p:nvPr/>
          </p:nvSpPr>
          <p:spPr>
            <a:xfrm>
              <a:off x="0" y="-9525"/>
              <a:ext cx="1031155" cy="436308"/>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4838636" y="5381224"/>
            <a:ext cx="634946" cy="1742447"/>
            <a:chOff x="0" y="0"/>
            <a:chExt cx="167229" cy="458916"/>
          </a:xfrm>
        </p:grpSpPr>
        <p:sp>
          <p:nvSpPr>
            <p:cNvPr name="Freeform 8" id="8"/>
            <p:cNvSpPr/>
            <p:nvPr/>
          </p:nvSpPr>
          <p:spPr>
            <a:xfrm flipH="false" flipV="false" rot="0">
              <a:off x="0" y="0"/>
              <a:ext cx="167229" cy="458916"/>
            </a:xfrm>
            <a:custGeom>
              <a:avLst/>
              <a:gdLst/>
              <a:ahLst/>
              <a:cxnLst/>
              <a:rect r="r" b="b" t="t" l="l"/>
              <a:pathLst>
                <a:path h="458916" w="167229">
                  <a:moveTo>
                    <a:pt x="0" y="0"/>
                  </a:moveTo>
                  <a:lnTo>
                    <a:pt x="167229" y="0"/>
                  </a:lnTo>
                  <a:lnTo>
                    <a:pt x="167229" y="458916"/>
                  </a:lnTo>
                  <a:lnTo>
                    <a:pt x="0" y="458916"/>
                  </a:lnTo>
                  <a:close/>
                </a:path>
              </a:pathLst>
            </a:custGeom>
            <a:solidFill>
              <a:srgbClr val="030A1C"/>
            </a:solidFill>
          </p:spPr>
        </p:sp>
        <p:sp>
          <p:nvSpPr>
            <p:cNvPr name="TextBox 9" id="9"/>
            <p:cNvSpPr txBox="true"/>
            <p:nvPr/>
          </p:nvSpPr>
          <p:spPr>
            <a:xfrm>
              <a:off x="0" y="-9525"/>
              <a:ext cx="167229" cy="468441"/>
            </a:xfrm>
            <a:prstGeom prst="rect">
              <a:avLst/>
            </a:prstGeom>
          </p:spPr>
          <p:txBody>
            <a:bodyPr anchor="ctr" rtlCol="false" tIns="50800" lIns="50800" bIns="50800" rIns="50800"/>
            <a:lstStyle/>
            <a:p>
              <a:pPr algn="ctr">
                <a:lnSpc>
                  <a:spcPts val="2520"/>
                </a:lnSpc>
              </a:pPr>
            </a:p>
          </p:txBody>
        </p:sp>
      </p:grpSp>
      <p:sp>
        <p:nvSpPr>
          <p:cNvPr name="TextBox 10" id="10"/>
          <p:cNvSpPr txBox="true"/>
          <p:nvPr/>
        </p:nvSpPr>
        <p:spPr>
          <a:xfrm rot="0">
            <a:off x="1028700" y="5409799"/>
            <a:ext cx="5257216" cy="1057403"/>
          </a:xfrm>
          <a:prstGeom prst="rect">
            <a:avLst/>
          </a:prstGeom>
        </p:spPr>
        <p:txBody>
          <a:bodyPr anchor="t" rtlCol="false" tIns="0" lIns="0" bIns="0" rIns="0">
            <a:spAutoFit/>
          </a:bodyPr>
          <a:lstStyle/>
          <a:p>
            <a:pPr algn="l" marL="0" indent="0" lvl="0">
              <a:lnSpc>
                <a:spcPts val="3799"/>
              </a:lnSpc>
            </a:pPr>
            <a:r>
              <a:rPr lang="en-US" sz="4042" spc="-48" strike="noStrike" u="none">
                <a:solidFill>
                  <a:srgbClr val="F5F6DD"/>
                </a:solidFill>
                <a:latin typeface="Calibri (MS)"/>
                <a:ea typeface="Calibri (MS)"/>
                <a:cs typeface="Calibri (MS)"/>
                <a:sym typeface="Calibri (MS)"/>
              </a:rPr>
              <a:t>«Обвинитель не может быть защитником»</a:t>
            </a:r>
          </a:p>
        </p:txBody>
      </p:sp>
      <p:grpSp>
        <p:nvGrpSpPr>
          <p:cNvPr name="Group 11" id="11"/>
          <p:cNvGrpSpPr/>
          <p:nvPr/>
        </p:nvGrpSpPr>
        <p:grpSpPr>
          <a:xfrm rot="0">
            <a:off x="13591265" y="4571003"/>
            <a:ext cx="4065455" cy="1620442"/>
            <a:chOff x="0" y="0"/>
            <a:chExt cx="1070737" cy="426783"/>
          </a:xfrm>
        </p:grpSpPr>
        <p:sp>
          <p:nvSpPr>
            <p:cNvPr name="Freeform 12" id="12"/>
            <p:cNvSpPr/>
            <p:nvPr/>
          </p:nvSpPr>
          <p:spPr>
            <a:xfrm flipH="false" flipV="false" rot="0">
              <a:off x="0" y="0"/>
              <a:ext cx="1070737" cy="426783"/>
            </a:xfrm>
            <a:custGeom>
              <a:avLst/>
              <a:gdLst/>
              <a:ahLst/>
              <a:cxnLst/>
              <a:rect r="r" b="b" t="t" l="l"/>
              <a:pathLst>
                <a:path h="426783" w="1070737">
                  <a:moveTo>
                    <a:pt x="0" y="0"/>
                  </a:moveTo>
                  <a:lnTo>
                    <a:pt x="1070737" y="0"/>
                  </a:lnTo>
                  <a:lnTo>
                    <a:pt x="1070737" y="426783"/>
                  </a:lnTo>
                  <a:lnTo>
                    <a:pt x="0" y="426783"/>
                  </a:lnTo>
                  <a:close/>
                </a:path>
              </a:pathLst>
            </a:custGeom>
            <a:solidFill>
              <a:srgbClr val="0B1F2A"/>
            </a:solidFill>
          </p:spPr>
        </p:sp>
        <p:sp>
          <p:nvSpPr>
            <p:cNvPr name="TextBox 13" id="13"/>
            <p:cNvSpPr txBox="true"/>
            <p:nvPr/>
          </p:nvSpPr>
          <p:spPr>
            <a:xfrm>
              <a:off x="0" y="-9525"/>
              <a:ext cx="1070737" cy="436308"/>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12604287" y="4599578"/>
            <a:ext cx="4351694" cy="1533653"/>
          </a:xfrm>
          <a:prstGeom prst="rect">
            <a:avLst/>
          </a:prstGeom>
        </p:spPr>
        <p:txBody>
          <a:bodyPr anchor="t" rtlCol="false" tIns="0" lIns="0" bIns="0" rIns="0">
            <a:spAutoFit/>
          </a:bodyPr>
          <a:lstStyle/>
          <a:p>
            <a:pPr algn="r" marL="0" indent="0" lvl="0">
              <a:lnSpc>
                <a:spcPts val="3799"/>
              </a:lnSpc>
            </a:pPr>
            <a:r>
              <a:rPr lang="en-US" sz="4042" spc="-48">
                <a:solidFill>
                  <a:srgbClr val="F5F6DD"/>
                </a:solidFill>
                <a:latin typeface="Calibri (MS)"/>
                <a:ea typeface="Calibri (MS)"/>
                <a:cs typeface="Calibri (MS)"/>
                <a:sym typeface="Calibri (MS)"/>
              </a:rPr>
              <a:t>Сила единства выше личных прегрешений</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a:ln cap="sq">
            <a:noFill/>
            <a:prstDash val="solid"/>
            <a:miter/>
          </a:ln>
        </p:spPr>
      </p:sp>
      <p:sp>
        <p:nvSpPr>
          <p:cNvPr name="TextBox 3" id="3"/>
          <p:cNvSpPr txBox="true"/>
          <p:nvPr/>
        </p:nvSpPr>
        <p:spPr>
          <a:xfrm rot="0">
            <a:off x="3421732" y="2232904"/>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С этим войдёт Аарон в Святилище:</a:t>
            </a:r>
            <a:r>
              <a:rPr lang="en-US" sz="3150">
                <a:solidFill>
                  <a:srgbClr val="000000"/>
                </a:solidFill>
                <a:latin typeface="Calibri (MS)"/>
                <a:ea typeface="Calibri (MS)"/>
                <a:cs typeface="Calibri (MS)"/>
                <a:sym typeface="Calibri (MS)"/>
              </a:rPr>
              <a:t> с молодым быком для грехоочистительной жертвы и овном для всесожжения.</a:t>
            </a:r>
          </a:p>
          <a:p>
            <a:pPr algn="just">
              <a:lnSpc>
                <a:spcPts val="4592"/>
              </a:lnSpc>
            </a:pPr>
            <a:r>
              <a:rPr lang="en-US" sz="3150">
                <a:solidFill>
                  <a:srgbClr val="000000"/>
                </a:solidFill>
                <a:latin typeface="Calibri (MS)"/>
                <a:ea typeface="Calibri (MS)"/>
                <a:cs typeface="Calibri (MS)"/>
                <a:sym typeface="Calibri (MS)"/>
              </a:rPr>
              <a:t>Льняную рубаху священную наденет он, и льняные штаны будут на его теле, и льняным поясом опояшется, и льняной кидар наденет; священные одежды это. И омоет он тело своё водой и наденет их.</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b="true" sz="2400">
                <a:solidFill>
                  <a:srgbClr val="2E3839"/>
                </a:solidFill>
                <a:latin typeface="Calibri (MS) Bold"/>
                <a:ea typeface="Calibri (MS) Bold"/>
                <a:cs typeface="Calibri (MS) Bold"/>
                <a:sym typeface="Calibri (MS) Bold"/>
              </a:rPr>
              <a:t>Ваикра 16:3-4</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Первоисточник 8</a:t>
            </a:r>
          </a:p>
        </p:txBody>
      </p:sp>
      <p:sp>
        <p:nvSpPr>
          <p:cNvPr name="AutoShape 6" id="6"/>
          <p:cNvSpPr/>
          <p:nvPr/>
        </p:nvSpPr>
        <p:spPr>
          <a:xfrm flipV="true">
            <a:off x="3421732" y="2110683"/>
            <a:ext cx="1139598" cy="0"/>
          </a:xfrm>
          <a:prstGeom prst="line">
            <a:avLst/>
          </a:prstGeom>
          <a:ln cap="flat" w="76200">
            <a:solidFill>
              <a:srgbClr val="072427"/>
            </a:solidFill>
            <a:prstDash val="solid"/>
            <a:headEnd type="none" len="sm" w="sm"/>
            <a:tailEnd type="none" len="sm" w="sm"/>
          </a:ln>
        </p:spPr>
      </p:sp>
      <p:sp>
        <p:nvSpPr>
          <p:cNvPr name="TextBox 7" id="7"/>
          <p:cNvSpPr txBox="true"/>
          <p:nvPr/>
        </p:nvSpPr>
        <p:spPr>
          <a:xfrm rot="0">
            <a:off x="3446593" y="5539641"/>
            <a:ext cx="13716000" cy="2363762"/>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«Льняную рубаху </a:t>
            </a:r>
            <a:r>
              <a:rPr lang="en-US" sz="3150" b="true">
                <a:solidFill>
                  <a:srgbClr val="000000"/>
                </a:solidFill>
                <a:latin typeface="Calibri (MS) Bold"/>
                <a:ea typeface="Calibri (MS) Bold"/>
                <a:cs typeface="Calibri (MS) Bold"/>
                <a:sym typeface="Calibri (MS) Bold"/>
              </a:rPr>
              <a:t>священную»:</a:t>
            </a:r>
            <a:r>
              <a:rPr lang="en-US" sz="3150">
                <a:solidFill>
                  <a:srgbClr val="000000"/>
                </a:solidFill>
                <a:latin typeface="Calibri (MS)"/>
                <a:ea typeface="Calibri (MS)"/>
                <a:cs typeface="Calibri (MS)"/>
                <a:sym typeface="Calibri (MS)"/>
              </a:rPr>
              <a:t> это говорит о том, что внутри [Святая Святых] он не служит в восьми одеждах, в которых служит снаружи, ведь они содержат золото, а «обвинитель не может стать защитником». Вместо этого [он надевает] четыре льняных одеяния, как простой священник.</a:t>
            </a:r>
          </a:p>
        </p:txBody>
      </p:sp>
      <p:sp>
        <p:nvSpPr>
          <p:cNvPr name="TextBox 8" id="8"/>
          <p:cNvSpPr txBox="true"/>
          <p:nvPr/>
        </p:nvSpPr>
        <p:spPr>
          <a:xfrm rot="0">
            <a:off x="3446593" y="5196741"/>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Р</a:t>
            </a:r>
            <a:r>
              <a:rPr lang="en-US" b="true" sz="3000">
                <a:solidFill>
                  <a:srgbClr val="C8B18E"/>
                </a:solidFill>
                <a:latin typeface="Calibri (MS) Bold"/>
                <a:ea typeface="Calibri (MS) Bold"/>
                <a:cs typeface="Calibri (MS) Bold"/>
                <a:sym typeface="Calibri (MS) Bold"/>
              </a:rPr>
              <a:t>аши:</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674713"/>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1312888"/>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1665313"/>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a:t>
            </a:r>
            <a:r>
              <a:rPr lang="en-US" sz="3150">
                <a:solidFill>
                  <a:srgbClr val="000000"/>
                </a:solidFill>
                <a:latin typeface="Calibri (MS)"/>
                <a:ea typeface="Calibri (MS)"/>
                <a:cs typeface="Calibri (MS)"/>
                <a:sym typeface="Calibri (MS)"/>
              </a:rPr>
              <a:t>оэтому Эстер сказала Мордехаю: «Ступай, собери всех евреев и поститесь ради меня» — чтобы приобщить к посту даже тех, кто «наслаждался пиром этого злодея», ибо, как говорится в Талмуде: «Всякий пост, в котором не участвуют грешники Израиля, — не пост». Более того, им следует отдать приоритет перед остальными евреями, как следует из точной формулировки «ступай, собери всех евреев», где слово «всех» стоит перед словом «евреев», хотя в иврите допускаются и другие конструкции. Именно включая и выдвигая на первое место этих людей, указ может быть отменён для всего еврейского народа.</a:t>
            </a:r>
          </a:p>
          <a:p>
            <a:pPr algn="just">
              <a:lnSpc>
                <a:spcPts val="4592"/>
              </a:lnSpc>
            </a:pPr>
            <a:r>
              <a:rPr lang="en-US" sz="3150">
                <a:solidFill>
                  <a:srgbClr val="000000"/>
                </a:solidFill>
                <a:latin typeface="Calibri (MS)"/>
                <a:ea typeface="Calibri (MS)"/>
                <a:cs typeface="Calibri (MS)"/>
                <a:sym typeface="Calibri (MS)"/>
              </a:rPr>
              <a:t>Мордехай принял слова Эстер, как сказано: «И прошёл Мордехай, и сделал всё, что повелела ему Эстер» — собрал всех евреев, и именно в таком порядке: сначала «всех» — тех, кого необходимо специально включить, а затем остальных евреев.</a:t>
            </a:r>
          </a:p>
        </p:txBody>
      </p:sp>
      <p:sp>
        <p:nvSpPr>
          <p:cNvPr name="TextBox 6" id="6"/>
          <p:cNvSpPr txBox="true"/>
          <p:nvPr/>
        </p:nvSpPr>
        <p:spPr>
          <a:xfrm rot="0">
            <a:off x="3427543" y="1322413"/>
            <a:ext cx="979293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C8B18E"/>
                </a:solidFill>
                <a:latin typeface="Calibri (MS) Bold"/>
                <a:ea typeface="Calibri (MS) Bold"/>
                <a:cs typeface="Calibri (MS) Bold"/>
                <a:sym typeface="Calibri (MS) Bold"/>
              </a:rPr>
              <a:t>Именно о</a:t>
            </a:r>
            <a:r>
              <a:rPr lang="en-US" b="true" sz="3000">
                <a:solidFill>
                  <a:srgbClr val="C8B18E"/>
                </a:solidFill>
                <a:latin typeface="Calibri (MS) Bold"/>
                <a:ea typeface="Calibri (MS) Bold"/>
                <a:cs typeface="Calibri (MS) Bold"/>
                <a:sym typeface="Calibri (MS) Bold"/>
              </a:rPr>
              <a:t>ни</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94651" cy="10287000"/>
            <a:chOff x="0" y="0"/>
            <a:chExt cx="23300271" cy="13101638"/>
          </a:xfrm>
        </p:grpSpPr>
        <p:sp>
          <p:nvSpPr>
            <p:cNvPr name="Freeform 3" id="3"/>
            <p:cNvSpPr/>
            <p:nvPr/>
          </p:nvSpPr>
          <p:spPr>
            <a:xfrm flipH="false" flipV="false" rot="0">
              <a:off x="0" y="0"/>
              <a:ext cx="23300310" cy="13101638"/>
            </a:xfrm>
            <a:custGeom>
              <a:avLst/>
              <a:gdLst/>
              <a:ahLst/>
              <a:cxnLst/>
              <a:rect r="r" b="b" t="t" l="l"/>
              <a:pathLst>
                <a:path h="13101638" w="23300310">
                  <a:moveTo>
                    <a:pt x="0" y="0"/>
                  </a:moveTo>
                  <a:lnTo>
                    <a:pt x="23300310" y="0"/>
                  </a:lnTo>
                  <a:lnTo>
                    <a:pt x="23300310" y="13101638"/>
                  </a:lnTo>
                  <a:lnTo>
                    <a:pt x="0" y="13101638"/>
                  </a:lnTo>
                  <a:lnTo>
                    <a:pt x="0" y="0"/>
                  </a:lnTo>
                  <a:close/>
                </a:path>
              </a:pathLst>
            </a:custGeom>
            <a:blipFill>
              <a:blip r:embed="rId2"/>
              <a:stretch>
                <a:fillRect l="-372" t="0" r="-372" b="0"/>
              </a:stretch>
            </a:blipFill>
          </p:spPr>
        </p:sp>
      </p:grpSp>
      <p:grpSp>
        <p:nvGrpSpPr>
          <p:cNvPr name="Group 4" id="4"/>
          <p:cNvGrpSpPr/>
          <p:nvPr/>
        </p:nvGrpSpPr>
        <p:grpSpPr>
          <a:xfrm rot="0">
            <a:off x="11252304" y="6603026"/>
            <a:ext cx="6006996" cy="1562228"/>
            <a:chOff x="0" y="0"/>
            <a:chExt cx="1582089" cy="411451"/>
          </a:xfrm>
        </p:grpSpPr>
        <p:sp>
          <p:nvSpPr>
            <p:cNvPr name="Freeform 5" id="5"/>
            <p:cNvSpPr/>
            <p:nvPr/>
          </p:nvSpPr>
          <p:spPr>
            <a:xfrm flipH="false" flipV="false" rot="0">
              <a:off x="0" y="0"/>
              <a:ext cx="1582089" cy="411451"/>
            </a:xfrm>
            <a:custGeom>
              <a:avLst/>
              <a:gdLst/>
              <a:ahLst/>
              <a:cxnLst/>
              <a:rect r="r" b="b" t="t" l="l"/>
              <a:pathLst>
                <a:path h="411451" w="1582089">
                  <a:moveTo>
                    <a:pt x="0" y="0"/>
                  </a:moveTo>
                  <a:lnTo>
                    <a:pt x="1582089" y="0"/>
                  </a:lnTo>
                  <a:lnTo>
                    <a:pt x="1582089" y="411451"/>
                  </a:lnTo>
                  <a:lnTo>
                    <a:pt x="0" y="411451"/>
                  </a:lnTo>
                  <a:close/>
                </a:path>
              </a:pathLst>
            </a:custGeom>
            <a:solidFill>
              <a:srgbClr val="20343A"/>
            </a:solidFill>
          </p:spPr>
        </p:sp>
        <p:sp>
          <p:nvSpPr>
            <p:cNvPr name="TextBox 6" id="6"/>
            <p:cNvSpPr txBox="true"/>
            <p:nvPr/>
          </p:nvSpPr>
          <p:spPr>
            <a:xfrm>
              <a:off x="0" y="-9525"/>
              <a:ext cx="1582089" cy="420976"/>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11252304" y="6631601"/>
            <a:ext cx="6155600" cy="1533653"/>
          </a:xfrm>
          <a:prstGeom prst="rect">
            <a:avLst/>
          </a:prstGeom>
        </p:spPr>
        <p:txBody>
          <a:bodyPr anchor="t" rtlCol="false" tIns="0" lIns="0" bIns="0" rIns="0">
            <a:spAutoFit/>
          </a:bodyPr>
          <a:lstStyle/>
          <a:p>
            <a:pPr algn="l" marL="0" indent="0" lvl="0">
              <a:lnSpc>
                <a:spcPts val="3799"/>
              </a:lnSpc>
            </a:pPr>
            <a:r>
              <a:rPr lang="en-US" sz="4042" spc="-48">
                <a:solidFill>
                  <a:srgbClr val="F5F6DD"/>
                </a:solidFill>
                <a:latin typeface="Calibri (MS)"/>
                <a:ea typeface="Calibri (MS)"/>
                <a:cs typeface="Calibri (MS)"/>
                <a:sym typeface="Calibri (MS)"/>
              </a:rPr>
              <a:t>Е</a:t>
            </a:r>
            <a:r>
              <a:rPr lang="en-US" sz="4042" spc="-48" strike="noStrike" u="none">
                <a:solidFill>
                  <a:srgbClr val="F5F6DD"/>
                </a:solidFill>
                <a:latin typeface="Calibri (MS)"/>
                <a:ea typeface="Calibri (MS)"/>
                <a:cs typeface="Calibri (MS)"/>
                <a:sym typeface="Calibri (MS)"/>
              </a:rPr>
              <a:t>в</a:t>
            </a:r>
            <a:r>
              <a:rPr lang="en-US" sz="4042" spc="-48" strike="noStrike" u="none">
                <a:solidFill>
                  <a:srgbClr val="F5F6DD"/>
                </a:solidFill>
                <a:latin typeface="Calibri (MS)"/>
                <a:ea typeface="Calibri (MS)"/>
                <a:cs typeface="Calibri (MS)"/>
                <a:sym typeface="Calibri (MS)"/>
              </a:rPr>
              <a:t>р</a:t>
            </a:r>
            <a:r>
              <a:rPr lang="en-US" sz="4042" spc="-48" strike="noStrike" u="none">
                <a:solidFill>
                  <a:srgbClr val="F5F6DD"/>
                </a:solidFill>
                <a:latin typeface="Calibri (MS)"/>
                <a:ea typeface="Calibri (MS)"/>
                <a:cs typeface="Calibri (MS)"/>
                <a:sym typeface="Calibri (MS)"/>
              </a:rPr>
              <a:t>е</a:t>
            </a:r>
            <a:r>
              <a:rPr lang="en-US" sz="4042" spc="-48" strike="noStrike" u="none">
                <a:solidFill>
                  <a:srgbClr val="F5F6DD"/>
                </a:solidFill>
                <a:latin typeface="Calibri (MS)"/>
                <a:ea typeface="Calibri (MS)"/>
                <a:cs typeface="Calibri (MS)"/>
                <a:sym typeface="Calibri (MS)"/>
              </a:rPr>
              <a:t>и</a:t>
            </a:r>
            <a:r>
              <a:rPr lang="en-US" sz="4042" spc="-48" strike="noStrike" u="none">
                <a:solidFill>
                  <a:srgbClr val="F5F6DD"/>
                </a:solidFill>
                <a:latin typeface="Calibri (MS)"/>
                <a:ea typeface="Calibri (MS)"/>
                <a:cs typeface="Calibri (MS)"/>
                <a:sym typeface="Calibri (MS)"/>
              </a:rPr>
              <a:t> </a:t>
            </a:r>
            <a:r>
              <a:rPr lang="en-US" sz="4042" spc="-48" strike="noStrike" u="none">
                <a:solidFill>
                  <a:srgbClr val="F5F6DD"/>
                </a:solidFill>
                <a:latin typeface="Calibri (MS)"/>
                <a:ea typeface="Calibri (MS)"/>
                <a:cs typeface="Calibri (MS)"/>
                <a:sym typeface="Calibri (MS)"/>
              </a:rPr>
              <a:t>п</a:t>
            </a:r>
            <a:r>
              <a:rPr lang="en-US" sz="4042" spc="-48" strike="noStrike" u="none">
                <a:solidFill>
                  <a:srgbClr val="F5F6DD"/>
                </a:solidFill>
                <a:latin typeface="Calibri (MS)"/>
                <a:ea typeface="Calibri (MS)"/>
                <a:cs typeface="Calibri (MS)"/>
                <a:sym typeface="Calibri (MS)"/>
              </a:rPr>
              <a:t>е</a:t>
            </a:r>
            <a:r>
              <a:rPr lang="en-US" sz="4042" spc="-48" strike="noStrike" u="none">
                <a:solidFill>
                  <a:srgbClr val="F5F6DD"/>
                </a:solidFill>
                <a:latin typeface="Calibri (MS)"/>
                <a:ea typeface="Calibri (MS)"/>
                <a:cs typeface="Calibri (MS)"/>
                <a:sym typeface="Calibri (MS)"/>
              </a:rPr>
              <a:t>р</a:t>
            </a:r>
            <a:r>
              <a:rPr lang="en-US" sz="4042" spc="-48" strike="noStrike" u="none">
                <a:solidFill>
                  <a:srgbClr val="F5F6DD"/>
                </a:solidFill>
                <a:latin typeface="Calibri (MS)"/>
                <a:ea typeface="Calibri (MS)"/>
                <a:cs typeface="Calibri (MS)"/>
                <a:sym typeface="Calibri (MS)"/>
              </a:rPr>
              <a:t>е</a:t>
            </a:r>
            <a:r>
              <a:rPr lang="en-US" sz="4042" spc="-48" strike="noStrike" u="none">
                <a:solidFill>
                  <a:srgbClr val="F5F6DD"/>
                </a:solidFill>
                <a:latin typeface="Calibri (MS)"/>
                <a:ea typeface="Calibri (MS)"/>
                <a:cs typeface="Calibri (MS)"/>
                <a:sym typeface="Calibri (MS)"/>
              </a:rPr>
              <a:t>с</a:t>
            </a:r>
            <a:r>
              <a:rPr lang="en-US" sz="4042" spc="-48" strike="noStrike" u="none">
                <a:solidFill>
                  <a:srgbClr val="F5F6DD"/>
                </a:solidFill>
                <a:latin typeface="Calibri (MS)"/>
                <a:ea typeface="Calibri (MS)"/>
                <a:cs typeface="Calibri (MS)"/>
                <a:sym typeface="Calibri (MS)"/>
              </a:rPr>
              <a:t>т</a:t>
            </a:r>
            <a:r>
              <a:rPr lang="en-US" sz="4042" spc="-48" strike="noStrike" u="none">
                <a:solidFill>
                  <a:srgbClr val="F5F6DD"/>
                </a:solidFill>
                <a:latin typeface="Calibri (MS)"/>
                <a:ea typeface="Calibri (MS)"/>
                <a:cs typeface="Calibri (MS)"/>
                <a:sym typeface="Calibri (MS)"/>
              </a:rPr>
              <a:t>али</a:t>
            </a:r>
            <a:r>
              <a:rPr lang="en-US" sz="4042" spc="-48" strike="noStrike" u="none">
                <a:solidFill>
                  <a:srgbClr val="F5F6DD"/>
                </a:solidFill>
                <a:latin typeface="Calibri (MS)"/>
                <a:ea typeface="Calibri (MS)"/>
                <a:cs typeface="Calibri (MS)"/>
                <a:sym typeface="Calibri (MS)"/>
              </a:rPr>
              <a:t> быть </a:t>
            </a:r>
            <a:r>
              <a:rPr lang="en-US" sz="4042" spc="-48" strike="noStrike" u="none">
                <a:solidFill>
                  <a:srgbClr val="F5F6DD"/>
                </a:solidFill>
                <a:latin typeface="Calibri (MS)"/>
                <a:ea typeface="Calibri (MS)"/>
                <a:cs typeface="Calibri (MS)"/>
                <a:sym typeface="Calibri (MS)"/>
              </a:rPr>
              <a:t>жертв</a:t>
            </a:r>
            <a:r>
              <a:rPr lang="en-US" sz="4042" spc="-48" strike="noStrike" u="none">
                <a:solidFill>
                  <a:srgbClr val="F5F6DD"/>
                </a:solidFill>
                <a:latin typeface="Calibri (MS)"/>
                <a:ea typeface="Calibri (MS)"/>
                <a:cs typeface="Calibri (MS)"/>
                <a:sym typeface="Calibri (MS)"/>
              </a:rPr>
              <a:t>а</a:t>
            </a:r>
            <a:r>
              <a:rPr lang="en-US" sz="4042" spc="-48" strike="noStrike" u="none">
                <a:solidFill>
                  <a:srgbClr val="F5F6DD"/>
                </a:solidFill>
                <a:latin typeface="Calibri (MS)"/>
                <a:ea typeface="Calibri (MS)"/>
                <a:cs typeface="Calibri (MS)"/>
                <a:sym typeface="Calibri (MS)"/>
              </a:rPr>
              <a:t>м</a:t>
            </a:r>
            <a:r>
              <a:rPr lang="en-US" sz="4042" spc="-48" strike="noStrike" u="none">
                <a:solidFill>
                  <a:srgbClr val="F5F6DD"/>
                </a:solidFill>
                <a:latin typeface="Calibri (MS)"/>
                <a:ea typeface="Calibri (MS)"/>
                <a:cs typeface="Calibri (MS)"/>
                <a:sym typeface="Calibri (MS)"/>
              </a:rPr>
              <a:t>и</a:t>
            </a:r>
            <a:r>
              <a:rPr lang="en-US" sz="4042" spc="-48" strike="noStrike" u="none">
                <a:solidFill>
                  <a:srgbClr val="F5F6DD"/>
                </a:solidFill>
                <a:latin typeface="Calibri (MS)"/>
                <a:ea typeface="Calibri (MS)"/>
                <a:cs typeface="Calibri (MS)"/>
                <a:sym typeface="Calibri (MS)"/>
              </a:rPr>
              <a:t> и взяли судьбу в сво</a:t>
            </a:r>
            <a:r>
              <a:rPr lang="en-US" sz="4042" spc="-48" strike="noStrike" u="none">
                <a:solidFill>
                  <a:srgbClr val="F5F6DD"/>
                </a:solidFill>
                <a:latin typeface="Calibri (MS)"/>
                <a:ea typeface="Calibri (MS)"/>
                <a:cs typeface="Calibri (MS)"/>
                <a:sym typeface="Calibri (MS)"/>
              </a:rPr>
              <a:t>и</a:t>
            </a:r>
            <a:r>
              <a:rPr lang="en-US" sz="4042" spc="-48" strike="noStrike" u="none">
                <a:solidFill>
                  <a:srgbClr val="F5F6DD"/>
                </a:solidFill>
                <a:latin typeface="Calibri (MS)"/>
                <a:ea typeface="Calibri (MS)"/>
                <a:cs typeface="Calibri (MS)"/>
                <a:sym typeface="Calibri (MS)"/>
              </a:rPr>
              <a:t> ру</a:t>
            </a:r>
            <a:r>
              <a:rPr lang="en-US" sz="4042" spc="-48" strike="noStrike" u="none">
                <a:solidFill>
                  <a:srgbClr val="F5F6DD"/>
                </a:solidFill>
                <a:latin typeface="Calibri (MS)"/>
                <a:ea typeface="Calibri (MS)"/>
                <a:cs typeface="Calibri (MS)"/>
                <a:sym typeface="Calibri (MS)"/>
              </a:rPr>
              <a:t>к</a:t>
            </a:r>
            <a:r>
              <a:rPr lang="en-US" sz="4042" spc="-48" strike="noStrike" u="none">
                <a:solidFill>
                  <a:srgbClr val="F5F6DD"/>
                </a:solidFill>
                <a:latin typeface="Calibri (MS)"/>
                <a:ea typeface="Calibri (MS)"/>
                <a:cs typeface="Calibri (MS)"/>
                <a:sym typeface="Calibri (MS)"/>
              </a:rPr>
              <a:t>и.</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a:ln cap="sq">
            <a:noFill/>
            <a:prstDash val="solid"/>
            <a:miter/>
          </a:ln>
        </p:spPr>
      </p:sp>
      <p:sp>
        <p:nvSpPr>
          <p:cNvPr name="TextBox 3" id="3"/>
          <p:cNvSpPr txBox="true"/>
          <p:nvPr/>
        </p:nvSpPr>
        <p:spPr>
          <a:xfrm rot="0">
            <a:off x="3421732" y="2232904"/>
            <a:ext cx="13716000" cy="4106837"/>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«И прошёл Мордехай» (Эстер, 4:17)</a:t>
            </a:r>
            <a:r>
              <a:rPr lang="en-US" sz="3150">
                <a:solidFill>
                  <a:srgbClr val="000000"/>
                </a:solidFill>
                <a:latin typeface="Calibri (MS)"/>
                <a:ea typeface="Calibri (MS)"/>
                <a:cs typeface="Calibri (MS)"/>
                <a:sym typeface="Calibri (MS)"/>
              </a:rPr>
              <a:t> — читай не «ваяавор»</a:t>
            </a:r>
            <a:r>
              <a:rPr lang="en-US" sz="3150">
                <a:solidFill>
                  <a:srgbClr val="000000"/>
                </a:solidFill>
                <a:latin typeface="Calibri (MS)"/>
                <a:ea typeface="Calibri (MS)"/>
                <a:cs typeface="Calibri (MS)"/>
                <a:sym typeface="Calibri (MS)"/>
              </a:rPr>
              <a:t> («и прошёл»), а «ваяавир» («и простил»). Это учит нас, что когда Эстер первоначально говорила с Мордехаем неподобающе, он рассердился на неё и сурово ответил: «Ибо если ты промолчишь в это время…» (Эстер, 4:14). Однако когда она пересмотрела свой подход и заговорила мягко, сказав: «Ступай, собери всех евреев…» (Эстер, 4:16), он принял ее просьбу и простил прежнюю дерзость, как сказано: «И прошёл Мордехай».</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b="true" sz="2400">
                <a:solidFill>
                  <a:srgbClr val="2E3839"/>
                </a:solidFill>
                <a:latin typeface="Calibri (MS) Bold"/>
                <a:ea typeface="Calibri (MS) Bold"/>
                <a:cs typeface="Calibri (MS) Bold"/>
                <a:sym typeface="Calibri (MS) Bold"/>
              </a:rPr>
              <a:t>Берешит Рабати, Микец 11</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Первоисточник 9</a:t>
            </a:r>
          </a:p>
        </p:txBody>
      </p:sp>
      <p:sp>
        <p:nvSpPr>
          <p:cNvPr name="AutoShape 6" id="6"/>
          <p:cNvSpPr/>
          <p:nvPr/>
        </p:nvSpPr>
        <p:spPr>
          <a:xfrm flipV="true">
            <a:off x="3421732" y="2110683"/>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072427"/>
            </a:solidFill>
            <a:prstDash val="solid"/>
            <a:headEnd type="none" len="sm" w="sm"/>
            <a:tailEnd type="none" len="sm" w="sm"/>
          </a:ln>
        </p:spPr>
      </p:sp>
      <p:sp>
        <p:nvSpPr>
          <p:cNvPr name="TextBox 5" id="5"/>
          <p:cNvSpPr txBox="true"/>
          <p:nvPr/>
        </p:nvSpPr>
        <p:spPr>
          <a:xfrm rot="0">
            <a:off x="3427543" y="1600200"/>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a:t>
            </a:r>
            <a:r>
              <a:rPr lang="en-US" sz="3150">
                <a:solidFill>
                  <a:srgbClr val="000000"/>
                </a:solidFill>
                <a:latin typeface="Calibri (MS)"/>
                <a:ea typeface="Calibri (MS)"/>
                <a:cs typeface="Calibri (MS)"/>
                <a:sym typeface="Calibri (MS)"/>
              </a:rPr>
              <a:t>менно благодаря тому, что в усилия по отмене указа были включены все евреи, удалось не просто нивелировать влияние Амана, но, наоборот, дом Амана был отдан в руки Эстер и Мордехая. И таким образом еврейский народ обрел власть над народами, как сказано: «А их имущество — сделать добычей», и этот день стал днём «света, радости, веселья и почёта».</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082421" y="1639318"/>
            <a:ext cx="13176879" cy="5849912"/>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Во дн</a:t>
            </a:r>
            <a:r>
              <a:rPr lang="en-US" sz="3150">
                <a:solidFill>
                  <a:srgbClr val="000000"/>
                </a:solidFill>
                <a:latin typeface="Calibri (MS)"/>
                <a:ea typeface="Calibri (MS)"/>
                <a:cs typeface="Calibri (MS)"/>
                <a:sym typeface="Calibri (MS)"/>
              </a:rPr>
              <a:t>и царствования Ахашвероша еврейская община переживала беспрецедентный расцвет в Изгнании. Мордехай занимал высокую государственную должность, а Эстер — праведная еврейская женщина — была царицей. Евреи были тесно связаны с правящей элитой.</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Однако это не помешало появлению указа о полном их уничтожении — указа настолько жестокого, что он противоречил всякой логике, ведь евреи в этот период должны были ощущать полную безопасность.</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Причина указа: наслаждение евреев пиром Ахашвероша. Это говорит о том, что их судьба зависела не от естественного хода событий, а от их духовного состояния.</a:t>
            </a:r>
          </a:p>
        </p:txBody>
      </p:sp>
      <p:sp>
        <p:nvSpPr>
          <p:cNvPr name="Freeform 4" id="4"/>
          <p:cNvSpPr/>
          <p:nvPr/>
        </p:nvSpPr>
        <p:spPr>
          <a:xfrm flipH="false" flipV="false" rot="0">
            <a:off x="1028700" y="1022309"/>
            <a:ext cx="739416" cy="1231983"/>
          </a:xfrm>
          <a:custGeom>
            <a:avLst/>
            <a:gdLst/>
            <a:ahLst/>
            <a:cxnLst/>
            <a:rect r="r" b="b" t="t" l="l"/>
            <a:pathLst>
              <a:path h="1231983" w="739416">
                <a:moveTo>
                  <a:pt x="0" y="0"/>
                </a:moveTo>
                <a:lnTo>
                  <a:pt x="739416" y="0"/>
                </a:lnTo>
                <a:lnTo>
                  <a:pt x="739416" y="1231982"/>
                </a:lnTo>
                <a:lnTo>
                  <a:pt x="0" y="1231982"/>
                </a:lnTo>
                <a:lnTo>
                  <a:pt x="0" y="0"/>
                </a:lnTo>
                <a:close/>
              </a:path>
            </a:pathLst>
          </a:custGeom>
          <a:blipFill>
            <a:blip r:embed="rId3"/>
            <a:stretch>
              <a:fillRect l="-90593" t="-9481" r="-173677" b="-13329"/>
            </a:stretch>
          </a:blipFill>
        </p:spPr>
      </p:sp>
      <p:sp>
        <p:nvSpPr>
          <p:cNvPr name="TextBox 5" id="5"/>
          <p:cNvSpPr txBox="true"/>
          <p:nvPr/>
        </p:nvSpPr>
        <p:spPr>
          <a:xfrm rot="0">
            <a:off x="4248532" y="1000125"/>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КЛЮЧЕВЫЕ МОМЕНТЫ</a:t>
            </a:r>
          </a:p>
        </p:txBody>
      </p:sp>
      <p:sp>
        <p:nvSpPr>
          <p:cNvPr name="AutoShape 6" id="6"/>
          <p:cNvSpPr/>
          <p:nvPr/>
        </p:nvSpPr>
        <p:spPr>
          <a:xfrm flipV="true">
            <a:off x="4248532" y="1638300"/>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082421" y="885825"/>
            <a:ext cx="13176879" cy="7592987"/>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Отмена указа также произошла сверхъестественным путём. Эстер и Мордехай сначала предприняли духовные действия: трёхдневный пост, Мордехай собрал детей учить Тору, и весь еврейский народ пробудился духовно. Лишь затем Эстер обратилась к царю. Сама она также постилась, хотя это могло не лучшим образом отразиться на её красоте.</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О</a:t>
            </a:r>
            <a:r>
              <a:rPr lang="en-US" sz="3150">
                <a:solidFill>
                  <a:srgbClr val="000000"/>
                </a:solidFill>
                <a:latin typeface="Calibri (MS)"/>
                <a:ea typeface="Calibri (MS)"/>
                <a:cs typeface="Calibri (MS)"/>
                <a:sym typeface="Calibri (MS)"/>
              </a:rPr>
              <a:t>на понимала: антиеврейский указ был вызван не естественными причинами, и потому спасение тоже придет посредством духовного — поста и раскаяния. Дипломатические усилия были лишь сосудом для спасения, которое пришло от Всевышнего..</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Эстер настояла на том, чтобы Мордехай вовлёк всех евреев в духовные усилия по отмене указа, включая тех, кто согрешил, наслаждаясь пиром. Она понимала, что Б-жественное спасение придёт именно через единство всего еврейского народа.</a:t>
            </a:r>
          </a:p>
        </p:txBody>
      </p:sp>
      <p:sp>
        <p:nvSpPr>
          <p:cNvPr name="Freeform 4" id="4"/>
          <p:cNvSpPr/>
          <p:nvPr/>
        </p:nvSpPr>
        <p:spPr>
          <a:xfrm flipH="false" flipV="false" rot="0">
            <a:off x="1028700" y="1028700"/>
            <a:ext cx="739416" cy="1231983"/>
          </a:xfrm>
          <a:custGeom>
            <a:avLst/>
            <a:gdLst/>
            <a:ahLst/>
            <a:cxnLst/>
            <a:rect r="r" b="b" t="t" l="l"/>
            <a:pathLst>
              <a:path h="1231983" w="739416">
                <a:moveTo>
                  <a:pt x="0" y="0"/>
                </a:moveTo>
                <a:lnTo>
                  <a:pt x="739416" y="0"/>
                </a:lnTo>
                <a:lnTo>
                  <a:pt x="739416" y="1231983"/>
                </a:lnTo>
                <a:lnTo>
                  <a:pt x="0" y="1231983"/>
                </a:lnTo>
                <a:lnTo>
                  <a:pt x="0" y="0"/>
                </a:lnTo>
                <a:close/>
              </a:path>
            </a:pathLst>
          </a:custGeom>
          <a:blipFill>
            <a:blip r:embed="rId3"/>
            <a:stretch>
              <a:fillRect l="-90593" t="-9481" r="-173677" b="-13329"/>
            </a:stretch>
          </a:blipFill>
        </p:spPr>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385081" y="1738903"/>
            <a:ext cx="9557099"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Мы</a:t>
            </a:r>
            <a:r>
              <a:rPr lang="en-US" sz="3150">
                <a:solidFill>
                  <a:srgbClr val="000000"/>
                </a:solidFill>
                <a:latin typeface="Calibri (MS)"/>
                <a:ea typeface="Calibri (MS)"/>
                <a:cs typeface="Calibri (MS)"/>
                <a:sym typeface="Calibri (MS)"/>
              </a:rPr>
              <a:t> должны осознать, что существование еврейского народа — и каждого еврея в отдельности — не подчиняется естественному порядку, в отличие от других народов. В трудные времена, будь то для нас самих или для народа в целом, главный путь к преодолению трудностей — укрепиться в соблюдении Торы и заповедей. Они служат основой для успеха любых наших естественных усилий.</a:t>
            </a:r>
          </a:p>
        </p:txBody>
      </p:sp>
      <p:sp>
        <p:nvSpPr>
          <p:cNvPr name="TextBox 4" id="4"/>
          <p:cNvSpPr txBox="true"/>
          <p:nvPr/>
        </p:nvSpPr>
        <p:spPr>
          <a:xfrm rot="0">
            <a:off x="4248532" y="1000125"/>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2E3839"/>
                </a:solidFill>
                <a:latin typeface="Arial Bold"/>
                <a:ea typeface="Arial Bold"/>
                <a:cs typeface="Arial Bold"/>
                <a:sym typeface="Arial Bold"/>
              </a:rPr>
              <a:t>Вывод</a:t>
            </a:r>
          </a:p>
        </p:txBody>
      </p:sp>
      <p:sp>
        <p:nvSpPr>
          <p:cNvPr name="AutoShape 5" id="5"/>
          <p:cNvSpPr/>
          <p:nvPr/>
        </p:nvSpPr>
        <p:spPr>
          <a:xfrm flipV="true">
            <a:off x="4248532" y="1638300"/>
            <a:ext cx="1139598" cy="0"/>
          </a:xfrm>
          <a:prstGeom prst="line">
            <a:avLst/>
          </a:prstGeom>
          <a:ln cap="flat" w="76200">
            <a:solidFill>
              <a:srgbClr val="072427"/>
            </a:solidFill>
            <a:prstDash val="solid"/>
            <a:headEnd type="none" len="sm" w="sm"/>
            <a:tailEnd type="none" len="sm" w="sm"/>
          </a:ln>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94651" cy="10287000"/>
            <a:chOff x="0" y="0"/>
            <a:chExt cx="23300271" cy="13101638"/>
          </a:xfrm>
        </p:grpSpPr>
        <p:sp>
          <p:nvSpPr>
            <p:cNvPr name="Freeform 3" id="3"/>
            <p:cNvSpPr/>
            <p:nvPr/>
          </p:nvSpPr>
          <p:spPr>
            <a:xfrm flipH="false" flipV="false" rot="0">
              <a:off x="0" y="0"/>
              <a:ext cx="23300310" cy="13101638"/>
            </a:xfrm>
            <a:custGeom>
              <a:avLst/>
              <a:gdLst/>
              <a:ahLst/>
              <a:cxnLst/>
              <a:rect r="r" b="b" t="t" l="l"/>
              <a:pathLst>
                <a:path h="13101638" w="23300310">
                  <a:moveTo>
                    <a:pt x="0" y="0"/>
                  </a:moveTo>
                  <a:lnTo>
                    <a:pt x="23300310" y="0"/>
                  </a:lnTo>
                  <a:lnTo>
                    <a:pt x="23300310" y="13101638"/>
                  </a:lnTo>
                  <a:lnTo>
                    <a:pt x="0" y="13101638"/>
                  </a:lnTo>
                  <a:lnTo>
                    <a:pt x="0" y="0"/>
                  </a:lnTo>
                  <a:close/>
                </a:path>
              </a:pathLst>
            </a:custGeom>
            <a:blipFill>
              <a:blip r:embed="rId2"/>
              <a:stretch>
                <a:fillRect l="-372" t="0" r="-372" b="0"/>
              </a:stretch>
            </a:blipFill>
          </p:spPr>
        </p:sp>
      </p:grpSp>
      <p:grpSp>
        <p:nvGrpSpPr>
          <p:cNvPr name="Group 4" id="4"/>
          <p:cNvGrpSpPr/>
          <p:nvPr/>
        </p:nvGrpSpPr>
        <p:grpSpPr>
          <a:xfrm rot="0">
            <a:off x="6890592" y="5854238"/>
            <a:ext cx="4471681" cy="3800005"/>
            <a:chOff x="0" y="0"/>
            <a:chExt cx="1177727" cy="1000824"/>
          </a:xfrm>
        </p:grpSpPr>
        <p:sp>
          <p:nvSpPr>
            <p:cNvPr name="Freeform 5" id="5"/>
            <p:cNvSpPr/>
            <p:nvPr/>
          </p:nvSpPr>
          <p:spPr>
            <a:xfrm flipH="false" flipV="false" rot="0">
              <a:off x="0" y="0"/>
              <a:ext cx="1177727" cy="1000824"/>
            </a:xfrm>
            <a:custGeom>
              <a:avLst/>
              <a:gdLst/>
              <a:ahLst/>
              <a:cxnLst/>
              <a:rect r="r" b="b" t="t" l="l"/>
              <a:pathLst>
                <a:path h="1000824" w="1177727">
                  <a:moveTo>
                    <a:pt x="0" y="0"/>
                  </a:moveTo>
                  <a:lnTo>
                    <a:pt x="1177727" y="0"/>
                  </a:lnTo>
                  <a:lnTo>
                    <a:pt x="1177727" y="1000824"/>
                  </a:lnTo>
                  <a:lnTo>
                    <a:pt x="0" y="1000824"/>
                  </a:lnTo>
                  <a:close/>
                </a:path>
              </a:pathLst>
            </a:custGeom>
            <a:solidFill>
              <a:srgbClr val="1B3240"/>
            </a:solidFill>
          </p:spPr>
        </p:sp>
        <p:sp>
          <p:nvSpPr>
            <p:cNvPr name="TextBox 6" id="6"/>
            <p:cNvSpPr txBox="true"/>
            <p:nvPr/>
          </p:nvSpPr>
          <p:spPr>
            <a:xfrm>
              <a:off x="0" y="-9525"/>
              <a:ext cx="1177727" cy="1010349"/>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6736771" y="6851299"/>
            <a:ext cx="4821109" cy="2628391"/>
          </a:xfrm>
          <a:prstGeom prst="rect">
            <a:avLst/>
          </a:prstGeom>
        </p:spPr>
        <p:txBody>
          <a:bodyPr anchor="t" rtlCol="false" tIns="0" lIns="0" bIns="0" rIns="0">
            <a:spAutoFit/>
          </a:bodyPr>
          <a:lstStyle/>
          <a:p>
            <a:pPr algn="ctr">
              <a:lnSpc>
                <a:spcPts val="4143"/>
              </a:lnSpc>
            </a:pPr>
            <a:r>
              <a:rPr lang="en-US" sz="3699">
                <a:solidFill>
                  <a:srgbClr val="F8F9CE"/>
                </a:solidFill>
                <a:latin typeface="Glacial Indifference"/>
                <a:ea typeface="Glacial Indifference"/>
                <a:cs typeface="Glacial Indifference"/>
                <a:sym typeface="Glacial Indifference"/>
              </a:rPr>
              <a:t>В кризисное время сначала смотри внутрь (духовность), а затем наружу (материальность).</a:t>
            </a:r>
          </a:p>
        </p:txBody>
      </p:sp>
      <p:sp>
        <p:nvSpPr>
          <p:cNvPr name="TextBox 8" id="8"/>
          <p:cNvSpPr txBox="true"/>
          <p:nvPr/>
        </p:nvSpPr>
        <p:spPr>
          <a:xfrm rot="0">
            <a:off x="7538837" y="5939963"/>
            <a:ext cx="3474527" cy="882761"/>
          </a:xfrm>
          <a:prstGeom prst="rect">
            <a:avLst/>
          </a:prstGeom>
        </p:spPr>
        <p:txBody>
          <a:bodyPr anchor="t" rtlCol="false" tIns="0" lIns="0" bIns="0" rIns="0">
            <a:spAutoFit/>
          </a:bodyPr>
          <a:lstStyle/>
          <a:p>
            <a:pPr algn="l" marL="0" indent="0" lvl="0">
              <a:lnSpc>
                <a:spcPts val="5679"/>
              </a:lnSpc>
            </a:pPr>
            <a:r>
              <a:rPr lang="en-US" b="true" sz="6041" spc="-72">
                <a:solidFill>
                  <a:srgbClr val="FBF6B7"/>
                </a:solidFill>
                <a:latin typeface="Calibri (MS) Bold"/>
                <a:ea typeface="Calibri (MS) Bold"/>
                <a:cs typeface="Calibri (MS) Bold"/>
                <a:sym typeface="Calibri (MS) Bold"/>
              </a:rPr>
              <a:t>Д</a:t>
            </a:r>
            <a:r>
              <a:rPr lang="en-US" b="true" sz="6041" spc="-72" strike="noStrike" u="none">
                <a:solidFill>
                  <a:srgbClr val="FBF6B7"/>
                </a:solidFill>
                <a:latin typeface="Calibri (MS) Bold"/>
                <a:ea typeface="Calibri (MS) Bold"/>
                <a:cs typeface="Calibri (MS) Bold"/>
                <a:sym typeface="Calibri (MS) Bold"/>
              </a:rPr>
              <a:t>ействи</a:t>
            </a:r>
            <a:r>
              <a:rPr lang="en-US" b="true" sz="6041" spc="-72" strike="noStrike" u="none">
                <a:solidFill>
                  <a:srgbClr val="FBF6B7"/>
                </a:solidFill>
                <a:latin typeface="Calibri (MS) Bold"/>
                <a:ea typeface="Calibri (MS) Bold"/>
                <a:cs typeface="Calibri (MS) Bold"/>
                <a:sym typeface="Calibri (MS) Bold"/>
              </a:rPr>
              <a:t>е</a:t>
            </a:r>
            <a:r>
              <a:rPr lang="en-US" sz="6041" spc="-72" strike="noStrike" u="none">
                <a:solidFill>
                  <a:srgbClr val="F5F6DD"/>
                </a:solidFill>
                <a:latin typeface="Calibri (MS)"/>
                <a:ea typeface="Calibri (MS)"/>
                <a:cs typeface="Calibri (MS)"/>
                <a:sym typeface="Calibri (MS)"/>
              </a:rPr>
              <a:t>:</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94651" cy="10287000"/>
            <a:chOff x="0" y="0"/>
            <a:chExt cx="23300271" cy="13101638"/>
          </a:xfrm>
        </p:grpSpPr>
        <p:sp>
          <p:nvSpPr>
            <p:cNvPr name="Freeform 3" id="3"/>
            <p:cNvSpPr/>
            <p:nvPr/>
          </p:nvSpPr>
          <p:spPr>
            <a:xfrm flipH="false" flipV="false" rot="0">
              <a:off x="0" y="0"/>
              <a:ext cx="23300310" cy="13101638"/>
            </a:xfrm>
            <a:custGeom>
              <a:avLst/>
              <a:gdLst/>
              <a:ahLst/>
              <a:cxnLst/>
              <a:rect r="r" b="b" t="t" l="l"/>
              <a:pathLst>
                <a:path h="13101638" w="23300310">
                  <a:moveTo>
                    <a:pt x="0" y="0"/>
                  </a:moveTo>
                  <a:lnTo>
                    <a:pt x="23300310" y="0"/>
                  </a:lnTo>
                  <a:lnTo>
                    <a:pt x="23300310" y="13101638"/>
                  </a:lnTo>
                  <a:lnTo>
                    <a:pt x="0" y="13101638"/>
                  </a:lnTo>
                  <a:lnTo>
                    <a:pt x="0" y="0"/>
                  </a:lnTo>
                  <a:close/>
                </a:path>
              </a:pathLst>
            </a:custGeom>
            <a:blipFill>
              <a:blip r:embed="rId2"/>
              <a:stretch>
                <a:fillRect l="-372" t="0" r="-372" b="0"/>
              </a:stretch>
            </a:blipFill>
          </p:spPr>
        </p:sp>
      </p:grpSp>
      <p:grpSp>
        <p:nvGrpSpPr>
          <p:cNvPr name="Group 4" id="4"/>
          <p:cNvGrpSpPr/>
          <p:nvPr/>
        </p:nvGrpSpPr>
        <p:grpSpPr>
          <a:xfrm rot="0">
            <a:off x="4843646" y="7722496"/>
            <a:ext cx="8607360" cy="794753"/>
            <a:chOff x="0" y="0"/>
            <a:chExt cx="2266959" cy="209318"/>
          </a:xfrm>
        </p:grpSpPr>
        <p:sp>
          <p:nvSpPr>
            <p:cNvPr name="Freeform 5" id="5"/>
            <p:cNvSpPr/>
            <p:nvPr/>
          </p:nvSpPr>
          <p:spPr>
            <a:xfrm flipH="false" flipV="false" rot="0">
              <a:off x="0" y="0"/>
              <a:ext cx="2266959" cy="209318"/>
            </a:xfrm>
            <a:custGeom>
              <a:avLst/>
              <a:gdLst/>
              <a:ahLst/>
              <a:cxnLst/>
              <a:rect r="r" b="b" t="t" l="l"/>
              <a:pathLst>
                <a:path h="209318" w="2266959">
                  <a:moveTo>
                    <a:pt x="0" y="0"/>
                  </a:moveTo>
                  <a:lnTo>
                    <a:pt x="2266959" y="0"/>
                  </a:lnTo>
                  <a:lnTo>
                    <a:pt x="2266959" y="209318"/>
                  </a:lnTo>
                  <a:lnTo>
                    <a:pt x="0" y="209318"/>
                  </a:lnTo>
                  <a:close/>
                </a:path>
              </a:pathLst>
            </a:custGeom>
            <a:solidFill>
              <a:srgbClr val="0A2939"/>
            </a:solidFill>
          </p:spPr>
        </p:sp>
        <p:sp>
          <p:nvSpPr>
            <p:cNvPr name="TextBox 6" id="6"/>
            <p:cNvSpPr txBox="true"/>
            <p:nvPr/>
          </p:nvSpPr>
          <p:spPr>
            <a:xfrm>
              <a:off x="0" y="-9525"/>
              <a:ext cx="2266959" cy="218843"/>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4222616" y="7793349"/>
            <a:ext cx="9849419" cy="723900"/>
          </a:xfrm>
          <a:prstGeom prst="rect">
            <a:avLst/>
          </a:prstGeom>
        </p:spPr>
        <p:txBody>
          <a:bodyPr anchor="t" rtlCol="false" tIns="0" lIns="0" bIns="0" rIns="0">
            <a:spAutoFit/>
          </a:bodyPr>
          <a:lstStyle/>
          <a:p>
            <a:pPr algn="ctr">
              <a:lnSpc>
                <a:spcPts val="5580"/>
              </a:lnSpc>
              <a:spcBef>
                <a:spcPct val="0"/>
              </a:spcBef>
            </a:pPr>
            <a:r>
              <a:rPr lang="en-US" b="true" sz="4650">
                <a:solidFill>
                  <a:srgbClr val="FCFDCD"/>
                </a:solidFill>
                <a:latin typeface="Arial Bold"/>
                <a:ea typeface="Arial Bold"/>
                <a:cs typeface="Arial Bold"/>
                <a:sym typeface="Arial Bold"/>
              </a:rPr>
              <a:t>«Ступай, собери ВСЕХ евреев…»</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2D3C41"/>
            </a:solidFill>
          </p:spPr>
        </p:sp>
        <p:sp>
          <p:nvSpPr>
            <p:cNvPr name="TextBox 5" id="5"/>
            <p:cNvSpPr txBox="true"/>
            <p:nvPr/>
          </p:nvSpPr>
          <p:spPr>
            <a:xfrm>
              <a:off x="0" y="-9525"/>
              <a:ext cx="1681954" cy="1138414"/>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C8B18E"/>
            </a:solidFill>
          </p:spPr>
        </p:sp>
        <p:sp>
          <p:nvSpPr>
            <p:cNvPr name="TextBox 8" id="8"/>
            <p:cNvSpPr txBox="true"/>
            <p:nvPr/>
          </p:nvSpPr>
          <p:spPr>
            <a:xfrm>
              <a:off x="0" y="-9525"/>
              <a:ext cx="1164074" cy="1313468"/>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2D3C41"/>
            </a:solidFill>
          </p:spPr>
        </p:sp>
        <p:sp>
          <p:nvSpPr>
            <p:cNvPr name="TextBox 13" id="13"/>
            <p:cNvSpPr txBox="true"/>
            <p:nvPr/>
          </p:nvSpPr>
          <p:spPr>
            <a:xfrm>
              <a:off x="0" y="-9525"/>
              <a:ext cx="4343964" cy="998740"/>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C8B18E"/>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DAHBj5eIW0g</dc:identifier>
  <dcterms:modified xsi:type="dcterms:W3CDTF">2011-08-01T06:04:30Z</dcterms:modified>
  <cp:revision>1</cp:revision>
  <dc:title>פורים מצגת לתלמיד רוסית</dc:title>
</cp:coreProperties>
</file>