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8" r:id="rId11"/>
    <p:sldId id="269" r:id="rId12"/>
    <p:sldId id="271" r:id="rId13"/>
    <p:sldId id="273" r:id="rId14"/>
    <p:sldId id="275" r:id="rId15"/>
    <p:sldId id="276" r:id="rId16"/>
    <p:sldId id="278" r:id="rId17"/>
    <p:sldId id="280" r:id="rId18"/>
    <p:sldId id="281" r:id="rId19"/>
    <p:sldId id="282" r:id="rId20"/>
    <p:sldId id="284" r:id="rId21"/>
    <p:sldId id="286" r:id="rId22"/>
    <p:sldId id="287" r:id="rId23"/>
    <p:sldId id="445" r:id="rId24"/>
  </p:sldIdLst>
  <p:sldSz cx="12192000" cy="6858000"/>
  <p:notesSz cx="7315200" cy="9601200"/>
  <p:embeddedFontLst>
    <p:embeddedFont>
      <p:font typeface="Arial Black" panose="020B0604020202020204" pitchFamily="34" charset="0"/>
      <p:bold r:id="rId26"/>
    </p:embeddedFont>
    <p:embeddedFont>
      <p:font typeface="CeraGR-Medium" pitchFamily="2" charset="0"/>
      <p:regular r:id="rId27"/>
    </p:embeddedFont>
    <p:embeddedFont>
      <p:font typeface="Josefin Sans" pitchFamily="2" charset="0"/>
      <p:regular r:id="rId28"/>
      <p:bold r:id="rId29"/>
      <p:italic r:id="rId30"/>
      <p:boldItalic r:id="rId31"/>
    </p:embeddedFont>
    <p:embeddedFont>
      <p:font typeface="Lora" panose="02000503000000020004" pitchFamily="2" charset="0"/>
      <p:regular r:id="rId32"/>
      <p:bold r:id="rId33"/>
      <p:italic r:id="rId34"/>
      <p:boldItalic r:id="rId35"/>
    </p:embeddedFont>
    <p:embeddedFont>
      <p:font typeface="Lora Bold Italic" panose="02000503000000020004" pitchFamily="2" charset="0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i9uq9ktcqM5qVPoZIeZlgxJw3K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3"/>
    <p:restoredTop sz="94694"/>
  </p:normalViewPr>
  <p:slideViewPr>
    <p:cSldViewPr snapToGrid="0">
      <p:cViewPr>
        <p:scale>
          <a:sx n="88" d="100"/>
          <a:sy n="88" d="100"/>
        </p:scale>
        <p:origin x="784" y="8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7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9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9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13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3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4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4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16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6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18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8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0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0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2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23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3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" name="Google Shape;331;p25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5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26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6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27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7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0" name="Google Shape;370;p29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9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3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3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072" y="463400"/>
            <a:ext cx="5176187" cy="326834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552529" y="4535050"/>
            <a:ext cx="4995900" cy="87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>
              <a:buSzPts val="2700"/>
            </a:pP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“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Раввин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,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что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такое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2800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Хабад</a:t>
            </a:r>
            <a:r>
              <a:rPr lang="en-US" sz="2800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?”</a:t>
            </a:r>
            <a:endParaRPr sz="2800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52529" y="5539578"/>
            <a:ext cx="4781700" cy="44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algn="just">
              <a:buSzPts val="1400"/>
            </a:pPr>
            <a:r>
              <a:rPr lang="en-US" dirty="0">
                <a:solidFill>
                  <a:schemeClr val="dk1"/>
                </a:solidFill>
                <a:sym typeface="Josefin Sans"/>
              </a:rPr>
              <a:t>ИСТОРИЯ ХАБАДА: ОТ ЦАРСКОЙ РОССИЙСКОЙ ТЮРЬМЫ ДО НАШИХ ДНЕЙ.</a:t>
            </a:r>
            <a:endParaRPr dirty="0">
              <a:solidFill>
                <a:schemeClr val="dk1"/>
              </a:solidFill>
              <a:sym typeface="Josefin Sans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1180427" y="500471"/>
            <a:ext cx="449317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  <a:endParaRPr/>
          </a:p>
        </p:txBody>
      </p:sp>
      <p:grpSp>
        <p:nvGrpSpPr>
          <p:cNvPr id="94" name="Google Shape;94;p1"/>
          <p:cNvGrpSpPr/>
          <p:nvPr/>
        </p:nvGrpSpPr>
        <p:grpSpPr>
          <a:xfrm>
            <a:off x="10045148" y="5640682"/>
            <a:ext cx="1363882" cy="486015"/>
            <a:chOff x="9646231" y="5640682"/>
            <a:chExt cx="1762800" cy="486015"/>
          </a:xfrm>
        </p:grpSpPr>
        <p:sp>
          <p:nvSpPr>
            <p:cNvPr id="95" name="Google Shape;95;p1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19 Кислева</a:t>
              </a:r>
              <a:endParaRPr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DF92AE01-AA01-3580-C1C0-892D5117F15D}"/>
              </a:ext>
            </a:extLst>
          </p:cNvPr>
          <p:cNvGrpSpPr/>
          <p:nvPr/>
        </p:nvGrpSpPr>
        <p:grpSpPr>
          <a:xfrm>
            <a:off x="6382011" y="1640909"/>
            <a:ext cx="6440910" cy="5734327"/>
            <a:chOff x="6723019" y="2352675"/>
            <a:chExt cx="5999696" cy="4913200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5FCD1309-0768-B024-1EA9-58103667CF77}"/>
                </a:ext>
              </a:extLst>
            </p:cNvPr>
            <p:cNvGrpSpPr/>
            <p:nvPr/>
          </p:nvGrpSpPr>
          <p:grpSpPr>
            <a:xfrm>
              <a:off x="6723019" y="2352675"/>
              <a:ext cx="5999696" cy="4913200"/>
              <a:chOff x="6723019" y="2352675"/>
              <a:chExt cx="5999696" cy="4913200"/>
            </a:xfrm>
          </p:grpSpPr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16E49349-E786-B6E3-F03A-A912D2C37D94}"/>
                  </a:ext>
                </a:extLst>
              </p:cNvPr>
              <p:cNvSpPr/>
              <p:nvPr/>
            </p:nvSpPr>
            <p:spPr>
              <a:xfrm>
                <a:off x="6858000" y="2352675"/>
                <a:ext cx="5334000" cy="4505325"/>
              </a:xfrm>
              <a:prstGeom prst="rect">
                <a:avLst/>
              </a:prstGeom>
              <a:solidFill>
                <a:srgbClr val="E0F5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R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endParaRPr lang="ru-RU" dirty="0"/>
              </a:p>
            </p:txBody>
          </p:sp>
          <p:grpSp>
            <p:nvGrpSpPr>
              <p:cNvPr id="8" name="קבוצה 7">
                <a:extLst>
                  <a:ext uri="{FF2B5EF4-FFF2-40B4-BE49-F238E27FC236}">
                    <a16:creationId xmlns:a16="http://schemas.microsoft.com/office/drawing/2014/main" id="{1DAF5BED-BA12-A766-9643-64110A503FCC}"/>
                  </a:ext>
                </a:extLst>
              </p:cNvPr>
              <p:cNvGrpSpPr/>
              <p:nvPr/>
            </p:nvGrpSpPr>
            <p:grpSpPr>
              <a:xfrm>
                <a:off x="6723019" y="4006425"/>
                <a:ext cx="5999696" cy="3259450"/>
                <a:chOff x="6723019" y="4006425"/>
                <a:chExt cx="5999696" cy="3259450"/>
              </a:xfrm>
            </p:grpSpPr>
            <p:sp>
              <p:nvSpPr>
                <p:cNvPr id="9" name="מלבן 8">
                  <a:extLst>
                    <a:ext uri="{FF2B5EF4-FFF2-40B4-BE49-F238E27FC236}">
                      <a16:creationId xmlns:a16="http://schemas.microsoft.com/office/drawing/2014/main" id="{0CFDE91B-7108-2D06-BE71-8E7D2A0E282A}"/>
                    </a:ext>
                  </a:extLst>
                </p:cNvPr>
                <p:cNvSpPr/>
                <p:nvPr/>
              </p:nvSpPr>
              <p:spPr>
                <a:xfrm rot="18894284">
                  <a:off x="9465767" y="4008928"/>
                  <a:ext cx="3235485" cy="32784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3175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תמונה 9" descr="תמונה שמכילה טקסט, גופן, צילום מסך, גרפיקה">
                  <a:extLst>
                    <a:ext uri="{FF2B5EF4-FFF2-40B4-BE49-F238E27FC236}">
                      <a16:creationId xmlns:a16="http://schemas.microsoft.com/office/drawing/2014/main" id="{E8A0CD2D-8326-7A1A-D55C-295913BB62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3019" y="4006425"/>
                  <a:ext cx="5157562" cy="183301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" name="Google Shape;90;p1">
              <a:extLst>
                <a:ext uri="{FF2B5EF4-FFF2-40B4-BE49-F238E27FC236}">
                  <a16:creationId xmlns:a16="http://schemas.microsoft.com/office/drawing/2014/main" id="{554DF16F-B3BF-9103-FACA-C790031EBB3F}"/>
                </a:ext>
              </a:extLst>
            </p:cNvPr>
            <p:cNvGrpSpPr/>
            <p:nvPr/>
          </p:nvGrpSpPr>
          <p:grpSpPr>
            <a:xfrm>
              <a:off x="9703517" y="5794660"/>
              <a:ext cx="1762795" cy="321782"/>
              <a:chOff x="9646231" y="5640683"/>
              <a:chExt cx="1762795" cy="321782"/>
            </a:xfrm>
          </p:grpSpPr>
          <p:sp>
            <p:nvSpPr>
              <p:cNvPr id="5" name="Google Shape;91;p1">
                <a:extLst>
                  <a:ext uri="{FF2B5EF4-FFF2-40B4-BE49-F238E27FC236}">
                    <a16:creationId xmlns:a16="http://schemas.microsoft.com/office/drawing/2014/main" id="{E92C1032-6EF8-16EC-3426-62712E561287}"/>
                  </a:ext>
                </a:extLst>
              </p:cNvPr>
              <p:cNvSpPr/>
              <p:nvPr/>
            </p:nvSpPr>
            <p:spPr>
              <a:xfrm>
                <a:off x="9646231" y="5640683"/>
                <a:ext cx="1762795" cy="321782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lang="ru-RU"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92;p1">
                <a:extLst>
                  <a:ext uri="{FF2B5EF4-FFF2-40B4-BE49-F238E27FC236}">
                    <a16:creationId xmlns:a16="http://schemas.microsoft.com/office/drawing/2014/main" id="{5D6E226D-7BB6-C475-8D54-E337611AEAFE}"/>
                  </a:ext>
                </a:extLst>
              </p:cNvPr>
              <p:cNvSpPr txBox="1"/>
              <p:nvPr/>
            </p:nvSpPr>
            <p:spPr>
              <a:xfrm>
                <a:off x="9646231" y="5657750"/>
                <a:ext cx="1762795" cy="263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lt1"/>
                    </a:solidFill>
                  </a:rPr>
                  <a:t>19 Кислева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512590" y="437365"/>
            <a:ext cx="6246555" cy="223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A.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Основание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хасидского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движения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9646231" y="5729800"/>
            <a:ext cx="17627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Simchat Torah</a:t>
            </a:r>
            <a:endParaRPr/>
          </a:p>
        </p:txBody>
      </p:sp>
      <p:grpSp>
        <p:nvGrpSpPr>
          <p:cNvPr id="105" name="Google Shape;105;p2"/>
          <p:cNvGrpSpPr/>
          <p:nvPr/>
        </p:nvGrpSpPr>
        <p:grpSpPr>
          <a:xfrm>
            <a:off x="10045148" y="5640682"/>
            <a:ext cx="1363882" cy="486015"/>
            <a:chOff x="9646231" y="5640682"/>
            <a:chExt cx="1762800" cy="486015"/>
          </a:xfrm>
        </p:grpSpPr>
        <p:sp>
          <p:nvSpPr>
            <p:cNvPr id="106" name="Google Shape;106;p2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lt1"/>
                  </a:solidFill>
                </a:rPr>
                <a:t>19 </a:t>
              </a:r>
              <a:r>
                <a:rPr lang="en-US" dirty="0" err="1">
                  <a:solidFill>
                    <a:schemeClr val="lt1"/>
                  </a:solidFill>
                </a:rPr>
                <a:t>Кислева</a:t>
              </a:r>
              <a:endParaRPr dirty="0"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A2A42847-A3FE-D681-8B4C-484E497357F8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086D2B24-ED8E-E29E-5BD1-F122392A14F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13EA0845-6406-4105-3CD7-7E0802A4C2F2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AC6E844D-16C3-77EA-3F89-79603AFE7D4C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463B1D8C-92FD-C1F9-A69E-99C77B6E3512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622AE642-C77A-3D4D-5BD8-E3957F815FB4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31E9AC97-7F91-DBDE-0C8E-C1454E3EC5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88230E4A-438D-2486-DF26-5A62738D1162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505473A8-A7D1-D49E-2DEE-28E2D65106C8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19 Кислева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/>
          <p:nvPr/>
        </p:nvSpPr>
        <p:spPr>
          <a:xfrm rot="10800000" flipH="1">
            <a:off x="2286000" y="1933570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286000" y="1222326"/>
            <a:ext cx="3938251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1</a:t>
            </a:r>
            <a:endParaRPr sz="2400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2286000" y="1577240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>
              <a:buSzPts val="1700"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Беседа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10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Швата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5720 (1960)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286000" y="2587454"/>
            <a:ext cx="9144000" cy="237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just">
              <a:lnSpc>
                <a:spcPct val="121500"/>
              </a:lnSpc>
              <a:buSzPts val="1800"/>
              <a:buFont typeface="Arial"/>
              <a:buNone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гласит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несравненно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любовь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пожилые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испытывают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рожденному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2286000" y="870262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>
              <a:buSzPts val="1700"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привнес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2286000" y="2116237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любит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2286000" y="535488"/>
            <a:ext cx="3948669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2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2286000" y="920211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2-й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Шавуота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5713 (1953)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2286000" y="1343155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Достоинства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бесхитростных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0;p4">
            <a:extLst>
              <a:ext uri="{FF2B5EF4-FFF2-40B4-BE49-F238E27FC236}">
                <a16:creationId xmlns:a16="http://schemas.microsoft.com/office/drawing/2014/main" id="{C8EB6F03-C9AC-21C6-465B-FE40300CEA0E}"/>
              </a:ext>
            </a:extLst>
          </p:cNvPr>
          <p:cNvSpPr txBox="1"/>
          <p:nvPr/>
        </p:nvSpPr>
        <p:spPr>
          <a:xfrm>
            <a:off x="2286000" y="1772105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Раяц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высказывание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любви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возлагает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Владыка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‘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подобен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единственному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означает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Израиля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тфилин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коробочка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надевается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самостоятельной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отдельного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возложение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коробочек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произносить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отдельных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благословения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Порядок таков, что ручная коробочка тфилин надевается прежде головной. То же самое и относительно “тфилин” Б-га: “ручная коробочка”, символ простых 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доьродетельных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евреев, предшествуют “головной”, евреям, которые сосредоточены на изучении Торы и понимании.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0;p4">
            <a:extLst>
              <a:ext uri="{FF2B5EF4-FFF2-40B4-BE49-F238E27FC236}">
                <a16:creationId xmlns:a16="http://schemas.microsoft.com/office/drawing/2014/main" id="{8840121A-C00D-DBFE-1A84-61216D2024B7}"/>
              </a:ext>
            </a:extLst>
          </p:cNvPr>
          <p:cNvSpPr txBox="1"/>
          <p:nvPr/>
        </p:nvSpPr>
        <p:spPr>
          <a:xfrm>
            <a:off x="2286000" y="947350"/>
            <a:ext cx="9144000" cy="158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изречение Баал Шем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пробудило у многих евреев чувство любви даже к самым простым своим соплеменникам, с учетом особого преимущества, которым обладают те, кто посвящает себя добрым делам, перед теми, чей основной фокус — интеллектуальные достижения.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2286000" y="531338"/>
            <a:ext cx="439211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3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2286000" y="958048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13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Тамуза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5711 (1951)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2286000" y="1861750"/>
            <a:ext cx="9144000" cy="356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провидение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всё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неодушевленные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растительность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животных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переворачивание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ветра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какой-либо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причине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следствием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провидения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2286000" y="1432800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Б-жественное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провидение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7"/>
          <p:cNvSpPr/>
          <p:nvPr/>
        </p:nvSpPr>
        <p:spPr>
          <a:xfrm rot="10800000" flipH="1">
            <a:off x="2286000" y="65289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2286000" y="254334"/>
            <a:ext cx="5629246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0" indent="0">
              <a:buClr>
                <a:srgbClr val="195E68"/>
              </a:buClr>
              <a:buSzPts val="2400"/>
              <a:buFont typeface="Arial"/>
              <a:buNone/>
            </a:pP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</a:rPr>
              <a:t>История</a:t>
            </a: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</a:rPr>
              <a:t>: </a:t>
            </a: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</a:rPr>
              <a:t>маленький</a:t>
            </a: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</a:rPr>
              <a:t>листик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2286000" y="831098"/>
            <a:ext cx="9144000" cy="631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полностью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надзора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доказательства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отправиться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рядом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деревом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упавшим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листом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сделал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ходил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листом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ветру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очутился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пределами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Листик продолжал лететь через поле и наконец остановился между двумя камнями. Ученик подошел к нему и увидел, что из-под камней вылез червяк и начал жадно грызть лист.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ученик вернулся к своему учителю, еще не успев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раскрыль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рот, чтобы рассказать о произошедшем, Баал Шем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сказал ему: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“Б-г, поддерживающий весь мир, заставил этот лист лететь по ветру таким образом, чтобы он достиг того червяка и послужил ему пищей. Каждый этап на пути листа находился под постоянным персональным надзором Творца”.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9"/>
          <p:cNvSpPr/>
          <p:nvPr/>
        </p:nvSpPr>
        <p:spPr>
          <a:xfrm rot="10800000" flipH="1">
            <a:off x="2286000" y="939769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2286000" y="194829"/>
            <a:ext cx="4151634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4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2286000" y="579552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А-тамим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2,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49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3" name="Google Shape;183;p9"/>
          <p:cNvSpPr txBox="1"/>
          <p:nvPr/>
        </p:nvSpPr>
        <p:spPr>
          <a:xfrm>
            <a:off x="2286000" y="1521091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Святой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Пинхас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Кореца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говоря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возвышенные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требуют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осторожности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Пинхас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листа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перекатывающиеся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земле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возмущен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Увидев его огорчение, я рассказал ему хорошо известную притчу: царский сын был серьезно болен, и врачи сказали, что нет лекарства от его болезни. Единственной надеждой были нетрадиционные методы лечения: измельчить определенный драгоценный камень, смешать его с водой, и выпить. Царь приказал попробовать. Искали в царской сокровищнице драгоценный камень с этими чудесными свойствами, но безрезультатно. Состояние сына царя между тем продолжало ухудшаться.</a:t>
            </a:r>
          </a:p>
        </p:txBody>
      </p:sp>
      <p:sp>
        <p:nvSpPr>
          <p:cNvPr id="184" name="Google Shape;184;p9"/>
          <p:cNvSpPr txBox="1"/>
          <p:nvPr/>
        </p:nvSpPr>
        <p:spPr>
          <a:xfrm>
            <a:off x="2286000" y="1092141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Спор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1"/>
          <p:cNvSpPr txBox="1"/>
          <p:nvPr/>
        </p:nvSpPr>
        <p:spPr>
          <a:xfrm>
            <a:off x="2286000" y="491433"/>
            <a:ext cx="9144000" cy="1183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мудрецов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обнаружил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камней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целебными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свойствами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уведомили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находке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ухудшилось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ещё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Врачи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сообщили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целебный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эликсир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вольют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прямо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пользу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драгоценный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камень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потрачен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впустую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Царь ответил: «Корона очень имеет ценность и приносит почету для того, кто ее носит, и этот драгоценный камень — самая ценная ее часть. Однако все это тщетно по сравнению с жизнью принца. Стоит измельчить драгоценный камень, даже если излечение сына вызывает сомнения, ибо, может быть, что хотя бы капля эликсира попадет в рот принца и исцелит его».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я закончил рассказывать притчу р. Пинхасу, он рассмеялся и сказал: «Ты прав, это оправдывает публичное изучение хасидизма. Счастлив учитель, у которого есть такие ученики».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3"/>
          <p:cNvSpPr txBox="1"/>
          <p:nvPr/>
        </p:nvSpPr>
        <p:spPr>
          <a:xfrm>
            <a:off x="499508" y="275274"/>
            <a:ext cx="6654328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>
              <a:buSzPts val="3200"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Б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Основание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движения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Хабад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226" name="Google Shape;226;p13"/>
          <p:cNvSpPr txBox="1"/>
          <p:nvPr/>
        </p:nvSpPr>
        <p:spPr>
          <a:xfrm>
            <a:off x="9646231" y="5729800"/>
            <a:ext cx="17627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Simchat Torah</a:t>
            </a:r>
            <a:endParaRPr/>
          </a:p>
        </p:txBody>
      </p:sp>
      <p:grpSp>
        <p:nvGrpSpPr>
          <p:cNvPr id="227" name="Google Shape;227;p13"/>
          <p:cNvGrpSpPr/>
          <p:nvPr/>
        </p:nvGrpSpPr>
        <p:grpSpPr>
          <a:xfrm>
            <a:off x="10045148" y="5640682"/>
            <a:ext cx="1363882" cy="486015"/>
            <a:chOff x="9646231" y="5640682"/>
            <a:chExt cx="1762800" cy="486015"/>
          </a:xfrm>
        </p:grpSpPr>
        <p:sp>
          <p:nvSpPr>
            <p:cNvPr id="228" name="Google Shape;228;p13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3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19 Кислева</a:t>
              </a:r>
              <a:endParaRPr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D9102702-844D-F658-851E-E9EDE5C107B4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248497D7-1B33-7433-34C0-92B5EEEC34E9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F15CF1D3-622F-2E3D-A15B-4E620E41A42E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66D647C2-0663-5F48-D1B9-770C5A070690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94A9A4AE-8F55-799B-2033-387DEF67E86A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98BC902E-3915-EC39-A01D-F6BBA94F4DED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A53D6722-63AD-6839-A824-5CD471C391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110334F3-F6D2-E335-5DF0-91B002F3C115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2D96F106-B3E5-CDED-2AF1-A30C6D5F9DC3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19 Кислева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1104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4"/>
          <p:cNvSpPr/>
          <p:nvPr/>
        </p:nvSpPr>
        <p:spPr>
          <a:xfrm rot="10800000" flipH="1">
            <a:off x="2285029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4"/>
          <p:cNvSpPr txBox="1">
            <a:spLocks noGrp="1"/>
          </p:cNvSpPr>
          <p:nvPr>
            <p:ph type="title"/>
          </p:nvPr>
        </p:nvSpPr>
        <p:spPr>
          <a:xfrm>
            <a:off x="228503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4"/>
          <p:cNvSpPr txBox="1"/>
          <p:nvPr/>
        </p:nvSpPr>
        <p:spPr>
          <a:xfrm>
            <a:off x="2285029" y="1835036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известная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рассказываемая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хасидами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тюрьме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Межирича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пришли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навестить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увидев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идущего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спросил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посетителей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заслужил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арест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обвиняют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Они ответили, что в Небесном Суде было выдвинуто серьезное обвинение против того, что он так широко и открыто обучает хасидизму.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спросил: “Если я выйду отсюда, следует ли мне прекратить преподавать хасидизм?” Они ответили: “Раз ты начал, не останавливайся. И наоборот, когда выйдешь, распространяй еще больше!”</a:t>
            </a:r>
          </a:p>
        </p:txBody>
      </p:sp>
      <p:sp>
        <p:nvSpPr>
          <p:cNvPr id="240" name="Google Shape;240;p14"/>
          <p:cNvSpPr txBox="1"/>
          <p:nvPr/>
        </p:nvSpPr>
        <p:spPr>
          <a:xfrm>
            <a:off x="2285029" y="1389258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Мистические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6"/>
          <p:cNvSpPr txBox="1"/>
          <p:nvPr/>
        </p:nvSpPr>
        <p:spPr>
          <a:xfrm>
            <a:off x="2285028" y="1423556"/>
            <a:ext cx="9144000" cy="395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схожая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случившаяся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различные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поднимает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назад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снял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публикация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хасидских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абсолютно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зачем тогда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спрашивал Магида, следует ли ему прекратить, не дай Б-г, распространять хасидизм? Могла ли такая мысль вообще прийти ему в голову, если он сам объяснил, что это жизненно важный вопрос?!</a:t>
            </a:r>
          </a:p>
        </p:txBody>
      </p:sp>
      <p:sp>
        <p:nvSpPr>
          <p:cNvPr id="257" name="Google Shape;257;p16"/>
          <p:cNvSpPr txBox="1"/>
          <p:nvPr/>
        </p:nvSpPr>
        <p:spPr>
          <a:xfrm>
            <a:off x="2285029" y="948419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чем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8"/>
          <p:cNvSpPr txBox="1"/>
          <p:nvPr/>
        </p:nvSpPr>
        <p:spPr>
          <a:xfrm>
            <a:off x="2285028" y="1423556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сначала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Аналогичное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звучало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упоминалось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снято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приведенной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притчей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драгоценном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короны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чем же отличие эпохи Магида от эпохи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(период в двадцать шесть лет), если Свыше были возникли новое обвинения против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Ребе, хотя годами ранее они уже были сняты?!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4" name="Google Shape;274;p18"/>
          <p:cNvSpPr txBox="1"/>
          <p:nvPr/>
        </p:nvSpPr>
        <p:spPr>
          <a:xfrm>
            <a:off x="2285029" y="948419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Второй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раунд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возражений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0"/>
          <p:cNvSpPr txBox="1"/>
          <p:nvPr/>
        </p:nvSpPr>
        <p:spPr>
          <a:xfrm>
            <a:off x="341894" y="257761"/>
            <a:ext cx="7497945" cy="149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1" indent="0">
              <a:buSzPts val="3200"/>
              <a:buFont typeface="Arial"/>
              <a:buNone/>
            </a:pPr>
            <a:r>
              <a:rPr lang="ru-RU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.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Капля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в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сравнении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с</a:t>
            </a:r>
            <a:r>
              <a:rPr lang="en-US" sz="4800" b="1" kern="1200" dirty="0">
                <a:solidFill>
                  <a:srgbClr val="1B969B"/>
                </a:solidFill>
                <a:latin typeface="Arial Black" panose="020B0A04020102020204" pitchFamily="34" charset="0"/>
              </a:rPr>
              <a:t> </a:t>
            </a:r>
            <a:r>
              <a:rPr lang="en-US" sz="4800" b="1" kern="1200" dirty="0" err="1">
                <a:solidFill>
                  <a:srgbClr val="1B969B"/>
                </a:solidFill>
                <a:latin typeface="Arial Black" panose="020B0A04020102020204" pitchFamily="34" charset="0"/>
              </a:rPr>
              <a:t>рекой</a:t>
            </a:r>
            <a:endParaRPr sz="4800" b="1" kern="1200" dirty="0">
              <a:solidFill>
                <a:srgbClr val="1B969B"/>
              </a:solidFill>
              <a:latin typeface="Arial Black" panose="020B0A04020102020204" pitchFamily="34" charset="0"/>
            </a:endParaRPr>
          </a:p>
        </p:txBody>
      </p:sp>
      <p:sp>
        <p:nvSpPr>
          <p:cNvPr id="290" name="Google Shape;290;p20"/>
          <p:cNvSpPr txBox="1"/>
          <p:nvPr/>
        </p:nvSpPr>
        <p:spPr>
          <a:xfrm>
            <a:off x="9646231" y="5729800"/>
            <a:ext cx="17627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Simchat Torah</a:t>
            </a:r>
            <a:endParaRPr/>
          </a:p>
        </p:txBody>
      </p:sp>
      <p:grpSp>
        <p:nvGrpSpPr>
          <p:cNvPr id="291" name="Google Shape;291;p20"/>
          <p:cNvGrpSpPr/>
          <p:nvPr/>
        </p:nvGrpSpPr>
        <p:grpSpPr>
          <a:xfrm>
            <a:off x="10045148" y="5640682"/>
            <a:ext cx="1363882" cy="486015"/>
            <a:chOff x="9646231" y="5640682"/>
            <a:chExt cx="1762800" cy="486015"/>
          </a:xfrm>
        </p:grpSpPr>
        <p:sp>
          <p:nvSpPr>
            <p:cNvPr id="292" name="Google Shape;292;p20"/>
            <p:cNvSpPr/>
            <p:nvPr/>
          </p:nvSpPr>
          <p:spPr>
            <a:xfrm>
              <a:off x="9646231" y="5640682"/>
              <a:ext cx="1762795" cy="486015"/>
            </a:xfrm>
            <a:prstGeom prst="rect">
              <a:avLst/>
            </a:prstGeom>
            <a:solidFill>
              <a:srgbClr val="1B96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20"/>
            <p:cNvSpPr txBox="1"/>
            <p:nvPr/>
          </p:nvSpPr>
          <p:spPr>
            <a:xfrm>
              <a:off x="9646231" y="5729800"/>
              <a:ext cx="17628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</a:rPr>
                <a:t>19 Кислева</a:t>
              </a:r>
              <a:endParaRPr/>
            </a:p>
          </p:txBody>
        </p:sp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270DCDE5-CB0B-71F9-7532-C5047F43CF2A}"/>
              </a:ext>
            </a:extLst>
          </p:cNvPr>
          <p:cNvGrpSpPr/>
          <p:nvPr/>
        </p:nvGrpSpPr>
        <p:grpSpPr>
          <a:xfrm>
            <a:off x="8051469" y="3194462"/>
            <a:ext cx="4771451" cy="4180774"/>
            <a:chOff x="8051469" y="3194462"/>
            <a:chExt cx="4771451" cy="4180774"/>
          </a:xfrm>
        </p:grpSpPr>
        <p:grpSp>
          <p:nvGrpSpPr>
            <p:cNvPr id="3" name="קבוצה 2">
              <a:extLst>
                <a:ext uri="{FF2B5EF4-FFF2-40B4-BE49-F238E27FC236}">
                  <a16:creationId xmlns:a16="http://schemas.microsoft.com/office/drawing/2014/main" id="{21932D03-3040-8C1B-DF91-A8C9DA7E3213}"/>
                </a:ext>
              </a:extLst>
            </p:cNvPr>
            <p:cNvGrpSpPr/>
            <p:nvPr/>
          </p:nvGrpSpPr>
          <p:grpSpPr>
            <a:xfrm>
              <a:off x="8051469" y="3194462"/>
              <a:ext cx="4771451" cy="4180774"/>
              <a:chOff x="6723019" y="2352675"/>
              <a:chExt cx="5999696" cy="4913200"/>
            </a:xfrm>
          </p:grpSpPr>
          <p:grpSp>
            <p:nvGrpSpPr>
              <p:cNvPr id="5" name="קבוצה 4">
                <a:extLst>
                  <a:ext uri="{FF2B5EF4-FFF2-40B4-BE49-F238E27FC236}">
                    <a16:creationId xmlns:a16="http://schemas.microsoft.com/office/drawing/2014/main" id="{AF9AB179-ABC2-4BB3-BC5D-4F15279948B8}"/>
                  </a:ext>
                </a:extLst>
              </p:cNvPr>
              <p:cNvGrpSpPr/>
              <p:nvPr/>
            </p:nvGrpSpPr>
            <p:grpSpPr>
              <a:xfrm>
                <a:off x="6723019" y="2352675"/>
                <a:ext cx="5999696" cy="4913200"/>
                <a:chOff x="6723019" y="2352675"/>
                <a:chExt cx="5999696" cy="4913200"/>
              </a:xfrm>
            </p:grpSpPr>
            <p:sp>
              <p:nvSpPr>
                <p:cNvPr id="7" name="מלבן 6">
                  <a:extLst>
                    <a:ext uri="{FF2B5EF4-FFF2-40B4-BE49-F238E27FC236}">
                      <a16:creationId xmlns:a16="http://schemas.microsoft.com/office/drawing/2014/main" id="{D7EFF581-121D-33B6-79F7-63CB7774A7FA}"/>
                    </a:ext>
                  </a:extLst>
                </p:cNvPr>
                <p:cNvSpPr/>
                <p:nvPr/>
              </p:nvSpPr>
              <p:spPr>
                <a:xfrm>
                  <a:off x="6858000" y="2352675"/>
                  <a:ext cx="5334000" cy="4505325"/>
                </a:xfrm>
                <a:prstGeom prst="rect">
                  <a:avLst/>
                </a:prstGeom>
                <a:solidFill>
                  <a:srgbClr val="E0F5F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grpSp>
              <p:nvGrpSpPr>
                <p:cNvPr id="8" name="קבוצה 7">
                  <a:extLst>
                    <a:ext uri="{FF2B5EF4-FFF2-40B4-BE49-F238E27FC236}">
                      <a16:creationId xmlns:a16="http://schemas.microsoft.com/office/drawing/2014/main" id="{E2BB5C90-0C67-CB86-6B96-9E27C6A40221}"/>
                    </a:ext>
                  </a:extLst>
                </p:cNvPr>
                <p:cNvGrpSpPr/>
                <p:nvPr/>
              </p:nvGrpSpPr>
              <p:grpSpPr>
                <a:xfrm>
                  <a:off x="6723019" y="4006425"/>
                  <a:ext cx="5999696" cy="3259450"/>
                  <a:chOff x="6723019" y="4006425"/>
                  <a:chExt cx="5999696" cy="3259450"/>
                </a:xfrm>
              </p:grpSpPr>
              <p:sp>
                <p:nvSpPr>
                  <p:cNvPr id="9" name="מלבן 8">
                    <a:extLst>
                      <a:ext uri="{FF2B5EF4-FFF2-40B4-BE49-F238E27FC236}">
                        <a16:creationId xmlns:a16="http://schemas.microsoft.com/office/drawing/2014/main" id="{0F0A8F98-F7ED-EB9E-C68B-E811768A367A}"/>
                      </a:ext>
                    </a:extLst>
                  </p:cNvPr>
                  <p:cNvSpPr/>
                  <p:nvPr/>
                </p:nvSpPr>
                <p:spPr>
                  <a:xfrm rot="18894284">
                    <a:off x="9465767" y="4008928"/>
                    <a:ext cx="3235485" cy="32784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 dirty="0"/>
                  </a:p>
                </p:txBody>
              </p:sp>
              <p:pic>
                <p:nvPicPr>
                  <p:cNvPr id="10" name="תמונה 9" descr="תמונה שמכילה טקסט, גופן, צילום מסך, גרפיקה">
                    <a:extLst>
                      <a:ext uri="{FF2B5EF4-FFF2-40B4-BE49-F238E27FC236}">
                        <a16:creationId xmlns:a16="http://schemas.microsoft.com/office/drawing/2014/main" id="{44EF0993-C4CA-E0CE-5234-F330D7160E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23019" y="4006425"/>
                    <a:ext cx="5157562" cy="183301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" name="Google Shape;91;p1">
                <a:extLst>
                  <a:ext uri="{FF2B5EF4-FFF2-40B4-BE49-F238E27FC236}">
                    <a16:creationId xmlns:a16="http://schemas.microsoft.com/office/drawing/2014/main" id="{55644319-7CF0-942F-4F53-47FC25374C65}"/>
                  </a:ext>
                </a:extLst>
              </p:cNvPr>
              <p:cNvSpPr/>
              <p:nvPr/>
            </p:nvSpPr>
            <p:spPr>
              <a:xfrm>
                <a:off x="9703517" y="5794659"/>
                <a:ext cx="1762795" cy="486015"/>
              </a:xfrm>
              <a:prstGeom prst="rect">
                <a:avLst/>
              </a:prstGeom>
              <a:solidFill>
                <a:srgbClr val="1B969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6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92;p1">
              <a:extLst>
                <a:ext uri="{FF2B5EF4-FFF2-40B4-BE49-F238E27FC236}">
                  <a16:creationId xmlns:a16="http://schemas.microsoft.com/office/drawing/2014/main" id="{75B88673-3D50-AF2B-2760-0E4075A7712F}"/>
                </a:ext>
              </a:extLst>
            </p:cNvPr>
            <p:cNvSpPr txBox="1"/>
            <p:nvPr/>
          </p:nvSpPr>
          <p:spPr>
            <a:xfrm>
              <a:off x="10176550" y="6149413"/>
              <a:ext cx="189243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ru-RU" dirty="0">
                  <a:solidFill>
                    <a:schemeClr val="lt1"/>
                  </a:solidFill>
                </a:rPr>
                <a:t>19 Кислева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1104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1"/>
          <p:cNvSpPr/>
          <p:nvPr/>
        </p:nvSpPr>
        <p:spPr>
          <a:xfrm rot="10800000" flipH="1">
            <a:off x="2285029" y="1115232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1"/>
          <p:cNvSpPr txBox="1">
            <a:spLocks noGrp="1"/>
          </p:cNvSpPr>
          <p:nvPr>
            <p:ph type="title"/>
          </p:nvPr>
        </p:nvSpPr>
        <p:spPr>
          <a:xfrm>
            <a:off x="2285030" y="788370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1"/>
          <p:cNvSpPr txBox="1"/>
          <p:nvPr/>
        </p:nvSpPr>
        <p:spPr>
          <a:xfrm>
            <a:off x="2285029" y="1835036"/>
            <a:ext cx="9144000" cy="8685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периода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изменилась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возражения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сняты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притче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преподавания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претензии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Различие в распространении хасидизма между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и Магидом заключается в следующем: первый обращался к интеллектуальным способностям: к мудрости, осмыслению и осознанию (Хабад). Зоар называет “питанием”. Когда есть озарение, за которым следует сосредоточенное созерцание, а затем глубокое осознание, человек сливается с познаваемым в “невероятном единстве”, до такой степени, что это становится частью его собственной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плоти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крови (как объясняется в Тании).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4" name="Google Shape;304;p21"/>
          <p:cNvSpPr txBox="1"/>
          <p:nvPr/>
        </p:nvSpPr>
        <p:spPr>
          <a:xfrm>
            <a:off x="2285029" y="1389258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Обвинение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разработанности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идей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3"/>
          <p:cNvSpPr txBox="1"/>
          <p:nvPr/>
        </p:nvSpPr>
        <p:spPr>
          <a:xfrm>
            <a:off x="2285029" y="1217078"/>
            <a:ext cx="9144000" cy="7897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практике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раскрытые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представляют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выжимки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подробно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разработанными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широкая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проработанность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осмысление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постижение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раскрытии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обвинению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снято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притче,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о спасении жизни принца путем измельчения драгоценного камня — притче, которая сняла возражения против Магида — решающим моментом является надежда, что одна капля эликсира попадет в рот сына. Что эта капля спасет его жизнь.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 образом, раскрытие хасидизма — драгоценного камня царской короны — в виде точки, “одной капли, поскольку это Тора Б-га,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5"/>
          <p:cNvSpPr txBox="1"/>
          <p:nvPr/>
        </p:nvSpPr>
        <p:spPr>
          <a:xfrm>
            <a:off x="2286000" y="968403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учетом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измерение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достаточно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оживить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именно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произошло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Раскрытие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период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сработало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оживить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сына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царя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Однако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хасидское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масштабной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Хабад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обвинение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Свыше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6"/>
          <p:cNvSpPr/>
          <p:nvPr/>
        </p:nvSpPr>
        <p:spPr>
          <a:xfrm rot="10800000" flipH="1">
            <a:off x="2286000" y="1280428"/>
            <a:ext cx="1044045" cy="45719"/>
          </a:xfrm>
          <a:custGeom>
            <a:avLst/>
            <a:gdLst/>
            <a:ahLst/>
            <a:cxnLst/>
            <a:rect l="l" t="t" r="r" b="b"/>
            <a:pathLst>
              <a:path w="2431415" h="120000" extrusionOk="0">
                <a:moveTo>
                  <a:pt x="0" y="0"/>
                </a:moveTo>
                <a:lnTo>
                  <a:pt x="2430857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6"/>
          <p:cNvSpPr txBox="1"/>
          <p:nvPr/>
        </p:nvSpPr>
        <p:spPr>
          <a:xfrm>
            <a:off x="2286000" y="538990"/>
            <a:ext cx="3769378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lvl="0">
              <a:buClr>
                <a:srgbClr val="195E68"/>
              </a:buClr>
              <a:buSzPts val="2400"/>
            </a:pPr>
            <a:r>
              <a:rPr lang="ru-RU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ПЕРВОИСТОЧНИК 5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6"/>
          <p:cNvSpPr txBox="1"/>
          <p:nvPr/>
        </p:nvSpPr>
        <p:spPr>
          <a:xfrm>
            <a:off x="2286000" y="923698"/>
            <a:ext cx="7743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19 </a:t>
            </a:r>
            <a:r>
              <a:rPr lang="en-US" sz="16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Кислева</a:t>
            </a:r>
            <a:r>
              <a:rPr lang="en-US" sz="16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5720 (1959)</a:t>
            </a:r>
            <a:endParaRPr sz="16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6" name="Google Shape;346;p26"/>
          <p:cNvSpPr txBox="1"/>
          <p:nvPr/>
        </p:nvSpPr>
        <p:spPr>
          <a:xfrm>
            <a:off x="2286000" y="1905292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далеким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меркам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доброты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Хабада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объясняет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обещает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отдалившихся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оставлен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позади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глубочайшие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Поскольку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обладает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разумом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проникнут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голову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конечном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приведет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изменению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активному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заповедей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8" name="Google Shape;348;p26"/>
          <p:cNvSpPr txBox="1"/>
          <p:nvPr/>
        </p:nvSpPr>
        <p:spPr>
          <a:xfrm>
            <a:off x="2286000" y="1432800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Величайшие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секреты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несоблюдающих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7"/>
          <p:cNvSpPr/>
          <p:nvPr/>
        </p:nvSpPr>
        <p:spPr>
          <a:xfrm rot="10800000" flipH="1">
            <a:off x="2285029" y="689930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7"/>
          <p:cNvSpPr txBox="1">
            <a:spLocks noGrp="1"/>
          </p:cNvSpPr>
          <p:nvPr>
            <p:ph type="title"/>
          </p:nvPr>
        </p:nvSpPr>
        <p:spPr>
          <a:xfrm>
            <a:off x="2285030" y="363068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lvl="0">
              <a:lnSpc>
                <a:spcPct val="100000"/>
              </a:lnSpc>
              <a:buClr>
                <a:srgbClr val="195E68"/>
              </a:buClr>
              <a:buSzPts val="2400"/>
            </a:pPr>
            <a:r>
              <a:rPr lang="iw-IL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Р</a:t>
            </a:r>
            <a:r>
              <a:rPr lang="ru-RU" sz="2400" dirty="0" err="1">
                <a:solidFill>
                  <a:srgbClr val="195E68"/>
                </a:solidFill>
                <a:latin typeface="Arial Black" panose="020B0A04020102020204" pitchFamily="34" charset="0"/>
                <a:cs typeface="Arial"/>
                <a:sym typeface="Arial"/>
              </a:rPr>
              <a:t>ебе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7"/>
          <p:cNvSpPr txBox="1"/>
          <p:nvPr/>
        </p:nvSpPr>
        <p:spPr>
          <a:xfrm>
            <a:off x="2285029" y="998254"/>
            <a:ext cx="9144000" cy="434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Из-за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обвинений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события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развернулись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внизу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рассматривали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мятеж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Следовательно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сложились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обстоятельства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раскрытию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идти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вразрез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властей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Учитывая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алахический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лежит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нём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обязанность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рисковать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своей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365;p28">
            <a:extLst>
              <a:ext uri="{FF2B5EF4-FFF2-40B4-BE49-F238E27FC236}">
                <a16:creationId xmlns:a16="http://schemas.microsoft.com/office/drawing/2014/main" id="{C3B5F4AA-F91E-D19F-AA09-A390A30D0FAD}"/>
              </a:ext>
            </a:extLst>
          </p:cNvPr>
          <p:cNvSpPr txBox="1"/>
          <p:nvPr/>
        </p:nvSpPr>
        <p:spPr>
          <a:xfrm>
            <a:off x="2285028" y="4007406"/>
            <a:ext cx="9144000" cy="474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вышесказанного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проинструктировали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только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обстоятельствах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прекращать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распространять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напротив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приложить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ещё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учеников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следует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усилить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большим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воодушевлением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размахом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вовне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367;p28">
            <a:extLst>
              <a:ext uri="{FF2B5EF4-FFF2-40B4-BE49-F238E27FC236}">
                <a16:creationId xmlns:a16="http://schemas.microsoft.com/office/drawing/2014/main" id="{43222183-BD00-946B-C198-6B34560CCD9F}"/>
              </a:ext>
            </a:extLst>
          </p:cNvPr>
          <p:cNvSpPr txBox="1"/>
          <p:nvPr/>
        </p:nvSpPr>
        <p:spPr>
          <a:xfrm>
            <a:off x="2285029" y="3532269"/>
            <a:ext cx="8141700" cy="32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6350" lvl="0" indent="0">
              <a:buSzPts val="1700"/>
              <a:buFont typeface="Arial"/>
              <a:buNone/>
            </a:pP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Постановление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Небесного</a:t>
            </a:r>
            <a:r>
              <a:rPr lang="en-US" sz="2000" b="1" kern="1200" dirty="0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1A96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Суда</a:t>
            </a:r>
            <a:endParaRPr sz="2000" b="1" kern="1200" dirty="0">
              <a:solidFill>
                <a:srgbClr val="1A96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374" name="Google Shape;374;p29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29"/>
          <p:cNvSpPr txBox="1"/>
          <p:nvPr/>
        </p:nvSpPr>
        <p:spPr>
          <a:xfrm>
            <a:off x="2285029" y="1265669"/>
            <a:ext cx="9144000" cy="513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355600" marR="508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период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кризиса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раскола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учеными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простыми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евреями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духовной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жажды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подчеркивал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Б-г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любит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даже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каждая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деталь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контролируется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персональный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Б-жественный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надзор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разрешил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притчу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расширено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ограничено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оказался в тюрьме, Баал Шем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Магид из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Межирича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посетили его и сказали, что заключение стало результатом небесного обвинения и объясняется распространением хасидизма. Он спросил их: “Когда меня освободят, должен ли я продолжать?” Они поручили ему продолжать и делать для этого ещё больше прежнего.</a:t>
            </a:r>
          </a:p>
        </p:txBody>
      </p:sp>
      <p:sp>
        <p:nvSpPr>
          <p:cNvPr id="376" name="Google Shape;376;p29"/>
          <p:cNvSpPr/>
          <p:nvPr/>
        </p:nvSpPr>
        <p:spPr>
          <a:xfrm rot="10800000" flipH="1">
            <a:off x="2285029" y="101259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9"/>
          <p:cNvSpPr txBox="1"/>
          <p:nvPr/>
        </p:nvSpPr>
        <p:spPr>
          <a:xfrm>
            <a:off x="2285030" y="68573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indent="0">
              <a:buClr>
                <a:srgbClr val="195E68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КЛЮЧЕВЫЕ МОМЕНТЫ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</a:endParaRPr>
          </a:p>
        </p:txBody>
      </p:sp>
      <p:pic>
        <p:nvPicPr>
          <p:cNvPr id="378" name="Google Shape;378;p29"/>
          <p:cNvPicPr preferRelativeResize="0"/>
          <p:nvPr/>
        </p:nvPicPr>
        <p:blipFill rotWithShape="1">
          <a:blip r:embed="rId4">
            <a:alphaModFix/>
          </a:blip>
          <a:srcRect l="24870" t="7720" r="47678" b="10809"/>
          <a:stretch/>
        </p:blipFill>
        <p:spPr>
          <a:xfrm>
            <a:off x="548365" y="677662"/>
            <a:ext cx="492942" cy="82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396" name="Google Shape;396;p31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1"/>
          <p:cNvSpPr txBox="1"/>
          <p:nvPr/>
        </p:nvSpPr>
        <p:spPr>
          <a:xfrm>
            <a:off x="2285029" y="1265669"/>
            <a:ext cx="9144000" cy="5531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355600" marR="508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Возникает вопрос: если в предыдущих поколениях обвинение уже было снято, и был сделан вывод, что хасидизм имеет право на распространение, почему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 вновь колебался? И если обвинение было снято в эпоху Магида, почему оно появилось снова в эпоху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Ребе?</a:t>
            </a:r>
          </a:p>
          <a:p>
            <a:pPr marL="355600" marR="508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Баал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раскрывали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экстракт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каплю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объяснил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интеллектуально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гораздо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широкому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масштабу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 indent="-342900" algn="just">
              <a:lnSpc>
                <a:spcPct val="1215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Притча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сняла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обвинение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лишь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относительно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точечного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распространения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поколении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расширился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обрело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8" name="Google Shape;398;p31"/>
          <p:cNvSpPr/>
          <p:nvPr/>
        </p:nvSpPr>
        <p:spPr>
          <a:xfrm rot="10800000" flipH="1">
            <a:off x="2285029" y="101259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1"/>
          <p:cNvSpPr txBox="1"/>
          <p:nvPr/>
        </p:nvSpPr>
        <p:spPr>
          <a:xfrm>
            <a:off x="2285030" y="68573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indent="0">
              <a:buClr>
                <a:srgbClr val="195E68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rgbClr val="195E68"/>
                </a:solidFill>
                <a:latin typeface="Arial Black" panose="020B0A04020102020204" pitchFamily="34" charset="0"/>
              </a:rPr>
              <a:t>КЛЮЧЕВЫЕ МОМЕНТЫ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</a:endParaRPr>
          </a:p>
        </p:txBody>
      </p:sp>
      <p:pic>
        <p:nvPicPr>
          <p:cNvPr id="400" name="Google Shape;400;p31"/>
          <p:cNvPicPr preferRelativeResize="0"/>
          <p:nvPr/>
        </p:nvPicPr>
        <p:blipFill rotWithShape="1">
          <a:blip r:embed="rId4">
            <a:alphaModFix/>
          </a:blip>
          <a:srcRect l="24870" t="7720" r="47678" b="10809"/>
          <a:stretch/>
        </p:blipFill>
        <p:spPr>
          <a:xfrm>
            <a:off x="548365" y="677662"/>
            <a:ext cx="492942" cy="82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407" name="Google Shape;407;p32"/>
          <p:cNvPicPr preferRelativeResize="0"/>
          <p:nvPr/>
        </p:nvPicPr>
        <p:blipFill rotWithShape="1">
          <a:blip r:embed="rId3">
            <a:alphaModFix/>
          </a:blip>
          <a:srcRect t="217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2"/>
          <p:cNvSpPr txBox="1"/>
          <p:nvPr/>
        </p:nvSpPr>
        <p:spPr>
          <a:xfrm>
            <a:off x="2285029" y="1265669"/>
            <a:ext cx="9144000" cy="7897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Хасидское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движение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чтобы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вдохнуть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народ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превратить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тяжелый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вздох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еврейской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радость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ранних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этапах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становления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движения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высказывания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имели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лаконичную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вдохновляли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согревали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еврейские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сердца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были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адресованы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основном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людям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общины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религиозным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19-е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Кислева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отмечает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момент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превращения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хасидизма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ясную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интеллектуально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проработанную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которую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передавать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мыслящему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человеку</a:t>
            </a:r>
            <a:r>
              <a:rPr lang="en-US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100" kern="12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Любой, независимо от соблюдения еврейских традиций, человек может понять и ощутить связь с посланиями Тании, учением хасидизма Хабад, представленным </a:t>
            </a:r>
            <a:r>
              <a:rPr lang="ru-RU" sz="2100" kern="12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Алтер</a:t>
            </a: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Ребе.</a:t>
            </a:r>
          </a:p>
          <a:p>
            <a:pPr marL="12700" marR="5080" algn="just">
              <a:lnSpc>
                <a:spcPct val="121500"/>
              </a:lnSpc>
              <a:buSzPts val="1800"/>
            </a:pPr>
            <a:r>
              <a:rPr lang="ru-RU" sz="2100" kern="12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Изучая хасидизм, не нужно довольствоваться одной маленькой “каплей”. Мы должны глубоко погружаться и изучать это учение, что принесет нам жизненность и духовное вдохновение.</a:t>
            </a:r>
          </a:p>
        </p:txBody>
      </p:sp>
      <p:sp>
        <p:nvSpPr>
          <p:cNvPr id="409" name="Google Shape;409;p32"/>
          <p:cNvSpPr/>
          <p:nvPr/>
        </p:nvSpPr>
        <p:spPr>
          <a:xfrm rot="10800000" flipH="1">
            <a:off x="2285029" y="1012594"/>
            <a:ext cx="1029117" cy="127010"/>
          </a:xfrm>
          <a:custGeom>
            <a:avLst/>
            <a:gdLst/>
            <a:ahLst/>
            <a:cxnLst/>
            <a:rect l="l" t="t" r="r" b="b"/>
            <a:pathLst>
              <a:path w="4598034" h="120000" extrusionOk="0">
                <a:moveTo>
                  <a:pt x="0" y="0"/>
                </a:moveTo>
                <a:lnTo>
                  <a:pt x="4597524" y="0"/>
                </a:lnTo>
              </a:path>
            </a:pathLst>
          </a:custGeom>
          <a:noFill/>
          <a:ln w="52350" cap="flat" cmpd="sng">
            <a:solidFill>
              <a:srgbClr val="30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2"/>
          <p:cNvSpPr txBox="1"/>
          <p:nvPr/>
        </p:nvSpPr>
        <p:spPr>
          <a:xfrm>
            <a:off x="2285030" y="685732"/>
            <a:ext cx="4438500" cy="3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ctr" anchorCtr="0">
            <a:spAutoFit/>
          </a:bodyPr>
          <a:lstStyle/>
          <a:p>
            <a:pPr marL="12700" indent="0">
              <a:buClr>
                <a:srgbClr val="195E68"/>
              </a:buClr>
              <a:buSzPts val="2400"/>
              <a:buFont typeface="Arial"/>
              <a:buNone/>
            </a:pPr>
            <a:r>
              <a:rPr lang="en-US" sz="2400" dirty="0" err="1">
                <a:solidFill>
                  <a:srgbClr val="195E68"/>
                </a:solidFill>
                <a:latin typeface="Arial Black" panose="020B0A04020102020204" pitchFamily="34" charset="0"/>
              </a:rPr>
              <a:t>Вывод</a:t>
            </a:r>
            <a:endParaRPr sz="2400" dirty="0">
              <a:solidFill>
                <a:srgbClr val="195E68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DE84-E7D9-4D9B-BDDD-4263E2770A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CDBE9-6643-447E-B1A2-E8F71901A4DE}"/>
              </a:ext>
            </a:extLst>
          </p:cNvPr>
          <p:cNvSpPr txBox="1"/>
          <p:nvPr/>
        </p:nvSpPr>
        <p:spPr>
          <a:xfrm>
            <a:off x="1568450" y="3292475"/>
            <a:ext cx="63944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ru-RU" sz="4000" baseline="30000" dirty="0">
                <a:solidFill>
                  <a:srgbClr val="30BFBF"/>
                </a:solidFill>
                <a:latin typeface="Arial"/>
                <a:cs typeface="Arial"/>
                <a:sym typeface="Arial"/>
              </a:rPr>
              <a:t>В (день), (время), (место)</a:t>
            </a:r>
            <a:endParaRPr lang="en-US" sz="4000" baseline="30000" dirty="0">
              <a:solidFill>
                <a:srgbClr val="30BFB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FBB00-F370-4C6C-8954-25B6E63C9089}"/>
              </a:ext>
            </a:extLst>
          </p:cNvPr>
          <p:cNvSpPr/>
          <p:nvPr/>
        </p:nvSpPr>
        <p:spPr>
          <a:xfrm>
            <a:off x="8339704" y="788565"/>
            <a:ext cx="3160553" cy="1702965"/>
          </a:xfrm>
          <a:prstGeom prst="rect">
            <a:avLst/>
          </a:prstGeom>
          <a:solidFill>
            <a:srgbClr val="1B9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81D6E-ACA6-4AF6-9570-C54BB5E7812E}"/>
              </a:ext>
            </a:extLst>
          </p:cNvPr>
          <p:cNvSpPr txBox="1"/>
          <p:nvPr/>
        </p:nvSpPr>
        <p:spPr>
          <a:xfrm>
            <a:off x="8339704" y="1014202"/>
            <a:ext cx="31605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US" b="0" i="0" u="none" strike="noStrike" baseline="30000" dirty="0">
                <a:solidFill>
                  <a:schemeClr val="bg1"/>
                </a:solidFill>
                <a:latin typeface="CeraGR-Medium" panose="00000600000000000000" pitchFamily="50" charset="-95"/>
              </a:rPr>
              <a:t>Book of Deuteronomy / </a:t>
            </a:r>
            <a:r>
              <a:rPr lang="en-US" b="0" i="0" u="none" strike="noStrike" baseline="30000" dirty="0" err="1">
                <a:solidFill>
                  <a:schemeClr val="bg1"/>
                </a:solidFill>
                <a:latin typeface="CeraGR-Medium" panose="00000600000000000000" pitchFamily="50" charset="-95"/>
              </a:rPr>
              <a:t>Devarim</a:t>
            </a:r>
            <a:endParaRPr lang="en-US" b="0" i="0" u="none" strike="noStrike" baseline="30000" dirty="0">
              <a:solidFill>
                <a:schemeClr val="bg1"/>
              </a:solidFill>
              <a:latin typeface="CeraGR-Medium" panose="00000600000000000000" pitchFamily="50" charset="-95"/>
            </a:endParaRPr>
          </a:p>
          <a:p>
            <a:pPr marR="0" algn="ctr" rtl="0"/>
            <a:endParaRPr lang="en-US" i="1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i="1" baseline="30000" dirty="0">
                <a:solidFill>
                  <a:schemeClr val="bg1"/>
                </a:solidFill>
                <a:latin typeface="Lora Bold Italic" pitchFamily="2" charset="0"/>
              </a:rPr>
              <a:t>Dedicated by</a:t>
            </a:r>
            <a:endParaRPr lang="en-US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Marty</a:t>
            </a:r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 &amp; </a:t>
            </a:r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Kate Rifkin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1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KMR Group Foundation</a:t>
            </a:r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endParaRPr lang="en-US" b="0" i="1" u="none" strike="noStrike" baseline="30000" dirty="0">
              <a:solidFill>
                <a:schemeClr val="bg1"/>
              </a:solidFill>
              <a:latin typeface="Lora Bold Italic" pitchFamily="2" charset="0"/>
            </a:endParaRPr>
          </a:p>
          <a:p>
            <a:pPr marR="0" algn="ctr" rtl="0"/>
            <a:r>
              <a:rPr lang="en-US" b="0" i="1" u="none" strike="noStrike" baseline="30000" dirty="0">
                <a:solidFill>
                  <a:schemeClr val="bg1"/>
                </a:solidFill>
                <a:latin typeface="Lora Bold Italic" pitchFamily="2" charset="0"/>
              </a:rPr>
              <a:t>Vancouver, 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FA740F43-F816-71B1-C4AD-4EA3ECEBE41E}"/>
              </a:ext>
            </a:extLst>
          </p:cNvPr>
          <p:cNvSpPr/>
          <p:nvPr/>
        </p:nvSpPr>
        <p:spPr>
          <a:xfrm>
            <a:off x="691743" y="571500"/>
            <a:ext cx="10989717" cy="24780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1E8D2AAE-1678-C947-5338-19C84D55CBCD}"/>
              </a:ext>
            </a:extLst>
          </p:cNvPr>
          <p:cNvSpPr/>
          <p:nvPr/>
        </p:nvSpPr>
        <p:spPr>
          <a:xfrm>
            <a:off x="7170105" y="3897650"/>
            <a:ext cx="4263390" cy="2857500"/>
          </a:xfrm>
          <a:prstGeom prst="rect">
            <a:avLst/>
          </a:prstGeom>
          <a:solidFill>
            <a:srgbClr val="1C5E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946CB32D-0217-A035-A186-0421F8B82F99}"/>
              </a:ext>
            </a:extLst>
          </p:cNvPr>
          <p:cNvSpPr/>
          <p:nvPr/>
        </p:nvSpPr>
        <p:spPr>
          <a:xfrm rot="18894284">
            <a:off x="9269372" y="4643715"/>
            <a:ext cx="3321232" cy="2925288"/>
          </a:xfrm>
          <a:prstGeom prst="rect">
            <a:avLst/>
          </a:prstGeom>
          <a:solidFill>
            <a:srgbClr val="1B969B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0" name="תמונה 9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E40927A0-C0CD-3C87-3FB9-9E60A0C27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59"/>
          <a:stretch/>
        </p:blipFill>
        <p:spPr>
          <a:xfrm>
            <a:off x="6723019" y="4953297"/>
            <a:ext cx="5157562" cy="1175716"/>
          </a:xfrm>
          <a:prstGeom prst="rect">
            <a:avLst/>
          </a:prstGeom>
        </p:spPr>
      </p:pic>
      <p:pic>
        <p:nvPicPr>
          <p:cNvPr id="12" name="תמונה 11" descr="תמונה שמכילה טקסט, גופן, צילום מסך, גרפיקה">
            <a:extLst>
              <a:ext uri="{FF2B5EF4-FFF2-40B4-BE49-F238E27FC236}">
                <a16:creationId xmlns:a16="http://schemas.microsoft.com/office/drawing/2014/main" id="{BE603663-3FD2-4D19-80BB-F6C39C5A5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30" t="-5066" b="65345"/>
          <a:stretch/>
        </p:blipFill>
        <p:spPr>
          <a:xfrm>
            <a:off x="10455824" y="4225216"/>
            <a:ext cx="1380689" cy="728081"/>
          </a:xfrm>
          <a:prstGeom prst="rect">
            <a:avLst/>
          </a:prstGeom>
          <a:noFill/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7FBF79-94F2-E914-DB6E-768A25F027C7}"/>
              </a:ext>
            </a:extLst>
          </p:cNvPr>
          <p:cNvSpPr txBox="1"/>
          <p:nvPr/>
        </p:nvSpPr>
        <p:spPr>
          <a:xfrm>
            <a:off x="787399" y="1333432"/>
            <a:ext cx="8416888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НЕТЕРПЕНИЕМ ЖДЕМ ВАС НА СЛЕДУЮЩЕЙ НЕДЕЛЕ!</a:t>
            </a:r>
            <a:endParaRPr lang="he-IL" sz="4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A3D153-953A-5F45-A2A8-518222964C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2254</Words>
  <Application>Microsoft Macintosh PowerPoint</Application>
  <PresentationFormat>מסך רחב</PresentationFormat>
  <Paragraphs>130</Paragraphs>
  <Slides>23</Slides>
  <Notes>22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23</vt:i4>
      </vt:variant>
    </vt:vector>
  </HeadingPairs>
  <TitlesOfParts>
    <vt:vector size="32" baseType="lpstr">
      <vt:lpstr>Josefin Sans</vt:lpstr>
      <vt:lpstr>Calibri</vt:lpstr>
      <vt:lpstr>Lora Bold Italic</vt:lpstr>
      <vt:lpstr>Arial Black</vt:lpstr>
      <vt:lpstr>Arial</vt:lpstr>
      <vt:lpstr>CeraGR-Medium</vt:lpstr>
      <vt:lpstr>Lora</vt:lpstr>
      <vt:lpstr>Segoe UI Black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Ребе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Chabad Eugene</dc:creator>
  <cp:lastModifiedBy>חנה וולף</cp:lastModifiedBy>
  <cp:revision>1</cp:revision>
  <dcterms:created xsi:type="dcterms:W3CDTF">2021-05-12T22:42:43Z</dcterms:created>
  <dcterms:modified xsi:type="dcterms:W3CDTF">2025-12-05T11:38:57Z</dcterms:modified>
</cp:coreProperties>
</file>