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8288000" cy="10287000"/>
  <p:notesSz cx="6858000" cy="9144000"/>
  <p:embeddedFontLst>
    <p:embeddedFont>
      <p:font typeface="Arial Bold" charset="1" panose="020B0704020202020204"/>
      <p:regular r:id="rId42"/>
    </p:embeddedFont>
    <p:embeddedFont>
      <p:font typeface="Arial" charset="1" panose="020B0604020202020204"/>
      <p:regular r:id="rId43"/>
    </p:embeddedFont>
    <p:embeddedFont>
      <p:font typeface="Lora" charset="1" panose="00000500000000000000"/>
      <p:regular r:id="rId44"/>
    </p:embeddedFont>
    <p:embeddedFont>
      <p:font typeface="Calibri (MS)" charset="1" panose="020F0502020204030204"/>
      <p:regular r:id="rId45"/>
    </p:embeddedFont>
    <p:embeddedFont>
      <p:font typeface="Calibri (MS) Bold" charset="1" panose="020F0702030404030204"/>
      <p:regular r:id="rId46"/>
    </p:embeddedFont>
    <p:embeddedFont>
      <p:font typeface="Baskerville Display PT Bold" charset="1" panose="02030702080406020203"/>
      <p:regular r:id="rId47"/>
    </p:embeddedFont>
    <p:embeddedFont>
      <p:font typeface="Arimo Bold" charset="1" panose="020B0704020202020204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24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469342" y="8461019"/>
            <a:ext cx="2644197" cy="729024"/>
            <a:chOff x="0" y="0"/>
            <a:chExt cx="3525596" cy="972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8612" y="2399576"/>
            <a:ext cx="8589388" cy="7887424"/>
            <a:chOff x="0" y="0"/>
            <a:chExt cx="2262226" cy="2077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2F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2700000">
            <a:off x="13737143" y="5349105"/>
            <a:ext cx="5696323" cy="5707346"/>
            <a:chOff x="0" y="0"/>
            <a:chExt cx="1500266" cy="1503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72539" y="8492593"/>
            <a:ext cx="2838641" cy="697450"/>
            <a:chOff x="0" y="0"/>
            <a:chExt cx="747625" cy="1836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 descr="תמונה שמכילה טקסט, גופן, צילום מסך, גרפיקה"/>
          <p:cNvSpPr/>
          <p:nvPr/>
        </p:nvSpPr>
        <p:spPr>
          <a:xfrm flipH="false" flipV="false" rot="0">
            <a:off x="9573016" y="5356565"/>
            <a:ext cx="8305267" cy="3209039"/>
          </a:xfrm>
          <a:custGeom>
            <a:avLst/>
            <a:gdLst/>
            <a:ahLst/>
            <a:cxnLst/>
            <a:rect r="r" b="b" t="t" l="l"/>
            <a:pathLst>
              <a:path h="3209039" w="8305267">
                <a:moveTo>
                  <a:pt x="0" y="0"/>
                </a:moveTo>
                <a:lnTo>
                  <a:pt x="8305266" y="0"/>
                </a:lnTo>
                <a:lnTo>
                  <a:pt x="8305266" y="3209039"/>
                </a:lnTo>
                <a:lnTo>
                  <a:pt x="0" y="3209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3956" y="6086995"/>
            <a:ext cx="8430044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Позитивная дискриминация или естественный</a:t>
            </a:r>
            <a:r>
              <a:rPr lang="en-US" sz="4200" b="true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 отбор?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956" y="7608894"/>
            <a:ext cx="7172554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Учит ли нас Тора уравновешивать талант и социальный статус?</a:t>
            </a:r>
          </a:p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Уроки из истории отбора ремесленников для возведения Мишкана.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862069" y="786879"/>
            <a:ext cx="491128" cy="26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463960" y="8658844"/>
            <a:ext cx="2655799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Ваякель-Пкудей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13956" y="640998"/>
            <a:ext cx="8169362" cy="4903071"/>
            <a:chOff x="0" y="0"/>
            <a:chExt cx="6865912" cy="412076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865874" cy="4120769"/>
            </a:xfrm>
            <a:custGeom>
              <a:avLst/>
              <a:gdLst/>
              <a:ahLst/>
              <a:cxnLst/>
              <a:rect r="r" b="b" t="t" l="l"/>
              <a:pathLst>
                <a:path h="4120769" w="6865874">
                  <a:moveTo>
                    <a:pt x="0" y="0"/>
                  </a:moveTo>
                  <a:lnTo>
                    <a:pt x="6865874" y="0"/>
                  </a:lnTo>
                  <a:lnTo>
                    <a:pt x="6865874" y="4120769"/>
                  </a:lnTo>
                  <a:lnTo>
                    <a:pt x="0" y="41207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" t="0" r="-15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2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2" id="12" descr="תמונה שמכילה טקסט, גופן, צילום מסך, גרפיקה"/>
          <p:cNvSpPr/>
          <p:nvPr/>
        </p:nvSpPr>
        <p:spPr>
          <a:xfrm flipH="false" flipV="false" rot="0">
            <a:off x="12290073" y="6933352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5" y="0"/>
                </a:lnTo>
                <a:lnTo>
                  <a:pt x="6334045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919641" y="9495745"/>
            <a:ext cx="202545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Ваякель-Пкудей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5415" y="419433"/>
            <a:ext cx="11104809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b="true" sz="7200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А</a:t>
            </a:r>
            <a:r>
              <a:rPr lang="en-US" b="true" sz="7200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. Главные архитекторы Мишкана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1885410"/>
            <a:ext cx="13716000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сказал Моше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сынам Израиля: «Смотрите, призвал Г-сподь именно Бецалеля, сына Ури, сына Хура, из колена Йеуды».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372899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мот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35:30-35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782349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1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892907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3527828"/>
            <a:ext cx="13716000" cy="620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Х</a:t>
            </a: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ур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был сыном Мирьям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21732" y="3106172"/>
            <a:ext cx="583591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21732" y="4396165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наполнил его духом Б-жьим, мудростью, пониманием и знанием, и всяким искусством; и владеет он искусством работы по золоту, по серебру и по меди, и [он умеет] резать камни для вставки [в оправу], а также резать дерево для производства любой искусной работы.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Он вложил в его сердце способность учить других, в его и Охолиава, сына Ахисамаха, из колена Дана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38525" y="1383682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«Охолиав»: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он 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роисходил из колена Дана, из низших колен, из потомков рабынь, но Всевышний уравнял его [в величии] с Бецалелем в работе над Святилищем. А тот был из знатнейшего колена [Йеуды]. Так осуществилось сказанное: «…И не отличит Он высокородного от нищего».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38525" y="962025"/>
            <a:ext cx="583591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38525" y="4224546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 нап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олнил их сердце мудростью, чтобы делать всякую работу резчика, искусника, вышивальщика по синей, багряной и пурпуровой шерсти и по льняной ткани, и ткача — они исполнители всякой работы и искусные мастера.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«А сыновья Дана — Хушим»: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поэтом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[колено Дана] был низкородным, ибо у [его родоначальника] был лишь один сын, а также [мать была] рабыней. Пред сыновьями законных жён [Яакова] он считался низкородным, поскольку происходил от служанки; пред [другими] сыновьями рабынь он был низкородным, поскольку имел лишь одного сына.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Эц Йосеф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Танхума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2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251580" y="583371"/>
            <a:ext cx="14106706" cy="1100209"/>
            <a:chOff x="0" y="0"/>
            <a:chExt cx="3715346" cy="2897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715346" cy="289767"/>
            </a:xfrm>
            <a:custGeom>
              <a:avLst/>
              <a:gdLst/>
              <a:ahLst/>
              <a:cxnLst/>
              <a:rect r="r" b="b" t="t" l="l"/>
              <a:pathLst>
                <a:path h="289767" w="3715346">
                  <a:moveTo>
                    <a:pt x="0" y="0"/>
                  </a:moveTo>
                  <a:lnTo>
                    <a:pt x="3715346" y="0"/>
                  </a:lnTo>
                  <a:lnTo>
                    <a:pt x="3715346" y="289767"/>
                  </a:lnTo>
                  <a:lnTo>
                    <a:pt x="0" y="289767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715346" cy="3278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251580" y="604838"/>
            <a:ext cx="1410670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5599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Два</a:t>
            </a:r>
            <a:r>
              <a:rPr lang="en-US" b="true" sz="5599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 зодчих: знатный и простолюдин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1528726" y="4145664"/>
            <a:ext cx="447231" cy="641926"/>
            <a:chOff x="0" y="0"/>
            <a:chExt cx="117789" cy="16906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7789" cy="169067"/>
            </a:xfrm>
            <a:custGeom>
              <a:avLst/>
              <a:gdLst/>
              <a:ahLst/>
              <a:cxnLst/>
              <a:rect r="r" b="b" t="t" l="l"/>
              <a:pathLst>
                <a:path h="169067" w="117789">
                  <a:moveTo>
                    <a:pt x="0" y="0"/>
                  </a:moveTo>
                  <a:lnTo>
                    <a:pt x="117789" y="0"/>
                  </a:lnTo>
                  <a:lnTo>
                    <a:pt x="117789" y="169067"/>
                  </a:lnTo>
                  <a:lnTo>
                    <a:pt x="0" y="169067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17789" cy="207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344061" y="4145664"/>
            <a:ext cx="673334" cy="641926"/>
            <a:chOff x="0" y="0"/>
            <a:chExt cx="177339" cy="16906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7339" cy="169067"/>
            </a:xfrm>
            <a:custGeom>
              <a:avLst/>
              <a:gdLst/>
              <a:ahLst/>
              <a:cxnLst/>
              <a:rect r="r" b="b" t="t" l="l"/>
              <a:pathLst>
                <a:path h="169067" w="177339">
                  <a:moveTo>
                    <a:pt x="0" y="0"/>
                  </a:moveTo>
                  <a:lnTo>
                    <a:pt x="177339" y="0"/>
                  </a:lnTo>
                  <a:lnTo>
                    <a:pt x="177339" y="169067"/>
                  </a:lnTo>
                  <a:lnTo>
                    <a:pt x="0" y="169067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77339" cy="207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23730" y="4729163"/>
            <a:ext cx="704970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  <a:spcBef>
                <a:spcPct val="0"/>
              </a:spcBef>
            </a:pPr>
            <a:r>
              <a:rPr lang="en-US" b="true" sz="5499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Г-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2132222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Отно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сительно комментария Раши к нашей главе в одном из трудов были приводятся следующие вопросы, требующие разъяснения: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1. Какая трудность в понимании простого смысла текста заставила Раши подробно разъяснять все это? Что с того, что Охолиав был «из колена Дана, из низших колен, из сыновей рабынь»? Как разница, какое у него было происхождение, если нужен был его профессионализм? Требовалось только одно — «Человек мудрый сердцем… который умеет совершать искусную священную работу», на что происхождение никоим образом не влияет.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Если так, зачем Раши считает нужным объяснять, что причина, по которой Охолиав приравнивается к Бецалелю, состоит в том, чтобы «осуществилось сказанное: “…И не отличит Он высокородного от нищего”»?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751911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 беспокоит Раши?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795545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Зде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сь ведь изначально нет никакого вопроса. Совершенно ясно, что Бецалель и Охолиав были избраны для надзора над работой по возведению Мишкана благодаря своей великой мудрости, как об этом прямо говорится в стихе: «Он наполнил мудростью их сердца, чтобы делать всякую работу резчика и искусного мастера и вышивальщика».​​​​​​​​​​​​​​​​2. С другой стороны, если в понимании прямого смысла присутствует трудность, требующая разъяснения, Раши должен был бы дать его уже при первом упоминании имен Бецалеля и Охолиава — в главе Ки тиса: «Смотри, призвал Я именно Бецалеля… и с ним поставил Я Охолиава». Почему же Раши там дает объяснение только в нынешней главе? Какая трудность в нашей главе вынуждает его подробно рассмотреть этот вопрос?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говорил Г-сподь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 Моше, сказав: «Смотри, призвал Я именно Бецалеля, сына Ури, сына Хура, из колена Йеуды…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Я поставил с ним Охолиава, сына Ахисамаха, из колена Дана, и в сердце каждого мудрого сердцем Я вложил мудрость, и пусть сделают они всё, что Я повелел тебе».</a:t>
            </a:r>
          </a:p>
          <a:p>
            <a:pPr algn="just">
              <a:lnSpc>
                <a:spcPts val="4592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Шмот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31:1-2;6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3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1562100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3. 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собый оборот, использованный Раши — дабы «осуществилось сказанное», — совершенно ему не свойственен. Как правило, он использует выражение «как сказано» или какой-то другой аналог. Почему же Раши вдруг изменяет своему обыкновению и пишет дабы «осуществилось сказанное»?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45858" y="2418293"/>
            <a:ext cx="15780308" cy="3670155"/>
            <a:chOff x="0" y="0"/>
            <a:chExt cx="4156131" cy="9666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56131" cy="966625"/>
            </a:xfrm>
            <a:custGeom>
              <a:avLst/>
              <a:gdLst/>
              <a:ahLst/>
              <a:cxnLst/>
              <a:rect r="r" b="b" t="t" l="l"/>
              <a:pathLst>
                <a:path h="966625" w="4156131">
                  <a:moveTo>
                    <a:pt x="0" y="0"/>
                  </a:moveTo>
                  <a:lnTo>
                    <a:pt x="4156131" y="0"/>
                  </a:lnTo>
                  <a:lnTo>
                    <a:pt x="4156131" y="966625"/>
                  </a:lnTo>
                  <a:lnTo>
                    <a:pt x="0" y="966625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156131" cy="1004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345858" y="2593122"/>
            <a:ext cx="1535165" cy="1166725"/>
          </a:xfrm>
          <a:custGeom>
            <a:avLst/>
            <a:gdLst/>
            <a:ahLst/>
            <a:cxnLst/>
            <a:rect r="r" b="b" t="t" l="l"/>
            <a:pathLst>
              <a:path h="1166725" w="1535165">
                <a:moveTo>
                  <a:pt x="0" y="0"/>
                </a:moveTo>
                <a:lnTo>
                  <a:pt x="1535165" y="0"/>
                </a:lnTo>
                <a:lnTo>
                  <a:pt x="1535165" y="1166725"/>
                </a:lnTo>
                <a:lnTo>
                  <a:pt x="0" y="11667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4070204" y="4560137"/>
            <a:ext cx="1535165" cy="1166725"/>
          </a:xfrm>
          <a:custGeom>
            <a:avLst/>
            <a:gdLst/>
            <a:ahLst/>
            <a:cxnLst/>
            <a:rect r="r" b="b" t="t" l="l"/>
            <a:pathLst>
              <a:path h="1166725" w="1535165">
                <a:moveTo>
                  <a:pt x="0" y="0"/>
                </a:moveTo>
                <a:lnTo>
                  <a:pt x="1535165" y="0"/>
                </a:lnTo>
                <a:lnTo>
                  <a:pt x="1535165" y="1166726"/>
                </a:lnTo>
                <a:lnTo>
                  <a:pt x="0" y="11667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45858" y="2776063"/>
            <a:ext cx="15596283" cy="2954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55"/>
              </a:lnSpc>
              <a:spcBef>
                <a:spcPct val="0"/>
              </a:spcBef>
            </a:pPr>
            <a:r>
              <a:rPr lang="en-US" b="true" sz="4879" strike="noStrike" u="none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...Вс-вышний уравнял его [Охолиава] с Бецалелем в работе над Святилищем... Так осуществилось сказанное: "...И не отличит Он высокородного от нищего" (Раши)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3241075" y="6546713"/>
            <a:ext cx="13885092" cy="1157200"/>
            <a:chOff x="0" y="0"/>
            <a:chExt cx="3656979" cy="3047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56979" cy="304777"/>
            </a:xfrm>
            <a:custGeom>
              <a:avLst/>
              <a:gdLst/>
              <a:ahLst/>
              <a:cxnLst/>
              <a:rect r="r" b="b" t="t" l="l"/>
              <a:pathLst>
                <a:path h="304777" w="3656979">
                  <a:moveTo>
                    <a:pt x="0" y="0"/>
                  </a:moveTo>
                  <a:lnTo>
                    <a:pt x="3656979" y="0"/>
                  </a:lnTo>
                  <a:lnTo>
                    <a:pt x="3656979" y="304777"/>
                  </a:lnTo>
                  <a:lnTo>
                    <a:pt x="0" y="304777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656979" cy="342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44890" y="7224591"/>
            <a:ext cx="13885092" cy="479323"/>
            <a:chOff x="0" y="0"/>
            <a:chExt cx="3656979" cy="12624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656979" cy="126241"/>
            </a:xfrm>
            <a:custGeom>
              <a:avLst/>
              <a:gdLst/>
              <a:ahLst/>
              <a:cxnLst/>
              <a:rect r="r" b="b" t="t" l="l"/>
              <a:pathLst>
                <a:path h="126241" w="3656979">
                  <a:moveTo>
                    <a:pt x="0" y="0"/>
                  </a:moveTo>
                  <a:lnTo>
                    <a:pt x="3656979" y="0"/>
                  </a:lnTo>
                  <a:lnTo>
                    <a:pt x="3656979" y="126241"/>
                  </a:lnTo>
                  <a:lnTo>
                    <a:pt x="0" y="126241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3656979" cy="1643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3169771" y="6553643"/>
            <a:ext cx="13063878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16"/>
              </a:lnSpc>
              <a:spcBef>
                <a:spcPct val="0"/>
              </a:spcBef>
            </a:pPr>
            <a:r>
              <a:rPr lang="en-US" sz="393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</a:t>
            </a:r>
            <a:r>
              <a:rPr lang="en-US" sz="393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ши проливает свет на происхождение Охолиава? Разве в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92227" y="7073727"/>
            <a:ext cx="13116818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16"/>
              </a:lnSpc>
              <a:spcBef>
                <a:spcPct val="0"/>
              </a:spcBef>
            </a:pPr>
            <a:r>
              <a:rPr lang="en-US" sz="393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строительстве важна выскородность, а не профессионализм?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2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2" id="12" descr="תמונה שמכילה טקסט, גופן, צילום מסך, גרפיקה"/>
          <p:cNvSpPr/>
          <p:nvPr/>
        </p:nvSpPr>
        <p:spPr>
          <a:xfrm flipH="false" flipV="false" rot="0">
            <a:off x="12290073" y="6933352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5" y="0"/>
                </a:lnTo>
                <a:lnTo>
                  <a:pt x="6334045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919641" y="9495745"/>
            <a:ext cx="202545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Ваякель-Пкудей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5415" y="419433"/>
            <a:ext cx="9476489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Б</a:t>
            </a:r>
            <a:r>
              <a:rPr lang="en-US" b="true" sz="7200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. Равенство пред Б-гом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1562100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Следует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разъяснить всё это в понятной форме — для начинающего ученика, изучающего историю строительства Мишкана.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начинающий ученик читает об избрании и назначении Бецалеля и Охолиава, он сразу замечает ключевое различие между главами Ки Тиса и Ваякель. В главе Ки Тиса, где Б-г дает повеление Моше, сказано: «И с ним поставил Я Охолиава». Однако в главе Ваякель, когда Моше обращается к сынам Израиля, сказано: «И Он вложил в его сердце способность учить других, в его и Охолиава».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Различие между этими отрывками в том, что из главы Ки Тиса следует, что Охолиав был назначен помощником в работе, но не равным партнёром Бецалеля — главного мастера. Тогда как в главе Ваякель, где сказано: «И с ним поставил Я Охолиава», что предполагает, что Ахолиав был равен Бецалелю в наставлении мастеров и надзоре за работой.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795545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поднимает следующий вопрос: почему идея о равенстве Ахолиава с Бецалелем появляется только в главе Ваякель? Почему об этом не сказано прежде — в главе Ки Тиса, где написано: «И с ним поставил Я Охолиава», без указания на их равенство?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Раши объясняет, что особый акцент в главе Ваякель — когда Моше обращается к народу, — был сделан дабы «осуществилось сказанное: “И не отличит Он высокородного от нищего”», как мы объясним далее.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27543" y="5457136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ожертвования для Мишкана делались в соответствии с возможностями каждого еврея. Очевидно, что каждый мог пожертвовать лишь то, что было у него распоряжении. Иными словами, у кого было золото — жертвовал золото, у кого была только медь — жертвовал медь. То же самое касалось и прочих материалов.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46593" y="5076825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 ч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то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чё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равенств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885825"/>
            <a:ext cx="13716000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нынешней главе сказано: «Каждый, у кого была синяя, багряная и т.д. [шерсть] — приносил», «и каждый, у кого было дерево шитим, — приносил» (те деревья, саженцы которых Яаков принёс с собой и посадил в Египте), «и вожди принесли камни оникса и камни вставные для эфода».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 первый взгляд, это поднимает вопрос: строительство Мишкана было одним из наиболее основополагающих и центральных событий для еврейского народа — свидетельством того, что Всевышний простил им грех золотого тельца. Как же тогда в столь важном деле могло быть увековечено различие между богатыми, способными пожертвовать значительные материалы, и бедными, у которых не было возможности внести столь весомый вклад? Разве это не противоречит фундаментальному принципу о равенстве всех людей перед Б-гом?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Иными словами, сам процесс возведения Мишкана посредством добровольных пожертвований — где каждый приносил то, что имел, — на первый взгляд, подрывает идею о том, что все евреи равны пред Б-гом.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331024" y="1491954"/>
            <a:ext cx="13885092" cy="1157200"/>
            <a:chOff x="0" y="0"/>
            <a:chExt cx="3656979" cy="30477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6979" cy="304777"/>
            </a:xfrm>
            <a:custGeom>
              <a:avLst/>
              <a:gdLst/>
              <a:ahLst/>
              <a:cxnLst/>
              <a:rect r="r" b="b" t="t" l="l"/>
              <a:pathLst>
                <a:path h="304777" w="3656979">
                  <a:moveTo>
                    <a:pt x="0" y="0"/>
                  </a:moveTo>
                  <a:lnTo>
                    <a:pt x="3656979" y="0"/>
                  </a:lnTo>
                  <a:lnTo>
                    <a:pt x="3656979" y="304777"/>
                  </a:lnTo>
                  <a:lnTo>
                    <a:pt x="0" y="304777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656979" cy="342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71849" y="2611054"/>
            <a:ext cx="859365" cy="752375"/>
            <a:chOff x="0" y="0"/>
            <a:chExt cx="226335" cy="19815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6335" cy="198156"/>
            </a:xfrm>
            <a:custGeom>
              <a:avLst/>
              <a:gdLst/>
              <a:ahLst/>
              <a:cxnLst/>
              <a:rect r="r" b="b" t="t" l="l"/>
              <a:pathLst>
                <a:path h="198156" w="226335">
                  <a:moveTo>
                    <a:pt x="0" y="0"/>
                  </a:moveTo>
                  <a:lnTo>
                    <a:pt x="226335" y="0"/>
                  </a:lnTo>
                  <a:lnTo>
                    <a:pt x="226335" y="198156"/>
                  </a:lnTo>
                  <a:lnTo>
                    <a:pt x="0" y="198156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26335" cy="236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449252" y="2582479"/>
            <a:ext cx="859365" cy="752375"/>
            <a:chOff x="0" y="0"/>
            <a:chExt cx="226335" cy="19815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6335" cy="198156"/>
            </a:xfrm>
            <a:custGeom>
              <a:avLst/>
              <a:gdLst/>
              <a:ahLst/>
              <a:cxnLst/>
              <a:rect r="r" b="b" t="t" l="l"/>
              <a:pathLst>
                <a:path h="198156" w="226335">
                  <a:moveTo>
                    <a:pt x="0" y="0"/>
                  </a:moveTo>
                  <a:lnTo>
                    <a:pt x="226335" y="0"/>
                  </a:lnTo>
                  <a:lnTo>
                    <a:pt x="226335" y="198156"/>
                  </a:lnTo>
                  <a:lnTo>
                    <a:pt x="0" y="198156"/>
                  </a:lnTo>
                  <a:close/>
                </a:path>
              </a:pathLst>
            </a:custGeom>
            <a:solidFill>
              <a:srgbClr val="F1F7F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6335" cy="236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108701" y="2336499"/>
            <a:ext cx="722513" cy="549110"/>
          </a:xfrm>
          <a:custGeom>
            <a:avLst/>
            <a:gdLst/>
            <a:ahLst/>
            <a:cxnLst/>
            <a:rect r="r" b="b" t="t" l="l"/>
            <a:pathLst>
              <a:path h="549110" w="722513">
                <a:moveTo>
                  <a:pt x="0" y="0"/>
                </a:moveTo>
                <a:lnTo>
                  <a:pt x="722513" y="0"/>
                </a:lnTo>
                <a:lnTo>
                  <a:pt x="722513" y="549110"/>
                </a:lnTo>
                <a:lnTo>
                  <a:pt x="0" y="549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16586105" y="2814320"/>
            <a:ext cx="722513" cy="549110"/>
          </a:xfrm>
          <a:custGeom>
            <a:avLst/>
            <a:gdLst/>
            <a:ahLst/>
            <a:cxnLst/>
            <a:rect r="r" b="b" t="t" l="l"/>
            <a:pathLst>
              <a:path h="549110" w="722513">
                <a:moveTo>
                  <a:pt x="0" y="0"/>
                </a:moveTo>
                <a:lnTo>
                  <a:pt x="722512" y="0"/>
                </a:lnTo>
                <a:lnTo>
                  <a:pt x="722512" y="549109"/>
                </a:lnTo>
                <a:lnTo>
                  <a:pt x="0" y="549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1342336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оэтому, чтобы это исправить, было необходимо, дабы «осуществилось сказанное: “И не отличит Он высокородного от нищего”». То есть, чтобы в сознании людей закрепилось, что все равны пред Б-гом. Что было призвано устранить ущерб, увековечивающий в пожертвованиях для Мишкана неравенство между богатыми и бедными.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Принцип равенства же был утверждён через назначение Бецалеля и Охолиава руководителями строительства Мишкана.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Бецалель происходил из знатного колена, из семьи самого Моше (его дед Хур был сыном Мирьям, сестры Моше). Охолиав, напротив, происходил из колена Дана — одного из низкородных колен, был потомком рабыни Яакова. Тем не менее в сооружении Мишкана на него была возложена одинаковая с Бецалелем ответственность, дабы, «осуществилось сказанное: “И не отличит Он высокородного от нищего”».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46593" y="962025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Пол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ожительна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я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дискр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ими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нация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87874" y="450100"/>
            <a:ext cx="13885092" cy="1157200"/>
            <a:chOff x="0" y="0"/>
            <a:chExt cx="3656979" cy="30477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6979" cy="304777"/>
            </a:xfrm>
            <a:custGeom>
              <a:avLst/>
              <a:gdLst/>
              <a:ahLst/>
              <a:cxnLst/>
              <a:rect r="r" b="b" t="t" l="l"/>
              <a:pathLst>
                <a:path h="304777" w="3656979">
                  <a:moveTo>
                    <a:pt x="0" y="0"/>
                  </a:moveTo>
                  <a:lnTo>
                    <a:pt x="3656979" y="0"/>
                  </a:lnTo>
                  <a:lnTo>
                    <a:pt x="3656979" y="304777"/>
                  </a:lnTo>
                  <a:lnTo>
                    <a:pt x="0" y="304777"/>
                  </a:lnTo>
                  <a:close/>
                </a:path>
              </a:pathLst>
            </a:custGeom>
            <a:solidFill>
              <a:srgbClr val="EFF5F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656979" cy="342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87874" y="450100"/>
            <a:ext cx="15596283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55"/>
              </a:lnSpc>
              <a:spcBef>
                <a:spcPct val="0"/>
              </a:spcBef>
            </a:pPr>
            <a:r>
              <a:rPr lang="en-US" b="true" sz="4879" strike="noStrike" u="none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Внедрение Б-гом принципа равенства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69506" y="1819558"/>
            <a:ext cx="13885092" cy="1157200"/>
            <a:chOff x="0" y="0"/>
            <a:chExt cx="3656979" cy="3047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56979" cy="304777"/>
            </a:xfrm>
            <a:custGeom>
              <a:avLst/>
              <a:gdLst/>
              <a:ahLst/>
              <a:cxnLst/>
              <a:rect r="r" b="b" t="t" l="l"/>
              <a:pathLst>
                <a:path h="304777" w="3656979">
                  <a:moveTo>
                    <a:pt x="0" y="0"/>
                  </a:moveTo>
                  <a:lnTo>
                    <a:pt x="3656979" y="0"/>
                  </a:lnTo>
                  <a:lnTo>
                    <a:pt x="3656979" y="304777"/>
                  </a:lnTo>
                  <a:lnTo>
                    <a:pt x="0" y="304777"/>
                  </a:lnTo>
                  <a:close/>
                </a:path>
              </a:pathLst>
            </a:custGeom>
            <a:solidFill>
              <a:srgbClr val="EEF4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56979" cy="342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962025" y="1540908"/>
            <a:ext cx="15451784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16"/>
              </a:lnSpc>
              <a:spcBef>
                <a:spcPct val="0"/>
              </a:spcBef>
            </a:pPr>
            <a:r>
              <a:rPr lang="en-US" sz="393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Назначен</a:t>
            </a:r>
            <a:r>
              <a:rPr lang="en-US" sz="393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ие представителей разных слоев общества по строительстве Мишкана отражало применение на деле принцип равенства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28700" y="3798333"/>
            <a:ext cx="3272177" cy="1687846"/>
            <a:chOff x="0" y="0"/>
            <a:chExt cx="861808" cy="4445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61808" cy="444536"/>
            </a:xfrm>
            <a:custGeom>
              <a:avLst/>
              <a:gdLst/>
              <a:ahLst/>
              <a:cxnLst/>
              <a:rect r="r" b="b" t="t" l="l"/>
              <a:pathLst>
                <a:path h="444536" w="861808">
                  <a:moveTo>
                    <a:pt x="0" y="0"/>
                  </a:moveTo>
                  <a:lnTo>
                    <a:pt x="861808" y="0"/>
                  </a:lnTo>
                  <a:lnTo>
                    <a:pt x="861808" y="444536"/>
                  </a:lnTo>
                  <a:lnTo>
                    <a:pt x="0" y="444536"/>
                  </a:lnTo>
                  <a:close/>
                </a:path>
              </a:pathLst>
            </a:custGeom>
            <a:solidFill>
              <a:srgbClr val="EEF4F4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861808" cy="4826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240958" y="3876675"/>
            <a:ext cx="2371367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16"/>
              </a:lnSpc>
              <a:spcBef>
                <a:spcPct val="0"/>
              </a:spcBef>
            </a:pPr>
            <a:r>
              <a:rPr lang="en-US" sz="393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</a:t>
            </a:r>
            <a:r>
              <a:rPr lang="en-US" sz="393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ецалель (элита)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3987123" y="3857625"/>
            <a:ext cx="3272177" cy="1687846"/>
            <a:chOff x="0" y="0"/>
            <a:chExt cx="861808" cy="44453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61808" cy="444536"/>
            </a:xfrm>
            <a:custGeom>
              <a:avLst/>
              <a:gdLst/>
              <a:ahLst/>
              <a:cxnLst/>
              <a:rect r="r" b="b" t="t" l="l"/>
              <a:pathLst>
                <a:path h="444536" w="861808">
                  <a:moveTo>
                    <a:pt x="0" y="0"/>
                  </a:moveTo>
                  <a:lnTo>
                    <a:pt x="861808" y="0"/>
                  </a:lnTo>
                  <a:lnTo>
                    <a:pt x="861808" y="444536"/>
                  </a:lnTo>
                  <a:lnTo>
                    <a:pt x="0" y="444536"/>
                  </a:lnTo>
                  <a:close/>
                </a:path>
              </a:pathLst>
            </a:custGeom>
            <a:solidFill>
              <a:srgbClr val="EEF4F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861808" cy="4826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4199381" y="3935967"/>
            <a:ext cx="3618384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16"/>
              </a:lnSpc>
              <a:spcBef>
                <a:spcPct val="0"/>
              </a:spcBef>
            </a:pPr>
            <a:r>
              <a:rPr lang="en-US" sz="393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Охо</a:t>
            </a:r>
            <a:r>
              <a:rPr lang="en-US" sz="393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лиав (простонародье)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881639" y="8706227"/>
            <a:ext cx="14707592" cy="891877"/>
            <a:chOff x="0" y="0"/>
            <a:chExt cx="3873605" cy="23489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873605" cy="234898"/>
            </a:xfrm>
            <a:custGeom>
              <a:avLst/>
              <a:gdLst/>
              <a:ahLst/>
              <a:cxnLst/>
              <a:rect r="r" b="b" t="t" l="l"/>
              <a:pathLst>
                <a:path h="234898" w="3873605">
                  <a:moveTo>
                    <a:pt x="0" y="0"/>
                  </a:moveTo>
                  <a:lnTo>
                    <a:pt x="3873605" y="0"/>
                  </a:lnTo>
                  <a:lnTo>
                    <a:pt x="3873605" y="234898"/>
                  </a:lnTo>
                  <a:lnTo>
                    <a:pt x="0" y="234898"/>
                  </a:lnTo>
                  <a:close/>
                </a:path>
              </a:pathLst>
            </a:custGeom>
            <a:solidFill>
              <a:srgbClr val="EEF4F4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3873605" cy="2729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869506" y="8685441"/>
            <a:ext cx="16576807" cy="8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76"/>
              </a:lnSpc>
              <a:spcBef>
                <a:spcPct val="0"/>
              </a:spcBef>
            </a:pPr>
            <a:r>
              <a:rPr lang="en-US" sz="273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Вот почему Раши пишет «дабы осуществилось сказанное». Это бы</a:t>
            </a:r>
            <a:r>
              <a:rPr lang="en-US" sz="273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ло целенаправленное и активное действие Вс-вышнего, призванное сократить очевидный разрыв между пожертвованиями бедных и богатых.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«И вышел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Моше и сказал народу слова Б-га, и собрал семьдесят мужей из старейшин народа, и поставил их вокруг Шатра.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сошёл Г-сподь в облаке, и говорил с ним, и выделил от духа, который был на нём, и возложил на семьдесят старейшин. И было, когда почил на них дух, они пророчествовали, и потом перестали»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Бемидбар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11:24-25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4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7543" y="1342336"/>
            <a:ext cx="13716000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</a:t>
            </a: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се они были записаны, поимённо названы, а само число было определено по жребию,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так как согласно подсчету выходит, что для двенадцати старейшин колен требовалось по шесть [представителей] от каждого колена, кроме двух колен, которым следовало бы направить по пять [представителей]. Моше сказал: «Ни одно колено не согласится убрать по одному старейшине из своего колена». Что же он сделал? Взял семьдесят два жребия: на семидесяти написал слово «старейшина», а два оставил пустыми. [Затем] выбрал по шесть мужей из каждого колена — итого семьдесят два, — и сказал им: «Тяните жребий из урны». Тот, кому досталась [надпись] «старейшина», был посвящен. Тому, кому достался пустой жребий, он говорил: «Вездесущий не желает тебя».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46593" y="962025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аши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2132222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 принцип — «И не отличит Он высокородного от нищего» — утвердился в равном статусе Бецалеля и Охолиава при строительстве Скинии, а не через пожертвование половины шекеля (из которого были отлиты подножия для Мишкана).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половине шекеля сказано: «Богатый пусть не даёт больше, а бедный пусть не дает меньше». Однако заповедь о половине шекеля в действительности не отражала принципа «И не отличит Он высокородного от нищего», поскольку главным в ней изначально является то, что «каждый должен дать… полшекеля» — т.е. заповедь пожертвовать именно половину (ибо такова воля Б-га, какая бы логика за этим не стояла). А потому в ней не воплощается принцип равенства богатого и бедного («И не отличит Он высокородного от нищего»), ведь изначально все обязаны жертвовать лишь полшекеля.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751911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Пол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вины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ек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еля был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недост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точно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1342336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Б-г 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овелел каждому еврею жертвовать сумму в полшекеля, даже если он мог дать больше, — подобно другим заповедям, требующим фиксированного количества. Например, при отделении десятины от скота — один из десяти (а не один из девяти), даже если у человека очень много скота, так что он мог бы отделить одного из девяти.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Тфилин содержат строго четыре раздела Торы, у цицит четыре кисти — даже если у кого-то есть возможность сделать больше. То же самое касается и прочих заповедей. Поскольку богатые и бедные выполняют их одинаково — в соответствии с тем, как им предписано, — эти заповеди не воплощают принцип «И не отличит Он высокородного от нищего».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Тогда как при возведении Мишкана изначально подчёркивалось различие между богатым и бедным, поскольку пожертвования были добровольными: «Каждый давал то, что было что-то в его распоряжении… приносил».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1342336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тем не менее мастерами, избранными строить переносной Храм, стали Бецалель — представитель знатного колена — и Ахолиав — представитель одного из низкородных колен. Тем самым подчёркивалось равенство всех сынов Израиля (в противовес различиям, выявившимся при пожертвованиях для Мишкана). И осуществилось сказанное: «И не отличит Он высокородного от нищего».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1342336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перь понятно, почему акцент на идее равенства Ахолиава и Бецалеля делается именно в главе Ваякель, а не в Ки Тиса.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Утверждение принципа «И не отличит Он высокородного от нищего» было необходимо прежде всего для сынов Израиля. Поскольку добровольные пожертвования для Мишкана могли привести людей к выводу, что бедным Б-г предпочитает богатых, было необходимо укрепить понимание того, что в Его глазах все равны.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46593" y="962025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Почему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ны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ей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г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лаве?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1342336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 М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оше не нужно было это разъяснять, поскольку ему и в голову не пришло бы, что Б-г проводит различия между богатыми и бедными.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Вот почему акцент на уравнивании Ахолиава с Бецалелем делается именно в главе Ваякель. Там Моше говорит сынам Израиля: «Смотрите, призвал Г-сподь именно Бецалеля…», поскольку в этом обращении к народу было важно подчеркнуть, что Ахолиаву — несмотря на его низкое происхождение — отводилась та же роль, что и Бецалелю, выходцу из именитого колена.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служило реализации принципа «И не отличит Он высокородного от нищего».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главе Ки Тиса, где Б-г говорит Моше: «Смотри, призвал Я именно…», не было нужды делать на этом особый акцент.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2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2" id="12" descr="תמונה שמכילה טקסט, גופן, צילום מסך, גרפיקה"/>
          <p:cNvSpPr/>
          <p:nvPr/>
        </p:nvSpPr>
        <p:spPr>
          <a:xfrm flipH="false" flipV="false" rot="0">
            <a:off x="12290073" y="6933352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5" y="0"/>
                </a:lnTo>
                <a:lnTo>
                  <a:pt x="6334045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919641" y="9495745"/>
            <a:ext cx="202545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Ваякель-Пкудей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5415" y="419433"/>
            <a:ext cx="9476489" cy="331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В</a:t>
            </a:r>
            <a:r>
              <a:rPr lang="en-US" b="true" sz="7200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. Два вида пожертвований, два вида служения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1584870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Объяснение на б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олее глубоком уровне.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Причина, по которой требовались два вида пожертвований для строительства Мишкана — одинаковые для богатых и бедных и добровольные дары, зависящие от щедрости жертвователя, — состоит в том, что они символизируют два вида служения евреев Б-гу.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Некоторые аспекты служения отражают равенство всех евреев, а некоторые — их различия. В целом их можно разделить на две категории: исполнение заповедей на практике, одинаково обязательное для всех людей — ибо у нас одна Тора и один закон для всех; и внутреннее ощущение, стоящее за этим исполнением, — любовь к Б-гу и трепет пред Ним, — которое выражается у каждого по-разному; духовный опыт человека зависит от его личного уровня восприятия разумом и сердцем.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1531963"/>
            <a:ext cx="13716000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«Поэтому треп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ет и любовь называются “сокровенным для Г-спода, Б-га нашего”, [ибо люди не в состоянии разглядеть различные степени любви к Б-гу, скрытые в сердцах своих ближних].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Лишь Тора и заповеди — это то, что “открыто нам и детям нашим, чтобы исполнять”.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[Они одинаково обязательны для всех евреев], ибо у нас одна Тора и один закон относительно исполнения на практике всей Торы и заповедей. [Все евреи выполняют заповеди одним и тем же образом; величайший и самый простой еврей должны возлагать одинаковые тфилин»].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Иначе обстоит дело с трепетом и любовью, которые зависят от познания Б-га разумом и сердцем человека, как сказано выше.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[В чем евреи не одинаковы. Тот, кто обладает большими познаниями, будет ощущать любовь и трепет пред Ним в большей мере, чем его менее сведущий единоверец].</a:t>
            </a:r>
          </a:p>
          <a:p>
            <a:pPr algn="just">
              <a:lnSpc>
                <a:spcPts val="4592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03100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Тания, глава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44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44045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5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55101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92007" y="6192466"/>
            <a:ext cx="6270325" cy="1051071"/>
            <a:chOff x="0" y="0"/>
            <a:chExt cx="1651444" cy="2768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51444" cy="276825"/>
            </a:xfrm>
            <a:custGeom>
              <a:avLst/>
              <a:gdLst/>
              <a:ahLst/>
              <a:cxnLst/>
              <a:rect r="r" b="b" t="t" l="l"/>
              <a:pathLst>
                <a:path h="276825" w="1651444">
                  <a:moveTo>
                    <a:pt x="0" y="0"/>
                  </a:moveTo>
                  <a:lnTo>
                    <a:pt x="1651444" y="0"/>
                  </a:lnTo>
                  <a:lnTo>
                    <a:pt x="1651444" y="276825"/>
                  </a:lnTo>
                  <a:lnTo>
                    <a:pt x="0" y="276825"/>
                  </a:lnTo>
                  <a:close/>
                </a:path>
              </a:pathLst>
            </a:custGeom>
            <a:solidFill>
              <a:srgbClr val="F3F9F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651444" cy="314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932462" y="6125791"/>
            <a:ext cx="3789416" cy="738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55"/>
              </a:lnSpc>
              <a:spcBef>
                <a:spcPct val="0"/>
              </a:spcBef>
            </a:pPr>
            <a:r>
              <a:rPr lang="en-US" b="true" sz="4879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Р</a:t>
            </a:r>
            <a:r>
              <a:rPr lang="en-US" b="true" sz="4879" strike="noStrike" u="none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авенство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7068032"/>
            <a:ext cx="7526488" cy="2190268"/>
            <a:chOff x="0" y="0"/>
            <a:chExt cx="1982285" cy="57686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2285" cy="576861"/>
            </a:xfrm>
            <a:custGeom>
              <a:avLst/>
              <a:gdLst/>
              <a:ahLst/>
              <a:cxnLst/>
              <a:rect r="r" b="b" t="t" l="l"/>
              <a:pathLst>
                <a:path h="576861" w="1982285">
                  <a:moveTo>
                    <a:pt x="0" y="0"/>
                  </a:moveTo>
                  <a:lnTo>
                    <a:pt x="1982285" y="0"/>
                  </a:lnTo>
                  <a:lnTo>
                    <a:pt x="1982285" y="576861"/>
                  </a:lnTo>
                  <a:lnTo>
                    <a:pt x="0" y="576861"/>
                  </a:lnTo>
                  <a:close/>
                </a:path>
              </a:pathLst>
            </a:custGeom>
            <a:solidFill>
              <a:srgbClr val="F4F8F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982285" cy="614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692007" y="6991832"/>
            <a:ext cx="6324677" cy="220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36"/>
              </a:lnSpc>
              <a:spcBef>
                <a:spcPct val="0"/>
              </a:spcBef>
            </a:pPr>
            <a:r>
              <a:rPr lang="en-US" sz="353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Физическое выпо</a:t>
            </a:r>
            <a:r>
              <a:rPr lang="en-US" sz="353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лнение заповедей Торы (тфилин, цицит, кашрут и т.д.) — одинаково обязательно для всех евреев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945070" y="5972897"/>
            <a:ext cx="7526488" cy="1095134"/>
            <a:chOff x="0" y="0"/>
            <a:chExt cx="1982285" cy="2884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82285" cy="288430"/>
            </a:xfrm>
            <a:custGeom>
              <a:avLst/>
              <a:gdLst/>
              <a:ahLst/>
              <a:cxnLst/>
              <a:rect r="r" b="b" t="t" l="l"/>
              <a:pathLst>
                <a:path h="288430" w="1982285">
                  <a:moveTo>
                    <a:pt x="0" y="0"/>
                  </a:moveTo>
                  <a:lnTo>
                    <a:pt x="1982285" y="0"/>
                  </a:lnTo>
                  <a:lnTo>
                    <a:pt x="1982285" y="288430"/>
                  </a:lnTo>
                  <a:lnTo>
                    <a:pt x="0" y="288430"/>
                  </a:lnTo>
                  <a:close/>
                </a:path>
              </a:pathLst>
            </a:custGeom>
            <a:solidFill>
              <a:srgbClr val="ECF3F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982285" cy="326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467792" y="6125791"/>
            <a:ext cx="6481045" cy="738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55"/>
              </a:lnSpc>
              <a:spcBef>
                <a:spcPct val="0"/>
              </a:spcBef>
            </a:pPr>
            <a:r>
              <a:rPr lang="en-US" b="true" sz="4879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Индивиду</a:t>
            </a:r>
            <a:r>
              <a:rPr lang="en-US" b="true" sz="4879" strike="noStrike" u="none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альность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68809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806984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753554"/>
            <a:ext cx="13716000" cy="9336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конечная цель — привнести равенство даже в сферу личного служения. Несмотря на различия в служении Б-гу, все должны быть равны пред Ним. Эта идея отражена в том, что и само строительство Мишкана — сделанного из материалов, пожертвованных каждым, — было осуществлено таким образом, чтобы продемонстрировать: нет разницы между людьми.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Вот почему этот принцип подчёркнут именно в речи Моше, обращенной к народу, а не в Б-жественном повелении к нему.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Смысл состоит в том, чтобы привнести единство и равенство туда, где различия между людьми являются очевидными. Не было нужды подчёркивать это, когда Б-г говорил с Моше. Более того, в момент их общения различия между евреями не имеют значения.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в тот момент, когда слова Б-га передаются сынам Израиля, «достигается» уровень, на котором различия становятся актуальными, чтобы Моше объединил и нивелировал их, как сказано: «И не отличит Он высокородного от нищего».</a:t>
            </a:r>
          </a:p>
          <a:p>
            <a:pPr algn="just">
              <a:lnSpc>
                <a:spcPts val="4592"/>
              </a:lnSpc>
            </a:pP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87564" y="321520"/>
            <a:ext cx="10312378" cy="1095134"/>
            <a:chOff x="0" y="0"/>
            <a:chExt cx="2716017" cy="2884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16017" cy="288430"/>
            </a:xfrm>
            <a:custGeom>
              <a:avLst/>
              <a:gdLst/>
              <a:ahLst/>
              <a:cxnLst/>
              <a:rect r="r" b="b" t="t" l="l"/>
              <a:pathLst>
                <a:path h="288430" w="2716017">
                  <a:moveTo>
                    <a:pt x="0" y="0"/>
                  </a:moveTo>
                  <a:lnTo>
                    <a:pt x="2716017" y="0"/>
                  </a:lnTo>
                  <a:lnTo>
                    <a:pt x="2716017" y="288430"/>
                  </a:lnTo>
                  <a:lnTo>
                    <a:pt x="0" y="288430"/>
                  </a:lnTo>
                  <a:close/>
                </a:path>
              </a:pathLst>
            </a:custGeom>
            <a:solidFill>
              <a:srgbClr val="ECF3F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716017" cy="326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903769" y="474414"/>
            <a:ext cx="8879969" cy="738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55"/>
              </a:lnSpc>
              <a:spcBef>
                <a:spcPct val="0"/>
              </a:spcBef>
            </a:pPr>
            <a:r>
              <a:rPr lang="en-US" b="true" sz="4879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Единство вопреки р</a:t>
            </a:r>
            <a:r>
              <a:rPr lang="en-US" b="true" sz="4879" strike="noStrike" u="none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азличиям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6" r="-278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82421" y="979407"/>
            <a:ext cx="13176879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Б-г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назначил Бецалеля — из именитого колена Йеуды — и Ахолиава — из менее знатного колена — мастерами, ответственными за строительство Мишкана. Раши подчёркивает, что их избрание воплощает принцип: пред Б-гом все равны.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Пожертвования для Мишкана приносились по щедрости жертвователя, что естественным образом порождало неравенство — богатые вносили больше, бедные — меньше. Назначение Бецалеля и Ахолиава было призвано исправить этот дисбаланс и укрепить понимание того, что пред Б-гом нет различий между знатным и низкородным.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Почему же тогда процесс внесения пожертвований изначально был устроен таким образом, чтобы укоренить неравенство?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Потому что в служении Б-гу есть два аспекта: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1. Исполнение заповедей на практике. В этом смысле все евреи равны — каждый обязан выполнять заповеди одинаково.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22550" y="1016489"/>
            <a:ext cx="739416" cy="1231983"/>
          </a:xfrm>
          <a:custGeom>
            <a:avLst/>
            <a:gdLst/>
            <a:ahLst/>
            <a:cxnLst/>
            <a:rect r="r" b="b" t="t" l="l"/>
            <a:pathLst>
              <a:path h="1231983" w="739416">
                <a:moveTo>
                  <a:pt x="0" y="0"/>
                </a:moveTo>
                <a:lnTo>
                  <a:pt x="739417" y="0"/>
                </a:lnTo>
                <a:lnTo>
                  <a:pt x="739417" y="1231983"/>
                </a:lnTo>
                <a:lnTo>
                  <a:pt x="0" y="1231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93" t="-9481" r="-173677" b="-1332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48532" y="340214"/>
            <a:ext cx="7273294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C2743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4248532" y="978389"/>
            <a:ext cx="1139598" cy="0"/>
          </a:xfrm>
          <a:prstGeom prst="line">
            <a:avLst/>
          </a:prstGeom>
          <a:ln cap="flat" w="76200">
            <a:solidFill>
              <a:srgbClr val="1C2743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6" r="-278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82421" y="979407"/>
            <a:ext cx="13176879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2. Намерение и чувства, стоящие за заповедями. Здесь есть различия — каждый еврей служит Б-гу уникальным образом, движимый любовь и трепетом перед Ним.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Наряду с жертвованием полушекеля, подчёркивавшим равенство, существовало и добровольные дары, позволявшие каждому выразить свою самобытность и исключительность.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Конечная цель состоит в том, чтобы даже в тех аспектах служения Б-гу, где существуют индивидуальные различия, ощущалось единство и равенство всех евреев пред Б-гом. Эта идея нашла отражение при строительстве Мишкана: хотя пожертвования были различными, руководство строительными работами продемонстрировало, что все равны пред Б-гом.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22550" y="1016489"/>
            <a:ext cx="739416" cy="1231983"/>
          </a:xfrm>
          <a:custGeom>
            <a:avLst/>
            <a:gdLst/>
            <a:ahLst/>
            <a:cxnLst/>
            <a:rect r="r" b="b" t="t" l="l"/>
            <a:pathLst>
              <a:path h="1231983" w="739416">
                <a:moveTo>
                  <a:pt x="0" y="0"/>
                </a:moveTo>
                <a:lnTo>
                  <a:pt x="739417" y="0"/>
                </a:lnTo>
                <a:lnTo>
                  <a:pt x="739417" y="1231983"/>
                </a:lnTo>
                <a:lnTo>
                  <a:pt x="0" y="1231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93" t="-9481" r="-173677" b="-1332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48532" y="340214"/>
            <a:ext cx="7273294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C2743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4248532" y="978389"/>
            <a:ext cx="1139598" cy="0"/>
          </a:xfrm>
          <a:prstGeom prst="line">
            <a:avLst/>
          </a:prstGeom>
          <a:ln cap="flat" w="76200">
            <a:solidFill>
              <a:srgbClr val="1C2743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6" r="-278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85081" y="1738903"/>
            <a:ext cx="9918121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Мы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должны всегда помнить: несмотря на различия, каждый еврей одинаково мил и дорог в глазах Б-га. Даже если чей-то путь в служении Ему отличается от нашего, мы должны уважать человека, воздерживаться от его осуждения и признать, что он незаменим в реализации общей миссии, возложенной Б-гом на каждого еврея — построить для Него Святилище как в своём сердце, так и в мире.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48532" y="1000125"/>
            <a:ext cx="7273294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C2743"/>
                </a:solidFill>
                <a:latin typeface="Arial Bold"/>
                <a:ea typeface="Arial Bold"/>
                <a:cs typeface="Arial Bold"/>
                <a:sym typeface="Arial Bold"/>
              </a:rPr>
              <a:t>Вывод</a:t>
            </a:r>
          </a:p>
        </p:txBody>
      </p:sp>
      <p:sp>
        <p:nvSpPr>
          <p:cNvPr name="AutoShape 5" id="5"/>
          <p:cNvSpPr/>
          <p:nvPr/>
        </p:nvSpPr>
        <p:spPr>
          <a:xfrm flipV="true">
            <a:off x="4248532" y="1638300"/>
            <a:ext cx="1139598" cy="0"/>
          </a:xfrm>
          <a:prstGeom prst="line">
            <a:avLst/>
          </a:prstGeom>
          <a:ln cap="flat" w="76200">
            <a:solidFill>
              <a:srgbClr val="1C2743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2178781"/>
            <a:ext cx="3281322" cy="7843099"/>
            <a:chOff x="0" y="0"/>
            <a:chExt cx="864217" cy="20656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64217" cy="2065672"/>
            </a:xfrm>
            <a:custGeom>
              <a:avLst/>
              <a:gdLst/>
              <a:ahLst/>
              <a:cxnLst/>
              <a:rect r="r" b="b" t="t" l="l"/>
              <a:pathLst>
                <a:path h="2065672" w="864217">
                  <a:moveTo>
                    <a:pt x="0" y="0"/>
                  </a:moveTo>
                  <a:lnTo>
                    <a:pt x="864217" y="0"/>
                  </a:lnTo>
                  <a:lnTo>
                    <a:pt x="864217" y="2065672"/>
                  </a:lnTo>
                  <a:lnTo>
                    <a:pt x="0" y="2065672"/>
                  </a:lnTo>
                  <a:close/>
                </a:path>
              </a:pathLst>
            </a:custGeom>
            <a:solidFill>
              <a:srgbClr val="F3F9F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64217" cy="21037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310022" y="2178781"/>
            <a:ext cx="7048907" cy="8108219"/>
            <a:chOff x="0" y="0"/>
            <a:chExt cx="1856502" cy="213549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56502" cy="2135498"/>
            </a:xfrm>
            <a:custGeom>
              <a:avLst/>
              <a:gdLst/>
              <a:ahLst/>
              <a:cxnLst/>
              <a:rect r="r" b="b" t="t" l="l"/>
              <a:pathLst>
                <a:path h="2135498" w="1856502">
                  <a:moveTo>
                    <a:pt x="0" y="0"/>
                  </a:moveTo>
                  <a:lnTo>
                    <a:pt x="1856502" y="0"/>
                  </a:lnTo>
                  <a:lnTo>
                    <a:pt x="1856502" y="2135498"/>
                  </a:lnTo>
                  <a:lnTo>
                    <a:pt x="0" y="2135498"/>
                  </a:lnTo>
                  <a:close/>
                </a:path>
              </a:pathLst>
            </a:custGeom>
            <a:solidFill>
              <a:srgbClr val="E7F6F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856502" cy="21735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358929" y="8143944"/>
            <a:ext cx="1370997" cy="1114356"/>
            <a:chOff x="0" y="0"/>
            <a:chExt cx="361086" cy="29349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1086" cy="293493"/>
            </a:xfrm>
            <a:custGeom>
              <a:avLst/>
              <a:gdLst/>
              <a:ahLst/>
              <a:cxnLst/>
              <a:rect r="r" b="b" t="t" l="l"/>
              <a:pathLst>
                <a:path h="293493" w="361086">
                  <a:moveTo>
                    <a:pt x="0" y="0"/>
                  </a:moveTo>
                  <a:lnTo>
                    <a:pt x="361086" y="0"/>
                  </a:lnTo>
                  <a:lnTo>
                    <a:pt x="361086" y="293493"/>
                  </a:lnTo>
                  <a:lnTo>
                    <a:pt x="0" y="293493"/>
                  </a:lnTo>
                  <a:close/>
                </a:path>
              </a:pathLst>
            </a:custGeom>
            <a:solidFill>
              <a:srgbClr val="B8A59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61086" cy="3315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604016" y="2295608"/>
            <a:ext cx="11825053" cy="742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855"/>
              </a:lnSpc>
              <a:spcBef>
                <a:spcPct val="0"/>
              </a:spcBef>
            </a:pPr>
            <a:r>
              <a:rPr lang="en-US" b="true" sz="4879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Каждый еврей одинаково мил и дорог в гл</a:t>
            </a:r>
            <a:r>
              <a:rPr lang="en-US" b="true" sz="4879" strike="noStrike" u="none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азах Б-га.</a:t>
            </a:r>
          </a:p>
          <a:p>
            <a:pPr algn="just" marL="0" indent="0" lvl="0">
              <a:lnSpc>
                <a:spcPts val="5855"/>
              </a:lnSpc>
              <a:spcBef>
                <a:spcPct val="0"/>
              </a:spcBef>
            </a:pPr>
            <a:r>
              <a:rPr lang="en-US" b="true" sz="4879" strike="noStrike" u="none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Даже если чей-то путь в служении Ему отличается от нашего, мы должны уважать человека, воздерживаться от его осуждения и признать, что он незаменим в реализации общей миссии, возложенной Б-гом на каждого еврея — построить для Него Святилище как в своём сердце, так и в мире.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" r="0" b="-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64215" y="5846479"/>
            <a:ext cx="6386170" cy="4286250"/>
            <a:chOff x="0" y="0"/>
            <a:chExt cx="1681954" cy="1128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1954" cy="1128889"/>
            </a:xfrm>
            <a:custGeom>
              <a:avLst/>
              <a:gdLst/>
              <a:ahLst/>
              <a:cxnLst/>
              <a:rect r="r" b="b" t="t" l="l"/>
              <a:pathLst>
                <a:path h="1128889" w="1681954">
                  <a:moveTo>
                    <a:pt x="0" y="0"/>
                  </a:moveTo>
                  <a:lnTo>
                    <a:pt x="1681954" y="0"/>
                  </a:lnTo>
                  <a:lnTo>
                    <a:pt x="1681954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2D3C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681954" cy="11288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699999">
            <a:off x="14191197" y="6684086"/>
            <a:ext cx="4419845" cy="4950908"/>
            <a:chOff x="0" y="0"/>
            <a:chExt cx="1164074" cy="1303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4074" cy="1303943"/>
            </a:xfrm>
            <a:custGeom>
              <a:avLst/>
              <a:gdLst/>
              <a:ahLst/>
              <a:cxnLst/>
              <a:rect r="r" b="b" t="t" l="l"/>
              <a:pathLst>
                <a:path h="1303943" w="1164074">
                  <a:moveTo>
                    <a:pt x="0" y="0"/>
                  </a:moveTo>
                  <a:lnTo>
                    <a:pt x="1164074" y="0"/>
                  </a:lnTo>
                  <a:lnTo>
                    <a:pt x="1164074" y="1303943"/>
                  </a:lnTo>
                  <a:lnTo>
                    <a:pt x="0" y="1303943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164074" cy="1303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9" id="9" descr="תמונה שמכילה טקסט, גופן, צילום מסך, גרפיקה"/>
          <p:cNvSpPr/>
          <p:nvPr/>
        </p:nvSpPr>
        <p:spPr>
          <a:xfrm flipH="false" flipV="false" rot="0">
            <a:off x="10084527" y="7429948"/>
            <a:ext cx="7736338" cy="1763573"/>
          </a:xfrm>
          <a:custGeom>
            <a:avLst/>
            <a:gdLst/>
            <a:ahLst/>
            <a:cxnLst/>
            <a:rect r="r" b="b" t="t" l="l"/>
            <a:pathLst>
              <a:path h="1763573" w="7736338">
                <a:moveTo>
                  <a:pt x="0" y="0"/>
                </a:moveTo>
                <a:lnTo>
                  <a:pt x="7736338" y="0"/>
                </a:lnTo>
                <a:lnTo>
                  <a:pt x="7736338" y="1763572"/>
                </a:lnTo>
                <a:lnTo>
                  <a:pt x="0" y="17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906" r="-12" b="0"/>
            </a:stretch>
          </a:blipFill>
        </p:spPr>
      </p:sp>
      <p:sp>
        <p:nvSpPr>
          <p:cNvPr name="Freeform 10" id="10" descr="תמונה שמכילה טקסט, גופן, צילום מסך, גרפיקה"/>
          <p:cNvSpPr/>
          <p:nvPr/>
        </p:nvSpPr>
        <p:spPr>
          <a:xfrm flipH="false" flipV="false" rot="0">
            <a:off x="15683732" y="6337821"/>
            <a:ext cx="2071030" cy="1092117"/>
          </a:xfrm>
          <a:custGeom>
            <a:avLst/>
            <a:gdLst/>
            <a:ahLst/>
            <a:cxnLst/>
            <a:rect r="r" b="b" t="t" l="l"/>
            <a:pathLst>
              <a:path h="1092117" w="2071030">
                <a:moveTo>
                  <a:pt x="0" y="0"/>
                </a:moveTo>
                <a:lnTo>
                  <a:pt x="2071030" y="0"/>
                </a:lnTo>
                <a:lnTo>
                  <a:pt x="2071030" y="1092117"/>
                </a:lnTo>
                <a:lnTo>
                  <a:pt x="0" y="1092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581" t="12753" r="-10" b="-16451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857250"/>
            <a:ext cx="16493490" cy="3755924"/>
            <a:chOff x="0" y="0"/>
            <a:chExt cx="4343964" cy="9892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43964" cy="989215"/>
            </a:xfrm>
            <a:custGeom>
              <a:avLst/>
              <a:gdLst/>
              <a:ahLst/>
              <a:cxnLst/>
              <a:rect r="r" b="b" t="t" l="l"/>
              <a:pathLst>
                <a:path h="989215" w="4343964">
                  <a:moveTo>
                    <a:pt x="0" y="0"/>
                  </a:moveTo>
                  <a:lnTo>
                    <a:pt x="4343964" y="0"/>
                  </a:lnTo>
                  <a:lnTo>
                    <a:pt x="4343964" y="989215"/>
                  </a:lnTo>
                  <a:lnTo>
                    <a:pt x="0" y="989215"/>
                  </a:lnTo>
                  <a:close/>
                </a:path>
              </a:pathLst>
            </a:custGeom>
            <a:solidFill>
              <a:srgbClr val="2D3C4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4343964" cy="9892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44115" y="4955857"/>
            <a:ext cx="9408795" cy="6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C8B18E"/>
                </a:solidFill>
                <a:latin typeface="Arial"/>
                <a:ea typeface="Arial"/>
                <a:cs typeface="Arial"/>
                <a:sym typeface="Arial"/>
              </a:rPr>
              <a:t>В (день), (время), (место)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2540" y="2017290"/>
            <a:ext cx="12442450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 НЕТЕРПЕНИЕМ ЖДЕМ ВАС НА СЛЕДУЮЩЕЙ НЕДЕЛЕ!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DAHCspmFH_c</dc:identifier>
  <dcterms:modified xsi:type="dcterms:W3CDTF">2011-08-01T06:04:30Z</dcterms:modified>
  <cp:revision>1</cp:revision>
  <dc:title>ויקהל - פקודי מצגת לתלמיד רוסית</dc:title>
</cp:coreProperties>
</file>