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1" r:id="rId13"/>
    <p:sldId id="272" r:id="rId14"/>
    <p:sldId id="274" r:id="rId15"/>
    <p:sldId id="276" r:id="rId16"/>
    <p:sldId id="446" r:id="rId17"/>
    <p:sldId id="445" r:id="rId18"/>
  </p:sldIdLst>
  <p:sldSz cx="12192000" cy="6858000"/>
  <p:notesSz cx="6858000" cy="9144000"/>
  <p:embeddedFontLst>
    <p:embeddedFont>
      <p:font typeface="Arial Black" panose="020B0604020202020204" pitchFamily="34" charset="0"/>
      <p:bold r:id="rId20"/>
    </p:embeddedFont>
    <p:embeddedFont>
      <p:font typeface="CeraGR-Medium" pitchFamily="2" charset="0"/>
      <p:regular r:id="rId21"/>
    </p:embeddedFont>
    <p:embeddedFont>
      <p:font typeface="Lora" panose="02000503000000020004" pitchFamily="2" charset="0"/>
      <p:regular r:id="rId22"/>
      <p:bold r:id="rId23"/>
      <p:italic r:id=""/>
      <p:boldItalic r:id="rId24"/>
    </p:embeddedFont>
    <p:embeddedFont>
      <p:font typeface="Lora Bold Italic" panose="02000503000000020004" pitchFamily="2" charset="0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oNbi6K/cGiZelX/cUaro6k8ZM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3"/>
    <p:restoredTop sz="94694"/>
  </p:normalViewPr>
  <p:slideViewPr>
    <p:cSldViewPr snapToGrid="0">
      <p:cViewPr>
        <p:scale>
          <a:sx n="80" d="100"/>
          <a:sy n="80" d="100"/>
        </p:scale>
        <p:origin x="-320" y="10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>
          <a:extLst>
            <a:ext uri="{FF2B5EF4-FFF2-40B4-BE49-F238E27FC236}">
              <a16:creationId xmlns:a16="http://schemas.microsoft.com/office/drawing/2014/main" id="{E50855A6-C0E2-24F2-11C3-0D7B3F99A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:notes">
            <a:extLst>
              <a:ext uri="{FF2B5EF4-FFF2-40B4-BE49-F238E27FC236}">
                <a16:creationId xmlns:a16="http://schemas.microsoft.com/office/drawing/2014/main" id="{EFFD7E8A-E19A-DD2D-FCBE-890EE1E4E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1:notes">
            <a:extLst>
              <a:ext uri="{FF2B5EF4-FFF2-40B4-BE49-F238E27FC236}">
                <a16:creationId xmlns:a16="http://schemas.microsoft.com/office/drawing/2014/main" id="{6B4A7883-483C-7B0B-C54C-92CCD46D27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917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43698" y="3808590"/>
            <a:ext cx="35733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indent="0">
              <a:buSzPts val="2700"/>
              <a:buFont typeface="Arial"/>
              <a:buNone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Сглаз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698" y="4311792"/>
            <a:ext cx="41382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Важно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ли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какой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день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недели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родился</a:t>
            </a:r>
            <a:r>
              <a:rPr lang="en-US" dirty="0">
                <a:solidFill>
                  <a:schemeClr val="dk1"/>
                </a:solidFill>
              </a:rPr>
              <a:t>? </a:t>
            </a:r>
            <a:r>
              <a:rPr lang="en-US" dirty="0" err="1">
                <a:solidFill>
                  <a:schemeClr val="dk1"/>
                </a:solidFill>
              </a:rPr>
              <a:t>Верит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еврейская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традиция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в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сглаз</a:t>
            </a:r>
            <a:r>
              <a:rPr lang="en-US" dirty="0">
                <a:solidFill>
                  <a:schemeClr val="dk1"/>
                </a:solidFill>
              </a:rPr>
              <a:t>? </a:t>
            </a:r>
            <a:r>
              <a:rPr lang="en-US" dirty="0" err="1">
                <a:solidFill>
                  <a:schemeClr val="dk1"/>
                </a:solidFill>
              </a:rPr>
              <a:t>Существует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ли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от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него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защита</a:t>
            </a:r>
            <a:r>
              <a:rPr lang="en-US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2" name="Google Shape;92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Ваехи 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698" y="500471"/>
            <a:ext cx="5684108" cy="31200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22ABE68-4315-FAFC-D34E-DA3E5D3ED88E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B6FB9B9-C82B-D841-0766-A886131D9AA8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4B67D7F3-D924-075C-2185-8BE866E7C38D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95BF7D5D-3703-5E60-D66E-B901000F79B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6D26033C-A6C0-0558-3214-65DE0791EF63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246EAF2-F96D-2994-EA32-7AA3176535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3A0434A4-BF33-A058-2DAC-68402EA66DCA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9DF3129B-21B2-97D4-AB9A-DC219B0BBC67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615837D0-0F3F-6A31-A291-E204D753B58C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Ваехи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744592" y="486004"/>
            <a:ext cx="561913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A</a:t>
            </a: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Достоинство четверга</a:t>
            </a:r>
          </a:p>
        </p:txBody>
      </p:sp>
      <p:grpSp>
        <p:nvGrpSpPr>
          <p:cNvPr id="102" name="Google Shape;102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3" name="Google Shape;103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Ваехи</a:t>
              </a:r>
              <a:r>
                <a:rPr lang="ru-RU" dirty="0">
                  <a:solidFill>
                    <a:schemeClr val="lt1"/>
                  </a:solidFill>
                </a:rPr>
                <a:t> 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l="1654" r="1654"/>
          <a:stretch/>
        </p:blipFill>
        <p:spPr>
          <a:xfrm>
            <a:off x="744592" y="3310563"/>
            <a:ext cx="5195943" cy="2807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51A03E26-7486-B516-4862-D10E55573DFB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1AD623B7-7B04-EA91-5D87-FF84F398853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6682517C-12F4-62AE-4201-46318E344F3D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36EE29FD-6050-1E7A-AE83-62007616B438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3AE35D63-366C-9590-27CE-F7AC07E038D4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DC4CA6E8-C337-878B-6F7D-A9ECB426C00B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88AC28AF-7CD1-0DAF-AAB5-99FC37AE80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5E0AC510-4190-081B-EE40-513E7474AC4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B1275AB7-5A4C-9EC6-4512-A445A8A2C2D5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Ваехи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2286000" y="666161"/>
            <a:ext cx="9144000" cy="1176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 Шаббат, 156а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книге записей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Йегошуа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Леви было написано: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«Тот, кто родился в первый день недели (в воскресенье), станет человеком, в котором не будет одного. Что же означает фраза: «В котором не будет одного»? …что он выберет либо хорошее, либо к постыдное. В чем причина? Ибо и свет, и тьма были сотворены в первый день Творения.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во второй день недели (в понедельник), станет человеком вспыльчивым. В чем причина? Ибо воды были разделены. Поэтому это день раздора.</a:t>
            </a: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 третий день недели (во вторник), станет богат. В чем причина? Ибо в этот день была сотворена растительность, которая растёт в изобилии.</a:t>
            </a: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 четвёртый день недели (в среду), станет мудрым и просвещённым. В чем причина? Ибо небесные светила были повешены на небесах в этот день, а мудрость уподобляется свету.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231F20"/>
              </a:solidFill>
            </a:endParaRPr>
          </a:p>
        </p:txBody>
      </p:sp>
      <p:grpSp>
        <p:nvGrpSpPr>
          <p:cNvPr id="112" name="Google Shape;112;p3"/>
          <p:cNvGrpSpPr/>
          <p:nvPr/>
        </p:nvGrpSpPr>
        <p:grpSpPr>
          <a:xfrm>
            <a:off x="2286000" y="134216"/>
            <a:ext cx="4877100" cy="476933"/>
            <a:chOff x="2423055" y="1467204"/>
            <a:chExt cx="4877100" cy="476933"/>
          </a:xfrm>
        </p:grpSpPr>
        <p:sp>
          <p:nvSpPr>
            <p:cNvPr id="113" name="Google Shape;113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  <a:endParaRPr lang="ru-RU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2286000" y="860446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 пятый день недели (в четверг), станет добродетельным. В чем причина? Ибо в этот день были сотворены рыбы и птицы, и они не получают пропитание, служа людям. Они питаются только по милости Б-га.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 шестой день недели (в пятницу), станет искателем.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Нахман бар Ицхак говорил, что он будет искать исполнения заповедей, поскольку большая часть дел в пятницу связана с подготовкой к субботе.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родился в субботу… станет человеком великой святости, потому что родился в священный субботний день.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/>
          <p:nvPr/>
        </p:nvSpPr>
        <p:spPr>
          <a:xfrm>
            <a:off x="2286000" y="95604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 дней</a:t>
            </a:r>
          </a:p>
        </p:txBody>
      </p:sp>
      <p:sp>
        <p:nvSpPr>
          <p:cNvPr id="138" name="Google Shape;138;p6"/>
          <p:cNvSpPr/>
          <p:nvPr/>
        </p:nvSpPr>
        <p:spPr>
          <a:xfrm rot="10800000" flipH="1">
            <a:off x="2286000" y="68755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title"/>
          </p:nvPr>
        </p:nvSpPr>
        <p:spPr>
          <a:xfrm>
            <a:off x="2286000" y="36069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6;p6">
            <a:extLst>
              <a:ext uri="{FF2B5EF4-FFF2-40B4-BE49-F238E27FC236}">
                <a16:creationId xmlns:a16="http://schemas.microsoft.com/office/drawing/2014/main" id="{53FA8C91-7E57-1A8A-9F0A-82E34FED446F}"/>
              </a:ext>
            </a:extLst>
          </p:cNvPr>
          <p:cNvSpPr txBox="1"/>
          <p:nvPr/>
        </p:nvSpPr>
        <p:spPr>
          <a:xfrm>
            <a:off x="2286000" y="1326619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Талмуде приводится объяснение (в конце трактата Шаббат), согласно которому каждый день недели имеет особую связь с поведением человека, родившегося в этот день.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 четверга сказано: «Тот, кто родился в пятый день недели, станет добродетельным. В чем причина? Ибо в этот день были сотворены рыбы».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поясняет: потому что «рыбы и птицы не трудятся ради добывания пищи, но напитываются по милости Святого, благословен Он».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Объяснение:</a:t>
            </a: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хасидских трудах разъясняется, что шесть дней творения возобновляются еженедельно. Вот почему в ежедневных молитвах мы читаем: «Сегодня первый день недели», хотя «от сотворения мира до сегодняшнего дня прошли тысячи и десятки тысяч дней». Это потому, что они являются днями еженедельного цикла и повторяются, так что «каждое воскресенье действительно является первым днём», тождественно первому дню Творения.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2286000" y="1551341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Милость Б-га</a:t>
            </a:r>
          </a:p>
        </p:txBody>
      </p:sp>
      <p:sp>
        <p:nvSpPr>
          <p:cNvPr id="153" name="Google Shape;153;p8"/>
          <p:cNvSpPr txBox="1"/>
          <p:nvPr/>
        </p:nvSpPr>
        <p:spPr>
          <a:xfrm>
            <a:off x="2286000" y="1982910"/>
            <a:ext cx="9144000" cy="789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 милость Б-га связывается с четвергом, когда были сотворены рыбы и птицы — которые живут по Его милости — человек, родившийся в этот день, будет добродетельным.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 словами, помирит того, что каждый еврей обязан быть добродетельным, наши мудрецы учили относительно заповеди «прилепиться» к Б-гу, что «как Святой,  благословен Он, совершать добрые дела — так и ты совершай добрые дела…» Более того: добродетельность считается одной из основных черт еврейского народа — «Они милосердны, стыдливы и добродетельны». Тем не менее, в дополнение к этому, особо подчеркивается, что всякий, кто родился в четверг, будет олицетворять милосердие.</a:t>
            </a:r>
          </a:p>
        </p:txBody>
      </p:sp>
      <p:sp>
        <p:nvSpPr>
          <p:cNvPr id="2" name="Google Shape;136;p6">
            <a:extLst>
              <a:ext uri="{FF2B5EF4-FFF2-40B4-BE49-F238E27FC236}">
                <a16:creationId xmlns:a16="http://schemas.microsoft.com/office/drawing/2014/main" id="{989C5CE7-68E7-0845-273E-D8AE3D577277}"/>
              </a:ext>
            </a:extLst>
          </p:cNvPr>
          <p:cNvSpPr txBox="1"/>
          <p:nvPr/>
        </p:nvSpPr>
        <p:spPr>
          <a:xfrm>
            <a:off x="2286000" y="138119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поскольку каждый день недели является повторением своего аналога в период творения, ясно, что уникальный характер каждого из тех дней оказывает влияние на характер и личность человека, в него родившегося.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 txBox="1"/>
          <p:nvPr/>
        </p:nvSpPr>
        <p:spPr>
          <a:xfrm>
            <a:off x="2286000" y="1269501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Умножать добрые дела</a:t>
            </a:r>
          </a:p>
        </p:txBody>
      </p:sp>
      <p:sp>
        <p:nvSpPr>
          <p:cNvPr id="161" name="Google Shape;161;p9"/>
          <p:cNvSpPr txBox="1"/>
          <p:nvPr/>
        </p:nvSpPr>
        <p:spPr>
          <a:xfrm>
            <a:off x="2286000" y="1741977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 урок.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 должен стремиться к приумножению добрых дел — как в прямом смысле, так и духовно, побуждая к этому других, распространяя Тору и исполняя заповеди.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делать это нужно, не считаясь с какими-либо ограничениями и преградами, подобно беспредельной милости, проявленной в пятый день Творения: «Милость самого Святого, благословен Он».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744592" y="739692"/>
            <a:ext cx="42927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Избежать сглаза</a:t>
            </a:r>
          </a:p>
        </p:txBody>
      </p:sp>
      <p:grpSp>
        <p:nvGrpSpPr>
          <p:cNvPr id="169" name="Google Shape;169;p10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70" name="Google Shape;170;p10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0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Ваехи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2" name="Google Shape;172;p10"/>
          <p:cNvPicPr preferRelativeResize="0"/>
          <p:nvPr/>
        </p:nvPicPr>
        <p:blipFill rotWithShape="1">
          <a:blip r:embed="rId4">
            <a:alphaModFix/>
          </a:blip>
          <a:srcRect t="48455" b="14909"/>
          <a:stretch/>
        </p:blipFill>
        <p:spPr>
          <a:xfrm>
            <a:off x="744592" y="3310563"/>
            <a:ext cx="5195943" cy="2807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20142B8F-247E-60D3-ED1F-2E2C4B740DBF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5C0B0AEE-CB49-6F63-2ADF-AE802DEF1BF0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D2779F82-FDB0-299B-4835-976E8A2B0FFE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A7BF8616-B21F-3301-061A-5CD1C263135F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4B854157-BBA2-6112-ECE6-507E22B959F9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D6DBC5B6-B3FB-E086-F50F-84E40C57B1AF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8E039A99-867D-67CC-CF23-7EC0956056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3CF51BBA-E8D3-1E95-4071-1975750AE13A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6C93084A-A2CD-B416-4276-2D7F7CD0D076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Ваехи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 txBox="1"/>
          <p:nvPr/>
        </p:nvSpPr>
        <p:spPr>
          <a:xfrm>
            <a:off x="2286000" y="1265985"/>
            <a:ext cx="9144000" cy="3411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49:22</a:t>
            </a:r>
          </a:p>
          <a:p>
            <a:pPr marL="12700" marR="6350" lvl="0" indent="0">
              <a:buSzPts val="1700"/>
              <a:buFont typeface="Arial"/>
              <a:buNone/>
            </a:pP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Плодовитый сын Йосеф, как плодоносная лоза у источника, дочери ходили, чтоб узреть.</a:t>
            </a:r>
          </a:p>
          <a:p>
            <a:pPr marL="12700" marR="5080" lvl="0" indent="0" algn="just" rtl="0">
              <a:lnSpc>
                <a:spcPct val="1215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[Мудрецы] истолковали это так, что никакой сглаз не будет властвовать над его потомством.</a:t>
            </a:r>
          </a:p>
        </p:txBody>
      </p:sp>
      <p:grpSp>
        <p:nvGrpSpPr>
          <p:cNvPr id="179" name="Google Shape;179;p11"/>
          <p:cNvGrpSpPr/>
          <p:nvPr/>
        </p:nvGrpSpPr>
        <p:grpSpPr>
          <a:xfrm>
            <a:off x="2286000" y="542077"/>
            <a:ext cx="4877100" cy="476933"/>
            <a:chOff x="2423055" y="1467204"/>
            <a:chExt cx="4877100" cy="476933"/>
          </a:xfrm>
        </p:grpSpPr>
        <p:sp>
          <p:nvSpPr>
            <p:cNvPr id="180" name="Google Shape;180;p11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1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  <a:endParaRPr lang="ru-RU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/>
          <p:cNvSpPr txBox="1"/>
          <p:nvPr/>
        </p:nvSpPr>
        <p:spPr>
          <a:xfrm>
            <a:off x="2286000" y="91540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 рыбами сглаз не властен</a:t>
            </a:r>
          </a:p>
        </p:txBody>
      </p:sp>
      <p:sp>
        <p:nvSpPr>
          <p:cNvPr id="189" name="Google Shape;189;p12"/>
          <p:cNvSpPr txBox="1"/>
          <p:nvPr/>
        </p:nvSpPr>
        <p:spPr>
          <a:xfrm>
            <a:off x="2286000" y="1226069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добавить.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 четверга Талмуд говорит: «В пятый день недели… было дано благословение рыбам», благословение «плодитесь к и размножайтесь, и наполняйте воды».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 благословение «плодитесь и размножайтесь» было также дано человеку в шестой день Творения, и оно превосходит (согласно утверждению Талмуда) благословение рыбам, тем не менее, в одном отношении морские создания обладают большим достоинством. Мудрецы, комментируя стих «Пусть размножаются они на земле как рыбы», говорят: «Рыбы в море скрыты водой, и сглаз над ними не властен». Таким образом, благословение, данное рыбам, имеет уникальное достоинство, как говорили мудрецы: «Благословение почиет только на том, над чем сглаз не властен», «на том, что от глаз сокрыто».</a:t>
            </a:r>
          </a:p>
        </p:txBody>
      </p:sp>
      <p:sp>
        <p:nvSpPr>
          <p:cNvPr id="191" name="Google Shape;191;p12"/>
          <p:cNvSpPr/>
          <p:nvPr/>
        </p:nvSpPr>
        <p:spPr>
          <a:xfrm rot="10800000" flipH="1">
            <a:off x="2286000" y="48649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title"/>
          </p:nvPr>
        </p:nvSpPr>
        <p:spPr>
          <a:xfrm>
            <a:off x="2286000" y="15963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4"/>
          <p:cNvSpPr txBox="1"/>
          <p:nvPr/>
        </p:nvSpPr>
        <p:spPr>
          <a:xfrm>
            <a:off x="2286000" y="1129122"/>
            <a:ext cx="9144000" cy="5235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Брахот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20a</a:t>
            </a:r>
          </a:p>
          <a:p>
            <a:pPr marL="12700" marR="6350" lvl="0" indent="0">
              <a:buSzPts val="1700"/>
              <a:buFont typeface="Arial"/>
              <a:buNone/>
            </a:pPr>
            <a:endParaRPr lang="ru-RU"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спросили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«Учитель, ты не боишься дурного глаза?» Он ответил: «Я потомок Йосефа, над которым дурной глаз не властен, как написано: “Йосеф — плодовитый сын, как плодоносная лоза у источника [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‘Алей Аин’]”». “Аин” может означать и “источник”, и “глаз”. И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Абау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истолковал: «Не читай ‘Алей Аин’, а читай ‘Олей Аин’ (“Те, кто выше сглаза”)».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Йосей, сын рабби Ханины, привёл доказательство из благословения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сыновьям Йосефа, Эфраиму и Менаше: «[Ангел, избавляющий меня от всякого зла, да благословит отроков, и да будет наречено на них имя моё и имя отцов моих, Авраама и Ицхака], и пусть размножаются они [‘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Веидгу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’] на земле как рыбы»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48:16).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Веидгу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может означать «размножаться», а может также означать «рыбы». Т.е. как вода скрывает морскую рыбу, и сглаз над ней не властен, так и потомство Йосефа — сглаз над ним не властен.</a:t>
            </a:r>
          </a:p>
        </p:txBody>
      </p:sp>
      <p:grpSp>
        <p:nvGrpSpPr>
          <p:cNvPr id="206" name="Google Shape;206;p14"/>
          <p:cNvGrpSpPr/>
          <p:nvPr/>
        </p:nvGrpSpPr>
        <p:grpSpPr>
          <a:xfrm>
            <a:off x="2286000" y="405214"/>
            <a:ext cx="4877100" cy="476933"/>
            <a:chOff x="2423055" y="1467204"/>
            <a:chExt cx="4877100" cy="476933"/>
          </a:xfrm>
        </p:grpSpPr>
        <p:sp>
          <p:nvSpPr>
            <p:cNvPr id="207" name="Google Shape;207;p1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  <a:endParaRPr lang="ru-RU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6"/>
          <p:cNvSpPr txBox="1"/>
          <p:nvPr/>
        </p:nvSpPr>
        <p:spPr>
          <a:xfrm>
            <a:off x="782973" y="337588"/>
            <a:ext cx="5778247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Защищены от сглаза</a:t>
            </a:r>
          </a:p>
        </p:txBody>
      </p:sp>
      <p:grpSp>
        <p:nvGrpSpPr>
          <p:cNvPr id="223" name="Google Shape;223;p16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24" name="Google Shape;224;p1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6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Ваехи</a:t>
              </a:r>
              <a:r>
                <a:rPr lang="ru-RU" dirty="0">
                  <a:solidFill>
                    <a:schemeClr val="lt1"/>
                  </a:solidFill>
                </a:rPr>
                <a:t> 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6" name="Google Shape;226;p16"/>
          <p:cNvPicPr preferRelativeResize="0"/>
          <p:nvPr/>
        </p:nvPicPr>
        <p:blipFill rotWithShape="1">
          <a:blip r:embed="rId4">
            <a:alphaModFix/>
          </a:blip>
          <a:srcRect t="9472" b="9471"/>
          <a:stretch/>
        </p:blipFill>
        <p:spPr>
          <a:xfrm>
            <a:off x="744592" y="3310563"/>
            <a:ext cx="5195943" cy="280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2974" y="3429000"/>
            <a:ext cx="2857500" cy="285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32F24E6F-B8EC-A44B-D871-0AAF19DB64B8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7A7CE101-5036-933C-2E7A-86E6FBF23BC2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CBA2A4F8-5631-5AD4-3512-91C24761EA27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201868F3-DC39-2865-F859-811E543A7A9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3B1E1A35-4F22-EF05-5183-7932F79D2ADA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A55DFDBB-D2C9-FE6A-3F82-F602428A19F5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AB8ACF7F-047C-1D5C-F11E-1F15E1B87BA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BDA642CF-5BAF-4517-C706-1AF033683AEC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013EEE3-42A9-5D45-BEF2-3EC0311D36A6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Ваехи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7"/>
          <p:cNvSpPr txBox="1"/>
          <p:nvPr/>
        </p:nvSpPr>
        <p:spPr>
          <a:xfrm>
            <a:off x="2286000" y="45566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бойся сглаза</a:t>
            </a:r>
          </a:p>
        </p:txBody>
      </p:sp>
      <p:sp>
        <p:nvSpPr>
          <p:cNvPr id="234" name="Google Shape;234;p17"/>
          <p:cNvSpPr/>
          <p:nvPr/>
        </p:nvSpPr>
        <p:spPr>
          <a:xfrm rot="10800000" flipH="1">
            <a:off x="2286000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7"/>
          <p:cNvSpPr txBox="1">
            <a:spLocks noGrp="1"/>
          </p:cNvSpPr>
          <p:nvPr>
            <p:ph type="title"/>
          </p:nvPr>
        </p:nvSpPr>
        <p:spPr>
          <a:xfrm>
            <a:off x="228600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36;p17">
            <a:extLst>
              <a:ext uri="{FF2B5EF4-FFF2-40B4-BE49-F238E27FC236}">
                <a16:creationId xmlns:a16="http://schemas.microsoft.com/office/drawing/2014/main" id="{CE5D4DCA-2A22-C49F-3233-47E95E306EF5}"/>
              </a:ext>
            </a:extLst>
          </p:cNvPr>
          <p:cNvSpPr txBox="1"/>
          <p:nvPr/>
        </p:nvSpPr>
        <p:spPr>
          <a:xfrm>
            <a:off x="2286000" y="849773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Вышеприведённое объяснение имеет особое отношение к нашему поколению, потому что имя предыдущего Ребе, глава поколения, было Йосеф; а «тело (то есть люди поколения) следует за головой».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 урок таков: когда мы требуем, чтобы человек служил Б-гу, занимаясь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цдаку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распространяя еврейство и т.п., не считаясь с с ограничениями и преградами, не нужно бояться «сглаза». То есть не нужно бояться того, что подумают или скажут окружающие. Чего бояться? «Мы же потомки Йосефа, над которыми сглаз не властен»!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Поэтому, когда еврей занят распространением еврейства, будучи «потомком Йосефа», его результаты «на земле» будут «множиться» в невиданных масштабах. Тот факт, что этот еврей находится «на земле» — в месте, где Б-г сокрыт — не окажет неблагоприятного воздействия и не ослабит его служения Б-гу, не дай Б-г, но напротив: его служение во мраке приведёт его к успеху в гораздо большей мере, способами, которые были бы невозможны в иных условиях. Как говорят мудрецы, это «словно сила света, берущаяся из тьмы…»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9"/>
          <p:cNvSpPr txBox="1"/>
          <p:nvPr/>
        </p:nvSpPr>
        <p:spPr>
          <a:xfrm>
            <a:off x="2286000" y="1165229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eaLnBrk="0" fontAlgn="base" hangingPunc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колено Леви было самым малочисленным?</a:t>
            </a:r>
          </a:p>
        </p:txBody>
      </p:sp>
      <p:sp>
        <p:nvSpPr>
          <p:cNvPr id="251" name="Google Shape;251;p19"/>
          <p:cNvSpPr txBox="1"/>
          <p:nvPr/>
        </p:nvSpPr>
        <p:spPr>
          <a:xfrm>
            <a:off x="2286000" y="1637698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находим нечто удивительное относительно колена Леви, которое было наименьшим по численности в сравнении с другими коленами. На первый взгляд, кажется странным, что о колене, которому назначено стоять перед Б-гом и служить Ему, сказано: «Я — твой удел и твоё наследие», 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мой отмеренный удел и моя доля…» — если так, почему колено Леви — самое малочисленное из всех? «Как могут служащие Ему и Его праведники не быть благословлены Б-гом наравне с остальным народом?!»</a:t>
            </a:r>
          </a:p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 из объяснений такое: когда евреи находились в рабстве в Египте, Б-г благословил их, что «чем больше их угнетали, тем больше они размножались и распространялись». Поэтому колено Леви, которое не было подвергнуто порабощению, не удостоилось этого благословения — и таким образом численность представителей этого колена была подчинена естественному порядку. </a:t>
            </a:r>
          </a:p>
        </p:txBody>
      </p:sp>
      <p:sp>
        <p:nvSpPr>
          <p:cNvPr id="2" name="Google Shape;236;p17">
            <a:extLst>
              <a:ext uri="{FF2B5EF4-FFF2-40B4-BE49-F238E27FC236}">
                <a16:creationId xmlns:a16="http://schemas.microsoft.com/office/drawing/2014/main" id="{E95D0551-F19D-A6C4-13F8-E5B105013710}"/>
              </a:ext>
            </a:extLst>
          </p:cNvPr>
          <p:cNvSpPr txBox="1"/>
          <p:nvPr/>
        </p:nvSpPr>
        <p:spPr>
          <a:xfrm>
            <a:off x="2286000" y="281948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Словами Торы: «Чем больше их угнетали, тем больше они размножались и распространялись!»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1"/>
          <p:cNvSpPr txBox="1"/>
          <p:nvPr/>
        </p:nvSpPr>
        <p:spPr>
          <a:xfrm>
            <a:off x="2286000" y="0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даёт нам представление о силе благословения о плодовитости («чем больше их угнетали, тем больше они размножались и распространялись»). А если говорить о нашей ситуации, то поскольку «потомство Йосефа», начиная с самого «Йосефа» — [предыдущего] Ребе — прошло через невообразимые страдания, идея «чем больше их угнетали, тем больше они размножались и распространялись» безусловно применима! «Да размножатся они как рыбы» — как в материальных делах, так и, конечно, в распространении еврейства и хасидизма!</a:t>
            </a:r>
          </a:p>
          <a:p>
            <a:pPr marL="12700" marR="5080" lvl="0" indent="0" algn="just" eaLnBrk="0" fontAlgn="base" hangingPunct="0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 вывод: не обращайте внимания на трудности и насмешки. Они не смогут помешать нам, и напротив, приведут к точке, где наши достижения в служении Творцу «размножатся и распространятся»!</a:t>
            </a: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Идейно «преследования», перенесенные евреями в Египте, мы уже прожили, просто обсуждая их. В некоторых источниках говорится, что аналогом изнурительного рабского труда в Египте с использованием «глины и кирпичей» для нас сегодня является труд и усердие в изучении Торы. И в этом контексте чем больше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всредие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(«чем больше их угнетали»), тем больше и результат («тем больше они размножались и распространялись»).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>
          <a:extLst>
            <a:ext uri="{FF2B5EF4-FFF2-40B4-BE49-F238E27FC236}">
              <a16:creationId xmlns:a16="http://schemas.microsoft.com/office/drawing/2014/main" id="{BB609D58-E15D-C672-5F11-7DB35D027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1">
            <a:extLst>
              <a:ext uri="{FF2B5EF4-FFF2-40B4-BE49-F238E27FC236}">
                <a16:creationId xmlns:a16="http://schemas.microsoft.com/office/drawing/2014/main" id="{B1E2878C-7B8E-CAE9-C441-9B07C9462B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1">
            <a:extLst>
              <a:ext uri="{FF2B5EF4-FFF2-40B4-BE49-F238E27FC236}">
                <a16:creationId xmlns:a16="http://schemas.microsoft.com/office/drawing/2014/main" id="{AC47855E-7EE7-635F-141E-BF6ABA7CE776}"/>
              </a:ext>
            </a:extLst>
          </p:cNvPr>
          <p:cNvSpPr txBox="1"/>
          <p:nvPr/>
        </p:nvSpPr>
        <p:spPr>
          <a:xfrm>
            <a:off x="2286000" y="657541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начинается с изучения Торы в её самом совершенном виде, а поскольку «велико учение, ибо оно ведёт к действию», очевидно, что главным достижением («тем больше они размножались и распространялись») здесь должно быть практическое выражение.</a:t>
            </a:r>
          </a:p>
          <a:p>
            <a:pPr marL="12700" marR="5080" lvl="0" algn="just" eaLnBrk="0" fontAlgn="base" hangingPunct="0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Причем в самом буквальном смысле: благословение, которое воплощается в детях, в здоровье, в пропитании и заработке, в изобилии во всем, как на духовном уровне, так и — что наиболее важно — на материальном.</a:t>
            </a:r>
          </a:p>
        </p:txBody>
      </p:sp>
    </p:spTree>
    <p:extLst>
      <p:ext uri="{BB962C8B-B14F-4D97-AF65-F5344CB8AC3E}">
        <p14:creationId xmlns:p14="http://schemas.microsoft.com/office/powerpoint/2010/main" val="1442776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1782</Words>
  <Application>Microsoft Macintosh PowerPoint</Application>
  <PresentationFormat>מסך רחב</PresentationFormat>
  <Paragraphs>79</Paragraphs>
  <Slides>17</Slides>
  <Notes>16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5" baseType="lpstr">
      <vt:lpstr>Lora</vt:lpstr>
      <vt:lpstr>Arial Black</vt:lpstr>
      <vt:lpstr>Segoe UI Black</vt:lpstr>
      <vt:lpstr>CeraGR-Medium</vt:lpstr>
      <vt:lpstr>Arial</vt:lpstr>
      <vt:lpstr>Calibri</vt:lpstr>
      <vt:lpstr>Lora Bold Italic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4</cp:revision>
  <dcterms:created xsi:type="dcterms:W3CDTF">2021-05-12T22:42:43Z</dcterms:created>
  <dcterms:modified xsi:type="dcterms:W3CDTF">2025-12-23T07:26:42Z</dcterms:modified>
</cp:coreProperties>
</file>