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6" r:id="rId9"/>
    <p:sldId id="267" r:id="rId10"/>
    <p:sldId id="269" r:id="rId11"/>
    <p:sldId id="271" r:id="rId12"/>
    <p:sldId id="272" r:id="rId13"/>
    <p:sldId id="274" r:id="rId14"/>
    <p:sldId id="276" r:id="rId15"/>
    <p:sldId id="277" r:id="rId16"/>
    <p:sldId id="279" r:id="rId17"/>
    <p:sldId id="281" r:id="rId18"/>
    <p:sldId id="282" r:id="rId19"/>
    <p:sldId id="284" r:id="rId20"/>
    <p:sldId id="285" r:id="rId21"/>
    <p:sldId id="286" r:id="rId22"/>
    <p:sldId id="445" r:id="rId23"/>
  </p:sldIdLst>
  <p:sldSz cx="12192000" cy="6858000"/>
  <p:notesSz cx="6858000" cy="9144000"/>
  <p:embeddedFontLst>
    <p:embeddedFont>
      <p:font typeface="Arial Black" panose="020B0604020202020204" pitchFamily="34" charset="0"/>
      <p:bold r:id="rId25"/>
    </p:embeddedFont>
    <p:embeddedFont>
      <p:font typeface="CeraGR-Medium" pitchFamily="2" charset="0"/>
      <p:regular r:id="rId26"/>
    </p:embeddedFont>
    <p:embeddedFont>
      <p:font typeface="Josefin Sans" pitchFamily="2" charset="0"/>
      <p:regular r:id="rId27"/>
      <p:bold r:id="rId28"/>
      <p:italic r:id="rId29"/>
      <p:boldItalic r:id="rId30"/>
    </p:embeddedFont>
    <p:embeddedFont>
      <p:font typeface="Lora" panose="02000503000000020004" pitchFamily="2" charset="0"/>
      <p:regular r:id="rId30"/>
      <p:bold r:id="rId31"/>
      <p:italic r:id="rId30"/>
      <p:boldItalic r:id="rId32"/>
    </p:embeddedFont>
    <p:embeddedFont>
      <p:font typeface="Lora Bold Italic" panose="02000503000000020004" pitchFamily="2" charset="0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jOg7a30BchcvoNgNlUBk5FBrjU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86"/>
    <p:restoredTop sz="94694"/>
  </p:normalViewPr>
  <p:slideViewPr>
    <p:cSldViewPr snapToGrid="0">
      <p:cViewPr varScale="1">
        <p:scale>
          <a:sx n="97" d="100"/>
          <a:sy n="97" d="100"/>
        </p:scale>
        <p:origin x="216" y="5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46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443" y="605481"/>
            <a:ext cx="5077640" cy="296556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38018" y="3980902"/>
            <a:ext cx="6161196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ru-RU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Что культивирует взаимную ответственность?</a:t>
            </a:r>
          </a:p>
        </p:txBody>
      </p:sp>
      <p:sp>
        <p:nvSpPr>
          <p:cNvPr id="92" name="Google Shape;92;p1"/>
          <p:cNvSpPr txBox="1"/>
          <p:nvPr/>
        </p:nvSpPr>
        <p:spPr>
          <a:xfrm>
            <a:off x="538018" y="5089385"/>
            <a:ext cx="4781700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lvl="0" algn="just">
              <a:buSzPts val="1400"/>
            </a:pPr>
            <a:r>
              <a:rPr lang="ru-RU" dirty="0">
                <a:solidFill>
                  <a:schemeClr val="dk1"/>
                </a:solidFill>
                <a:sym typeface="Josefin Sans"/>
              </a:rPr>
              <a:t>Как поручитель по займу связан с любовью к соплеменнику?</a:t>
            </a:r>
          </a:p>
          <a:p>
            <a:pPr lvl="0" algn="just">
              <a:buSzPts val="1400"/>
            </a:pPr>
            <a:r>
              <a:rPr lang="ru-RU" dirty="0">
                <a:solidFill>
                  <a:schemeClr val="dk1"/>
                </a:solidFill>
                <a:sym typeface="Josefin Sans"/>
              </a:rPr>
              <a:t>И что на самом деле стоит за выражением «Все евреи ответственны друг за друга»?</a:t>
            </a:r>
          </a:p>
        </p:txBody>
      </p:sp>
      <p:sp>
        <p:nvSpPr>
          <p:cNvPr id="93" name="Google Shape;93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i="0" u="none" strike="noStrike" cap="none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 lang="ru-RU" dirty="0"/>
          </a:p>
        </p:txBody>
      </p:sp>
      <p:grpSp>
        <p:nvGrpSpPr>
          <p:cNvPr id="94" name="Google Shape;94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5" name="Google Shape;95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lt1"/>
                  </a:solidFill>
                </a:rPr>
                <a:t> </a:t>
              </a:r>
              <a:r>
                <a:rPr lang="ru-RU" dirty="0" err="1">
                  <a:solidFill>
                    <a:schemeClr val="lt1"/>
                  </a:solidFill>
                </a:rPr>
                <a:t>Ваигаш</a:t>
              </a:r>
              <a:endParaRPr lang="ru-RU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BCE5B148-2FAB-6BF8-F9C5-47BBA9D59DA4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70FB3891-E243-686D-05E6-350ED17B6169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6EA3435C-2993-B481-1E8A-81837BA01F41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R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lang="ru-RU" dirty="0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570B7F7B-5AB2-7B2D-40C4-894ADD687F5E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B9D1E34D-BE54-DE6F-8D3C-A4BCA1C20117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A5FFB9E8-02A0-B18D-DBFA-EFBF6B59D7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3AA03610-E9E2-97BA-B50D-8AE1859A0D4C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91E3C704-805B-005A-2C74-E8F33CDE49FC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lang="ru-RU"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FE815CE9-6E8C-D437-F433-A237F9F2D305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 err="1">
                    <a:solidFill>
                      <a:schemeClr val="lt1"/>
                    </a:solidFill>
                  </a:rPr>
                  <a:t>Ваигаш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554080" y="331979"/>
            <a:ext cx="5356500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А. Ибо твой раб поручился за юношу</a:t>
            </a: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Ваигаш</a:t>
              </a:r>
              <a:endParaRPr lang="ru-RU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41675AA6-AE6F-9AE6-021B-078514D6B36B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D5E76424-12F4-6AA1-3592-490950C1E03C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0E97AE8C-AB0C-A226-707E-7C03A40872D6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87D6B2CD-B303-7D03-2C21-946E33A499F0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DEF2E14A-751F-BA02-BCBF-414E5BA557DC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11E35080-7460-6AFE-F719-AF23ECDE2960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9180EB12-42FF-6878-6EA6-34A245EB83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F7C9578A-F400-DBDA-666F-EC62799468E8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lang="ru-RU"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5614D3DF-164A-251C-9253-1D68D95B8DD3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ru-RU" dirty="0" err="1">
                  <a:solidFill>
                    <a:schemeClr val="lt1"/>
                  </a:solidFill>
                </a:rPr>
                <a:t>Ваигаш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6000" y="1021282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сказал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Исраэлю, отцу своему: “Отправь юношу со мной, и встанем мы, и пойдем, и будем жить и не умрем — как мы, так и дети наши.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Ручаюсь я за него; из моей руки ты можешь истребовать его. Если не приведу я его к тебе и не поставлю его перед тобой, то буду грешен я перед тобой все дни.”</a:t>
            </a: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6000" y="868053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6000" y="99713"/>
            <a:ext cx="34872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lang="ru-RU"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86000" y="48443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43:8-9</a:t>
            </a:r>
          </a:p>
        </p:txBody>
      </p:sp>
      <p:sp>
        <p:nvSpPr>
          <p:cNvPr id="2" name="Google Shape;124;p4">
            <a:extLst>
              <a:ext uri="{FF2B5EF4-FFF2-40B4-BE49-F238E27FC236}">
                <a16:creationId xmlns:a16="http://schemas.microsoft.com/office/drawing/2014/main" id="{515B3F1D-15DD-4657-0694-1034FD289CFF}"/>
              </a:ext>
            </a:extLst>
          </p:cNvPr>
          <p:cNvSpPr/>
          <p:nvPr/>
        </p:nvSpPr>
        <p:spPr>
          <a:xfrm rot="10800000" flipH="1">
            <a:off x="2286000" y="3586141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28;p4">
            <a:extLst>
              <a:ext uri="{FF2B5EF4-FFF2-40B4-BE49-F238E27FC236}">
                <a16:creationId xmlns:a16="http://schemas.microsoft.com/office/drawing/2014/main" id="{66524943-69BA-B314-6F94-BA8EF383A1F6}"/>
              </a:ext>
            </a:extLst>
          </p:cNvPr>
          <p:cNvSpPr txBox="1"/>
          <p:nvPr/>
        </p:nvSpPr>
        <p:spPr>
          <a:xfrm>
            <a:off x="2286000" y="3202524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44:30-34</a:t>
            </a:r>
          </a:p>
        </p:txBody>
      </p:sp>
      <p:sp>
        <p:nvSpPr>
          <p:cNvPr id="6" name="Google Shape;125;p4">
            <a:extLst>
              <a:ext uri="{FF2B5EF4-FFF2-40B4-BE49-F238E27FC236}">
                <a16:creationId xmlns:a16="http://schemas.microsoft.com/office/drawing/2014/main" id="{E419496D-BC53-733C-FA10-627DAA5918B8}"/>
              </a:ext>
            </a:extLst>
          </p:cNvPr>
          <p:cNvSpPr txBox="1"/>
          <p:nvPr/>
        </p:nvSpPr>
        <p:spPr>
          <a:xfrm>
            <a:off x="2286000" y="3701738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теперь, когда приду я к рабу твоему, отцу моему, а юноши не будет с нами, поскольку душа его привязана к душе юноши, случится так, что, увидев, что юноши нет, он умрет. И сведут рабы твои седину раба твоего, отца нашего, в печали в могилу.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 раб твой поручился за юношу перед отцом моим, сказав: “Если не приведу я его обратно к тебе, буду грешен я перед отцом моим все дни.”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5;p4">
            <a:extLst>
              <a:ext uri="{FF2B5EF4-FFF2-40B4-BE49-F238E27FC236}">
                <a16:creationId xmlns:a16="http://schemas.microsoft.com/office/drawing/2014/main" id="{9F233D46-DC1D-52BF-1296-90AC9F293E9B}"/>
              </a:ext>
            </a:extLst>
          </p:cNvPr>
          <p:cNvSpPr txBox="1"/>
          <p:nvPr/>
        </p:nvSpPr>
        <p:spPr>
          <a:xfrm>
            <a:off x="2286000" y="231636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сейчас, позволь рабу твоему остаться вместо юноши рабом господину моему, а юноша пусть вернется с братьями своими. Ибо как смогу я вернуться к отцу моему, если юноши не будет со мной? Не смогу я вынести того горя, которое постигнет отца моего.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35;p5">
            <a:extLst>
              <a:ext uri="{FF2B5EF4-FFF2-40B4-BE49-F238E27FC236}">
                <a16:creationId xmlns:a16="http://schemas.microsoft.com/office/drawing/2014/main" id="{995F3C08-4075-437B-A59B-891185C53D9C}"/>
              </a:ext>
            </a:extLst>
          </p:cNvPr>
          <p:cNvSpPr/>
          <p:nvPr/>
        </p:nvSpPr>
        <p:spPr>
          <a:xfrm rot="10800000" flipH="1">
            <a:off x="2286000" y="2846155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6;p5">
            <a:extLst>
              <a:ext uri="{FF2B5EF4-FFF2-40B4-BE49-F238E27FC236}">
                <a16:creationId xmlns:a16="http://schemas.microsoft.com/office/drawing/2014/main" id="{D308C9A2-73B9-CB2D-30AA-3AFE990380A5}"/>
              </a:ext>
            </a:extLst>
          </p:cNvPr>
          <p:cNvSpPr txBox="1"/>
          <p:nvPr/>
        </p:nvSpPr>
        <p:spPr>
          <a:xfrm>
            <a:off x="2286000" y="2021234"/>
            <a:ext cx="376937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37;p5">
            <a:extLst>
              <a:ext uri="{FF2B5EF4-FFF2-40B4-BE49-F238E27FC236}">
                <a16:creationId xmlns:a16="http://schemas.microsoft.com/office/drawing/2014/main" id="{922837AE-44B7-1EE7-675D-2A92AD5B2735}"/>
              </a:ext>
            </a:extLst>
          </p:cNvPr>
          <p:cNvSpPr txBox="1"/>
          <p:nvPr/>
        </p:nvSpPr>
        <p:spPr>
          <a:xfrm>
            <a:off x="2286000" y="2430763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Талмуд,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Бава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Батра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173</a:t>
            </a:r>
          </a:p>
        </p:txBody>
      </p:sp>
      <p:sp>
        <p:nvSpPr>
          <p:cNvPr id="6" name="Google Shape;138;p5">
            <a:extLst>
              <a:ext uri="{FF2B5EF4-FFF2-40B4-BE49-F238E27FC236}">
                <a16:creationId xmlns:a16="http://schemas.microsoft.com/office/drawing/2014/main" id="{E206D4F0-3D31-6379-A651-D001C92DE652}"/>
              </a:ext>
            </a:extLst>
          </p:cNvPr>
          <p:cNvSpPr txBox="1"/>
          <p:nvPr/>
        </p:nvSpPr>
        <p:spPr>
          <a:xfrm>
            <a:off x="2286000" y="3347650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Тот, кто одалживает деньги с участием поручителя — не взыскивают с поручителя. Если он оговорил, что может взимать с кого захочет — взыскивают с поручителя.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Хуна говорит: «Откуда [учат] о поручителе? Стих гласит: “Ручаюсь я за него; из моей руки ты можешь истребовать его.”»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40;p5">
            <a:extLst>
              <a:ext uri="{FF2B5EF4-FFF2-40B4-BE49-F238E27FC236}">
                <a16:creationId xmlns:a16="http://schemas.microsoft.com/office/drawing/2014/main" id="{C7953474-768D-4C08-D859-C8A9547F9FAB}"/>
              </a:ext>
            </a:extLst>
          </p:cNvPr>
          <p:cNvSpPr txBox="1"/>
          <p:nvPr/>
        </p:nvSpPr>
        <p:spPr>
          <a:xfrm>
            <a:off x="2286000" y="2991321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Денежные гарантии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2286000" y="615532"/>
            <a:ext cx="363908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2286000" y="92199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Ваикра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26:37</a:t>
            </a:r>
          </a:p>
        </p:txBody>
      </p:sp>
      <p:sp>
        <p:nvSpPr>
          <p:cNvPr id="150" name="Google Shape;150;p6"/>
          <p:cNvSpPr txBox="1"/>
          <p:nvPr/>
        </p:nvSpPr>
        <p:spPr>
          <a:xfrm>
            <a:off x="2286000" y="1796178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споткнется о своего брата, убегая словно от меча, но не [будет] преследователя. И не будет [сил] подняться против ваших врагов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2286000" y="1384156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Моральная ответственность</a:t>
            </a:r>
          </a:p>
        </p:txBody>
      </p:sp>
      <p:sp>
        <p:nvSpPr>
          <p:cNvPr id="153" name="Google Shape;153;p6"/>
          <p:cNvSpPr txBox="1"/>
          <p:nvPr/>
        </p:nvSpPr>
        <p:spPr>
          <a:xfrm>
            <a:off x="2286000" y="3176423"/>
            <a:ext cx="91440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споткнется о своего брата»: они будут спотыкаться друг о друга, пытаясь в смятении и замешательстве бежать.</a:t>
            </a:r>
          </a:p>
        </p:txBody>
      </p:sp>
      <p:sp>
        <p:nvSpPr>
          <p:cNvPr id="155" name="Google Shape;155;p6"/>
          <p:cNvSpPr txBox="1"/>
          <p:nvPr/>
        </p:nvSpPr>
        <p:spPr>
          <a:xfrm>
            <a:off x="2286000" y="2828004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164;p7">
            <a:extLst>
              <a:ext uri="{FF2B5EF4-FFF2-40B4-BE49-F238E27FC236}">
                <a16:creationId xmlns:a16="http://schemas.microsoft.com/office/drawing/2014/main" id="{F5F41601-2875-E0F0-C5A2-C73D1E86DED0}"/>
              </a:ext>
            </a:extLst>
          </p:cNvPr>
          <p:cNvSpPr txBox="1"/>
          <p:nvPr/>
        </p:nvSpPr>
        <p:spPr>
          <a:xfrm>
            <a:off x="2183429" y="4184899"/>
            <a:ext cx="7743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Талмуд, </a:t>
            </a: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Санедрин</a:t>
            </a: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27б</a:t>
            </a:r>
          </a:p>
        </p:txBody>
      </p:sp>
      <p:sp>
        <p:nvSpPr>
          <p:cNvPr id="5" name="Google Shape;165;p7">
            <a:extLst>
              <a:ext uri="{FF2B5EF4-FFF2-40B4-BE49-F238E27FC236}">
                <a16:creationId xmlns:a16="http://schemas.microsoft.com/office/drawing/2014/main" id="{51C5CBA8-8474-A9B7-A20C-98E71156F972}"/>
              </a:ext>
            </a:extLst>
          </p:cNvPr>
          <p:cNvSpPr txBox="1"/>
          <p:nvPr/>
        </p:nvSpPr>
        <p:spPr>
          <a:xfrm>
            <a:off x="2286000" y="4535328"/>
            <a:ext cx="91440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споткнется о своего брата» - из-за грехов своего брата. Это учит нас, что все [мы] ответственны друг за друга.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2286000" y="446919"/>
            <a:ext cx="376937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 txBox="1"/>
          <p:nvPr/>
        </p:nvSpPr>
        <p:spPr>
          <a:xfrm>
            <a:off x="2286000" y="86073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Ваикра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Раба 4</a:t>
            </a:r>
          </a:p>
        </p:txBody>
      </p:sp>
      <p:sp>
        <p:nvSpPr>
          <p:cNvPr id="176" name="Google Shape;176;p8"/>
          <p:cNvSpPr txBox="1"/>
          <p:nvPr/>
        </p:nvSpPr>
        <p:spPr>
          <a:xfrm>
            <a:off x="2286000" y="1781923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 рабби Шимон бар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«Это подобно людям, которые сидели на корабле. Один из них взял дрель и начал сверлить под собой. Спутники спросили его: “Что ты делаешь?” Он ответил: “Какое вам дело? Я разве не под собой сверлю ?!” Те ответили: “Вода поднимается; она затопит весь корабль!”</a:t>
            </a:r>
          </a:p>
        </p:txBody>
      </p:sp>
      <p:sp>
        <p:nvSpPr>
          <p:cNvPr id="178" name="Google Shape;178;p8"/>
          <p:cNvSpPr txBox="1"/>
          <p:nvPr/>
        </p:nvSpPr>
        <p:spPr>
          <a:xfrm>
            <a:off x="2286000" y="1339381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 корабль, один народ</a:t>
            </a:r>
          </a:p>
        </p:txBody>
      </p:sp>
      <p:sp>
        <p:nvSpPr>
          <p:cNvPr id="2" name="Google Shape;185;p9">
            <a:extLst>
              <a:ext uri="{FF2B5EF4-FFF2-40B4-BE49-F238E27FC236}">
                <a16:creationId xmlns:a16="http://schemas.microsoft.com/office/drawing/2014/main" id="{C136BE99-0E08-C798-5C26-BC955D146156}"/>
              </a:ext>
            </a:extLst>
          </p:cNvPr>
          <p:cNvSpPr/>
          <p:nvPr/>
        </p:nvSpPr>
        <p:spPr>
          <a:xfrm rot="10800000" flipH="1">
            <a:off x="2286000" y="4362407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6;p9">
            <a:extLst>
              <a:ext uri="{FF2B5EF4-FFF2-40B4-BE49-F238E27FC236}">
                <a16:creationId xmlns:a16="http://schemas.microsoft.com/office/drawing/2014/main" id="{E0513C80-7E81-D91E-2C0C-80EFC50B7E96}"/>
              </a:ext>
            </a:extLst>
          </p:cNvPr>
          <p:cNvSpPr txBox="1"/>
          <p:nvPr/>
        </p:nvSpPr>
        <p:spPr>
          <a:xfrm>
            <a:off x="2286000" y="3632809"/>
            <a:ext cx="376937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87;p9">
            <a:extLst>
              <a:ext uri="{FF2B5EF4-FFF2-40B4-BE49-F238E27FC236}">
                <a16:creationId xmlns:a16="http://schemas.microsoft.com/office/drawing/2014/main" id="{8F87F937-BC8F-0610-8307-0EDBFD7DFC4C}"/>
              </a:ext>
            </a:extLst>
          </p:cNvPr>
          <p:cNvSpPr txBox="1"/>
          <p:nvPr/>
        </p:nvSpPr>
        <p:spPr>
          <a:xfrm>
            <a:off x="2286000" y="4017527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Бен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Иш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Хай, Ки тиса, 1а</a:t>
            </a:r>
          </a:p>
        </p:txBody>
      </p:sp>
      <p:sp>
        <p:nvSpPr>
          <p:cNvPr id="5" name="Google Shape;188;p9">
            <a:extLst>
              <a:ext uri="{FF2B5EF4-FFF2-40B4-BE49-F238E27FC236}">
                <a16:creationId xmlns:a16="http://schemas.microsoft.com/office/drawing/2014/main" id="{BEFD68A1-95B4-8529-6E8A-60F35215CB57}"/>
              </a:ext>
            </a:extLst>
          </p:cNvPr>
          <p:cNvSpPr txBox="1"/>
          <p:nvPr/>
        </p:nvSpPr>
        <p:spPr>
          <a:xfrm>
            <a:off x="2286000" y="4511564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«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Хесед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ла-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алафим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говорится: «Следует перечислять грехи во всех деталях во время покаянной молитвы, даже если их не совершали, потому что все сыны Израиля - единое тело и ответственны друг за друга, - особенно когда была возможность упредить грех, но не сделали этого».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0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2286000" y="356316"/>
            <a:ext cx="376937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2286000" y="89173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Бен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Иш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Хай, Ки тиса, 1а</a:t>
            </a:r>
          </a:p>
        </p:txBody>
      </p:sp>
      <p:sp>
        <p:nvSpPr>
          <p:cNvPr id="199" name="Google Shape;199;p10"/>
          <p:cNvSpPr txBox="1"/>
          <p:nvPr/>
        </p:nvSpPr>
        <p:spPr>
          <a:xfrm>
            <a:off x="2286000" y="1429585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Ахава, сын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Зейры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учил: “Применительно к любым благословениям — даже если человек уже исполнил свою обязанность, он все равно может исполнить обязанность другого.”</a:t>
            </a:r>
          </a:p>
        </p:txBody>
      </p:sp>
      <p:sp>
        <p:nvSpPr>
          <p:cNvPr id="201" name="Google Shape;201;p10"/>
          <p:cNvSpPr txBox="1"/>
          <p:nvPr/>
        </p:nvSpPr>
        <p:spPr>
          <a:xfrm>
            <a:off x="2286000" y="3086550"/>
            <a:ext cx="91440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“Потому что все сыны Израиля ответственны друг за друга в вопросе исполнения заповедей.”</a:t>
            </a:r>
          </a:p>
        </p:txBody>
      </p:sp>
      <p:sp>
        <p:nvSpPr>
          <p:cNvPr id="203" name="Google Shape;203;p10"/>
          <p:cNvSpPr txBox="1"/>
          <p:nvPr/>
        </p:nvSpPr>
        <p:spPr>
          <a:xfrm>
            <a:off x="2286000" y="2596227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1"/>
          <p:cNvSpPr txBox="1"/>
          <p:nvPr/>
        </p:nvSpPr>
        <p:spPr>
          <a:xfrm>
            <a:off x="289725" y="152407"/>
            <a:ext cx="4577400" cy="44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Почему я должен служить поручителем за кого-то другого?</a:t>
            </a:r>
          </a:p>
        </p:txBody>
      </p:sp>
      <p:sp>
        <p:nvSpPr>
          <p:cNvPr id="211" name="Google Shape;211;p11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</a:t>
            </a:r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Torah</a:t>
            </a:r>
            <a:endParaRPr lang="ru-RU" dirty="0"/>
          </a:p>
        </p:txBody>
      </p:sp>
      <p:grpSp>
        <p:nvGrpSpPr>
          <p:cNvPr id="212" name="Google Shape;212;p1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13" name="Google Shape;213;p1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Ваигаш</a:t>
              </a:r>
              <a:endPara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F0FEB908-A316-4B20-3E1E-B45823CA83B3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2AB2055D-158F-B43E-AA51-1373B7C48004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4C69CD93-CD67-4A5C-25FA-AC45050560E1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ADC10496-3360-6FD8-1AAB-1BFE616F3593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D3FFB069-53FA-4799-02C1-174D36462AAC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DE660717-342D-A2D0-CF4C-C65AAD842B6A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09F8DB44-369D-F34A-AB9E-59FB3BAAE11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05D8ECF5-1588-8B8F-CFA9-318D810C3489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8EE0F7E7-B0E9-10A1-D528-DE7EEE2669D9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ru-RU" dirty="0" err="1">
                  <a:solidFill>
                    <a:schemeClr val="lt1"/>
                  </a:solidFill>
                </a:rPr>
                <a:t>Ваигаш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2"/>
          <p:cNvSpPr txBox="1"/>
          <p:nvPr/>
        </p:nvSpPr>
        <p:spPr>
          <a:xfrm>
            <a:off x="2285029" y="849567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приводит от имени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 поучение об уникальности пути хасидизма после его возвращения из первой поездки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Межирич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как и другие его ранние поучения, оно имеет весьма лаконичную форму.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 учат, что “все сыны Израиля ответственны друг за друга.” Слово «ответственны» (ивр.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аревим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имеет три значения: «ответственность», «переплетение» и «сладость».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означает, что любой еврей должен быть дорог («сладость»), нужно быть вовлеченным в его жизнь («переплетение») и чувствовать за него ответственность.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Выражение «все сыны Израиля ответственны друг за друга» в контексте еврейского закона означает, что мы ответственны за своих еврейских соплеменников. У всякого закона есть логика и причина, и причина данного закона заключается в том, что между евреями существует взаимосвязь.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 того, эти отношения не навязаны нам против воли, они нам приятны и желанны.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2" name="Google Shape;222;p12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2"/>
          <p:cNvSpPr txBox="1"/>
          <p:nvPr/>
        </p:nvSpPr>
        <p:spPr>
          <a:xfrm>
            <a:off x="2285029" y="513776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 значения слова </a:t>
            </a: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арев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" y="-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4"/>
          <p:cNvSpPr txBox="1"/>
          <p:nvPr/>
        </p:nvSpPr>
        <p:spPr>
          <a:xfrm>
            <a:off x="2286000" y="1174051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Последнее связано со способностью души наслаждаться, имеющей по сравнению с другими наибольшую силу. Мы ясно видим это в том, что даже когда что-то дается нам тяжело и болезненно, если мы твердо намерены получить от этого удовольствие, то оно не заставит себя ждать.</a:t>
            </a:r>
          </a:p>
        </p:txBody>
      </p:sp>
      <p:sp>
        <p:nvSpPr>
          <p:cNvPr id="242" name="Google Shape;242;p14"/>
          <p:cNvSpPr txBox="1"/>
          <p:nvPr/>
        </p:nvSpPr>
        <p:spPr>
          <a:xfrm>
            <a:off x="2313990" y="821648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Способность наслаждаться</a:t>
            </a:r>
          </a:p>
        </p:txBody>
      </p:sp>
      <p:sp>
        <p:nvSpPr>
          <p:cNvPr id="2" name="Google Shape;249;p15">
            <a:extLst>
              <a:ext uri="{FF2B5EF4-FFF2-40B4-BE49-F238E27FC236}">
                <a16:creationId xmlns:a16="http://schemas.microsoft.com/office/drawing/2014/main" id="{9AFF6BEA-7DC9-2948-C8CC-A6FA49E77DFF}"/>
              </a:ext>
            </a:extLst>
          </p:cNvPr>
          <p:cNvSpPr txBox="1"/>
          <p:nvPr/>
        </p:nvSpPr>
        <p:spPr>
          <a:xfrm>
            <a:off x="2313991" y="3155015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практическим образом отразилось в еврейском законе. Шаббатом предписано наслаждаться так же, как запрещен в этот день добровольный пост. Исключением же составляет пост в связи с дурным сном. И это не идет вразрез требованию о субботнем покое и наслаждении, потому что в данном случае, если человек не будет держать этот пост, опечалиться, а, наложив его на себя — будет уверен, что пост отменит суровый приговор Свыше. Таким образом, пост этому человеку приносит покой.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51;p15">
            <a:extLst>
              <a:ext uri="{FF2B5EF4-FFF2-40B4-BE49-F238E27FC236}">
                <a16:creationId xmlns:a16="http://schemas.microsoft.com/office/drawing/2014/main" id="{A58AE4BC-AB96-87CD-4355-52459B17FF64}"/>
              </a:ext>
            </a:extLst>
          </p:cNvPr>
          <p:cNvSpPr txBox="1"/>
          <p:nvPr/>
        </p:nvSpPr>
        <p:spPr>
          <a:xfrm>
            <a:off x="2313990" y="2790020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 наслаждения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6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6"/>
          <p:cNvSpPr txBox="1"/>
          <p:nvPr/>
        </p:nvSpPr>
        <p:spPr>
          <a:xfrm>
            <a:off x="2286000" y="386289"/>
            <a:ext cx="389488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6"/>
          <p:cNvSpPr txBox="1"/>
          <p:nvPr/>
        </p:nvSpPr>
        <p:spPr>
          <a:xfrm>
            <a:off x="2209800" y="905401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Шульхан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Арух а-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288:3</a:t>
            </a:r>
          </a:p>
        </p:txBody>
      </p:sp>
      <p:sp>
        <p:nvSpPr>
          <p:cNvPr id="261" name="Google Shape;261;p16"/>
          <p:cNvSpPr txBox="1"/>
          <p:nvPr/>
        </p:nvSpPr>
        <p:spPr>
          <a:xfrm>
            <a:off x="2286000" y="1429585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 в Шаббат разрешается брать на себя пост из-за дурного сна, увиденного в этот же день, так как он столь же быстро способствует отмене сурового приговора Свыше, если совершается в день сна, как и огонь сжигает лен. И мудрецы разрешили такое лишь, чтобы отменить суровый приговор. Кроме того, это не считается абсолютным пренебрежением наслаждением Шаббата, поскольку человек будет расстроен из-за сна, если не возьмет на себя пост. А если возьмет, то будет уверен, что это отменит суровый приговор Свыше. Значит этот пост для него наслаждение.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7"/>
          <p:cNvSpPr txBox="1"/>
          <p:nvPr/>
        </p:nvSpPr>
        <p:spPr>
          <a:xfrm>
            <a:off x="2286000" y="2632892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находим подобное относительно людей, которые занимаются интеллектуальными вопросами. Талмуд говорит, что “человек должен всегда изучать те места в Торе, которые желает его сердце”. Поскольку человек желает учиться в конкретной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йешиве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изучать конкретные вопросы, он будет успешен в своих занятиях. Хотя успех в учебе зависит от аналитических способностей, достижение в ней успеха обусловлено лишь наслаждением постигаемым предметом, местом изучения и учителем. Когда это наслаждение есть, студент сможет познать предмет лучше, глубже и легче. Удовольствие оказывает влияние даже на разум, а его влияние на эмоции еще сильнее. Люди любят то, что доставляет им удовольствие, и боятся того, что причиняет им страдания. И гораздо большее влияние оно оказывает на другие способности.</a:t>
            </a:r>
          </a:p>
        </p:txBody>
      </p:sp>
      <p:sp>
        <p:nvSpPr>
          <p:cNvPr id="270" name="Google Shape;270;p17"/>
          <p:cNvSpPr/>
          <p:nvPr/>
        </p:nvSpPr>
        <p:spPr>
          <a:xfrm rot="10800000" flipH="1">
            <a:off x="2286000" y="26590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7"/>
          <p:cNvSpPr txBox="1">
            <a:spLocks noGrp="1"/>
          </p:cNvSpPr>
          <p:nvPr>
            <p:ph type="title"/>
          </p:nvPr>
        </p:nvSpPr>
        <p:spPr>
          <a:xfrm>
            <a:off x="2286000" y="-6096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7"/>
          <p:cNvSpPr txBox="1"/>
          <p:nvPr/>
        </p:nvSpPr>
        <p:spPr>
          <a:xfrm>
            <a:off x="2286000" y="2298896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 глубокое исследование</a:t>
            </a:r>
          </a:p>
        </p:txBody>
      </p:sp>
      <p:sp>
        <p:nvSpPr>
          <p:cNvPr id="274" name="Google Shape;274;p17"/>
          <p:cNvSpPr txBox="1"/>
          <p:nvPr/>
        </p:nvSpPr>
        <p:spPr>
          <a:xfrm>
            <a:off x="2286000" y="361706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 закон вытекает из “Учения Истины”, и, очевидно, речь не идет здесь о ложном наслаждении, но о том, которое истинным мерилом Торы определяется как подлинное. Поскольку человек решает, что, не взяв на себя пост, он будет опечален, а взяв, испытает радость, это его решение превращает пост в настоящее наслаждение.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9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9"/>
          <p:cNvSpPr txBox="1"/>
          <p:nvPr/>
        </p:nvSpPr>
        <p:spPr>
          <a:xfrm>
            <a:off x="2286000" y="530623"/>
            <a:ext cx="402899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8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9"/>
          <p:cNvSpPr txBox="1"/>
          <p:nvPr/>
        </p:nvSpPr>
        <p:spPr>
          <a:xfrm>
            <a:off x="2286000" y="915323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Талмуд, Авода Зара 19a</a:t>
            </a:r>
          </a:p>
        </p:txBody>
      </p:sp>
      <p:sp>
        <p:nvSpPr>
          <p:cNvPr id="293" name="Google Shape;293;p19"/>
          <p:cNvSpPr txBox="1"/>
          <p:nvPr/>
        </p:nvSpPr>
        <p:spPr>
          <a:xfrm>
            <a:off x="2286000" y="1429585"/>
            <a:ext cx="91440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“Ибо желает он лишь учения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:”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говорит: “Человек должен всегда изучать те места в Торе, которые желает его сердце”</a:t>
            </a:r>
          </a:p>
        </p:txBody>
      </p:sp>
      <p:sp>
        <p:nvSpPr>
          <p:cNvPr id="295" name="Google Shape;295;p19"/>
          <p:cNvSpPr txBox="1"/>
          <p:nvPr/>
        </p:nvSpPr>
        <p:spPr>
          <a:xfrm>
            <a:off x="2286000" y="2816393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«Те места в Торе, которые желает его сердце»: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 преподаватель учит с ним тот трактат, который желает ученик, ибо если будет изучать с ним иной трактат, тот его не запомнит, поскольку сердце идет вслед за своим желанием.</a:t>
            </a:r>
          </a:p>
        </p:txBody>
      </p:sp>
      <p:sp>
        <p:nvSpPr>
          <p:cNvPr id="297" name="Google Shape;297;p19"/>
          <p:cNvSpPr txBox="1"/>
          <p:nvPr/>
        </p:nvSpPr>
        <p:spPr>
          <a:xfrm>
            <a:off x="2286000" y="2362915"/>
            <a:ext cx="56511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304;p20">
            <a:extLst>
              <a:ext uri="{FF2B5EF4-FFF2-40B4-BE49-F238E27FC236}">
                <a16:creationId xmlns:a16="http://schemas.microsoft.com/office/drawing/2014/main" id="{58E49B52-8CEB-DB64-7EC7-C36A2E720EC9}"/>
              </a:ext>
            </a:extLst>
          </p:cNvPr>
          <p:cNvSpPr/>
          <p:nvPr/>
        </p:nvSpPr>
        <p:spPr>
          <a:xfrm rot="10800000" flipH="1">
            <a:off x="2286000" y="4782405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05;p20">
            <a:extLst>
              <a:ext uri="{FF2B5EF4-FFF2-40B4-BE49-F238E27FC236}">
                <a16:creationId xmlns:a16="http://schemas.microsoft.com/office/drawing/2014/main" id="{1B968CB4-9B21-6FA7-CA3D-0A20188FB775}"/>
              </a:ext>
            </a:extLst>
          </p:cNvPr>
          <p:cNvSpPr txBox="1"/>
          <p:nvPr/>
        </p:nvSpPr>
        <p:spPr>
          <a:xfrm>
            <a:off x="2286000" y="4023217"/>
            <a:ext cx="4636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9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06;p20">
            <a:extLst>
              <a:ext uri="{FF2B5EF4-FFF2-40B4-BE49-F238E27FC236}">
                <a16:creationId xmlns:a16="http://schemas.microsoft.com/office/drawing/2014/main" id="{8A540F3E-F202-02C0-389E-87732683E774}"/>
              </a:ext>
            </a:extLst>
          </p:cNvPr>
          <p:cNvSpPr txBox="1"/>
          <p:nvPr/>
        </p:nvSpPr>
        <p:spPr>
          <a:xfrm>
            <a:off x="2286000" y="440793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Кодеш т. 9, стр. 257</a:t>
            </a:r>
          </a:p>
        </p:txBody>
      </p:sp>
      <p:sp>
        <p:nvSpPr>
          <p:cNvPr id="5" name="Google Shape;307;p20">
            <a:extLst>
              <a:ext uri="{FF2B5EF4-FFF2-40B4-BE49-F238E27FC236}">
                <a16:creationId xmlns:a16="http://schemas.microsoft.com/office/drawing/2014/main" id="{89ABDA33-B129-8A81-96DC-77D05A91D1AC}"/>
              </a:ext>
            </a:extLst>
          </p:cNvPr>
          <p:cNvSpPr txBox="1"/>
          <p:nvPr/>
        </p:nvSpPr>
        <p:spPr>
          <a:xfrm>
            <a:off x="2286000" y="4941937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 забывчивости, о которой вы пишите… Учите то, чего хочет ваше сердце, а, устав и утомившись, переключитесь на другой предмет, а именно на Талмуд. Учите наизусть Мишну, но не напрягайте сильно память; позвольте ей отдохнуть. Все это, безусловно, укрепит вашу память.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1"/>
          <p:cNvSpPr/>
          <p:nvPr/>
        </p:nvSpPr>
        <p:spPr>
          <a:xfrm rot="10800000" flipH="1">
            <a:off x="2326615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1"/>
          <p:cNvSpPr txBox="1"/>
          <p:nvPr/>
        </p:nvSpPr>
        <p:spPr>
          <a:xfrm>
            <a:off x="2326622" y="529453"/>
            <a:ext cx="376937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10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1"/>
          <p:cNvSpPr txBox="1"/>
          <p:nvPr/>
        </p:nvSpPr>
        <p:spPr>
          <a:xfrm>
            <a:off x="2224062" y="914173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Кодеш. т. 18, стр. 7</a:t>
            </a:r>
          </a:p>
        </p:txBody>
      </p:sp>
      <p:sp>
        <p:nvSpPr>
          <p:cNvPr id="318" name="Google Shape;318;p21"/>
          <p:cNvSpPr txBox="1"/>
          <p:nvPr/>
        </p:nvSpPr>
        <p:spPr>
          <a:xfrm>
            <a:off x="2286000" y="1429585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 сонливости во время занятий, о которой вы пишете… Одно из решений - изучение того, что пожелает ваше сердце, и время от времени смена тем; то есть не следует проводить долгие часы над одной и той же темой и используя один и тот же способ изучения.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2"/>
          <p:cNvSpPr txBox="1"/>
          <p:nvPr/>
        </p:nvSpPr>
        <p:spPr>
          <a:xfrm>
            <a:off x="2285029" y="1817227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Ощущение удовольствия влияет не только на наши нематериальные способности, но и на физическое тело, как в истории Талмуда о римском императоре Веспасиане. Когда он получил новость о том, что вскоре станет императором, это принесло ему настолько большое удовольствие, что кости его ног расширились, во исполнение сказанного: “Хорошие новости утучняют кость”. Это не столь явное изменение в размерах, как рост волос или ногтей, за которым мы можем наблюдать в течение короткого времени. И не столь заметное, как рост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плоти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вызванный пищей и питьем..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 не менее, “хорошие новости”, которые приносят человеку удовольствие, “утучняют кость,” вызывая увеличение в размерах костей ног.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7" name="Google Shape;327;p22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2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2"/>
          <p:cNvSpPr txBox="1"/>
          <p:nvPr/>
        </p:nvSpPr>
        <p:spPr>
          <a:xfrm>
            <a:off x="2285029" y="139179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Расширение костей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4"/>
          <p:cNvSpPr/>
          <p:nvPr/>
        </p:nvSpPr>
        <p:spPr>
          <a:xfrm rot="10800000" flipH="1">
            <a:off x="2326615" y="589435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4"/>
          <p:cNvSpPr txBox="1"/>
          <p:nvPr/>
        </p:nvSpPr>
        <p:spPr>
          <a:xfrm>
            <a:off x="2326621" y="-45720"/>
            <a:ext cx="398453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11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4"/>
          <p:cNvSpPr txBox="1"/>
          <p:nvPr/>
        </p:nvSpPr>
        <p:spPr>
          <a:xfrm>
            <a:off x="2224046" y="293280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Талмуд, Гитин, 56б</a:t>
            </a:r>
          </a:p>
        </p:txBody>
      </p:sp>
      <p:sp>
        <p:nvSpPr>
          <p:cNvPr id="348" name="Google Shape;348;p24"/>
          <p:cNvSpPr txBox="1"/>
          <p:nvPr/>
        </p:nvSpPr>
        <p:spPr>
          <a:xfrm>
            <a:off x="2286000" y="677632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разгаре их разговора прибыл посланник из Рима и сказал Веспасиану: “Встань, ибо император умер, и знатные люди Рима планируют посадить тебя во главе и [сделать тебя следующим императором].”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тот момент Веспасиан надел лишь один ботинок. Когда он попытался надеть другой, тот не налез. Затем он попытался снять ботинок, который уже надел — тот не снимался. Он воскликнул: “Что это?”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Раббан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успокоил его: “Не расстраивайся, ибо к тебе пришла добрая весть. Как написано: ‘Хорошие новости утучняют кость’ ”</a:t>
            </a:r>
          </a:p>
        </p:txBody>
      </p:sp>
      <p:sp>
        <p:nvSpPr>
          <p:cNvPr id="5" name="Google Shape;359;p25">
            <a:extLst>
              <a:ext uri="{FF2B5EF4-FFF2-40B4-BE49-F238E27FC236}">
                <a16:creationId xmlns:a16="http://schemas.microsoft.com/office/drawing/2014/main" id="{AA409D58-CD07-7C7A-2A75-9CA25A488969}"/>
              </a:ext>
            </a:extLst>
          </p:cNvPr>
          <p:cNvSpPr txBox="1"/>
          <p:nvPr/>
        </p:nvSpPr>
        <p:spPr>
          <a:xfrm>
            <a:off x="2286000" y="3904874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Веспасиан спросил: “Каково средство? [Что я должен сделать, чтобы надеть ботинок?]”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Раббан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ответил: “Пусть кто-то, кем ты недоволен, пройдет перед тобой, как написано: ‘Сокрушенный дух иссушает кости’” [Веспасиан] сделал так, и [его ботинок] налез.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6"/>
          <p:cNvSpPr/>
          <p:nvPr/>
        </p:nvSpPr>
        <p:spPr>
          <a:xfrm rot="10800000" flipH="1">
            <a:off x="2285029" y="47515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6"/>
          <p:cNvSpPr txBox="1">
            <a:spLocks noGrp="1"/>
          </p:cNvSpPr>
          <p:nvPr>
            <p:ph type="title"/>
          </p:nvPr>
        </p:nvSpPr>
        <p:spPr>
          <a:xfrm>
            <a:off x="2285030" y="14829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6"/>
          <p:cNvSpPr txBox="1"/>
          <p:nvPr/>
        </p:nvSpPr>
        <p:spPr>
          <a:xfrm>
            <a:off x="2285029" y="75171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Радость создает между нами связь</a:t>
            </a:r>
          </a:p>
        </p:txBody>
      </p:sp>
      <p:sp>
        <p:nvSpPr>
          <p:cNvPr id="2" name="Google Shape;367;p26">
            <a:extLst>
              <a:ext uri="{FF2B5EF4-FFF2-40B4-BE49-F238E27FC236}">
                <a16:creationId xmlns:a16="http://schemas.microsoft.com/office/drawing/2014/main" id="{03563FB8-3B0D-C42A-D9B5-02CDEEB4A8C8}"/>
              </a:ext>
            </a:extLst>
          </p:cNvPr>
          <p:cNvSpPr txBox="1"/>
          <p:nvPr/>
        </p:nvSpPr>
        <p:spPr>
          <a:xfrm>
            <a:off x="2285029" y="1177147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отношения с соплеменниками не должны исчерпываться лишь любовью (чувствами) и интеллектуальной оценкой (разумом) его личного состояния и чувств. Само существование нашего собрата должно быть для нас отрадой и наслаждением, и эта установка затем естественным образом переходит в разум и чувства, в какой бы степени это ни было необходимо.</a:t>
            </a:r>
          </a:p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 образом, наша связь с другими евреями - это не вынужденные отношения, не случайное нахождение в рядах еврейского народа, связывающее нас с ними.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не будет очередным фактом, который не нас не затронет, или чем-то, что мы чувствуем, потому что заповедано “любить ближнего, как самих себя,” или что-то, что мы интеллектуально ценим как результат принадлежности к “святому народу.” Эта взаимосвязь будет лежать гораздо глубже и выйдет за рамки интеллектуального познания. Это будет радость и удовольствие, исходящие из самой глубины нашего существа..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67;p26">
            <a:extLst>
              <a:ext uri="{FF2B5EF4-FFF2-40B4-BE49-F238E27FC236}">
                <a16:creationId xmlns:a16="http://schemas.microsoft.com/office/drawing/2014/main" id="{97B0C25B-EE0B-064F-551E-8881834CE429}"/>
              </a:ext>
            </a:extLst>
          </p:cNvPr>
          <p:cNvSpPr txBox="1"/>
          <p:nvPr/>
        </p:nvSpPr>
        <p:spPr>
          <a:xfrm>
            <a:off x="2285029" y="1329547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таков порядок в поучении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(по нисходящей): первое значение слова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аревут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это “сладость,” которое приводит нас ко второму значению - “переплетение”.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 образом, когда говорится, что следует проявлять ответственность и любовь к своему собрата, делать это надо, включая третье значение слова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аревут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т.е. испытывая от этого радость и счастье. Вся эта цепочка работает, потому что первый шаг - это осознание “ценности” наших еврейских собратьев.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29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29"/>
          <p:cNvSpPr txBox="1"/>
          <p:nvPr/>
        </p:nvSpPr>
        <p:spPr>
          <a:xfrm>
            <a:off x="2285029" y="1240526"/>
            <a:ext cx="67656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Поручительство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Йеуды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 безопасность Биньямина учит нас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алахическому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принципу ответственности между кредитором и заемщиком.</a:t>
            </a:r>
          </a:p>
          <a:p>
            <a:pPr marL="12700" marR="5080" lvl="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Моральная ответственность касается всех евреев: каждый отдельный человек ответственен за духовное состояние всей общины - “Все евреи ответственны друг за друга.”</a:t>
            </a:r>
          </a:p>
          <a:p>
            <a:pPr marL="12700" marR="5080" lvl="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 принцип объясняет, почему во время покаянной молитвы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Кипура мы исповедуемся в грехах, совершенных обществом в целом, и почему один человек вправе произнести благословение от имени другого. Мы связаны друг с другом и ответственны друг за друга.</a:t>
            </a:r>
          </a:p>
        </p:txBody>
      </p:sp>
      <p:sp>
        <p:nvSpPr>
          <p:cNvPr id="395" name="Google Shape;395;p29"/>
          <p:cNvSpPr/>
          <p:nvPr/>
        </p:nvSpPr>
        <p:spPr>
          <a:xfrm rot="10800000" flipH="1">
            <a:off x="2285029" y="101259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9"/>
          <p:cNvSpPr txBox="1">
            <a:spLocks noGrp="1"/>
          </p:cNvSpPr>
          <p:nvPr>
            <p:ph type="title"/>
          </p:nvPr>
        </p:nvSpPr>
        <p:spPr>
          <a:xfrm>
            <a:off x="2285030" y="68573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</a:p>
        </p:txBody>
      </p:sp>
      <p:pic>
        <p:nvPicPr>
          <p:cNvPr id="397" name="Google Shape;397;p29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30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0"/>
          <p:cNvSpPr txBox="1"/>
          <p:nvPr/>
        </p:nvSpPr>
        <p:spPr>
          <a:xfrm>
            <a:off x="2285029" y="915139"/>
            <a:ext cx="67656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 из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Межирича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подчеркивает, что слово “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аревим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(поручители) имеет три значения: “сладость”, “переплетение” и “ответственность”. Каждый еврей должен находить другого еврея хорошим, чувствовать связь с ним и действовать как его поручитель.</a:t>
            </a:r>
            <a:b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 объясняет, что эти идеи взаимосвязаны:</a:t>
            </a:r>
          </a:p>
          <a:p>
            <a:pPr marL="12700" marR="5080" lvl="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начинается с наслаждения, самой сильной способности души, которая оказывает влияние на разум и даже вызывает физические изменения.</a:t>
            </a:r>
          </a:p>
          <a:p>
            <a:pPr marL="12700" marR="5080" lvl="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еврей приучит себя получать удовольствие от существования другого еврея, сам собой он будет наслаждаться общением с ним и охотно возьмет на себя финансовую или моральную ответственность за него.</a:t>
            </a:r>
          </a:p>
        </p:txBody>
      </p:sp>
      <p:sp>
        <p:nvSpPr>
          <p:cNvPr id="405" name="Google Shape;405;p30"/>
          <p:cNvSpPr/>
          <p:nvPr/>
        </p:nvSpPr>
        <p:spPr>
          <a:xfrm rot="10800000" flipH="1">
            <a:off x="2285029" y="60111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30"/>
          <p:cNvSpPr txBox="1">
            <a:spLocks noGrp="1"/>
          </p:cNvSpPr>
          <p:nvPr>
            <p:ph type="title"/>
          </p:nvPr>
        </p:nvSpPr>
        <p:spPr>
          <a:xfrm>
            <a:off x="2285030" y="27425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</a:p>
        </p:txBody>
      </p:sp>
      <p:pic>
        <p:nvPicPr>
          <p:cNvPr id="407" name="Google Shape;407;p30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1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1"/>
          <p:cNvSpPr txBox="1"/>
          <p:nvPr/>
        </p:nvSpPr>
        <p:spPr>
          <a:xfrm>
            <a:off x="2285029" y="1310338"/>
            <a:ext cx="67656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 к усилению взаимной ответственности начинается не с убеждения других, а с работы над собой - с того, что мы начинаем видеть ценность в других и находить радость в общении с ними. С этой позиции мы всегда сможем помочь ближнему.</a:t>
            </a:r>
          </a:p>
        </p:txBody>
      </p:sp>
      <p:sp>
        <p:nvSpPr>
          <p:cNvPr id="415" name="Google Shape;415;p31"/>
          <p:cNvSpPr/>
          <p:nvPr/>
        </p:nvSpPr>
        <p:spPr>
          <a:xfrm rot="10800000" flipH="1">
            <a:off x="2285029" y="101259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1"/>
          <p:cNvSpPr txBox="1">
            <a:spLocks noGrp="1"/>
          </p:cNvSpPr>
          <p:nvPr>
            <p:ph type="title"/>
          </p:nvPr>
        </p:nvSpPr>
        <p:spPr>
          <a:xfrm>
            <a:off x="2285030" y="68573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Вывод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2282</Words>
  <Application>Microsoft Macintosh PowerPoint</Application>
  <PresentationFormat>מסך רחב</PresentationFormat>
  <Paragraphs>135</Paragraphs>
  <Slides>22</Slides>
  <Notes>21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31" baseType="lpstr">
      <vt:lpstr>Calibri</vt:lpstr>
      <vt:lpstr>CeraGR-Medium</vt:lpstr>
      <vt:lpstr>Lora</vt:lpstr>
      <vt:lpstr>Segoe UI Black</vt:lpstr>
      <vt:lpstr>Lora Bold Italic</vt:lpstr>
      <vt:lpstr>Arial Black</vt:lpstr>
      <vt:lpstr>Josefin Sans</vt:lpstr>
      <vt:lpstr>Arial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КЛЮЧЕВЫЕ МОМЕНТЫ</vt:lpstr>
      <vt:lpstr>КЛЮЧЕВЫЕ МОМЕНТЫ</vt:lpstr>
      <vt:lpstr>Вывод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7</cp:revision>
  <dcterms:created xsi:type="dcterms:W3CDTF">2021-05-12T22:42:43Z</dcterms:created>
  <dcterms:modified xsi:type="dcterms:W3CDTF">2025-12-18T17:48:49Z</dcterms:modified>
</cp:coreProperties>
</file>