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0" r:id="rId5"/>
    <p:sldId id="261" r:id="rId6"/>
    <p:sldId id="263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7" r:id="rId18"/>
    <p:sldId id="446" r:id="rId19"/>
    <p:sldId id="278" r:id="rId20"/>
    <p:sldId id="282" r:id="rId21"/>
    <p:sldId id="284" r:id="rId22"/>
    <p:sldId id="286" r:id="rId23"/>
    <p:sldId id="287" r:id="rId24"/>
    <p:sldId id="288" r:id="rId25"/>
    <p:sldId id="445" r:id="rId26"/>
  </p:sldIdLst>
  <p:sldSz cx="12192000" cy="6858000"/>
  <p:notesSz cx="6858000" cy="9144000"/>
  <p:embeddedFontLst>
    <p:embeddedFont>
      <p:font typeface="Arial Black" panose="020B0604020202020204" pitchFamily="34" charset="0"/>
      <p:bold r:id="rId28"/>
    </p:embeddedFont>
    <p:embeddedFont>
      <p:font typeface="CeraGR-Medium" pitchFamily="2" charset="0"/>
      <p:regular r:id="rId29"/>
    </p:embeddedFont>
    <p:embeddedFont>
      <p:font typeface="Josefin Sans" pitchFamily="2" charset="0"/>
      <p:regular r:id="rId30"/>
      <p:bold r:id="rId31"/>
      <p:italic r:id="rId32"/>
      <p:boldItalic r:id="rId33"/>
    </p:embeddedFont>
    <p:embeddedFont>
      <p:font typeface="Lora" panose="02000503000000020004" pitchFamily="2" charset="0"/>
      <p:regular r:id="rId34"/>
      <p:bold r:id="rId35"/>
      <p:italic r:id="rId36"/>
      <p:boldItalic r:id="rId37"/>
    </p:embeddedFont>
    <p:embeddedFont>
      <p:font typeface="Lora Bold Italic" panose="02000503000000020004" pitchFamily="2" charset="0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hh1SOjipHY6Rd099oZn7hD70F/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3"/>
    <p:restoredTop sz="94694"/>
  </p:normalViewPr>
  <p:slideViewPr>
    <p:cSldViewPr snapToGrid="0">
      <p:cViewPr varScale="1">
        <p:scale>
          <a:sx n="103" d="100"/>
          <a:sy n="103" d="100"/>
        </p:scale>
        <p:origin x="200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>
          <a:extLst>
            <a:ext uri="{FF2B5EF4-FFF2-40B4-BE49-F238E27FC236}">
              <a16:creationId xmlns:a16="http://schemas.microsoft.com/office/drawing/2014/main" id="{3F26355E-001D-A897-D02B-316BF16D5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2:notes">
            <a:extLst>
              <a:ext uri="{FF2B5EF4-FFF2-40B4-BE49-F238E27FC236}">
                <a16:creationId xmlns:a16="http://schemas.microsoft.com/office/drawing/2014/main" id="{F6098CB2-7D7B-9EB6-7091-376863D6EF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:notes">
            <a:extLst>
              <a:ext uri="{FF2B5EF4-FFF2-40B4-BE49-F238E27FC236}">
                <a16:creationId xmlns:a16="http://schemas.microsoft.com/office/drawing/2014/main" id="{BB52490F-6C12-9256-9A12-9C63CE4E1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2:notes">
            <a:extLst>
              <a:ext uri="{FF2B5EF4-FFF2-40B4-BE49-F238E27FC236}">
                <a16:creationId xmlns:a16="http://schemas.microsoft.com/office/drawing/2014/main" id="{F39F9260-DF2D-F24E-BC32-EA1DB5C483B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928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125" y="370703"/>
            <a:ext cx="5963709" cy="344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461684" y="4685807"/>
            <a:ext cx="56205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indent="0">
              <a:buSzPts val="2700"/>
              <a:buFont typeface="Arial"/>
              <a:buNone/>
            </a:pP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Жить</a:t>
            </a:r>
            <a:r>
              <a:rPr lang="iw-IL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как</a:t>
            </a:r>
            <a:r>
              <a:rPr lang="iw-IL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Святая</a:t>
            </a:r>
            <a:r>
              <a:rPr lang="iw-IL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iw-IL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Земля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461686" y="5496269"/>
            <a:ext cx="5162700" cy="873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lvl="0" indent="0" algn="just">
              <a:buSzPts val="1400"/>
              <a:buFont typeface="Arial"/>
              <a:buNone/>
            </a:pPr>
            <a:r>
              <a:rPr lang="iw-IL" dirty="0">
                <a:solidFill>
                  <a:schemeClr val="dk1"/>
                </a:solidFill>
                <a:sym typeface="Josefin Sans"/>
              </a:rPr>
              <a:t>НЕЗАВИСИМО ОТ ТОГО, ЖИВЕМ МЫ </a:t>
            </a:r>
            <a:r>
              <a:rPr lang="iw-IL" dirty="0" err="1">
                <a:solidFill>
                  <a:schemeClr val="dk1"/>
                </a:solidFill>
                <a:sym typeface="Josefin Sans"/>
              </a:rPr>
              <a:t>В</a:t>
            </a:r>
            <a:r>
              <a:rPr lang="iw-IL" dirty="0">
                <a:solidFill>
                  <a:schemeClr val="dk1"/>
                </a:solidFill>
                <a:sym typeface="Josefin Sans"/>
              </a:rPr>
              <a:t> ИЗРАИЛЕ ИЛИ </a:t>
            </a:r>
            <a:r>
              <a:rPr lang="iw-IL" dirty="0" err="1">
                <a:solidFill>
                  <a:schemeClr val="dk1"/>
                </a:solidFill>
                <a:sym typeface="Josefin Sans"/>
              </a:rPr>
              <a:t>В</a:t>
            </a:r>
            <a:r>
              <a:rPr lang="iw-IL" dirty="0">
                <a:solidFill>
                  <a:schemeClr val="dk1"/>
                </a:solidFill>
                <a:sym typeface="Josefin Sans"/>
              </a:rPr>
              <a:t> ДИАСПОРЕ, ПОДХОД КО ВСЕМУ ДОЛЖЕН БЫТЬ ТАКИМ: ТРЕБУЕТСЯ ПОСТОЯННОЕ ОЩУЩЕНИЕ ПРИСУТСТВИЯ Б-ГА </a:t>
            </a:r>
            <a:r>
              <a:rPr lang="iw-IL" dirty="0" err="1">
                <a:solidFill>
                  <a:schemeClr val="dk1"/>
                </a:solidFill>
                <a:sym typeface="Josefin Sans"/>
              </a:rPr>
              <a:t>В</a:t>
            </a:r>
            <a:r>
              <a:rPr lang="iw-IL" dirty="0">
                <a:solidFill>
                  <a:schemeClr val="dk1"/>
                </a:solidFill>
                <a:sym typeface="Josefin Sans"/>
              </a:rPr>
              <a:t> НАШЕЙ ЖИЗНИ.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94" name="Google Shape;94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5" name="Google Shape;95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>
                  <a:solidFill>
                    <a:schemeClr val="lt1"/>
                  </a:solidFill>
                </a:rPr>
                <a:t>Толдот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F039B18A-2120-82D8-3A83-738830C80DCE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993EF9BB-C8AD-307F-C0A1-421EF94F0378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3D2A9507-69DF-ADCA-B5EE-7FC7EE76BF3B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R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endParaRPr lang="ru-RU" dirty="0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EDC6F277-5E28-68DA-3D2B-05F0487D5F22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AD73F1EA-A4C8-B872-E660-1D45BAD75CE4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D8D6B574-DC5C-5E13-F7A6-C81EF3C260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146C6595-1A15-5BB4-5BF2-202DBD4384D7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76C749FE-F5BD-F1C0-722C-36B86CC2D4B8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lang="ru-RU"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7BD091C2-8F31-A5F5-97DA-168EB630594B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ru-RU" dirty="0" err="1">
                    <a:solidFill>
                      <a:schemeClr val="lt1"/>
                    </a:solidFill>
                  </a:rPr>
                  <a:t>Толдот</a:t>
                </a:r>
                <a:endParaRPr lang="ru-RU" dirty="0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395964" y="336683"/>
            <a:ext cx="5356500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noProof="0" dirty="0" err="1">
                <a:solidFill>
                  <a:srgbClr val="1B969B"/>
                </a:solidFill>
                <a:latin typeface="Arial Black" panose="020B0A04020102020204" pitchFamily="34" charset="0"/>
              </a:rPr>
              <a:t>A</a:t>
            </a:r>
            <a:r>
              <a:rPr lang="ru-RU" sz="4800" b="1" kern="1200" noProof="0" dirty="0">
                <a:solidFill>
                  <a:srgbClr val="1B969B"/>
                </a:solidFill>
                <a:latin typeface="Arial Black" panose="020B0A04020102020204" pitchFamily="34" charset="0"/>
              </a:rPr>
              <a:t>. Присутствие Б-га в нашей жизни</a:t>
            </a: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Толдот</a:t>
              </a:r>
              <a:endParaRPr lang="ru-RU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B30045F0-3950-EE60-9245-CA625F738243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510058D1-C250-DF07-DCF0-D37683BABF2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3287FB2E-CB83-F8A9-9C28-876991889A46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6076BDA9-4610-941B-EC9F-236927703A1E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B109EE6E-5F12-75AB-31C2-C7AE93E586C9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850BA17B-5C6B-3717-76B4-1CB0250C8FCE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25D866D0-E0A1-C7A9-A9FA-B147733ECBC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43B18A80-CC84-13EA-79DA-45DBD2F29FDD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A00D98B6-ACC4-5977-DA71-BBF16AA4FCBE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ru-RU" dirty="0" err="1">
                  <a:solidFill>
                    <a:schemeClr val="lt1"/>
                  </a:solidFill>
                </a:rPr>
                <a:t>Толдот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6000" y="1778902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был голод в стране, помимо голода первого во дни Авраама. И пошел Ицхак к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Авимелеху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царю филистимлян,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явился ему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сказал: “Не спускайся в Египет; поселись в стране, которую укажу Я тебе. Живи в стране этой, и Я буду с тобой и благословлю тебя. Ибо тебе и потомству твоему отдам Я все эти земли и исполню клятву, которой клялся Я Аврааму, отцу твоему”.</a:t>
            </a: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6000" y="508251"/>
            <a:ext cx="417303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lang="ru-RU" sz="2400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86000" y="892986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26:1-3</a:t>
            </a:r>
          </a:p>
        </p:txBody>
      </p:sp>
      <p:sp>
        <p:nvSpPr>
          <p:cNvPr id="118" name="Google Shape;118;p3"/>
          <p:cNvSpPr txBox="1"/>
          <p:nvPr/>
        </p:nvSpPr>
        <p:spPr>
          <a:xfrm>
            <a:off x="2286000" y="1432099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Непорочная жертва</a:t>
            </a:r>
          </a:p>
        </p:txBody>
      </p:sp>
      <p:sp>
        <p:nvSpPr>
          <p:cNvPr id="2" name="Google Shape;125;p4">
            <a:extLst>
              <a:ext uri="{FF2B5EF4-FFF2-40B4-BE49-F238E27FC236}">
                <a16:creationId xmlns:a16="http://schemas.microsoft.com/office/drawing/2014/main" id="{9F244B06-9CE7-9382-AD14-820E7C0B01D8}"/>
              </a:ext>
            </a:extLst>
          </p:cNvPr>
          <p:cNvSpPr txBox="1"/>
          <p:nvPr/>
        </p:nvSpPr>
        <p:spPr>
          <a:xfrm>
            <a:off x="2286000" y="4558499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“Не спускайся в Египет”—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намеревался он спуститься в Египет, как спустился отец его во время голода. [Б-г] сказал ему: “Не спускайся в Египет, ибо ты ‘непорочная жертва’, и пребывание вне Святой Земли недостойно тебя”.</a:t>
            </a:r>
          </a:p>
        </p:txBody>
      </p:sp>
      <p:sp>
        <p:nvSpPr>
          <p:cNvPr id="3" name="Google Shape;130;p4">
            <a:extLst>
              <a:ext uri="{FF2B5EF4-FFF2-40B4-BE49-F238E27FC236}">
                <a16:creationId xmlns:a16="http://schemas.microsoft.com/office/drawing/2014/main" id="{D5CE10C1-B38E-94E8-B0A4-A5E8301D1251}"/>
              </a:ext>
            </a:extLst>
          </p:cNvPr>
          <p:cNvSpPr txBox="1"/>
          <p:nvPr/>
        </p:nvSpPr>
        <p:spPr>
          <a:xfrm>
            <a:off x="2286000" y="4156438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/>
          <p:nvPr/>
        </p:nvSpPr>
        <p:spPr>
          <a:xfrm rot="10800000" flipH="1">
            <a:off x="2285029" y="577349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 txBox="1">
            <a:spLocks noGrp="1"/>
          </p:cNvSpPr>
          <p:nvPr>
            <p:ph type="title"/>
          </p:nvPr>
        </p:nvSpPr>
        <p:spPr>
          <a:xfrm>
            <a:off x="2285030" y="250487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2285029" y="853908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Ощущение присутствия Б-га</a:t>
            </a:r>
          </a:p>
        </p:txBody>
      </p:sp>
      <p:sp>
        <p:nvSpPr>
          <p:cNvPr id="2" name="Google Shape;137;p5">
            <a:extLst>
              <a:ext uri="{FF2B5EF4-FFF2-40B4-BE49-F238E27FC236}">
                <a16:creationId xmlns:a16="http://schemas.microsoft.com/office/drawing/2014/main" id="{531DD654-7391-94E0-374F-79E3849E8BDE}"/>
              </a:ext>
            </a:extLst>
          </p:cNvPr>
          <p:cNvSpPr txBox="1"/>
          <p:nvPr/>
        </p:nvSpPr>
        <p:spPr>
          <a:xfrm>
            <a:off x="2285025" y="1207917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Уникальность Ицхака в сравнении с другими патриархами заключается в том, что он никогда не покидал Землю Израиля. Наш праотец Авраам был в Египте, Яаков и его сыновья, родоначальники колен Израиля, жили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Харане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но Ицхак, зная, в чем заключается его миссия, понимал, что запрещено покидать Землю Обетованную, “землю, к которой [устремлен] взор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Б-га твоего, от начала года до конца года”.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То, что Ицхак никогда не покидал Землю Израиля физически, служит указанием евреям никогда не покидать Землю Израиля метафизическую.</a:t>
            </a:r>
            <a:endParaRPr lang="en-US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 принять облик Земли Израиля, “земли, к которой [устремлен] взор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Б-га твоего, от начала года до конца года”. Это означает знать и чувствовать, что Б-г стоит над человеком и наблюдает за каждым его шагом.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 словами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в Тании (гл. 41): “И вот Б-г стоит над ним… и наблюдает за ним, проверяет его почки и сердце, служит ли он Ему должным образом”.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7;p5">
            <a:extLst>
              <a:ext uri="{FF2B5EF4-FFF2-40B4-BE49-F238E27FC236}">
                <a16:creationId xmlns:a16="http://schemas.microsoft.com/office/drawing/2014/main" id="{F585AE4F-EC63-9C46-06B4-DFCB8A9E8CAC}"/>
              </a:ext>
            </a:extLst>
          </p:cNvPr>
          <p:cNvSpPr txBox="1"/>
          <p:nvPr/>
        </p:nvSpPr>
        <p:spPr>
          <a:xfrm>
            <a:off x="2285025" y="1207917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том, кто ощущает такое в каждом мелком поступке, который он совершает, говорил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бен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своим ученикам:</a:t>
            </a:r>
            <a:endParaRPr lang="en-US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“Да будет на воля [Б-га], чтобы страх перед Небесами был для вас таким же, как страх перед плотью и кровью… Потому что [когда человек совершает проступок, он говорит себе: ‘Главное, чтобы никто] не увидел меня’”.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 txBox="1"/>
          <p:nvPr/>
        </p:nvSpPr>
        <p:spPr>
          <a:xfrm>
            <a:off x="2286000" y="1478253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бен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Закай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заболел, проведать его пришли ученики, сказав: “Благослови нас, учитель наш”. Он ответил: “Да будет на воля [Б-га], чтобы страх перед Небесами был для вас таким же, как страх перед плотью и кровью”. Те воскликнули: “И это всё?” “Ах, если бы вы только поняли это! — ответил рабби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Йоханан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— “потому что [когда человек совершает проступок, он говорит [себе]: ‘Главное, чтоб никто не увидел меня’”.</a:t>
            </a:r>
          </a:p>
        </p:txBody>
      </p:sp>
      <p:sp>
        <p:nvSpPr>
          <p:cNvPr id="165" name="Google Shape;165;p8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 txBox="1"/>
          <p:nvPr/>
        </p:nvSpPr>
        <p:spPr>
          <a:xfrm>
            <a:off x="2286000" y="508342"/>
            <a:ext cx="3753053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 txBox="1"/>
          <p:nvPr/>
        </p:nvSpPr>
        <p:spPr>
          <a:xfrm>
            <a:off x="2286000" y="893043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Брахот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28б</a:t>
            </a:r>
          </a:p>
        </p:txBody>
      </p:sp>
      <p:sp>
        <p:nvSpPr>
          <p:cNvPr id="2" name="Google Shape;178;p9">
            <a:extLst>
              <a:ext uri="{FF2B5EF4-FFF2-40B4-BE49-F238E27FC236}">
                <a16:creationId xmlns:a16="http://schemas.microsoft.com/office/drawing/2014/main" id="{AB28D4E3-D72D-0FA2-E851-D2F7EA04B5CD}"/>
              </a:ext>
            </a:extLst>
          </p:cNvPr>
          <p:cNvSpPr txBox="1"/>
          <p:nvPr/>
        </p:nvSpPr>
        <p:spPr>
          <a:xfrm>
            <a:off x="2286000" y="4283906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это все?»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удивление, то есть разве не нужно бояться Б-га больше, чем человека?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«Ах, если бы»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если бы вы боялись Б-га, как человека, то вы совершали бы гораздо меньше проступков.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«Проступок»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в тайне, из страха перед людьми. Но да будет тебе известно, что всё открыто перед Святым, благословен Он.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80;p9">
            <a:extLst>
              <a:ext uri="{FF2B5EF4-FFF2-40B4-BE49-F238E27FC236}">
                <a16:creationId xmlns:a16="http://schemas.microsoft.com/office/drawing/2014/main" id="{57BCB114-AFE8-5CD6-1A04-51BA3632E3E6}"/>
              </a:ext>
            </a:extLst>
          </p:cNvPr>
          <p:cNvSpPr txBox="1"/>
          <p:nvPr/>
        </p:nvSpPr>
        <p:spPr>
          <a:xfrm>
            <a:off x="2286000" y="388712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0"/>
          <p:cNvSpPr txBox="1"/>
          <p:nvPr/>
        </p:nvSpPr>
        <p:spPr>
          <a:xfrm>
            <a:off x="2285028" y="741825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Например, когда размышляют о том, что Б-г отстраняется от “высших и низших миров”, чтобы стоять и наблюдать за тем, как пьют воду. Он смотрит, произносят ли благословение, и если произносят — понимают  ли значение слов в благословении. Смотрит, напиваются ли для собственной услады или как человек, который знает, что для служения Б-гу без помех со стороны тела, нужно пить, когда возникает жажда. Человеку безразлично, теплая ли это вода в жаркий день,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же холодная только потому, что в ней больше удовольствия.</a:t>
            </a:r>
          </a:p>
        </p:txBody>
      </p:sp>
      <p:sp>
        <p:nvSpPr>
          <p:cNvPr id="188" name="Google Shape;188;p10"/>
          <p:cNvSpPr/>
          <p:nvPr/>
        </p:nvSpPr>
        <p:spPr>
          <a:xfrm rot="10800000" flipH="1">
            <a:off x="2285029" y="48770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 txBox="1">
            <a:spLocks noGrp="1"/>
          </p:cNvSpPr>
          <p:nvPr>
            <p:ph type="title"/>
          </p:nvPr>
        </p:nvSpPr>
        <p:spPr>
          <a:xfrm>
            <a:off x="2285030" y="16084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99;p11">
            <a:extLst>
              <a:ext uri="{FF2B5EF4-FFF2-40B4-BE49-F238E27FC236}">
                <a16:creationId xmlns:a16="http://schemas.microsoft.com/office/drawing/2014/main" id="{B3000DC0-EF1A-BFF7-5645-87198A8AB478}"/>
              </a:ext>
            </a:extLst>
          </p:cNvPr>
          <p:cNvSpPr txBox="1"/>
          <p:nvPr/>
        </p:nvSpPr>
        <p:spPr>
          <a:xfrm>
            <a:off x="2285028" y="3938760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Самоограничение</a:t>
            </a:r>
          </a:p>
        </p:txBody>
      </p:sp>
      <p:sp>
        <p:nvSpPr>
          <p:cNvPr id="4" name="Google Shape;197;p11">
            <a:extLst>
              <a:ext uri="{FF2B5EF4-FFF2-40B4-BE49-F238E27FC236}">
                <a16:creationId xmlns:a16="http://schemas.microsoft.com/office/drawing/2014/main" id="{91E283A1-45E5-28FD-0487-6ECFC464A004}"/>
              </a:ext>
            </a:extLst>
          </p:cNvPr>
          <p:cNvSpPr txBox="1"/>
          <p:nvPr/>
        </p:nvSpPr>
        <p:spPr>
          <a:xfrm>
            <a:off x="2285025" y="4364196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однажды рассказал о заведенной в его доме традиции: когда человек входил в дом вспотевшим, ему подавали горячий чай. Однажды он спросил своего отца, почему так поступают — то ли для здоровья, то ли для  самоограничения? Ведь можно подавать теплую или холодную воду (или мороженое), но подают именно чашку горячего чая… Возможно, это улучшает здоровье, но причина, конечно, в самоограничении.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97;p11">
            <a:extLst>
              <a:ext uri="{FF2B5EF4-FFF2-40B4-BE49-F238E27FC236}">
                <a16:creationId xmlns:a16="http://schemas.microsoft.com/office/drawing/2014/main" id="{4322ABB6-A223-21C8-542F-87908549FB31}"/>
              </a:ext>
            </a:extLst>
          </p:cNvPr>
          <p:cNvSpPr txBox="1"/>
          <p:nvPr/>
        </p:nvSpPr>
        <p:spPr>
          <a:xfrm>
            <a:off x="2285025" y="455585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приводит ответ, который дал ему его отец, Ребе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Рашаб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“Если хочешь, пусть это будет самоограничением”. Так или иначе, такая была заведена традиция.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 также привести известный принцип: единственный способ не оступиться даже в “одних вратах запретного” — это проявлять осторожность в “ста вратах дозволенного”.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/>
          <p:nvPr/>
        </p:nvSpPr>
        <p:spPr>
          <a:xfrm>
            <a:off x="2286000" y="1523748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…Отринуть дозволенное, которое может привести к запрету, подобно вещам, чей статус сомнителен — разрешены они или запрещены.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говорится о благочестивых людях, которые воздерживались от “семидесяти врат” дозволенных удовольствий из страха перед одними “вратами запрета”.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подобно ограде, которую установили наши мудрецы вокруг Торы, чтобы защитить от её нарушения..</a:t>
            </a:r>
          </a:p>
        </p:txBody>
      </p:sp>
      <p:sp>
        <p:nvSpPr>
          <p:cNvPr id="217" name="Google Shape;217;p13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 txBox="1"/>
          <p:nvPr/>
        </p:nvSpPr>
        <p:spPr>
          <a:xfrm>
            <a:off x="2286000" y="497089"/>
            <a:ext cx="417302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3"/>
          <p:cNvSpPr txBox="1"/>
          <p:nvPr/>
        </p:nvSpPr>
        <p:spPr>
          <a:xfrm>
            <a:off x="2286000" y="88179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Ховот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ха-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Левавот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Врата Чистоты, гл. 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4"/>
          <p:cNvSpPr txBox="1"/>
          <p:nvPr/>
        </p:nvSpPr>
        <p:spPr>
          <a:xfrm>
            <a:off x="2285028" y="1369354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 было достоинство Ицхака — его никогда не покидал образ “Земли Израиля”, потому что он ощущал на себе “взор Б-га”. Как об этом подробно пишет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Ребе, разбирая идею размышления: “И вот Б-г стоит над ним… и наблюдает за ним, проверяет его почки и сердце, служит ли он Ему должным образом”. Именно “должным образом”, то есть не “служит ли он Ему” вообще (и тем более не нужно проверять, нарушает ли он Его волю, не дай Б-г), но “служит ли он Ему должным образом”. Иначе в этом служении есть изъян!</a:t>
            </a:r>
          </a:p>
        </p:txBody>
      </p:sp>
      <p:sp>
        <p:nvSpPr>
          <p:cNvPr id="228" name="Google Shape;228;p14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4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5"/>
          <p:cNvSpPr txBox="1"/>
          <p:nvPr/>
        </p:nvSpPr>
        <p:spPr>
          <a:xfrm>
            <a:off x="239860" y="137665"/>
            <a:ext cx="8693555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Б. Самопожертвование</a:t>
            </a:r>
          </a:p>
        </p:txBody>
      </p:sp>
      <p:sp>
        <p:nvSpPr>
          <p:cNvPr id="238" name="Google Shape;238;p15"/>
          <p:cNvSpPr txBox="1"/>
          <p:nvPr/>
        </p:nvSpPr>
        <p:spPr>
          <a:xfrm>
            <a:off x="9646231" y="5729800"/>
            <a:ext cx="17627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Simchat</a:t>
            </a:r>
            <a:r>
              <a: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Torah</a:t>
            </a:r>
            <a:endParaRPr lang="ru-RU" dirty="0"/>
          </a:p>
        </p:txBody>
      </p:sp>
      <p:grpSp>
        <p:nvGrpSpPr>
          <p:cNvPr id="239" name="Google Shape;239;p15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40" name="Google Shape;240;p15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5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 err="1">
                  <a:solidFill>
                    <a:schemeClr val="lt1"/>
                  </a:solidFill>
                </a:rPr>
                <a:t>Толдот</a:t>
              </a:r>
              <a:endParaRPr lang="ru-RU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CFF68E24-E598-CAEA-E608-28799F29023A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1E1B978E-4026-5749-3487-5114A3A6D11A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72F9113D-69ED-2F84-A45E-2E7C5B2DF23C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A020478F-7210-8D30-408A-DB3E905F163B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88AF83A5-0DFC-D489-EC0B-55C61794C88B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30E4DB88-D470-109A-EC5F-8978E306C2B6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92BBF41C-566E-6F5E-A0C1-1D9C4FC40B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1C84A36C-E86F-319A-4666-1E2CA923FA80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lang="ru-RU"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088597AD-9E33-9EA9-0B66-3C19B4DF16B8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ru-RU" dirty="0" err="1">
                  <a:solidFill>
                    <a:schemeClr val="lt1"/>
                  </a:solidFill>
                </a:rPr>
                <a:t>Толдот</a:t>
              </a:r>
              <a:endParaRPr lang="ru-RU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6"/>
          <p:cNvSpPr txBox="1"/>
          <p:nvPr/>
        </p:nvSpPr>
        <p:spPr>
          <a:xfrm>
            <a:off x="2285028" y="1817227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Шульхан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Арухе (и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это в своем кодексе законов): “рекомендуется читать (каждый день) главу о жертвоприношении [Ицхака]”, а причина такова — “чтобы напомнить о заслугах праотцев… подобно тому, как Ицхак пожертвовал собой”.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Google Shape;249;p16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6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6"/>
          <p:cNvSpPr txBox="1"/>
          <p:nvPr/>
        </p:nvSpPr>
        <p:spPr>
          <a:xfrm>
            <a:off x="2285029" y="139179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 дня с отрывка о жертвоприношении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7"/>
          <p:cNvSpPr txBox="1"/>
          <p:nvPr/>
        </p:nvSpPr>
        <p:spPr>
          <a:xfrm>
            <a:off x="2286000" y="1644884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Рекомендуется читать каждый день отрывок о жертвоприношении [Ицхака], чтобы напомнить о заслугах праотцев перед Святым, благословен Он, а также чтобы подчинить свой нрав служению Всевышнему, подобно тому, как Ицхак пожертвовал собой.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0" name="Google Shape;260;p17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7"/>
          <p:cNvSpPr txBox="1"/>
          <p:nvPr/>
        </p:nvSpPr>
        <p:spPr>
          <a:xfrm>
            <a:off x="2286000" y="576981"/>
            <a:ext cx="365008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7"/>
          <p:cNvSpPr txBox="1"/>
          <p:nvPr/>
        </p:nvSpPr>
        <p:spPr>
          <a:xfrm>
            <a:off x="2286000" y="961711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Шульхан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Арух а-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1:9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8"/>
          <p:cNvSpPr txBox="1"/>
          <p:nvPr/>
        </p:nvSpPr>
        <p:spPr>
          <a:xfrm>
            <a:off x="2285028" y="1369354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Простая причина ежедневного чтения этого отрывка — это напомнить о заслугах праотцев. “Ежедневные молитвы были установлены противоположно ежедневным жертвоприношениям”. Поэтому, как перед ежедневным утренним жертвоприношением объявляли в Храме: “Весь восточный горизонт освещен до самого Хеврона” (как говорится в Мишне в трактате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Тамид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чтобы “напомнить о заслугах праотцев”, так мы читаем и перед молитвой отрывок о жертвоприношении Ицхака, чтобы напомнить о заслугах праотцев.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1" name="Google Shape;271;p18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8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9"/>
          <p:cNvSpPr txBox="1"/>
          <p:nvPr/>
        </p:nvSpPr>
        <p:spPr>
          <a:xfrm>
            <a:off x="2286000" y="1498984"/>
            <a:ext cx="9144000" cy="80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Ответственный спросил: “Осветился ли весь восточный горизонт до Хеврона?” А он отвечает: “Да!”</a:t>
            </a:r>
          </a:p>
        </p:txBody>
      </p:sp>
      <p:sp>
        <p:nvSpPr>
          <p:cNvPr id="281" name="Google Shape;281;p19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9"/>
          <p:cNvSpPr txBox="1"/>
          <p:nvPr/>
        </p:nvSpPr>
        <p:spPr>
          <a:xfrm>
            <a:off x="2286000" y="552058"/>
            <a:ext cx="364169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9"/>
          <p:cNvSpPr txBox="1"/>
          <p:nvPr/>
        </p:nvSpPr>
        <p:spPr>
          <a:xfrm>
            <a:off x="2286000" y="936773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Талмуд, </a:t>
            </a:r>
            <a:r>
              <a:rPr lang="ru-RU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Йома</a:t>
            </a:r>
            <a:r>
              <a:rPr lang="ru-RU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28a</a:t>
            </a:r>
          </a:p>
        </p:txBody>
      </p:sp>
      <p:sp>
        <p:nvSpPr>
          <p:cNvPr id="285" name="Google Shape;285;p19"/>
          <p:cNvSpPr txBox="1"/>
          <p:nvPr/>
        </p:nvSpPr>
        <p:spPr>
          <a:xfrm>
            <a:off x="2286000" y="2669466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lang="ru-RU"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6" name="Google Shape;286;p19"/>
          <p:cNvSpPr txBox="1"/>
          <p:nvPr/>
        </p:nvSpPr>
        <p:spPr>
          <a:xfrm>
            <a:off x="2286000" y="3140347"/>
            <a:ext cx="9144000" cy="40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 напомнить о заслугах праотцев, похороненных в Хевроне.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0"/>
          <p:cNvSpPr txBox="1"/>
          <p:nvPr/>
        </p:nvSpPr>
        <p:spPr>
          <a:xfrm>
            <a:off x="2285028" y="1028857"/>
            <a:ext cx="9144000" cy="9474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это объяснение является недостаточным. Когда священники провозглашали в Храме: “Весь восточный горизонт освещен до самого Хеврона”, они вспоминали всех троих патриархов, похороненных в Хевроне. Но когда мы читаем отрывок о жертвоприношении Ицхака, то упоминаем в основном заслугу Авраама, как написано “И Б-г испытал Авраама”, а также его сына, но не заслугу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Следовательно, чтение данного отрывка служит не только тому, чтобы напомнить о заслугах праотцев, но и тому, чтобы вспомнить самопожертвование Ицхака.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Читая этот отрывок, мы пробуждаем в себе силы стать самоотверженным. И это подготовка к молитве, которая выражается в просьбе о наших нуждах, и прежде чем её совершить, следует воздать хвалу Б-гу. Мы должны сначала подготовиться к этому, обнаружив в себе силы принести себя в жертву. Более того, общая идея молитвы — это самопожертвование: “К Тебе, Б-же, вознесу душу свою”.</a:t>
            </a:r>
          </a:p>
        </p:txBody>
      </p:sp>
      <p:sp>
        <p:nvSpPr>
          <p:cNvPr id="295" name="Google Shape;295;p20"/>
          <p:cNvSpPr/>
          <p:nvPr/>
        </p:nvSpPr>
        <p:spPr>
          <a:xfrm rot="10800000" flipH="1">
            <a:off x="2285029" y="32686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0"/>
          <p:cNvSpPr txBox="1">
            <a:spLocks noGrp="1"/>
          </p:cNvSpPr>
          <p:nvPr>
            <p:ph type="title"/>
          </p:nvPr>
        </p:nvSpPr>
        <p:spPr>
          <a:xfrm>
            <a:off x="2285030" y="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0"/>
          <p:cNvSpPr txBox="1"/>
          <p:nvPr/>
        </p:nvSpPr>
        <p:spPr>
          <a:xfrm>
            <a:off x="2285029" y="603421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Самопожертвование Ицхака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2"/>
          <p:cNvSpPr txBox="1"/>
          <p:nvPr/>
        </p:nvSpPr>
        <p:spPr>
          <a:xfrm>
            <a:off x="2286000" y="481421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не должны искать самопожертвования в буквальном и практическом смысле, лишая себя жизни, не дай Б-г. Евреи должны жить долгой и счастливой жизнью. Нам также не нельзя подвергать себя истязаниям.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Скорее, это аналогично размышлениям о раскаянии, которые являются достаточными, чтобы превратиться в “абсолютного праведника”. Так и в нашем случае, размышление о самопожертвовании приравнивается к реальному самопожертвованию.</a:t>
            </a:r>
          </a:p>
        </p:txBody>
      </p:sp>
      <p:sp>
        <p:nvSpPr>
          <p:cNvPr id="315" name="Google Shape;315;p22"/>
          <p:cNvSpPr txBox="1"/>
          <p:nvPr/>
        </p:nvSpPr>
        <p:spPr>
          <a:xfrm>
            <a:off x="2286000" y="0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Размышления достаточно</a:t>
            </a:r>
          </a:p>
        </p:txBody>
      </p:sp>
      <p:sp>
        <p:nvSpPr>
          <p:cNvPr id="2" name="Google Shape;322;p23">
            <a:extLst>
              <a:ext uri="{FF2B5EF4-FFF2-40B4-BE49-F238E27FC236}">
                <a16:creationId xmlns:a16="http://schemas.microsoft.com/office/drawing/2014/main" id="{95A92322-4AE0-145C-2A44-02B599D431EA}"/>
              </a:ext>
            </a:extLst>
          </p:cNvPr>
          <p:cNvSpPr txBox="1"/>
          <p:nvPr/>
        </p:nvSpPr>
        <p:spPr>
          <a:xfrm>
            <a:off x="2285997" y="3691901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вызывает вопрос. Почему Аврааму нужно было пройти до такой степени тяжелое испытание, что пришлось вмешаться ангелу и сказать: “Не делай ему ничего”? Почему нельзя было сделать тоже самое в мыслях, что могло бы быть расценено как реальная жертва?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 в том, что сама причина, по которой жертва может быть принесена мысленно и приравниваться к реальной, заключается в том, что Авраам буквально поступился собой во время жертвоприношения.</a:t>
            </a:r>
          </a:p>
        </p:txBody>
      </p:sp>
      <p:sp>
        <p:nvSpPr>
          <p:cNvPr id="3" name="Google Shape;324;p23">
            <a:extLst>
              <a:ext uri="{FF2B5EF4-FFF2-40B4-BE49-F238E27FC236}">
                <a16:creationId xmlns:a16="http://schemas.microsoft.com/office/drawing/2014/main" id="{E0349408-071A-106D-C1FC-88375EA50D59}"/>
              </a:ext>
            </a:extLst>
          </p:cNvPr>
          <p:cNvSpPr txBox="1"/>
          <p:nvPr/>
        </p:nvSpPr>
        <p:spPr>
          <a:xfrm>
            <a:off x="2286000" y="3266465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Прокладывание пути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>
          <a:extLst>
            <a:ext uri="{FF2B5EF4-FFF2-40B4-BE49-F238E27FC236}">
              <a16:creationId xmlns:a16="http://schemas.microsoft.com/office/drawing/2014/main" id="{883CA441-7AFC-9C11-3E75-6034E6641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2">
            <a:extLst>
              <a:ext uri="{FF2B5EF4-FFF2-40B4-BE49-F238E27FC236}">
                <a16:creationId xmlns:a16="http://schemas.microsoft.com/office/drawing/2014/main" id="{50598D9C-D33F-AE06-A2C8-B01E16ED71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22;p23">
            <a:extLst>
              <a:ext uri="{FF2B5EF4-FFF2-40B4-BE49-F238E27FC236}">
                <a16:creationId xmlns:a16="http://schemas.microsoft.com/office/drawing/2014/main" id="{C65CDC6A-9514-906E-F9F3-2B9289596B7C}"/>
              </a:ext>
            </a:extLst>
          </p:cNvPr>
          <p:cNvSpPr txBox="1"/>
          <p:nvPr/>
        </p:nvSpPr>
        <p:spPr>
          <a:xfrm>
            <a:off x="2285997" y="466172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проложило путь самопожертвования для всех евреев во всех будущих поколениях, позволив мысленное самопожертвование приравнять к реальному.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 учат нас принципу “деяния отцов — урок для детей”. Это означает, что всё, что делали наши праотцы, дает нам силу и помогает в служении Б-гу. Мы неоднократно обсуждали, что доказательством тому служит повеление Б-га Аврааму “Встань, пройди по земле, в длину её и в ширину её”. Хождение Авраама по Земле Израиля облегчило еврейскому народу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более поздние времена овладевание ею, когда, согласно пророчеству, “четвертому поколению (предстояло) вернуться сюда”.</a:t>
            </a:r>
          </a:p>
          <a:p>
            <a:pPr marL="12700" marR="5080" lvl="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Подобным образом Тания представляет и любовь, скрытую в каждом еврее — “это наследие нам от наших праотцев”. Наследство может быть великим состоянием, которое попадает в руки человека без всякого труда. Иногда то, во что отец должен вложить огромные усилия, наследник получает безо всякого труда.</a:t>
            </a:r>
          </a:p>
        </p:txBody>
      </p:sp>
    </p:spTree>
    <p:extLst>
      <p:ext uri="{BB962C8B-B14F-4D97-AF65-F5344CB8AC3E}">
        <p14:creationId xmlns:p14="http://schemas.microsoft.com/office/powerpoint/2010/main" val="3214373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22;p23">
            <a:extLst>
              <a:ext uri="{FF2B5EF4-FFF2-40B4-BE49-F238E27FC236}">
                <a16:creationId xmlns:a16="http://schemas.microsoft.com/office/drawing/2014/main" id="{7E43DB87-FB78-B529-4ED5-9DBBD183D7B5}"/>
              </a:ext>
            </a:extLst>
          </p:cNvPr>
          <p:cNvSpPr txBox="1"/>
          <p:nvPr/>
        </p:nvSpPr>
        <p:spPr>
          <a:xfrm>
            <a:off x="2285997" y="215153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Независимо от собственного состояния, каждый еврей, ведущий происхождение от Авраама, Ицхака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является их наследником и получает от них наследство без усилий.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верно в случае со служением Б-гу в целом, включая самопожертвование. Для Авраама это была чрезвычайно сложная миссия, до такой степени, что не было уверенности, что он успешно с ней справится. Это видно из стиха, идущего после рассказа о принесении в жертву Ицхака, где сказано: “Теперь знаю Я, что боишься Б-га ты” — до испытания, было непонятно, пройдет он его.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357;p27">
            <a:extLst>
              <a:ext uri="{FF2B5EF4-FFF2-40B4-BE49-F238E27FC236}">
                <a16:creationId xmlns:a16="http://schemas.microsoft.com/office/drawing/2014/main" id="{0F6876EC-0D19-BFAF-661C-810CCCEB9B40}"/>
              </a:ext>
            </a:extLst>
          </p:cNvPr>
          <p:cNvSpPr txBox="1"/>
          <p:nvPr/>
        </p:nvSpPr>
        <p:spPr>
          <a:xfrm>
            <a:off x="2285997" y="3546755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Самопожертвование повсюду</a:t>
            </a:r>
          </a:p>
        </p:txBody>
      </p:sp>
      <p:sp>
        <p:nvSpPr>
          <p:cNvPr id="5" name="Google Shape;355;p27">
            <a:extLst>
              <a:ext uri="{FF2B5EF4-FFF2-40B4-BE49-F238E27FC236}">
                <a16:creationId xmlns:a16="http://schemas.microsoft.com/office/drawing/2014/main" id="{5BE169D8-D466-4FC1-C8FF-7656BDDF0C46}"/>
              </a:ext>
            </a:extLst>
          </p:cNvPr>
          <p:cNvSpPr txBox="1"/>
          <p:nvPr/>
        </p:nvSpPr>
        <p:spPr>
          <a:xfrm>
            <a:off x="2285997" y="3968487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 время описанных событий Ицхаку было 37 лет, а Аврааму — 137. Авраам служил Б-гу с трехлетнего возраста, как говорится в Талмуде: “В три года Авраам познал своего Творца”. Разумеется, его служение не было статичным, он продвигался каждый день и поднимался на более высокие ступени. Тем не менее, нельзя было знать наверняка, что он пройдет это испытание, даже после пройденных девяти предыдущих — начиная с того, как его бросили в печь в Уре-Халдейском.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55;p27">
            <a:extLst>
              <a:ext uri="{FF2B5EF4-FFF2-40B4-BE49-F238E27FC236}">
                <a16:creationId xmlns:a16="http://schemas.microsoft.com/office/drawing/2014/main" id="{A50C5D47-3FE7-7409-168D-E01AAA5B50EC}"/>
              </a:ext>
            </a:extLst>
          </p:cNvPr>
          <p:cNvSpPr txBox="1"/>
          <p:nvPr/>
        </p:nvSpPr>
        <p:spPr>
          <a:xfrm>
            <a:off x="2285997" y="741193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после всего пережитого, когда наступило десятое испытание, не было уверенности, что он его выдержит!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Напротив,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уверенно замечает 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Тание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что “даже самые легкомысленные и грешные из [народа] Израиля пожертвуют своими жизнями ради освящения Имени Б-га” (если только их не введут в заблуждение, что “проступок не навредит их еврейству и т.д.”).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дело в том — как говорилось выше — что Авраам, наш праотец, своим служением проложил путь для всех евреев на протяжении всех поколений, так что они могут достигнуть этого без труда.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9"/>
          <p:cNvSpPr txBox="1"/>
          <p:nvPr/>
        </p:nvSpPr>
        <p:spPr>
          <a:xfrm>
            <a:off x="2286000" y="1247134"/>
            <a:ext cx="9144000" cy="9474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 и служение каждого еврея должно сочетать два упомянутых аспекта служения Ицхака: (а) следует знать, что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жественное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Провидение (“взор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Б-га твоего”) стоит над каждым шагом человека; (б) даже когда самопожертвование — неизбежная необходимость, обстоятельства для для человека совершенно равнозначны — “и пошли оба вместе” — главное, чтобы была выполнена воля Всевышнего.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чтобы прийти к такому пониманию, необходимо изучать сокровенное учение Торы. То есть, изучающий Тору должен знать, что “вот Б-г стоит над ним”, и “[устремлен] взор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Б-га твоего, от начала года до конца года”. Это относится к Рош а-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шана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когда Б-г открыт и доступен каждому еврею, к “концу года”, а также ко всему времени части времени.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течение всего этого периода мы должны придерживаться одного  понимания, и когда требуется самопожертвование, следует совершить его, не ища логических оправданий или способов ослабить этот порыв.</a:t>
            </a:r>
          </a:p>
        </p:txBody>
      </p:sp>
      <p:sp>
        <p:nvSpPr>
          <p:cNvPr id="373" name="Google Shape;373;p29"/>
          <p:cNvSpPr/>
          <p:nvPr/>
        </p:nvSpPr>
        <p:spPr>
          <a:xfrm rot="10800000" flipH="1">
            <a:off x="2286000" y="541491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9"/>
          <p:cNvSpPr txBox="1">
            <a:spLocks noGrp="1"/>
          </p:cNvSpPr>
          <p:nvPr>
            <p:ph type="title"/>
          </p:nvPr>
        </p:nvSpPr>
        <p:spPr>
          <a:xfrm>
            <a:off x="2286000" y="214629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lang="ru-RU"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9"/>
          <p:cNvSpPr txBox="1"/>
          <p:nvPr/>
        </p:nvSpPr>
        <p:spPr>
          <a:xfrm>
            <a:off x="2286000" y="794005"/>
            <a:ext cx="82059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ru-RU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 Божественного Провидения и самопожертвования у Ицхака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1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1"/>
          <p:cNvSpPr txBox="1"/>
          <p:nvPr/>
        </p:nvSpPr>
        <p:spPr>
          <a:xfrm>
            <a:off x="2285029" y="1492538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Ицхак уникален в сравнении с другими патриархами тем, что никогда не покидал Землю Израиля.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 для нас: мы должны осознавать, что Б-г наблюдает и следит за нами каждый момент времени, так же, как Он следит за Землей Израиля.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 из следствий размышления о постоянном Б-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жественном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промысле — это правильный подход к удовлетворению потребностей ради телесного здоровья, чтобы служить Б-гу, а не для удовольствия.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Воздержание от дозволенных вещей состоит в том, чтобы избежать вещей запретных.</a:t>
            </a:r>
          </a:p>
        </p:txBody>
      </p:sp>
      <p:sp>
        <p:nvSpPr>
          <p:cNvPr id="392" name="Google Shape;392;p31"/>
          <p:cNvSpPr/>
          <p:nvPr/>
        </p:nvSpPr>
        <p:spPr>
          <a:xfrm rot="10800000" flipH="1">
            <a:off x="2285029" y="110589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1"/>
          <p:cNvSpPr txBox="1">
            <a:spLocks noGrp="1"/>
          </p:cNvSpPr>
          <p:nvPr>
            <p:ph type="title"/>
          </p:nvPr>
        </p:nvSpPr>
        <p:spPr>
          <a:xfrm>
            <a:off x="2285030" y="77903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</a:p>
        </p:txBody>
      </p:sp>
      <p:pic>
        <p:nvPicPr>
          <p:cNvPr id="394" name="Google Shape;394;p31"/>
          <p:cNvPicPr preferRelativeResize="0"/>
          <p:nvPr/>
        </p:nvPicPr>
        <p:blipFill rotWithShape="1">
          <a:blip r:embed="rId4">
            <a:alphaModFix/>
          </a:blip>
          <a:srcRect l="24870" t="7720" r="47678" b="10809"/>
          <a:stretch/>
        </p:blipFill>
        <p:spPr>
          <a:xfrm>
            <a:off x="548365" y="677662"/>
            <a:ext cx="492942" cy="8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32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2"/>
          <p:cNvSpPr txBox="1"/>
          <p:nvPr/>
        </p:nvSpPr>
        <p:spPr>
          <a:xfrm>
            <a:off x="2285029" y="1399238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читаем отрывок о жертвоприношении Ицхака каждый день, чтобы напомнить себе о самопожертвовании Авраама и его наследника.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Читая его, мы пробуждаем в себе силу самопожертвования в рамках подготовки к молитве. Речь идет о вхождении в идею самопожертвования, а не о физической его практике.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 нужно было совершить самопожертвование на деле, потому что, сделав это, он проложил путь и облегчил задачу будущим поколениям евреев. Благодаря ему мы теперь можем обойтись только мыслью о самопожертвовании, что даст тот же результат, как и реальное действие.</a:t>
            </a:r>
          </a:p>
        </p:txBody>
      </p:sp>
      <p:sp>
        <p:nvSpPr>
          <p:cNvPr id="402" name="Google Shape;402;p32"/>
          <p:cNvSpPr/>
          <p:nvPr/>
        </p:nvSpPr>
        <p:spPr>
          <a:xfrm rot="10800000" flipH="1">
            <a:off x="2285029" y="101259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32"/>
          <p:cNvSpPr txBox="1">
            <a:spLocks noGrp="1"/>
          </p:cNvSpPr>
          <p:nvPr>
            <p:ph type="title"/>
          </p:nvPr>
        </p:nvSpPr>
        <p:spPr>
          <a:xfrm>
            <a:off x="2285030" y="68573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</a:p>
        </p:txBody>
      </p:sp>
      <p:pic>
        <p:nvPicPr>
          <p:cNvPr id="404" name="Google Shape;404;p32"/>
          <p:cNvPicPr preferRelativeResize="0"/>
          <p:nvPr/>
        </p:nvPicPr>
        <p:blipFill rotWithShape="1">
          <a:blip r:embed="rId4">
            <a:alphaModFix/>
          </a:blip>
          <a:srcRect l="24870" t="7720" r="47678" b="10809"/>
          <a:stretch/>
        </p:blipFill>
        <p:spPr>
          <a:xfrm>
            <a:off x="548365" y="677662"/>
            <a:ext cx="492942" cy="8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33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3"/>
          <p:cNvSpPr txBox="1"/>
          <p:nvPr/>
        </p:nvSpPr>
        <p:spPr>
          <a:xfrm>
            <a:off x="2285029" y="1713362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должны культивировать в себе осознание того, что Б-г всегда присутствует рядом, наблюдая за нашими действиями. Цель не в том, чтобы бояться или чувствовать тревогу, а в том, чтобы жить более возвышенной жизнью, признавая, что каждое наше действие важно и значимо в глазах Б-га..</a:t>
            </a:r>
          </a:p>
        </p:txBody>
      </p:sp>
      <p:sp>
        <p:nvSpPr>
          <p:cNvPr id="412" name="Google Shape;412;p33"/>
          <p:cNvSpPr/>
          <p:nvPr/>
        </p:nvSpPr>
        <p:spPr>
          <a:xfrm rot="10800000" flipH="1">
            <a:off x="2285029" y="147911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33"/>
          <p:cNvSpPr txBox="1">
            <a:spLocks noGrp="1"/>
          </p:cNvSpPr>
          <p:nvPr>
            <p:ph type="title"/>
          </p:nvPr>
        </p:nvSpPr>
        <p:spPr>
          <a:xfrm>
            <a:off x="2285030" y="115225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Вывод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2505</Words>
  <Application>Microsoft Macintosh PowerPoint</Application>
  <PresentationFormat>מסך רחב</PresentationFormat>
  <Paragraphs>132</Paragraphs>
  <Slides>25</Slides>
  <Notes>24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34" baseType="lpstr">
      <vt:lpstr>Arial</vt:lpstr>
      <vt:lpstr>CeraGR-Medium</vt:lpstr>
      <vt:lpstr>Lora</vt:lpstr>
      <vt:lpstr>Segoe UI Black</vt:lpstr>
      <vt:lpstr>Josefin Sans</vt:lpstr>
      <vt:lpstr>Calibri</vt:lpstr>
      <vt:lpstr>Lora Bold Italic</vt:lpstr>
      <vt:lpstr>Arial Black</vt:lpstr>
      <vt:lpstr>Office Theme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КЛЮЧЕВЫЕ МОМЕНТЫ</vt:lpstr>
      <vt:lpstr>КЛЮЧЕВЫЕ МОМЕНТЫ</vt:lpstr>
      <vt:lpstr>Вывод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7</cp:revision>
  <dcterms:created xsi:type="dcterms:W3CDTF">2021-05-12T22:42:43Z</dcterms:created>
  <dcterms:modified xsi:type="dcterms:W3CDTF">2025-11-11T12:56:25Z</dcterms:modified>
</cp:coreProperties>
</file>