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7"/>
  </p:notesMasterIdLst>
  <p:sldIdLst>
    <p:sldId id="256" r:id="rId2"/>
    <p:sldId id="257" r:id="rId3"/>
    <p:sldId id="258" r:id="rId4"/>
    <p:sldId id="259" r:id="rId5"/>
    <p:sldId id="261" r:id="rId6"/>
    <p:sldId id="262" r:id="rId7"/>
    <p:sldId id="264" r:id="rId8"/>
    <p:sldId id="266" r:id="rId9"/>
    <p:sldId id="267" r:id="rId10"/>
    <p:sldId id="268" r:id="rId11"/>
    <p:sldId id="270" r:id="rId12"/>
    <p:sldId id="273" r:id="rId13"/>
    <p:sldId id="274" r:id="rId14"/>
    <p:sldId id="275" r:id="rId15"/>
    <p:sldId id="277" r:id="rId16"/>
    <p:sldId id="279" r:id="rId17"/>
    <p:sldId id="281" r:id="rId18"/>
    <p:sldId id="283" r:id="rId19"/>
    <p:sldId id="285" r:id="rId20"/>
    <p:sldId id="447" r:id="rId21"/>
    <p:sldId id="448" r:id="rId22"/>
    <p:sldId id="288" r:id="rId23"/>
    <p:sldId id="446" r:id="rId24"/>
    <p:sldId id="291" r:id="rId25"/>
    <p:sldId id="445" r:id="rId26"/>
  </p:sldIdLst>
  <p:sldSz cx="12192000" cy="6858000"/>
  <p:notesSz cx="6858000" cy="9144000"/>
  <p:embeddedFontLst>
    <p:embeddedFont>
      <p:font typeface="Arial Black" panose="020B0604020202020204" pitchFamily="34" charset="0"/>
      <p:bold r:id="rId28"/>
    </p:embeddedFont>
    <p:embeddedFont>
      <p:font typeface="CeraGR-Medium" pitchFamily="2" charset="0"/>
      <p:regular r:id="rId29"/>
    </p:embeddedFont>
    <p:embeddedFont>
      <p:font typeface="Josefin Sans" pitchFamily="2" charset="0"/>
      <p:regular r:id="rId30"/>
      <p:bold r:id="rId31"/>
      <p:italic r:id="rId32"/>
      <p:boldItalic r:id="rId33"/>
    </p:embeddedFont>
    <p:embeddedFont>
      <p:font typeface="Lora" panose="02000503000000020004" pitchFamily="2" charset="0"/>
      <p:regular r:id="rId34"/>
      <p:bold r:id="rId35"/>
      <p:italic r:id="rId36"/>
      <p:boldItalic r:id="rId37"/>
    </p:embeddedFont>
    <p:embeddedFont>
      <p:font typeface="Lora Bold Italic" panose="02000503000000020004" pitchFamily="2" charset="0"/>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1" roundtripDataSignature="AMtx7mhPKWI2eCTmJ42h7t7FPOHFc9Hmb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93"/>
    <p:restoredTop sz="94694"/>
  </p:normalViewPr>
  <p:slideViewPr>
    <p:cSldViewPr snapToGrid="0">
      <p:cViewPr>
        <p:scale>
          <a:sx n="73" d="100"/>
          <a:sy n="73" d="100"/>
        </p:scale>
        <p:origin x="1376" y="122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21" Type="http://schemas.openxmlformats.org/officeDocument/2006/relationships/slide" Target="slides/slide20.xml"/><Relationship Id="rId34" Type="http://schemas.openxmlformats.org/officeDocument/2006/relationships/font" Target="fonts/font7.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7.xml"/><Relationship Id="rId51" Type="http://customschemas.google.com/relationships/presentationmetadata" Target="meta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20" Type="http://schemas.openxmlformats.org/officeDocument/2006/relationships/slide" Target="slides/slide19.xml"/><Relationship Id="rId5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iw-IL"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 name="Google Shape;207;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9" name="Google Shape;249;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9" name="Google Shape;259;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 name="Google Shape;270;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5" name="Google Shape;295;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 name="Google Shape;313;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4" name="Google Shape;314;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0" name="Google Shape;350;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1" name="Google Shape;351;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0" name="Google Shape;370;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a:extLst>
            <a:ext uri="{FF2B5EF4-FFF2-40B4-BE49-F238E27FC236}">
              <a16:creationId xmlns:a16="http://schemas.microsoft.com/office/drawing/2014/main" id="{63F9D651-5D2C-F765-A867-63A764C25B42}"/>
            </a:ext>
          </a:extLst>
        </p:cNvPr>
        <p:cNvGrpSpPr/>
        <p:nvPr/>
      </p:nvGrpSpPr>
      <p:grpSpPr>
        <a:xfrm>
          <a:off x="0" y="0"/>
          <a:ext cx="0" cy="0"/>
          <a:chOff x="0" y="0"/>
          <a:chExt cx="0" cy="0"/>
        </a:xfrm>
      </p:grpSpPr>
      <p:sp>
        <p:nvSpPr>
          <p:cNvPr id="293" name="Google Shape;293;p22:notes">
            <a:extLst>
              <a:ext uri="{FF2B5EF4-FFF2-40B4-BE49-F238E27FC236}">
                <a16:creationId xmlns:a16="http://schemas.microsoft.com/office/drawing/2014/main" id="{B75443EB-F078-9952-9095-9F00E0315E5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p22:notes">
            <a:extLst>
              <a:ext uri="{FF2B5EF4-FFF2-40B4-BE49-F238E27FC236}">
                <a16:creationId xmlns:a16="http://schemas.microsoft.com/office/drawing/2014/main" id="{17EA080E-A7EC-3EAA-B4BD-8D4AA62E34A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5" name="Google Shape;295;p22:notes">
            <a:extLst>
              <a:ext uri="{FF2B5EF4-FFF2-40B4-BE49-F238E27FC236}">
                <a16:creationId xmlns:a16="http://schemas.microsoft.com/office/drawing/2014/main" id="{7A564E18-AD86-AD1A-2909-F654AF802FA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20</a:t>
            </a:fld>
            <a:endParaRPr/>
          </a:p>
        </p:txBody>
      </p:sp>
    </p:spTree>
    <p:extLst>
      <p:ext uri="{BB962C8B-B14F-4D97-AF65-F5344CB8AC3E}">
        <p14:creationId xmlns:p14="http://schemas.microsoft.com/office/powerpoint/2010/main" val="30604743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a:extLst>
            <a:ext uri="{FF2B5EF4-FFF2-40B4-BE49-F238E27FC236}">
              <a16:creationId xmlns:a16="http://schemas.microsoft.com/office/drawing/2014/main" id="{4C340328-CF0A-1A6B-60F9-5129940F934B}"/>
            </a:ext>
          </a:extLst>
        </p:cNvPr>
        <p:cNvGrpSpPr/>
        <p:nvPr/>
      </p:nvGrpSpPr>
      <p:grpSpPr>
        <a:xfrm>
          <a:off x="0" y="0"/>
          <a:ext cx="0" cy="0"/>
          <a:chOff x="0" y="0"/>
          <a:chExt cx="0" cy="0"/>
        </a:xfrm>
      </p:grpSpPr>
      <p:sp>
        <p:nvSpPr>
          <p:cNvPr id="293" name="Google Shape;293;p22:notes">
            <a:extLst>
              <a:ext uri="{FF2B5EF4-FFF2-40B4-BE49-F238E27FC236}">
                <a16:creationId xmlns:a16="http://schemas.microsoft.com/office/drawing/2014/main" id="{572210A9-9CD8-3976-9658-847DD3BD3D7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p22:notes">
            <a:extLst>
              <a:ext uri="{FF2B5EF4-FFF2-40B4-BE49-F238E27FC236}">
                <a16:creationId xmlns:a16="http://schemas.microsoft.com/office/drawing/2014/main" id="{47E986AE-86D4-E957-F8D8-2F238319113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5" name="Google Shape;295;p22:notes">
            <a:extLst>
              <a:ext uri="{FF2B5EF4-FFF2-40B4-BE49-F238E27FC236}">
                <a16:creationId xmlns:a16="http://schemas.microsoft.com/office/drawing/2014/main" id="{DF7B6462-6CF9-CEA6-CED8-F3B06D941BC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21</a:t>
            </a:fld>
            <a:endParaRPr/>
          </a:p>
        </p:txBody>
      </p:sp>
    </p:spTree>
    <p:extLst>
      <p:ext uri="{BB962C8B-B14F-4D97-AF65-F5344CB8AC3E}">
        <p14:creationId xmlns:p14="http://schemas.microsoft.com/office/powerpoint/2010/main" val="35489409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3" name="Google Shape;393;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4" name="Google Shape;394;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a:extLst>
            <a:ext uri="{FF2B5EF4-FFF2-40B4-BE49-F238E27FC236}">
              <a16:creationId xmlns:a16="http://schemas.microsoft.com/office/drawing/2014/main" id="{30F95DBD-DC87-3492-4E29-71B7B6539F68}"/>
            </a:ext>
          </a:extLst>
        </p:cNvPr>
        <p:cNvGrpSpPr/>
        <p:nvPr/>
      </p:nvGrpSpPr>
      <p:grpSpPr>
        <a:xfrm>
          <a:off x="0" y="0"/>
          <a:ext cx="0" cy="0"/>
          <a:chOff x="0" y="0"/>
          <a:chExt cx="0" cy="0"/>
        </a:xfrm>
      </p:grpSpPr>
      <p:sp>
        <p:nvSpPr>
          <p:cNvPr id="392" name="Google Shape;392;p33:notes">
            <a:extLst>
              <a:ext uri="{FF2B5EF4-FFF2-40B4-BE49-F238E27FC236}">
                <a16:creationId xmlns:a16="http://schemas.microsoft.com/office/drawing/2014/main" id="{FD97BD38-36A9-2C72-4F4C-A28706C12B2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3" name="Google Shape;393;p33:notes">
            <a:extLst>
              <a:ext uri="{FF2B5EF4-FFF2-40B4-BE49-F238E27FC236}">
                <a16:creationId xmlns:a16="http://schemas.microsoft.com/office/drawing/2014/main" id="{68CA92DE-9B9B-AB76-DAAE-2454C75AF4E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4" name="Google Shape;394;p33:notes">
            <a:extLst>
              <a:ext uri="{FF2B5EF4-FFF2-40B4-BE49-F238E27FC236}">
                <a16:creationId xmlns:a16="http://schemas.microsoft.com/office/drawing/2014/main" id="{27CDCC53-BBD8-22C8-2E55-36C8DBB8A8F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23</a:t>
            </a:fld>
            <a:endParaRPr/>
          </a:p>
        </p:txBody>
      </p:sp>
    </p:spTree>
    <p:extLst>
      <p:ext uri="{BB962C8B-B14F-4D97-AF65-F5344CB8AC3E}">
        <p14:creationId xmlns:p14="http://schemas.microsoft.com/office/powerpoint/2010/main" val="10013265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3" name="Google Shape;423;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4" name="Google Shape;424;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24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sp>
        <p:nvSpPr>
          <p:cNvPr id="16" name="Google Shape;16;p3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4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4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4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4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4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4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4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4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47"/>
          <p:cNvSpPr>
            <a:spLocks noGrp="1"/>
          </p:cNvSpPr>
          <p:nvPr>
            <p:ph type="pic" idx="2"/>
          </p:nvPr>
        </p:nvSpPr>
        <p:spPr>
          <a:xfrm>
            <a:off x="5183188" y="987425"/>
            <a:ext cx="6172200" cy="4873625"/>
          </a:xfrm>
          <a:prstGeom prst="rect">
            <a:avLst/>
          </a:prstGeom>
          <a:noFill/>
          <a:ln>
            <a:noFill/>
          </a:ln>
        </p:spPr>
      </p:sp>
      <p:sp>
        <p:nvSpPr>
          <p:cNvPr id="68" name="Google Shape;68;p4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4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4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4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0.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90" name="Google Shape;90;p1"/>
          <p:cNvPicPr preferRelativeResize="0"/>
          <p:nvPr/>
        </p:nvPicPr>
        <p:blipFill rotWithShape="1">
          <a:blip r:embed="rId4">
            <a:alphaModFix/>
          </a:blip>
          <a:srcRect/>
          <a:stretch/>
        </p:blipFill>
        <p:spPr>
          <a:xfrm>
            <a:off x="375616" y="345989"/>
            <a:ext cx="5278316" cy="3449969"/>
          </a:xfrm>
          <a:prstGeom prst="rect">
            <a:avLst/>
          </a:prstGeom>
          <a:noFill/>
          <a:ln>
            <a:noFill/>
          </a:ln>
        </p:spPr>
      </p:pic>
      <p:sp>
        <p:nvSpPr>
          <p:cNvPr id="91" name="Google Shape;91;p1"/>
          <p:cNvSpPr txBox="1"/>
          <p:nvPr/>
        </p:nvSpPr>
        <p:spPr>
          <a:xfrm>
            <a:off x="587444" y="4317023"/>
            <a:ext cx="5508555" cy="448179"/>
          </a:xfrm>
          <a:prstGeom prst="rect">
            <a:avLst/>
          </a:prstGeom>
          <a:noFill/>
          <a:ln>
            <a:noFill/>
          </a:ln>
        </p:spPr>
        <p:txBody>
          <a:bodyPr spcFirstLastPara="1" wrap="square" lIns="0" tIns="17125" rIns="0" bIns="0" anchor="t" anchorCtr="0">
            <a:spAutoFit/>
          </a:bodyPr>
          <a:lstStyle/>
          <a:p>
            <a:pPr marL="12700" lvl="0">
              <a:buSzPts val="2700"/>
            </a:pPr>
            <a:r>
              <a:rPr lang="iw-IL" sz="2800" kern="1200" dirty="0" err="1">
                <a:solidFill>
                  <a:srgbClr val="1B969B"/>
                </a:solidFill>
                <a:latin typeface="Arial Black" panose="020B0A04020102020204" pitchFamily="34" charset="0"/>
              </a:rPr>
              <a:t>Сила</a:t>
            </a:r>
            <a:r>
              <a:rPr lang="iw-IL" sz="2800" kern="1200" dirty="0">
                <a:solidFill>
                  <a:srgbClr val="1B969B"/>
                </a:solidFill>
                <a:latin typeface="Arial Black" panose="020B0A04020102020204" pitchFamily="34" charset="0"/>
              </a:rPr>
              <a:t> </a:t>
            </a:r>
            <a:r>
              <a:rPr lang="iw-IL" sz="2800" kern="1200" dirty="0" err="1">
                <a:solidFill>
                  <a:srgbClr val="1B969B"/>
                </a:solidFill>
                <a:latin typeface="Arial Black" panose="020B0A04020102020204" pitchFamily="34" charset="0"/>
              </a:rPr>
              <a:t>трехлетней</a:t>
            </a:r>
            <a:r>
              <a:rPr lang="iw-IL" sz="2800" kern="1200" dirty="0">
                <a:solidFill>
                  <a:srgbClr val="1B969B"/>
                </a:solidFill>
                <a:latin typeface="Arial Black" panose="020B0A04020102020204" pitchFamily="34" charset="0"/>
              </a:rPr>
              <a:t> </a:t>
            </a:r>
            <a:r>
              <a:rPr lang="iw-IL" sz="2800" kern="1200" dirty="0" err="1">
                <a:solidFill>
                  <a:srgbClr val="1B969B"/>
                </a:solidFill>
                <a:latin typeface="Arial Black" panose="020B0A04020102020204" pitchFamily="34" charset="0"/>
              </a:rPr>
              <a:t>девочки</a:t>
            </a:r>
            <a:endParaRPr sz="2800" kern="1200" dirty="0">
              <a:solidFill>
                <a:srgbClr val="1B969B"/>
              </a:solidFill>
              <a:latin typeface="Arial Black" panose="020B0A04020102020204" pitchFamily="34" charset="0"/>
            </a:endParaRPr>
          </a:p>
        </p:txBody>
      </p:sp>
      <p:sp>
        <p:nvSpPr>
          <p:cNvPr id="92" name="Google Shape;92;p1"/>
          <p:cNvSpPr txBox="1"/>
          <p:nvPr/>
        </p:nvSpPr>
        <p:spPr>
          <a:xfrm>
            <a:off x="587444" y="4957333"/>
            <a:ext cx="4781700" cy="657867"/>
          </a:xfrm>
          <a:prstGeom prst="rect">
            <a:avLst/>
          </a:prstGeom>
          <a:noFill/>
          <a:ln>
            <a:noFill/>
          </a:ln>
        </p:spPr>
        <p:txBody>
          <a:bodyPr spcFirstLastPara="1" wrap="square" lIns="0" tIns="11425" rIns="0" bIns="0" anchor="t" anchorCtr="0">
            <a:spAutoFit/>
          </a:bodyPr>
          <a:lstStyle/>
          <a:p>
            <a:pPr algn="just">
              <a:buSzPts val="1400"/>
            </a:pPr>
            <a:r>
              <a:rPr lang="iw-IL" dirty="0">
                <a:solidFill>
                  <a:schemeClr val="dk1"/>
                </a:solidFill>
                <a:sym typeface="Josefin Sans"/>
              </a:rPr>
              <a:t>ЕВРЕЙСКИЕ ЖЕНЩИНЫ </a:t>
            </a:r>
            <a:r>
              <a:rPr lang="iw-IL" dirty="0" err="1">
                <a:solidFill>
                  <a:schemeClr val="dk1"/>
                </a:solidFill>
                <a:sym typeface="Josefin Sans"/>
              </a:rPr>
              <a:t>И</a:t>
            </a:r>
            <a:r>
              <a:rPr lang="iw-IL" dirty="0">
                <a:solidFill>
                  <a:schemeClr val="dk1"/>
                </a:solidFill>
                <a:sym typeface="Josefin Sans"/>
              </a:rPr>
              <a:t> ДЕВОЧКИ ОСВЕЩАЮТ МРАК ЭТОГО МИРА .</a:t>
            </a:r>
            <a:r>
              <a:rPr lang="iw-IL" dirty="0" err="1">
                <a:solidFill>
                  <a:schemeClr val="dk1"/>
                </a:solidFill>
                <a:sym typeface="Josefin Sans"/>
              </a:rPr>
              <a:t>В</a:t>
            </a:r>
            <a:r>
              <a:rPr lang="iw-IL" dirty="0">
                <a:solidFill>
                  <a:schemeClr val="dk1"/>
                </a:solidFill>
                <a:sym typeface="Josefin Sans"/>
              </a:rPr>
              <a:t> ЭПОХУ МОРАЛЬНОГО УПАДКА ОБЩЕСТВА.</a:t>
            </a:r>
            <a:endParaRPr dirty="0">
              <a:solidFill>
                <a:schemeClr val="dk1"/>
              </a:solidFill>
              <a:sym typeface="Josefin Sans"/>
            </a:endParaRPr>
          </a:p>
        </p:txBody>
      </p:sp>
      <p:sp>
        <p:nvSpPr>
          <p:cNvPr id="93" name="Google Shape;93;p1"/>
          <p:cNvSpPr txBox="1"/>
          <p:nvPr/>
        </p:nvSpPr>
        <p:spPr>
          <a:xfrm>
            <a:off x="11180427" y="500471"/>
            <a:ext cx="449317" cy="2308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iw-IL" sz="900" b="0" i="0" u="none" strike="noStrike" cap="none">
                <a:solidFill>
                  <a:schemeClr val="dk1"/>
                </a:solidFill>
                <a:latin typeface="Lora"/>
                <a:ea typeface="Lora"/>
                <a:cs typeface="Lora"/>
                <a:sym typeface="Lora"/>
              </a:rPr>
              <a:t>B”H</a:t>
            </a:r>
            <a:endParaRPr/>
          </a:p>
        </p:txBody>
      </p:sp>
      <p:grpSp>
        <p:nvGrpSpPr>
          <p:cNvPr id="94" name="Google Shape;94;p1"/>
          <p:cNvGrpSpPr/>
          <p:nvPr/>
        </p:nvGrpSpPr>
        <p:grpSpPr>
          <a:xfrm>
            <a:off x="9646231" y="5640682"/>
            <a:ext cx="1762800" cy="486015"/>
            <a:chOff x="9646231" y="5640682"/>
            <a:chExt cx="1762800" cy="486015"/>
          </a:xfrm>
        </p:grpSpPr>
        <p:sp>
          <p:nvSpPr>
            <p:cNvPr id="95" name="Google Shape;95;p1"/>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b="0" i="0" u="none" strike="noStrike" cap="none">
                <a:solidFill>
                  <a:schemeClr val="lt1"/>
                </a:solidFill>
                <a:latin typeface="Calibri"/>
                <a:ea typeface="Calibri"/>
                <a:cs typeface="Calibri"/>
                <a:sym typeface="Calibri"/>
              </a:endParaRPr>
            </a:p>
          </p:txBody>
        </p:sp>
        <p:sp>
          <p:nvSpPr>
            <p:cNvPr id="96" name="Google Shape;96;p1"/>
            <p:cNvSpPr txBox="1"/>
            <p:nvPr/>
          </p:nvSpPr>
          <p:spPr>
            <a:xfrm>
              <a:off x="9646231" y="5729800"/>
              <a:ext cx="1762800" cy="303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iw-IL">
                  <a:solidFill>
                    <a:schemeClr val="lt1"/>
                  </a:solidFill>
                </a:rPr>
                <a:t>Хаей Сара</a:t>
              </a:r>
              <a:endParaRPr/>
            </a:p>
          </p:txBody>
        </p:sp>
      </p:grpSp>
      <p:grpSp>
        <p:nvGrpSpPr>
          <p:cNvPr id="2" name="קבוצה 1">
            <a:extLst>
              <a:ext uri="{FF2B5EF4-FFF2-40B4-BE49-F238E27FC236}">
                <a16:creationId xmlns:a16="http://schemas.microsoft.com/office/drawing/2014/main" id="{82F495C3-90F7-591B-7D4B-D9C6EFE24CF8}"/>
              </a:ext>
            </a:extLst>
          </p:cNvPr>
          <p:cNvGrpSpPr/>
          <p:nvPr/>
        </p:nvGrpSpPr>
        <p:grpSpPr>
          <a:xfrm>
            <a:off x="6382011" y="1640909"/>
            <a:ext cx="6440910" cy="5734327"/>
            <a:chOff x="6723019" y="2352675"/>
            <a:chExt cx="5999696" cy="4913200"/>
          </a:xfrm>
        </p:grpSpPr>
        <p:grpSp>
          <p:nvGrpSpPr>
            <p:cNvPr id="3" name="קבוצה 2">
              <a:extLst>
                <a:ext uri="{FF2B5EF4-FFF2-40B4-BE49-F238E27FC236}">
                  <a16:creationId xmlns:a16="http://schemas.microsoft.com/office/drawing/2014/main" id="{19018A03-FF4B-DBE9-C970-9A6F15ECF032}"/>
                </a:ext>
              </a:extLst>
            </p:cNvPr>
            <p:cNvGrpSpPr/>
            <p:nvPr/>
          </p:nvGrpSpPr>
          <p:grpSpPr>
            <a:xfrm>
              <a:off x="6723019" y="2352675"/>
              <a:ext cx="5999696" cy="4913200"/>
              <a:chOff x="6723019" y="2352675"/>
              <a:chExt cx="5999696" cy="4913200"/>
            </a:xfrm>
          </p:grpSpPr>
          <p:sp>
            <p:nvSpPr>
              <p:cNvPr id="7" name="מלבן 6">
                <a:extLst>
                  <a:ext uri="{FF2B5EF4-FFF2-40B4-BE49-F238E27FC236}">
                    <a16:creationId xmlns:a16="http://schemas.microsoft.com/office/drawing/2014/main" id="{B154E6E9-FE38-633C-76F9-6D7C3DFCF757}"/>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marR="0" algn="ctr" rtl="1">
                  <a:lnSpc>
                    <a:spcPct val="100000"/>
                  </a:lnSpc>
                  <a:spcBef>
                    <a:spcPts val="0"/>
                  </a:spcBef>
                  <a:spcAft>
                    <a:spcPts val="0"/>
                  </a:spcAft>
                  <a:buClr>
                    <a:srgbClr val="000000"/>
                  </a:buClr>
                  <a:buFont typeface="Arial"/>
                </a:pPr>
                <a:endParaRPr lang="ru-RU" dirty="0"/>
              </a:p>
            </p:txBody>
          </p:sp>
          <p:grpSp>
            <p:nvGrpSpPr>
              <p:cNvPr id="8" name="קבוצה 7">
                <a:extLst>
                  <a:ext uri="{FF2B5EF4-FFF2-40B4-BE49-F238E27FC236}">
                    <a16:creationId xmlns:a16="http://schemas.microsoft.com/office/drawing/2014/main" id="{9DB7CA44-DC7D-1410-0115-4AF3EB05D9FD}"/>
                  </a:ext>
                </a:extLst>
              </p:cNvPr>
              <p:cNvGrpSpPr/>
              <p:nvPr/>
            </p:nvGrpSpPr>
            <p:grpSpPr>
              <a:xfrm>
                <a:off x="6723019" y="4006425"/>
                <a:ext cx="5999696" cy="3259450"/>
                <a:chOff x="6723019" y="4006425"/>
                <a:chExt cx="5999696" cy="3259450"/>
              </a:xfrm>
            </p:grpSpPr>
            <p:sp>
              <p:nvSpPr>
                <p:cNvPr id="9" name="מלבן 8">
                  <a:extLst>
                    <a:ext uri="{FF2B5EF4-FFF2-40B4-BE49-F238E27FC236}">
                      <a16:creationId xmlns:a16="http://schemas.microsoft.com/office/drawing/2014/main" id="{1B0703D7-A08A-7B5F-5F64-CA0E4D964FC0}"/>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ru-RU" dirty="0"/>
                </a:p>
              </p:txBody>
            </p:sp>
            <p:pic>
              <p:nvPicPr>
                <p:cNvPr id="10" name="תמונה 9" descr="תמונה שמכילה טקסט, גופן, צילום מסך, גרפיקה">
                  <a:extLst>
                    <a:ext uri="{FF2B5EF4-FFF2-40B4-BE49-F238E27FC236}">
                      <a16:creationId xmlns:a16="http://schemas.microsoft.com/office/drawing/2014/main" id="{D5A5DE6F-CCB4-C676-C487-4448FCE9F8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grpSp>
          <p:nvGrpSpPr>
            <p:cNvPr id="4" name="Google Shape;90;p1">
              <a:extLst>
                <a:ext uri="{FF2B5EF4-FFF2-40B4-BE49-F238E27FC236}">
                  <a16:creationId xmlns:a16="http://schemas.microsoft.com/office/drawing/2014/main" id="{20143FD1-81AD-3984-44F9-C1B935A8E566}"/>
                </a:ext>
              </a:extLst>
            </p:cNvPr>
            <p:cNvGrpSpPr/>
            <p:nvPr/>
          </p:nvGrpSpPr>
          <p:grpSpPr>
            <a:xfrm>
              <a:off x="9703517" y="5794660"/>
              <a:ext cx="1762795" cy="321782"/>
              <a:chOff x="9646231" y="5640683"/>
              <a:chExt cx="1762795" cy="321782"/>
            </a:xfrm>
          </p:grpSpPr>
          <p:sp>
            <p:nvSpPr>
              <p:cNvPr id="5" name="Google Shape;91;p1">
                <a:extLst>
                  <a:ext uri="{FF2B5EF4-FFF2-40B4-BE49-F238E27FC236}">
                    <a16:creationId xmlns:a16="http://schemas.microsoft.com/office/drawing/2014/main" id="{F0816161-5AD3-0B6E-3E8B-D429B50A5E52}"/>
                  </a:ext>
                </a:extLst>
              </p:cNvPr>
              <p:cNvSpPr/>
              <p:nvPr/>
            </p:nvSpPr>
            <p:spPr>
              <a:xfrm>
                <a:off x="9646231" y="5640683"/>
                <a:ext cx="1762795" cy="321782"/>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lang="ru-RU" sz="1600" b="0" i="0" u="none" strike="noStrike" cap="none" dirty="0">
                  <a:solidFill>
                    <a:schemeClr val="lt1"/>
                  </a:solidFill>
                  <a:latin typeface="Calibri"/>
                  <a:ea typeface="Calibri"/>
                  <a:cs typeface="Calibri"/>
                  <a:sym typeface="Calibri"/>
                </a:endParaRPr>
              </a:p>
            </p:txBody>
          </p:sp>
          <p:sp>
            <p:nvSpPr>
              <p:cNvPr id="6" name="Google Shape;92;p1">
                <a:extLst>
                  <a:ext uri="{FF2B5EF4-FFF2-40B4-BE49-F238E27FC236}">
                    <a16:creationId xmlns:a16="http://schemas.microsoft.com/office/drawing/2014/main" id="{924CFD77-E50D-5CA7-C6D7-D91F6D2F56B1}"/>
                  </a:ext>
                </a:extLst>
              </p:cNvPr>
              <p:cNvSpPr txBox="1"/>
              <p:nvPr/>
            </p:nvSpPr>
            <p:spPr>
              <a:xfrm>
                <a:off x="9646231" y="5657750"/>
                <a:ext cx="1762795" cy="263670"/>
              </a:xfrm>
              <a:prstGeom prst="rect">
                <a:avLst/>
              </a:prstGeom>
              <a:noFill/>
              <a:ln>
                <a:noFill/>
              </a:ln>
            </p:spPr>
            <p:txBody>
              <a:bodyPr spcFirstLastPara="1" wrap="square" lIns="91425" tIns="45700" rIns="91425" bIns="45700" anchor="t" anchorCtr="0">
                <a:spAutoFit/>
              </a:bodyPr>
              <a:lstStyle/>
              <a:p>
                <a:pPr lvl="0" algn="ctr"/>
                <a:r>
                  <a:rPr lang="ru-RU" dirty="0">
                    <a:solidFill>
                      <a:schemeClr val="lt1"/>
                    </a:solidFill>
                  </a:rPr>
                  <a:t>Хаей Сара</a:t>
                </a:r>
                <a:endParaRPr lang="ru-RU" dirty="0"/>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102" name="Google Shape;102;p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03" name="Google Shape;103;p2"/>
          <p:cNvSpPr txBox="1"/>
          <p:nvPr/>
        </p:nvSpPr>
        <p:spPr>
          <a:xfrm>
            <a:off x="308357" y="222515"/>
            <a:ext cx="7489208" cy="2233283"/>
          </a:xfrm>
          <a:prstGeom prst="rect">
            <a:avLst/>
          </a:prstGeom>
          <a:noFill/>
          <a:ln>
            <a:noFill/>
          </a:ln>
        </p:spPr>
        <p:txBody>
          <a:bodyPr spcFirstLastPara="1" wrap="square" lIns="0" tIns="17125" rIns="0" bIns="0" anchor="t" anchorCtr="0">
            <a:spAutoFit/>
          </a:bodyPr>
          <a:lstStyle/>
          <a:p>
            <a:pPr marL="12700" lvl="1">
              <a:buSzPts val="3200"/>
            </a:pPr>
            <a:r>
              <a:rPr lang="ru-RU" sz="4800" b="1" kern="1200" dirty="0" err="1">
                <a:solidFill>
                  <a:srgbClr val="1B969B"/>
                </a:solidFill>
                <a:latin typeface="Arial Black" panose="020B0A04020102020204" pitchFamily="34" charset="0"/>
              </a:rPr>
              <a:t>A</a:t>
            </a:r>
            <a:r>
              <a:rPr lang="ru-RU" sz="4800" b="1" kern="1200" dirty="0">
                <a:solidFill>
                  <a:srgbClr val="1B969B"/>
                </a:solidFill>
                <a:latin typeface="Arial Black" panose="020B0A04020102020204" pitchFamily="34" charset="0"/>
              </a:rPr>
              <a:t>. Кампания по зажиганию субботних свечей</a:t>
            </a:r>
          </a:p>
        </p:txBody>
      </p:sp>
      <p:grpSp>
        <p:nvGrpSpPr>
          <p:cNvPr id="104" name="Google Shape;104;p2"/>
          <p:cNvGrpSpPr/>
          <p:nvPr/>
        </p:nvGrpSpPr>
        <p:grpSpPr>
          <a:xfrm>
            <a:off x="9646231" y="5640682"/>
            <a:ext cx="1762800" cy="486015"/>
            <a:chOff x="9646231" y="5640682"/>
            <a:chExt cx="1762800" cy="486015"/>
          </a:xfrm>
        </p:grpSpPr>
        <p:sp>
          <p:nvSpPr>
            <p:cNvPr id="105" name="Google Shape;105;p2"/>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ru-RU" sz="1600" b="0" i="0" u="none" strike="noStrike" cap="none" dirty="0">
                <a:solidFill>
                  <a:schemeClr val="lt1"/>
                </a:solidFill>
                <a:latin typeface="Calibri"/>
                <a:ea typeface="Calibri"/>
                <a:cs typeface="Calibri"/>
                <a:sym typeface="Calibri"/>
              </a:endParaRPr>
            </a:p>
          </p:txBody>
        </p:sp>
        <p:sp>
          <p:nvSpPr>
            <p:cNvPr id="106" name="Google Shape;106;p2"/>
            <p:cNvSpPr txBox="1"/>
            <p:nvPr/>
          </p:nvSpPr>
          <p:spPr>
            <a:xfrm>
              <a:off x="9646231" y="5729800"/>
              <a:ext cx="1762800" cy="303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u-RU" dirty="0">
                  <a:solidFill>
                    <a:schemeClr val="lt1"/>
                  </a:solidFill>
                </a:rPr>
                <a:t>Хаей Сара</a:t>
              </a:r>
              <a:endParaRPr lang="ru-RU" dirty="0"/>
            </a:p>
          </p:txBody>
        </p:sp>
      </p:grpSp>
      <p:grpSp>
        <p:nvGrpSpPr>
          <p:cNvPr id="2" name="קבוצה 1">
            <a:extLst>
              <a:ext uri="{FF2B5EF4-FFF2-40B4-BE49-F238E27FC236}">
                <a16:creationId xmlns:a16="http://schemas.microsoft.com/office/drawing/2014/main" id="{594EB982-0A05-78D8-2AE6-24ABA1F3BC1C}"/>
              </a:ext>
            </a:extLst>
          </p:cNvPr>
          <p:cNvGrpSpPr/>
          <p:nvPr/>
        </p:nvGrpSpPr>
        <p:grpSpPr>
          <a:xfrm>
            <a:off x="8051469" y="3194462"/>
            <a:ext cx="4771451" cy="4180774"/>
            <a:chOff x="8051469" y="3194462"/>
            <a:chExt cx="4771451" cy="4180774"/>
          </a:xfrm>
        </p:grpSpPr>
        <p:grpSp>
          <p:nvGrpSpPr>
            <p:cNvPr id="3" name="קבוצה 2">
              <a:extLst>
                <a:ext uri="{FF2B5EF4-FFF2-40B4-BE49-F238E27FC236}">
                  <a16:creationId xmlns:a16="http://schemas.microsoft.com/office/drawing/2014/main" id="{525AB5A8-E164-8A57-DE48-3B2C43B79CD3}"/>
                </a:ext>
              </a:extLst>
            </p:cNvPr>
            <p:cNvGrpSpPr/>
            <p:nvPr/>
          </p:nvGrpSpPr>
          <p:grpSpPr>
            <a:xfrm>
              <a:off x="8051469" y="3194462"/>
              <a:ext cx="4771451" cy="4180774"/>
              <a:chOff x="6723019" y="2352675"/>
              <a:chExt cx="5999696" cy="4913200"/>
            </a:xfrm>
          </p:grpSpPr>
          <p:grpSp>
            <p:nvGrpSpPr>
              <p:cNvPr id="5" name="קבוצה 4">
                <a:extLst>
                  <a:ext uri="{FF2B5EF4-FFF2-40B4-BE49-F238E27FC236}">
                    <a16:creationId xmlns:a16="http://schemas.microsoft.com/office/drawing/2014/main" id="{3C62661A-7655-5858-D112-D837E65E3F1A}"/>
                  </a:ext>
                </a:extLst>
              </p:cNvPr>
              <p:cNvGrpSpPr/>
              <p:nvPr/>
            </p:nvGrpSpPr>
            <p:grpSpPr>
              <a:xfrm>
                <a:off x="6723019" y="2352675"/>
                <a:ext cx="5999696" cy="4913200"/>
                <a:chOff x="6723019" y="2352675"/>
                <a:chExt cx="5999696" cy="4913200"/>
              </a:xfrm>
            </p:grpSpPr>
            <p:sp>
              <p:nvSpPr>
                <p:cNvPr id="7" name="מלבן 6">
                  <a:extLst>
                    <a:ext uri="{FF2B5EF4-FFF2-40B4-BE49-F238E27FC236}">
                      <a16:creationId xmlns:a16="http://schemas.microsoft.com/office/drawing/2014/main" id="{4D524B3D-7E1A-523E-D095-E014BEA8CD52}"/>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 name="קבוצה 7">
                  <a:extLst>
                    <a:ext uri="{FF2B5EF4-FFF2-40B4-BE49-F238E27FC236}">
                      <a16:creationId xmlns:a16="http://schemas.microsoft.com/office/drawing/2014/main" id="{000700AC-9142-F0CE-9665-65E6589B699A}"/>
                    </a:ext>
                  </a:extLst>
                </p:cNvPr>
                <p:cNvGrpSpPr/>
                <p:nvPr/>
              </p:nvGrpSpPr>
              <p:grpSpPr>
                <a:xfrm>
                  <a:off x="6723019" y="4006425"/>
                  <a:ext cx="5999696" cy="3259450"/>
                  <a:chOff x="6723019" y="4006425"/>
                  <a:chExt cx="5999696" cy="3259450"/>
                </a:xfrm>
              </p:grpSpPr>
              <p:sp>
                <p:nvSpPr>
                  <p:cNvPr id="9" name="מלבן 8">
                    <a:extLst>
                      <a:ext uri="{FF2B5EF4-FFF2-40B4-BE49-F238E27FC236}">
                        <a16:creationId xmlns:a16="http://schemas.microsoft.com/office/drawing/2014/main" id="{1DF84FFE-CE2C-7EEE-739B-EDA2096BB6F5}"/>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A5A4E380-B66E-0493-1B34-F47C53D6F0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sp>
            <p:nvSpPr>
              <p:cNvPr id="6" name="Google Shape;91;p1">
                <a:extLst>
                  <a:ext uri="{FF2B5EF4-FFF2-40B4-BE49-F238E27FC236}">
                    <a16:creationId xmlns:a16="http://schemas.microsoft.com/office/drawing/2014/main" id="{0D132AFB-86CC-B2DF-EB56-656C7DA394F0}"/>
                  </a:ext>
                </a:extLst>
              </p:cNvPr>
              <p:cNvSpPr/>
              <p:nvPr/>
            </p:nvSpPr>
            <p:spPr>
              <a:xfrm>
                <a:off x="9703517" y="5794659"/>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sz="1600" b="0" i="0" u="none" strike="noStrike" cap="none" dirty="0">
                  <a:solidFill>
                    <a:schemeClr val="lt1"/>
                  </a:solidFill>
                  <a:latin typeface="Calibri"/>
                  <a:ea typeface="Calibri"/>
                  <a:cs typeface="Calibri"/>
                  <a:sym typeface="Calibri"/>
                </a:endParaRPr>
              </a:p>
            </p:txBody>
          </p:sp>
        </p:grpSp>
        <p:sp>
          <p:nvSpPr>
            <p:cNvPr id="4" name="Google Shape;92;p1">
              <a:extLst>
                <a:ext uri="{FF2B5EF4-FFF2-40B4-BE49-F238E27FC236}">
                  <a16:creationId xmlns:a16="http://schemas.microsoft.com/office/drawing/2014/main" id="{988070B1-E46E-EE81-884A-5D825D3DBC49}"/>
                </a:ext>
              </a:extLst>
            </p:cNvPr>
            <p:cNvSpPr txBox="1"/>
            <p:nvPr/>
          </p:nvSpPr>
          <p:spPr>
            <a:xfrm>
              <a:off x="10176550" y="6149413"/>
              <a:ext cx="1892430" cy="307736"/>
            </a:xfrm>
            <a:prstGeom prst="rect">
              <a:avLst/>
            </a:prstGeom>
            <a:noFill/>
            <a:ln>
              <a:noFill/>
            </a:ln>
          </p:spPr>
          <p:txBody>
            <a:bodyPr spcFirstLastPara="1" wrap="square" lIns="91425" tIns="45700" rIns="91425" bIns="45700" anchor="t" anchorCtr="0">
              <a:spAutoFit/>
            </a:bodyPr>
            <a:lstStyle/>
            <a:p>
              <a:pPr lvl="0" algn="ctr"/>
              <a:r>
                <a:rPr lang="ru-RU" dirty="0">
                  <a:solidFill>
                    <a:schemeClr val="lt1"/>
                  </a:solidFill>
                </a:rPr>
                <a:t>Хаей Сара</a:t>
              </a:r>
              <a:endParaRPr lang="ru-RU" dirty="0"/>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p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4" name="Google Shape;114;p3"/>
          <p:cNvSpPr/>
          <p:nvPr/>
        </p:nvSpPr>
        <p:spPr>
          <a:xfrm rot="10800000" flipH="1">
            <a:off x="2286000" y="1115232"/>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lang="ru-RU" sz="1100" dirty="0">
              <a:solidFill>
                <a:schemeClr val="dk1"/>
              </a:solidFill>
              <a:latin typeface="Calibri"/>
              <a:ea typeface="Calibri"/>
              <a:cs typeface="Calibri"/>
              <a:sym typeface="Calibri"/>
            </a:endParaRPr>
          </a:p>
        </p:txBody>
      </p:sp>
      <p:sp>
        <p:nvSpPr>
          <p:cNvPr id="115" name="Google Shape;115;p3"/>
          <p:cNvSpPr txBox="1">
            <a:spLocks noGrp="1"/>
          </p:cNvSpPr>
          <p:nvPr>
            <p:ph type="title"/>
          </p:nvPr>
        </p:nvSpPr>
        <p:spPr>
          <a:xfrm>
            <a:off x="2286000" y="788370"/>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lang="ru-RU" sz="2400" dirty="0">
              <a:latin typeface="Arial"/>
              <a:ea typeface="Arial"/>
              <a:cs typeface="Arial"/>
              <a:sym typeface="Arial"/>
            </a:endParaRPr>
          </a:p>
        </p:txBody>
      </p:sp>
      <p:sp>
        <p:nvSpPr>
          <p:cNvPr id="117" name="Google Shape;117;p3"/>
          <p:cNvSpPr txBox="1"/>
          <p:nvPr/>
        </p:nvSpPr>
        <p:spPr>
          <a:xfrm>
            <a:off x="2286000" y="1391791"/>
            <a:ext cx="8205900" cy="325069"/>
          </a:xfrm>
          <a:prstGeom prst="rect">
            <a:avLst/>
          </a:prstGeom>
          <a:noFill/>
          <a:ln>
            <a:noFill/>
          </a:ln>
        </p:spPr>
        <p:txBody>
          <a:bodyPr spcFirstLastPara="1" wrap="square" lIns="0" tIns="17125" rIns="0" bIns="0" anchor="t" anchorCtr="0">
            <a:spAutoFit/>
          </a:bodyPr>
          <a:lstStyle/>
          <a:p>
            <a:pPr marL="12700" marR="6350">
              <a:buSzPts val="1700"/>
            </a:pPr>
            <a:r>
              <a:rPr lang="ru-RU" sz="2000" b="1" kern="1200" dirty="0">
                <a:solidFill>
                  <a:srgbClr val="1A969B"/>
                </a:solidFill>
                <a:latin typeface="Calibri" panose="020F0502020204030204" pitchFamily="34" charset="0"/>
                <a:cs typeface="Calibri" panose="020F0502020204030204" pitchFamily="34" charset="0"/>
              </a:rPr>
              <a:t>Свет</a:t>
            </a:r>
          </a:p>
        </p:txBody>
      </p:sp>
      <p:sp>
        <p:nvSpPr>
          <p:cNvPr id="2" name="Google Shape;113;p3">
            <a:extLst>
              <a:ext uri="{FF2B5EF4-FFF2-40B4-BE49-F238E27FC236}">
                <a16:creationId xmlns:a16="http://schemas.microsoft.com/office/drawing/2014/main" id="{44051AFF-9D09-BE2D-833C-1A8B71296DCC}"/>
              </a:ext>
            </a:extLst>
          </p:cNvPr>
          <p:cNvSpPr txBox="1"/>
          <p:nvPr/>
        </p:nvSpPr>
        <p:spPr>
          <a:xfrm>
            <a:off x="2286000" y="1817227"/>
            <a:ext cx="9144000" cy="4348558"/>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Время идет и мир меняется, поэтому я хочу выступить с предложением касательно этих изменений, которое напрямую относится к незамужним еврейским девушкам.</a:t>
            </a: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Предварительное замечание:</a:t>
            </a: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Еврейский народ всегда хотел и стремился к максимально возможному привнесению света в свою жизнь, ведь служение Всевышнему должно совершаться именно с радостью. Тору также называют “Учением света”, освещающим нашу жизнь.</a:t>
            </a: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Ребе </a:t>
            </a:r>
            <a:r>
              <a:rPr lang="ru-RU" sz="2100" kern="1200" dirty="0" err="1">
                <a:solidFill>
                  <a:schemeClr val="dk1"/>
                </a:solidFill>
                <a:latin typeface="Calibri" panose="020F0502020204030204" pitchFamily="34" charset="0"/>
                <a:cs typeface="Calibri" panose="020F0502020204030204" pitchFamily="34" charset="0"/>
              </a:rPr>
              <a:t>Раяц</a:t>
            </a:r>
            <a:r>
              <a:rPr lang="ru-RU" sz="2100" kern="1200" dirty="0">
                <a:solidFill>
                  <a:schemeClr val="dk1"/>
                </a:solidFill>
                <a:latin typeface="Calibri" panose="020F0502020204030204" pitchFamily="34" charset="0"/>
                <a:cs typeface="Calibri" panose="020F0502020204030204" pitchFamily="34" charset="0"/>
              </a:rPr>
              <a:t> говорил, что в одной из прославленных и чудесных историй упоминается, что Баал Шем </a:t>
            </a:r>
            <a:r>
              <a:rPr lang="ru-RU" sz="2100" kern="1200" dirty="0" err="1">
                <a:solidFill>
                  <a:schemeClr val="dk1"/>
                </a:solidFill>
                <a:latin typeface="Calibri" panose="020F0502020204030204" pitchFamily="34" charset="0"/>
                <a:cs typeface="Calibri" panose="020F0502020204030204" pitchFamily="34" charset="0"/>
              </a:rPr>
              <a:t>Тов</a:t>
            </a:r>
            <a:r>
              <a:rPr lang="ru-RU" sz="2100" kern="1200" dirty="0">
                <a:solidFill>
                  <a:schemeClr val="dk1"/>
                </a:solidFill>
                <a:latin typeface="Calibri" panose="020F0502020204030204" pitchFamily="34" charset="0"/>
                <a:cs typeface="Calibri" panose="020F0502020204030204" pitchFamily="34" charset="0"/>
              </a:rPr>
              <a:t> любил, когда дом наполнен светом — в буквальном смысле.</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123" name="Google Shape;123;p4"/>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24" name="Google Shape;124;p4"/>
          <p:cNvSpPr txBox="1"/>
          <p:nvPr/>
        </p:nvSpPr>
        <p:spPr>
          <a:xfrm>
            <a:off x="2285030" y="1043845"/>
            <a:ext cx="4768800" cy="405812"/>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endParaRPr lang="ru-RU" sz="2100" kern="1200" dirty="0">
              <a:solidFill>
                <a:schemeClr val="dk1"/>
              </a:solidFill>
              <a:latin typeface="Calibri" panose="020F0502020204030204" pitchFamily="34" charset="0"/>
              <a:cs typeface="Calibri" panose="020F0502020204030204" pitchFamily="34" charset="0"/>
            </a:endParaRPr>
          </a:p>
        </p:txBody>
      </p:sp>
      <p:sp>
        <p:nvSpPr>
          <p:cNvPr id="2" name="Google Shape;113;p3">
            <a:extLst>
              <a:ext uri="{FF2B5EF4-FFF2-40B4-BE49-F238E27FC236}">
                <a16:creationId xmlns:a16="http://schemas.microsoft.com/office/drawing/2014/main" id="{DBE1942C-FA72-FDFE-B9D4-A3B29721B515}"/>
              </a:ext>
            </a:extLst>
          </p:cNvPr>
          <p:cNvSpPr txBox="1"/>
          <p:nvPr/>
        </p:nvSpPr>
        <p:spPr>
          <a:xfrm>
            <a:off x="2286000" y="506587"/>
            <a:ext cx="9144000" cy="2771459"/>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Когда дом светел, это напоминает каждому еврею о его миссии — освещать свой дом, а через него — освещать даже улицу.</a:t>
            </a: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В этом выражается и особая миссия и заповедь женщин. Шаббат — это день отдыха и спокойствия, когда мы свободны от работы и забот и можем уделить больше внимания семье, разговору о Торе и тому подобному.</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Когда суббота наступает, мы приветствуем её в нашем доме, зажигая свечи, озаряющие  его своим светом.</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pic>
        <p:nvPicPr>
          <p:cNvPr id="139" name="Google Shape;139;p6"/>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41" name="Google Shape;141;p6"/>
          <p:cNvSpPr/>
          <p:nvPr/>
        </p:nvSpPr>
        <p:spPr>
          <a:xfrm rot="10800000" flipH="1">
            <a:off x="2286000" y="128042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lang="ru-RU" sz="1200" dirty="0">
              <a:solidFill>
                <a:schemeClr val="dk1"/>
              </a:solidFill>
              <a:latin typeface="Calibri"/>
              <a:ea typeface="Calibri"/>
              <a:cs typeface="Calibri"/>
              <a:sym typeface="Calibri"/>
            </a:endParaRPr>
          </a:p>
        </p:txBody>
      </p:sp>
      <p:sp>
        <p:nvSpPr>
          <p:cNvPr id="142" name="Google Shape;142;p6"/>
          <p:cNvSpPr txBox="1"/>
          <p:nvPr/>
        </p:nvSpPr>
        <p:spPr>
          <a:xfrm>
            <a:off x="2286000" y="508341"/>
            <a:ext cx="4362653"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1</a:t>
            </a:r>
            <a:endParaRPr lang="ru-RU" sz="2400" dirty="0">
              <a:solidFill>
                <a:schemeClr val="dk1"/>
              </a:solidFill>
              <a:latin typeface="Arial"/>
              <a:ea typeface="Arial"/>
              <a:cs typeface="Arial"/>
              <a:sym typeface="Arial"/>
            </a:endParaRPr>
          </a:p>
        </p:txBody>
      </p:sp>
      <p:sp>
        <p:nvSpPr>
          <p:cNvPr id="144" name="Google Shape;144;p6"/>
          <p:cNvSpPr txBox="1"/>
          <p:nvPr/>
        </p:nvSpPr>
        <p:spPr>
          <a:xfrm>
            <a:off x="2286000" y="893048"/>
            <a:ext cx="7743900" cy="338514"/>
          </a:xfrm>
          <a:prstGeom prst="rect">
            <a:avLst/>
          </a:prstGeom>
          <a:noFill/>
          <a:ln>
            <a:noFill/>
          </a:ln>
        </p:spPr>
        <p:txBody>
          <a:bodyPr spcFirstLastPara="1" wrap="square" lIns="91425" tIns="45700" rIns="91425" bIns="45700" anchor="t" anchorCtr="0">
            <a:spAutoFit/>
          </a:bodyPr>
          <a:lstStyle/>
          <a:p>
            <a:pPr marL="12700" marR="6350">
              <a:buSzPts val="1700"/>
            </a:pPr>
            <a:r>
              <a:rPr lang="ru-RU" sz="1600" b="1" kern="1200" dirty="0" err="1">
                <a:solidFill>
                  <a:srgbClr val="1A969B"/>
                </a:solidFill>
                <a:latin typeface="Calibri" panose="020F0502020204030204" pitchFamily="34" charset="0"/>
                <a:cs typeface="Calibri" panose="020F0502020204030204" pitchFamily="34" charset="0"/>
              </a:rPr>
              <a:t>Шульхан</a:t>
            </a:r>
            <a:r>
              <a:rPr lang="ru-RU" sz="1600" b="1" kern="1200" dirty="0">
                <a:solidFill>
                  <a:srgbClr val="1A969B"/>
                </a:solidFill>
                <a:latin typeface="Calibri" panose="020F0502020204030204" pitchFamily="34" charset="0"/>
                <a:cs typeface="Calibri" panose="020F0502020204030204" pitchFamily="34" charset="0"/>
              </a:rPr>
              <a:t> Арух а-</a:t>
            </a:r>
            <a:r>
              <a:rPr lang="ru-RU" sz="1600" b="1" kern="1200" dirty="0" err="1">
                <a:solidFill>
                  <a:srgbClr val="1A969B"/>
                </a:solidFill>
                <a:latin typeface="Calibri" panose="020F0502020204030204" pitchFamily="34" charset="0"/>
                <a:cs typeface="Calibri" panose="020F0502020204030204" pitchFamily="34" charset="0"/>
              </a:rPr>
              <a:t>Рав</a:t>
            </a:r>
            <a:r>
              <a:rPr lang="ru-RU" sz="1600" b="1" kern="1200" dirty="0">
                <a:solidFill>
                  <a:srgbClr val="1A969B"/>
                </a:solidFill>
                <a:latin typeface="Calibri" panose="020F0502020204030204" pitchFamily="34" charset="0"/>
                <a:cs typeface="Calibri" panose="020F0502020204030204" pitchFamily="34" charset="0"/>
              </a:rPr>
              <a:t>, 263:1,5</a:t>
            </a:r>
          </a:p>
        </p:txBody>
      </p:sp>
      <p:sp>
        <p:nvSpPr>
          <p:cNvPr id="145" name="Google Shape;145;p6"/>
          <p:cNvSpPr txBox="1"/>
          <p:nvPr/>
        </p:nvSpPr>
        <p:spPr>
          <a:xfrm>
            <a:off x="2286000" y="1432099"/>
            <a:ext cx="8205900" cy="325069"/>
          </a:xfrm>
          <a:prstGeom prst="rect">
            <a:avLst/>
          </a:prstGeom>
          <a:noFill/>
          <a:ln>
            <a:noFill/>
          </a:ln>
        </p:spPr>
        <p:txBody>
          <a:bodyPr spcFirstLastPara="1" wrap="square" lIns="0" tIns="17125" rIns="0" bIns="0" anchor="t" anchorCtr="0">
            <a:spAutoFit/>
          </a:bodyPr>
          <a:lstStyle/>
          <a:p>
            <a:pPr marL="12700" marR="6350">
              <a:buSzPts val="1700"/>
            </a:pPr>
            <a:r>
              <a:rPr lang="ru-RU" sz="2000" b="1" kern="1200" dirty="0">
                <a:solidFill>
                  <a:srgbClr val="1A969B"/>
                </a:solidFill>
                <a:latin typeface="Calibri" panose="020F0502020204030204" pitchFamily="34" charset="0"/>
                <a:cs typeface="Calibri" panose="020F0502020204030204" pitchFamily="34" charset="0"/>
              </a:rPr>
              <a:t>Семейный конфликт</a:t>
            </a:r>
          </a:p>
        </p:txBody>
      </p:sp>
      <p:sp>
        <p:nvSpPr>
          <p:cNvPr id="2" name="Google Shape;140;p6">
            <a:extLst>
              <a:ext uri="{FF2B5EF4-FFF2-40B4-BE49-F238E27FC236}">
                <a16:creationId xmlns:a16="http://schemas.microsoft.com/office/drawing/2014/main" id="{2DDD8216-F422-0967-F8C4-6699EC20A37F}"/>
              </a:ext>
            </a:extLst>
          </p:cNvPr>
          <p:cNvSpPr txBox="1"/>
          <p:nvPr/>
        </p:nvSpPr>
        <p:spPr>
          <a:xfrm>
            <a:off x="2286000" y="1892050"/>
            <a:ext cx="9144000" cy="3954283"/>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Мудрецы предписали каждому человеку зажигать субботние свечи в каждой комнате, в которую он войдет в субботу, ради мира в доме, чтобы он или другие члены семьи не споткнулись о деревяшку или камень.</a:t>
            </a: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И каждый человек обязан проводить субботнюю трапезу вечером при свете этих свечей, поскольку это включено в обязанность наслаждаться субботой. Главное в заповеди зажигания свечей — это их расположение в месте проведения трапезы. Нужно следить за тем, чтобы это было сделано красиво. И всякий, кто следит за этим, удостоится сыновей-знатоков Торы, как сказано: “Ибо светильник — заповедь, а Тора — свет”. За счет “светильника заповеди” приходит “свет Торы”.</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51" name="Google Shape;151;p7"/>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4" name="Google Shape;140;p6">
            <a:extLst>
              <a:ext uri="{FF2B5EF4-FFF2-40B4-BE49-F238E27FC236}">
                <a16:creationId xmlns:a16="http://schemas.microsoft.com/office/drawing/2014/main" id="{F1825714-CDE0-C1CC-BEBA-7C47756BAE17}"/>
              </a:ext>
            </a:extLst>
          </p:cNvPr>
          <p:cNvSpPr txBox="1"/>
          <p:nvPr/>
        </p:nvSpPr>
        <p:spPr>
          <a:xfrm>
            <a:off x="2286000" y="688090"/>
            <a:ext cx="9144000" cy="3560008"/>
          </a:xfrm>
          <a:prstGeom prst="rect">
            <a:avLst/>
          </a:prstGeom>
          <a:noFill/>
          <a:ln>
            <a:noFill/>
          </a:ln>
        </p:spPr>
        <p:txBody>
          <a:bodyPr spcFirstLastPara="1" wrap="square" lIns="0" tIns="11425" rIns="0" bIns="0" anchor="t" anchorCtr="0">
            <a:spAutoFit/>
          </a:bodyPr>
          <a:lstStyle/>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Есть те, кто вставляют в этом светильнике два фитиля: один — противоположно повелению “Помни”, а другой — противоположно “Чти”. При использовании свечей из пчелиного воска, жира или подобных материалов, зажигают две свечи. Можно ставить дополнительные свечи, зажигая три или четыре, поскольку разрешается приумножать их количество, но не меньше оговоренного.</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И мужчины, и женщины обязаны иметь в своих домах зажженные свечи в Шаббат. Однако женщины несут большую ответственность за эту заповедь, поскольку они чаще находятся дома и занимаются домашними нуждами.</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p9"/>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74" name="Google Shape;174;p9"/>
          <p:cNvSpPr txBox="1"/>
          <p:nvPr/>
        </p:nvSpPr>
        <p:spPr>
          <a:xfrm>
            <a:off x="2286000" y="637671"/>
            <a:ext cx="9144000" cy="10656951"/>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Однако, когда свет на улице неуклонно уменьшается, мы не можем довольствоваться тем его количеством, который был в прошлом. Надлежит приумножать свет.</a:t>
            </a: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Это особенно верно в наше время, когда во внешнем мире происходят вопиющие события и деяния, каких мир никогда раньше не видел. Они зарождаются во тьме, в отсутствие света, которыми заражены разные общества, что делает еще более необходимым приумножение истинного света, способного осветить тьму во всем мире.</a:t>
            </a: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Мы должны зажечь светильник или хотя бы маленькую свечу в каждом месте, которого можем достичь.</a:t>
            </a: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Как и во всём, отправной точкой является наш собственный дом. Каким бы ярким ни был наш дом до сих пор, нужно освещать его еще больше физическим светом, который связан с Торой, заповедями и иудаизмом.</a:t>
            </a: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Заповедь, которая в буквальном смысле источает свет — это зажигание свечей накануне Шаббата и праздников. Так мы привносим Шаббат или праздник в наш дом для всей семьи.</a:t>
            </a:r>
          </a:p>
        </p:txBody>
      </p:sp>
      <p:sp>
        <p:nvSpPr>
          <p:cNvPr id="175" name="Google Shape;175;p9"/>
          <p:cNvSpPr/>
          <p:nvPr/>
        </p:nvSpPr>
        <p:spPr>
          <a:xfrm rot="10800000" flipH="1">
            <a:off x="2286000" y="277032"/>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lang="ru-RU" sz="1100" dirty="0">
              <a:solidFill>
                <a:schemeClr val="dk1"/>
              </a:solidFill>
              <a:latin typeface="Calibri"/>
              <a:ea typeface="Calibri"/>
              <a:cs typeface="Calibri"/>
              <a:sym typeface="Calibri"/>
            </a:endParaRPr>
          </a:p>
        </p:txBody>
      </p:sp>
      <p:sp>
        <p:nvSpPr>
          <p:cNvPr id="176" name="Google Shape;176;p9"/>
          <p:cNvSpPr txBox="1">
            <a:spLocks noGrp="1"/>
          </p:cNvSpPr>
          <p:nvPr>
            <p:ph type="title"/>
          </p:nvPr>
        </p:nvSpPr>
        <p:spPr>
          <a:xfrm>
            <a:off x="2286000" y="-49830"/>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lang="ru-RU" sz="2400" dirty="0">
              <a:latin typeface="Arial"/>
              <a:ea typeface="Arial"/>
              <a:cs typeface="Arial"/>
              <a:sym typeface="Arial"/>
            </a:endParaRPr>
          </a:p>
        </p:txBody>
      </p:sp>
      <p:sp>
        <p:nvSpPr>
          <p:cNvPr id="178" name="Google Shape;178;p9"/>
          <p:cNvSpPr txBox="1"/>
          <p:nvPr/>
        </p:nvSpPr>
        <p:spPr>
          <a:xfrm>
            <a:off x="2286000" y="373562"/>
            <a:ext cx="8205900" cy="325069"/>
          </a:xfrm>
          <a:prstGeom prst="rect">
            <a:avLst/>
          </a:prstGeom>
          <a:noFill/>
          <a:ln>
            <a:noFill/>
          </a:ln>
        </p:spPr>
        <p:txBody>
          <a:bodyPr spcFirstLastPara="1" wrap="square" lIns="0" tIns="17125" rIns="0" bIns="0" anchor="t" anchorCtr="0">
            <a:spAutoFit/>
          </a:bodyPr>
          <a:lstStyle/>
          <a:p>
            <a:pPr marL="12700" marR="6350">
              <a:buSzPts val="1700"/>
            </a:pPr>
            <a:r>
              <a:rPr lang="ru-RU" sz="2000" b="1" kern="1200" dirty="0">
                <a:solidFill>
                  <a:srgbClr val="1A969B"/>
                </a:solidFill>
                <a:latin typeface="Calibri" panose="020F0502020204030204" pitchFamily="34" charset="0"/>
                <a:cs typeface="Calibri" panose="020F0502020204030204" pitchFamily="34" charset="0"/>
              </a:rPr>
              <a:t>Добавление света</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pic>
        <p:nvPicPr>
          <p:cNvPr id="192" name="Google Shape;192;p1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93" name="Google Shape;193;p11"/>
          <p:cNvSpPr txBox="1"/>
          <p:nvPr/>
        </p:nvSpPr>
        <p:spPr>
          <a:xfrm>
            <a:off x="2286000" y="466172"/>
            <a:ext cx="9144000" cy="5925656"/>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До сих пор во многих общинах следовали обычаю, согласно которому начинали зажигать субботние свечи после замужества. До этого еврейские девочки и девушки исполняли эту свою обязанность благодаря зажиганию свечей своими матерями, которые мысленно приобщали их к этому.</a:t>
            </a: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Теперь же, когда тьма снаружи разрослась, в наши дома необходимо принести больше света, позволив и девочкам до замужества зажигать субботние свечи.</a:t>
            </a:r>
          </a:p>
        </p:txBody>
      </p:sp>
      <p:sp>
        <p:nvSpPr>
          <p:cNvPr id="195" name="Google Shape;195;p11"/>
          <p:cNvSpPr txBox="1"/>
          <p:nvPr/>
        </p:nvSpPr>
        <p:spPr>
          <a:xfrm>
            <a:off x="2286000" y="40736"/>
            <a:ext cx="8205900" cy="325069"/>
          </a:xfrm>
          <a:prstGeom prst="rect">
            <a:avLst/>
          </a:prstGeom>
          <a:noFill/>
          <a:ln>
            <a:noFill/>
          </a:ln>
        </p:spPr>
        <p:txBody>
          <a:bodyPr spcFirstLastPara="1" wrap="square" lIns="0" tIns="17125" rIns="0" bIns="0" anchor="t" anchorCtr="0">
            <a:spAutoFit/>
          </a:bodyPr>
          <a:lstStyle/>
          <a:p>
            <a:pPr marL="12700" marR="6350">
              <a:buSzPts val="1700"/>
            </a:pPr>
            <a:r>
              <a:rPr lang="ru-RU" sz="2000" b="1" kern="1200" dirty="0">
                <a:solidFill>
                  <a:srgbClr val="1A969B"/>
                </a:solidFill>
                <a:latin typeface="Calibri" panose="020F0502020204030204" pitchFamily="34" charset="0"/>
                <a:cs typeface="Calibri" panose="020F0502020204030204" pitchFamily="34" charset="0"/>
              </a:rPr>
              <a:t>Маленькие девочки</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pic>
        <p:nvPicPr>
          <p:cNvPr id="201" name="Google Shape;201;p1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04" name="Google Shape;204;p12"/>
          <p:cNvSpPr txBox="1"/>
          <p:nvPr/>
        </p:nvSpPr>
        <p:spPr>
          <a:xfrm>
            <a:off x="2286000" y="338740"/>
            <a:ext cx="8205900" cy="325069"/>
          </a:xfrm>
          <a:prstGeom prst="rect">
            <a:avLst/>
          </a:prstGeom>
          <a:noFill/>
          <a:ln>
            <a:noFill/>
          </a:ln>
        </p:spPr>
        <p:txBody>
          <a:bodyPr spcFirstLastPara="1" wrap="square" lIns="0" tIns="17125" rIns="0" bIns="0" anchor="t" anchorCtr="0">
            <a:spAutoFit/>
          </a:bodyPr>
          <a:lstStyle/>
          <a:p>
            <a:pPr marL="12700" marR="6350">
              <a:buSzPts val="1700"/>
            </a:pPr>
            <a:r>
              <a:rPr lang="ru-RU" sz="2000" b="1" kern="1200" dirty="0">
                <a:solidFill>
                  <a:srgbClr val="1A969B"/>
                </a:solidFill>
                <a:latin typeface="Calibri" panose="020F0502020204030204" pitchFamily="34" charset="0"/>
                <a:cs typeface="Calibri" panose="020F0502020204030204" pitchFamily="34" charset="0"/>
              </a:rPr>
              <a:t>Дочери влияют на своих матерей</a:t>
            </a:r>
          </a:p>
        </p:txBody>
      </p:sp>
      <p:sp>
        <p:nvSpPr>
          <p:cNvPr id="2" name="Google Shape;202;p12">
            <a:extLst>
              <a:ext uri="{FF2B5EF4-FFF2-40B4-BE49-F238E27FC236}">
                <a16:creationId xmlns:a16="http://schemas.microsoft.com/office/drawing/2014/main" id="{A5DECEC7-ABF0-ACA1-6EB1-F39AF86E67E9}"/>
              </a:ext>
            </a:extLst>
          </p:cNvPr>
          <p:cNvSpPr txBox="1"/>
          <p:nvPr/>
        </p:nvSpPr>
        <p:spPr>
          <a:xfrm>
            <a:off x="2286000" y="764176"/>
            <a:ext cx="9144000" cy="5531381"/>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К сожалению, в последние годы появилось еще одно неприятное обстоятельство.</a:t>
            </a: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В лучшие времена все еврейские матери зажигали свечи, отчего их дома всегда были наполнены светом, начиная с Шаббата, от которого свет расходился на все последующие дни недели (то же самое верно и для праздников).</a:t>
            </a: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Однако в столь необычное время последних лет, к великому сожалению, есть еврейские дома, в которых, по разным причинам, мать совершенно не знает о заповеди зажигания в честь для Шаббата и праздников.</a:t>
            </a:r>
            <a:endParaRPr lang="en-US"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Это не её вина — её либо этому не научили, либо это объясняется потрясениями и войнами, либо какие-то другие причины привели к незнанию об этой заповеди.</a:t>
            </a: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В таких домах иногда легче побудить зажигать свечи сначала дочь, и лишь после этого и мать последует её примеру.</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0" name="Google Shape;210;p1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 name="Google Shape;202;p12">
            <a:extLst>
              <a:ext uri="{FF2B5EF4-FFF2-40B4-BE49-F238E27FC236}">
                <a16:creationId xmlns:a16="http://schemas.microsoft.com/office/drawing/2014/main" id="{91C87118-D5BF-AD93-0C8C-96CA2963B7FE}"/>
              </a:ext>
            </a:extLst>
          </p:cNvPr>
          <p:cNvSpPr txBox="1"/>
          <p:nvPr/>
        </p:nvSpPr>
        <p:spPr>
          <a:xfrm>
            <a:off x="2286000" y="764176"/>
            <a:ext cx="9144000" cy="4348558"/>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Это уже произошло во многих домах. Дочь начала зажигать свечи, и это влияло на весь дом, привнеся в него свет иудаизма. Через несколько дней, неделю или недели мать начала идти по стопам своей дочери дочери и тоже стала зажигать свечи.</a:t>
            </a:r>
            <a:endParaRPr lang="en-US"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Поэтому следует ввести этот обычай и приумножить свет еврейства, позволив девочкам и девушкам зажигать субботние свечи. Начать приобщать их к этой заповеди ещё до замужества и даже до возраста бат-мицвы — с момента, когда они смогут произносить благословения и читать </a:t>
            </a:r>
            <a:r>
              <a:rPr lang="ru-RU" sz="2100" kern="1200" dirty="0" err="1">
                <a:solidFill>
                  <a:schemeClr val="dk1"/>
                </a:solidFill>
                <a:latin typeface="Calibri" panose="020F0502020204030204" pitchFamily="34" charset="0"/>
                <a:cs typeface="Calibri" panose="020F0502020204030204" pitchFamily="34" charset="0"/>
              </a:rPr>
              <a:t>Шма</a:t>
            </a:r>
            <a:r>
              <a:rPr lang="ru-RU" sz="2100" kern="1200" dirty="0">
                <a:solidFill>
                  <a:schemeClr val="dk1"/>
                </a:solidFill>
                <a:latin typeface="Calibri" panose="020F0502020204030204" pitchFamily="34" charset="0"/>
                <a:cs typeface="Calibri" panose="020F0502020204030204" pitchFamily="34" charset="0"/>
              </a:rPr>
              <a:t> Исраэль. Распространять подобную практику нужно как можно шире, чтобы в конечном итоге она пришла даже в те немногие семьи, которые все еще не знают об иудаизме.</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pic>
        <p:nvPicPr>
          <p:cNvPr id="226" name="Google Shape;226;p1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27" name="Google Shape;227;p15"/>
          <p:cNvSpPr txBox="1"/>
          <p:nvPr/>
        </p:nvSpPr>
        <p:spPr>
          <a:xfrm>
            <a:off x="2286000" y="257805"/>
            <a:ext cx="9144000" cy="6714205"/>
          </a:xfrm>
          <a:prstGeom prst="rect">
            <a:avLst/>
          </a:prstGeom>
          <a:noFill/>
          <a:ln>
            <a:noFill/>
          </a:ln>
        </p:spPr>
        <p:txBody>
          <a:bodyPr spcFirstLastPara="1" wrap="square" lIns="0" tIns="11425" rIns="0" bIns="0" anchor="t" anchorCtr="0">
            <a:spAutoFit/>
          </a:bodyPr>
          <a:lstStyle/>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Женщины — особенно преподавательницы и наставницы — несомненно видят и понимают, какое мощное положительное воздействие эта практика способна оказать на девочек и девушек, если им сказать, что они “самостоятельны” в том смысле, что у них есть сила умножить свет в своих домах, зажигая свечи перед Шаббатом и праздниками.</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При этом произносится благословение, в котором возносится благодарность Б-гу за заповедь зажигания свечей, и которое описывают Б-га как “Царя вселенной”.</a:t>
            </a:r>
            <a:endParaRPr lang="en-US"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То, что девочка или девушка дополнительно привносит свет еврейства в свой дом, имеет влияние на весь мир, делая его чуточку лучше, чем он был до того, как свечи зажглись.</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Чем больше еврейских девочек и девушек распространяют этот свет, тем больше влияние на дом, на евреев вокруг и, в конечном счете, на весь мир. Это переключит их мысли с вещей нежелательных на то, как вести честный и порядочный образ жизни. И когда мы говорим о евреях, это означает следовать Торе</a:t>
            </a:r>
            <a:r>
              <a:rPr lang="he-IL" sz="2100" kern="1200" dirty="0">
                <a:solidFill>
                  <a:schemeClr val="dk1"/>
                </a:solidFill>
                <a:latin typeface="Calibri" panose="020F0502020204030204" pitchFamily="34" charset="0"/>
                <a:cs typeface="Calibri" panose="020F0502020204030204" pitchFamily="34" charset="0"/>
              </a:rPr>
              <a:t> </a:t>
            </a:r>
            <a:r>
              <a:rPr lang="ru-RU" sz="2100" kern="1200" dirty="0">
                <a:solidFill>
                  <a:schemeClr val="dk1"/>
                </a:solidFill>
                <a:latin typeface="Calibri" panose="020F0502020204030204" pitchFamily="34" charset="0"/>
                <a:cs typeface="Calibri" panose="020F0502020204030204" pitchFamily="34" charset="0"/>
              </a:rPr>
              <a:t>и озарять ее светом последние дни Изгнания и приблизит Избавление благодаря праведному </a:t>
            </a:r>
            <a:r>
              <a:rPr lang="ru-RU" sz="2100" kern="1200" dirty="0" err="1">
                <a:solidFill>
                  <a:schemeClr val="dk1"/>
                </a:solidFill>
                <a:latin typeface="Calibri" panose="020F0502020204030204" pitchFamily="34" charset="0"/>
                <a:cs typeface="Calibri" panose="020F0502020204030204" pitchFamily="34" charset="0"/>
              </a:rPr>
              <a:t>Мошиаху</a:t>
            </a:r>
            <a:r>
              <a:rPr lang="ru-RU" sz="2100" kern="1200" dirty="0">
                <a:solidFill>
                  <a:schemeClr val="dk1"/>
                </a:solidFill>
                <a:latin typeface="Calibri" panose="020F0502020204030204" pitchFamily="34" charset="0"/>
                <a:cs typeface="Calibri" panose="020F0502020204030204" pitchFamily="34" charset="0"/>
              </a:rPr>
              <a:t>, вскоре, в наше время.</a:t>
            </a:r>
          </a:p>
        </p:txBody>
      </p:sp>
      <p:sp>
        <p:nvSpPr>
          <p:cNvPr id="229" name="Google Shape;229;p15"/>
          <p:cNvSpPr txBox="1"/>
          <p:nvPr/>
        </p:nvSpPr>
        <p:spPr>
          <a:xfrm>
            <a:off x="2286000" y="0"/>
            <a:ext cx="8205900" cy="325069"/>
          </a:xfrm>
          <a:prstGeom prst="rect">
            <a:avLst/>
          </a:prstGeom>
          <a:noFill/>
          <a:ln>
            <a:noFill/>
          </a:ln>
        </p:spPr>
        <p:txBody>
          <a:bodyPr spcFirstLastPara="1" wrap="square" lIns="0" tIns="17125" rIns="0" bIns="0" anchor="t" anchorCtr="0">
            <a:spAutoFit/>
          </a:bodyPr>
          <a:lstStyle/>
          <a:p>
            <a:pPr marL="12700" marR="6350">
              <a:buSzPts val="1700"/>
            </a:pPr>
            <a:r>
              <a:rPr lang="ru-RU" sz="2000" b="1" kern="1200" dirty="0">
                <a:solidFill>
                  <a:srgbClr val="1A969B"/>
                </a:solidFill>
                <a:latin typeface="Calibri" panose="020F0502020204030204" pitchFamily="34" charset="0"/>
                <a:cs typeface="Calibri" panose="020F0502020204030204" pitchFamily="34" charset="0"/>
              </a:rPr>
              <a:t>Освещение мира</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pic>
        <p:nvPicPr>
          <p:cNvPr id="251" name="Google Shape;251;p18"/>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52" name="Google Shape;252;p18"/>
          <p:cNvSpPr txBox="1"/>
          <p:nvPr/>
        </p:nvSpPr>
        <p:spPr>
          <a:xfrm>
            <a:off x="353484" y="267485"/>
            <a:ext cx="6230196" cy="1494620"/>
          </a:xfrm>
          <a:prstGeom prst="rect">
            <a:avLst/>
          </a:prstGeom>
          <a:noFill/>
          <a:ln>
            <a:noFill/>
          </a:ln>
        </p:spPr>
        <p:txBody>
          <a:bodyPr spcFirstLastPara="1" wrap="square" lIns="0" tIns="17125" rIns="0" bIns="0" anchor="t" anchorCtr="0">
            <a:spAutoFit/>
          </a:bodyPr>
          <a:lstStyle/>
          <a:p>
            <a:pPr marL="12700" lvl="1" indent="0">
              <a:buSzPts val="3200"/>
              <a:buFont typeface="Arial"/>
              <a:buNone/>
            </a:pPr>
            <a:r>
              <a:rPr lang="ru-RU" sz="4800" b="1" kern="1200" dirty="0">
                <a:solidFill>
                  <a:srgbClr val="1B969B"/>
                </a:solidFill>
                <a:latin typeface="Arial Black" panose="020B0A04020102020204" pitchFamily="34" charset="0"/>
              </a:rPr>
              <a:t>Б. Писание как источник</a:t>
            </a:r>
          </a:p>
        </p:txBody>
      </p:sp>
      <p:sp>
        <p:nvSpPr>
          <p:cNvPr id="253" name="Google Shape;253;p18"/>
          <p:cNvSpPr txBox="1"/>
          <p:nvPr/>
        </p:nvSpPr>
        <p:spPr>
          <a:xfrm>
            <a:off x="9646231" y="5729800"/>
            <a:ext cx="1762795"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u-RU" sz="1400" dirty="0" err="1">
                <a:solidFill>
                  <a:schemeClr val="lt1"/>
                </a:solidFill>
                <a:latin typeface="Arial"/>
                <a:ea typeface="Arial"/>
                <a:cs typeface="Arial"/>
                <a:sym typeface="Arial"/>
              </a:rPr>
              <a:t>Simchat</a:t>
            </a:r>
            <a:r>
              <a:rPr lang="ru-RU" sz="1400" dirty="0">
                <a:solidFill>
                  <a:schemeClr val="lt1"/>
                </a:solidFill>
                <a:latin typeface="Arial"/>
                <a:ea typeface="Arial"/>
                <a:cs typeface="Arial"/>
                <a:sym typeface="Arial"/>
              </a:rPr>
              <a:t> </a:t>
            </a:r>
            <a:r>
              <a:rPr lang="ru-RU" sz="1400" dirty="0" err="1">
                <a:solidFill>
                  <a:schemeClr val="lt1"/>
                </a:solidFill>
                <a:latin typeface="Arial"/>
                <a:ea typeface="Arial"/>
                <a:cs typeface="Arial"/>
                <a:sym typeface="Arial"/>
              </a:rPr>
              <a:t>Torah</a:t>
            </a:r>
            <a:endParaRPr lang="ru-RU" dirty="0"/>
          </a:p>
        </p:txBody>
      </p:sp>
      <p:grpSp>
        <p:nvGrpSpPr>
          <p:cNvPr id="254" name="Google Shape;254;p18"/>
          <p:cNvGrpSpPr/>
          <p:nvPr/>
        </p:nvGrpSpPr>
        <p:grpSpPr>
          <a:xfrm>
            <a:off x="9646231" y="5640682"/>
            <a:ext cx="1762800" cy="486015"/>
            <a:chOff x="9646231" y="5640682"/>
            <a:chExt cx="1762800" cy="486015"/>
          </a:xfrm>
        </p:grpSpPr>
        <p:sp>
          <p:nvSpPr>
            <p:cNvPr id="255" name="Google Shape;255;p18"/>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ru-RU" sz="1600" dirty="0">
                <a:solidFill>
                  <a:schemeClr val="lt1"/>
                </a:solidFill>
                <a:latin typeface="Calibri"/>
                <a:ea typeface="Calibri"/>
                <a:cs typeface="Calibri"/>
                <a:sym typeface="Calibri"/>
              </a:endParaRPr>
            </a:p>
          </p:txBody>
        </p:sp>
        <p:sp>
          <p:nvSpPr>
            <p:cNvPr id="256" name="Google Shape;256;p18"/>
            <p:cNvSpPr txBox="1"/>
            <p:nvPr/>
          </p:nvSpPr>
          <p:spPr>
            <a:xfrm>
              <a:off x="9646231" y="5729800"/>
              <a:ext cx="1762800" cy="303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u-RU" dirty="0">
                  <a:solidFill>
                    <a:schemeClr val="lt1"/>
                  </a:solidFill>
                </a:rPr>
                <a:t>Хаей Сара</a:t>
              </a:r>
              <a:endParaRPr lang="ru-RU" dirty="0"/>
            </a:p>
          </p:txBody>
        </p:sp>
      </p:grpSp>
      <p:grpSp>
        <p:nvGrpSpPr>
          <p:cNvPr id="2" name="קבוצה 1">
            <a:extLst>
              <a:ext uri="{FF2B5EF4-FFF2-40B4-BE49-F238E27FC236}">
                <a16:creationId xmlns:a16="http://schemas.microsoft.com/office/drawing/2014/main" id="{11AA9DAF-F617-67DB-BA3B-44FD4C736969}"/>
              </a:ext>
            </a:extLst>
          </p:cNvPr>
          <p:cNvGrpSpPr/>
          <p:nvPr/>
        </p:nvGrpSpPr>
        <p:grpSpPr>
          <a:xfrm>
            <a:off x="8051469" y="3194462"/>
            <a:ext cx="4771451" cy="4180774"/>
            <a:chOff x="8051469" y="3194462"/>
            <a:chExt cx="4771451" cy="4180774"/>
          </a:xfrm>
        </p:grpSpPr>
        <p:grpSp>
          <p:nvGrpSpPr>
            <p:cNvPr id="3" name="קבוצה 2">
              <a:extLst>
                <a:ext uri="{FF2B5EF4-FFF2-40B4-BE49-F238E27FC236}">
                  <a16:creationId xmlns:a16="http://schemas.microsoft.com/office/drawing/2014/main" id="{43BCCC5B-9C7E-AC2E-E0C3-8C651924520A}"/>
                </a:ext>
              </a:extLst>
            </p:cNvPr>
            <p:cNvGrpSpPr/>
            <p:nvPr/>
          </p:nvGrpSpPr>
          <p:grpSpPr>
            <a:xfrm>
              <a:off x="8051469" y="3194462"/>
              <a:ext cx="4771451" cy="4180774"/>
              <a:chOff x="6723019" y="2352675"/>
              <a:chExt cx="5999696" cy="4913200"/>
            </a:xfrm>
          </p:grpSpPr>
          <p:grpSp>
            <p:nvGrpSpPr>
              <p:cNvPr id="5" name="קבוצה 4">
                <a:extLst>
                  <a:ext uri="{FF2B5EF4-FFF2-40B4-BE49-F238E27FC236}">
                    <a16:creationId xmlns:a16="http://schemas.microsoft.com/office/drawing/2014/main" id="{61295DD6-D633-3A0A-7B41-0C3013FF941B}"/>
                  </a:ext>
                </a:extLst>
              </p:cNvPr>
              <p:cNvGrpSpPr/>
              <p:nvPr/>
            </p:nvGrpSpPr>
            <p:grpSpPr>
              <a:xfrm>
                <a:off x="6723019" y="2352675"/>
                <a:ext cx="5999696" cy="4913200"/>
                <a:chOff x="6723019" y="2352675"/>
                <a:chExt cx="5999696" cy="4913200"/>
              </a:xfrm>
            </p:grpSpPr>
            <p:sp>
              <p:nvSpPr>
                <p:cNvPr id="7" name="מלבן 6">
                  <a:extLst>
                    <a:ext uri="{FF2B5EF4-FFF2-40B4-BE49-F238E27FC236}">
                      <a16:creationId xmlns:a16="http://schemas.microsoft.com/office/drawing/2014/main" id="{700408B7-810D-0CF4-A7F9-528C4D0BE5DD}"/>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 name="קבוצה 7">
                  <a:extLst>
                    <a:ext uri="{FF2B5EF4-FFF2-40B4-BE49-F238E27FC236}">
                      <a16:creationId xmlns:a16="http://schemas.microsoft.com/office/drawing/2014/main" id="{5E73AC0D-C0CD-7802-C543-EE0DEEECF297}"/>
                    </a:ext>
                  </a:extLst>
                </p:cNvPr>
                <p:cNvGrpSpPr/>
                <p:nvPr/>
              </p:nvGrpSpPr>
              <p:grpSpPr>
                <a:xfrm>
                  <a:off x="6723019" y="4006425"/>
                  <a:ext cx="5999696" cy="3259450"/>
                  <a:chOff x="6723019" y="4006425"/>
                  <a:chExt cx="5999696" cy="3259450"/>
                </a:xfrm>
              </p:grpSpPr>
              <p:sp>
                <p:nvSpPr>
                  <p:cNvPr id="9" name="מלבן 8">
                    <a:extLst>
                      <a:ext uri="{FF2B5EF4-FFF2-40B4-BE49-F238E27FC236}">
                        <a16:creationId xmlns:a16="http://schemas.microsoft.com/office/drawing/2014/main" id="{30D73E1F-5DB5-192D-1B0A-7F51A6C672CB}"/>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7F19003C-AD81-266B-8BFC-F61A6D2A37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sp>
            <p:nvSpPr>
              <p:cNvPr id="6" name="Google Shape;91;p1">
                <a:extLst>
                  <a:ext uri="{FF2B5EF4-FFF2-40B4-BE49-F238E27FC236}">
                    <a16:creationId xmlns:a16="http://schemas.microsoft.com/office/drawing/2014/main" id="{87F6B8FA-6A2D-D94B-6879-BD0669E17DCA}"/>
                  </a:ext>
                </a:extLst>
              </p:cNvPr>
              <p:cNvSpPr/>
              <p:nvPr/>
            </p:nvSpPr>
            <p:spPr>
              <a:xfrm>
                <a:off x="9703517" y="5794659"/>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sz="1600" b="0" i="0" u="none" strike="noStrike" cap="none" dirty="0">
                  <a:solidFill>
                    <a:schemeClr val="lt1"/>
                  </a:solidFill>
                  <a:latin typeface="Calibri"/>
                  <a:ea typeface="Calibri"/>
                  <a:cs typeface="Calibri"/>
                  <a:sym typeface="Calibri"/>
                </a:endParaRPr>
              </a:p>
            </p:txBody>
          </p:sp>
        </p:grpSp>
        <p:sp>
          <p:nvSpPr>
            <p:cNvPr id="4" name="Google Shape;92;p1">
              <a:extLst>
                <a:ext uri="{FF2B5EF4-FFF2-40B4-BE49-F238E27FC236}">
                  <a16:creationId xmlns:a16="http://schemas.microsoft.com/office/drawing/2014/main" id="{A72C9503-AA22-485F-5091-1C65A40CAD49}"/>
                </a:ext>
              </a:extLst>
            </p:cNvPr>
            <p:cNvSpPr txBox="1"/>
            <p:nvPr/>
          </p:nvSpPr>
          <p:spPr>
            <a:xfrm>
              <a:off x="10176550" y="6149413"/>
              <a:ext cx="1892430" cy="307736"/>
            </a:xfrm>
            <a:prstGeom prst="rect">
              <a:avLst/>
            </a:prstGeom>
            <a:noFill/>
            <a:ln>
              <a:noFill/>
            </a:ln>
          </p:spPr>
          <p:txBody>
            <a:bodyPr spcFirstLastPara="1" wrap="square" lIns="91425" tIns="45700" rIns="91425" bIns="45700" anchor="t" anchorCtr="0">
              <a:spAutoFit/>
            </a:bodyPr>
            <a:lstStyle/>
            <a:p>
              <a:pPr lvl="0" algn="ctr"/>
              <a:r>
                <a:rPr lang="ru-RU" dirty="0">
                  <a:solidFill>
                    <a:schemeClr val="lt1"/>
                  </a:solidFill>
                </a:rPr>
                <a:t>Хаей Сара</a:t>
              </a:r>
              <a:endParaRPr lang="ru-RU"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pic>
        <p:nvPicPr>
          <p:cNvPr id="262" name="Google Shape;262;p19"/>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63" name="Google Shape;263;p19"/>
          <p:cNvSpPr txBox="1"/>
          <p:nvPr/>
        </p:nvSpPr>
        <p:spPr>
          <a:xfrm>
            <a:off x="2285028" y="1817227"/>
            <a:ext cx="4582200" cy="5137107"/>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Известное высказывание </a:t>
            </a:r>
            <a:r>
              <a:rPr lang="ru-RU" sz="2100" kern="1200" dirty="0" err="1">
                <a:solidFill>
                  <a:schemeClr val="dk1"/>
                </a:solidFill>
                <a:latin typeface="Calibri" panose="020F0502020204030204" pitchFamily="34" charset="0"/>
                <a:cs typeface="Calibri" panose="020F0502020204030204" pitchFamily="34" charset="0"/>
              </a:rPr>
              <a:t>Алтер</a:t>
            </a:r>
            <a:r>
              <a:rPr lang="ru-RU" sz="2100" kern="1200" dirty="0">
                <a:solidFill>
                  <a:schemeClr val="dk1"/>
                </a:solidFill>
                <a:latin typeface="Calibri" panose="020F0502020204030204" pitchFamily="34" charset="0"/>
                <a:cs typeface="Calibri" panose="020F0502020204030204" pitchFamily="34" charset="0"/>
              </a:rPr>
              <a:t> Ребе гласит: можно — и должно — извлекать урок из недельной главы Торы касательно текущего времени.</a:t>
            </a:r>
          </a:p>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Наша недельная глава содержит удивительный урок, который ярко демонстрирует, что обязанность зажигания субботних свечей обретает силу как только девочка достигает возраста воспитания. Столь удивительно, что никто не обратил внимания на этот очевидный вывод до сих пор.</a:t>
            </a:r>
          </a:p>
        </p:txBody>
      </p:sp>
      <p:sp>
        <p:nvSpPr>
          <p:cNvPr id="264" name="Google Shape;264;p19"/>
          <p:cNvSpPr/>
          <p:nvPr/>
        </p:nvSpPr>
        <p:spPr>
          <a:xfrm rot="10800000" flipH="1">
            <a:off x="2285029" y="1115232"/>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lang="ru-RU" sz="1100" dirty="0">
              <a:solidFill>
                <a:schemeClr val="dk1"/>
              </a:solidFill>
              <a:latin typeface="Calibri"/>
              <a:ea typeface="Calibri"/>
              <a:cs typeface="Calibri"/>
              <a:sym typeface="Calibri"/>
            </a:endParaRPr>
          </a:p>
        </p:txBody>
      </p:sp>
      <p:sp>
        <p:nvSpPr>
          <p:cNvPr id="265" name="Google Shape;265;p19"/>
          <p:cNvSpPr txBox="1">
            <a:spLocks noGrp="1"/>
          </p:cNvSpPr>
          <p:nvPr>
            <p:ph type="title"/>
          </p:nvPr>
        </p:nvSpPr>
        <p:spPr>
          <a:xfrm>
            <a:off x="2285030" y="788370"/>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lang="ru-RU" sz="2400" dirty="0">
              <a:latin typeface="Arial"/>
              <a:ea typeface="Arial"/>
              <a:cs typeface="Arial"/>
              <a:sym typeface="Arial"/>
            </a:endParaRPr>
          </a:p>
        </p:txBody>
      </p:sp>
      <p:sp>
        <p:nvSpPr>
          <p:cNvPr id="266" name="Google Shape;266;p19"/>
          <p:cNvSpPr txBox="1"/>
          <p:nvPr/>
        </p:nvSpPr>
        <p:spPr>
          <a:xfrm>
            <a:off x="7464490" y="1747658"/>
            <a:ext cx="4134483" cy="3380413"/>
          </a:xfrm>
          <a:prstGeom prst="rect">
            <a:avLst/>
          </a:prstGeom>
          <a:noFill/>
          <a:ln>
            <a:noFill/>
          </a:ln>
        </p:spPr>
        <p:txBody>
          <a:bodyPr spcFirstLastPara="1" wrap="square" lIns="0" tIns="11425" rIns="0" bIns="0" anchor="t" anchorCtr="0">
            <a:spAutoFit/>
          </a:bodyPr>
          <a:lstStyle/>
          <a:p>
            <a:pPr marL="12700" marR="5080" lvl="0" indent="0" algn="just" rtl="1">
              <a:lnSpc>
                <a:spcPct val="121500"/>
              </a:lnSpc>
              <a:spcBef>
                <a:spcPts val="0"/>
              </a:spcBef>
              <a:spcAft>
                <a:spcPts val="0"/>
              </a:spcAft>
              <a:buClr>
                <a:srgbClr val="231F20"/>
              </a:buClr>
              <a:buSzPts val="2150"/>
              <a:buFont typeface="Arial"/>
              <a:buNone/>
            </a:pPr>
            <a:r>
              <a:rPr lang="ru-RU" sz="2150" dirty="0" err="1">
                <a:solidFill>
                  <a:srgbClr val="231F20"/>
                </a:solidFill>
                <a:latin typeface="Arial"/>
                <a:ea typeface="Arial"/>
                <a:cs typeface="Arial"/>
                <a:sym typeface="Arial"/>
              </a:rPr>
              <a:t>ידוע</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פתגמו</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של</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אדמו״ר</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הזקן</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שצריך</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ואפשר</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ללמוד</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הוראה</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מפרשת</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השבוע</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בנוגע</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לעניינים</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שהזמן</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גרמא</a:t>
            </a:r>
            <a:r>
              <a:rPr lang="ru-RU" sz="2150" dirty="0">
                <a:solidFill>
                  <a:srgbClr val="231F20"/>
                </a:solidFill>
                <a:latin typeface="Arial"/>
                <a:ea typeface="Arial"/>
                <a:cs typeface="Arial"/>
                <a:sym typeface="Arial"/>
              </a:rPr>
              <a:t>.</a:t>
            </a:r>
            <a:endParaRPr lang="ru-RU" dirty="0"/>
          </a:p>
          <a:p>
            <a:pPr marL="12700" marR="5080" lvl="0" indent="0" algn="just" rtl="1">
              <a:lnSpc>
                <a:spcPct val="121500"/>
              </a:lnSpc>
              <a:spcBef>
                <a:spcPts val="1290"/>
              </a:spcBef>
              <a:spcAft>
                <a:spcPts val="0"/>
              </a:spcAft>
              <a:buClr>
                <a:srgbClr val="231F20"/>
              </a:buClr>
              <a:buSzPts val="2150"/>
              <a:buFont typeface="Arial"/>
              <a:buNone/>
            </a:pPr>
            <a:r>
              <a:rPr lang="ru-RU" sz="2150" dirty="0" err="1">
                <a:solidFill>
                  <a:srgbClr val="231F20"/>
                </a:solidFill>
                <a:latin typeface="Arial"/>
                <a:ea typeface="Arial"/>
                <a:cs typeface="Arial"/>
                <a:sym typeface="Arial"/>
              </a:rPr>
              <a:t>והנה</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ישנה</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הוראה</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נפלאה</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בפרשתנו</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שממנה</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רואים</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שהענין</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של</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נרות</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שבת</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מתחיל</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תיכף</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משהגיעה</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הבת</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לחינוך</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ועד</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כדי</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כך</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שזהו</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פלא</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איך</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לא</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תפסו</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עד</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עתה</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את</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ההוראה</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הברורה</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הזו</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הנמצאת</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בסיפור</a:t>
            </a:r>
            <a:r>
              <a:rPr lang="ru-RU" sz="2150" dirty="0">
                <a:solidFill>
                  <a:srgbClr val="231F20"/>
                </a:solidFill>
                <a:latin typeface="Arial"/>
                <a:ea typeface="Arial"/>
                <a:cs typeface="Arial"/>
                <a:sym typeface="Arial"/>
              </a:rPr>
              <a:t> </a:t>
            </a:r>
            <a:r>
              <a:rPr lang="ru-RU" sz="2150" dirty="0" err="1">
                <a:solidFill>
                  <a:srgbClr val="231F20"/>
                </a:solidFill>
                <a:latin typeface="Arial"/>
                <a:ea typeface="Arial"/>
                <a:cs typeface="Arial"/>
                <a:sym typeface="Arial"/>
              </a:rPr>
              <a:t>שבפרשתנו</a:t>
            </a:r>
            <a:r>
              <a:rPr lang="ru-RU" sz="2150" dirty="0">
                <a:solidFill>
                  <a:srgbClr val="231F20"/>
                </a:solidFill>
                <a:latin typeface="Arial"/>
                <a:ea typeface="Arial"/>
                <a:cs typeface="Arial"/>
                <a:sym typeface="Arial"/>
              </a:rPr>
              <a:t>.</a:t>
            </a:r>
            <a:endParaRPr lang="ru-RU" dirty="0"/>
          </a:p>
        </p:txBody>
      </p:sp>
      <p:sp>
        <p:nvSpPr>
          <p:cNvPr id="267" name="Google Shape;267;p19"/>
          <p:cNvSpPr txBox="1"/>
          <p:nvPr/>
        </p:nvSpPr>
        <p:spPr>
          <a:xfrm>
            <a:off x="2285029" y="1391791"/>
            <a:ext cx="8205900" cy="325069"/>
          </a:xfrm>
          <a:prstGeom prst="rect">
            <a:avLst/>
          </a:prstGeom>
          <a:noFill/>
          <a:ln>
            <a:noFill/>
          </a:ln>
        </p:spPr>
        <p:txBody>
          <a:bodyPr spcFirstLastPara="1" wrap="square" lIns="0" tIns="17125" rIns="0" bIns="0" anchor="t" anchorCtr="0">
            <a:spAutoFit/>
          </a:bodyPr>
          <a:lstStyle/>
          <a:p>
            <a:pPr marL="12700" marR="6350">
              <a:buSzPts val="1700"/>
            </a:pPr>
            <a:r>
              <a:rPr lang="ru-RU" sz="2000" b="1" kern="1200" dirty="0">
                <a:solidFill>
                  <a:srgbClr val="1A969B"/>
                </a:solidFill>
                <a:latin typeface="Calibri" panose="020F0502020204030204" pitchFamily="34" charset="0"/>
                <a:cs typeface="Calibri" panose="020F0502020204030204" pitchFamily="34" charset="0"/>
              </a:rPr>
              <a:t>Жить в ногу со временем</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pic>
        <p:nvPicPr>
          <p:cNvPr id="273" name="Google Shape;273;p2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74" name="Google Shape;274;p20"/>
          <p:cNvSpPr txBox="1"/>
          <p:nvPr/>
        </p:nvSpPr>
        <p:spPr>
          <a:xfrm>
            <a:off x="2286000" y="1831657"/>
            <a:ext cx="9144000" cy="1588635"/>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И ввел ее Ицхак в шатер Сары, матери своей, и взял Ривку, и стала она ему женой, и полюбил он ее. И утешился Ицхак после [смерти] матери своей.</a:t>
            </a:r>
          </a:p>
        </p:txBody>
      </p:sp>
      <p:sp>
        <p:nvSpPr>
          <p:cNvPr id="275" name="Google Shape;275;p20"/>
          <p:cNvSpPr/>
          <p:nvPr/>
        </p:nvSpPr>
        <p:spPr>
          <a:xfrm rot="10800000" flipH="1">
            <a:off x="2286000" y="128042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lang="ru-RU" sz="1200" dirty="0">
              <a:solidFill>
                <a:schemeClr val="dk1"/>
              </a:solidFill>
              <a:latin typeface="Calibri"/>
              <a:ea typeface="Calibri"/>
              <a:cs typeface="Calibri"/>
              <a:sym typeface="Calibri"/>
            </a:endParaRPr>
          </a:p>
        </p:txBody>
      </p:sp>
      <p:sp>
        <p:nvSpPr>
          <p:cNvPr id="276" name="Google Shape;276;p20"/>
          <p:cNvSpPr txBox="1"/>
          <p:nvPr/>
        </p:nvSpPr>
        <p:spPr>
          <a:xfrm>
            <a:off x="2286000" y="508341"/>
            <a:ext cx="3817045"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2</a:t>
            </a:r>
            <a:endParaRPr lang="ru-RU" sz="2400" dirty="0">
              <a:solidFill>
                <a:schemeClr val="dk1"/>
              </a:solidFill>
              <a:latin typeface="Arial"/>
              <a:ea typeface="Arial"/>
              <a:cs typeface="Arial"/>
              <a:sym typeface="Arial"/>
            </a:endParaRPr>
          </a:p>
        </p:txBody>
      </p:sp>
      <p:sp>
        <p:nvSpPr>
          <p:cNvPr id="278" name="Google Shape;278;p20"/>
          <p:cNvSpPr txBox="1"/>
          <p:nvPr/>
        </p:nvSpPr>
        <p:spPr>
          <a:xfrm>
            <a:off x="2286000" y="893048"/>
            <a:ext cx="7743900" cy="338514"/>
          </a:xfrm>
          <a:prstGeom prst="rect">
            <a:avLst/>
          </a:prstGeom>
          <a:noFill/>
          <a:ln>
            <a:noFill/>
          </a:ln>
        </p:spPr>
        <p:txBody>
          <a:bodyPr spcFirstLastPara="1" wrap="square" lIns="91425" tIns="45700" rIns="91425" bIns="45700" anchor="t" anchorCtr="0">
            <a:spAutoFit/>
          </a:bodyPr>
          <a:lstStyle/>
          <a:p>
            <a:pPr marL="12700" marR="6350">
              <a:buSzPts val="1700"/>
            </a:pPr>
            <a:r>
              <a:rPr lang="ru-RU" sz="1600" b="1" kern="1200" dirty="0" err="1">
                <a:solidFill>
                  <a:srgbClr val="1A969B"/>
                </a:solidFill>
                <a:latin typeface="Calibri" panose="020F0502020204030204" pitchFamily="34" charset="0"/>
                <a:cs typeface="Calibri" panose="020F0502020204030204" pitchFamily="34" charset="0"/>
              </a:rPr>
              <a:t>Берешит</a:t>
            </a:r>
            <a:r>
              <a:rPr lang="ru-RU" sz="1600" b="1" kern="1200" dirty="0">
                <a:solidFill>
                  <a:srgbClr val="1A969B"/>
                </a:solidFill>
                <a:latin typeface="Calibri" panose="020F0502020204030204" pitchFamily="34" charset="0"/>
                <a:cs typeface="Calibri" panose="020F0502020204030204" pitchFamily="34" charset="0"/>
              </a:rPr>
              <a:t> 24:67</a:t>
            </a:r>
          </a:p>
        </p:txBody>
      </p:sp>
      <p:sp>
        <p:nvSpPr>
          <p:cNvPr id="279" name="Google Shape;279;p20"/>
          <p:cNvSpPr txBox="1"/>
          <p:nvPr/>
        </p:nvSpPr>
        <p:spPr>
          <a:xfrm>
            <a:off x="2286000" y="1380658"/>
            <a:ext cx="8205900" cy="325069"/>
          </a:xfrm>
          <a:prstGeom prst="rect">
            <a:avLst/>
          </a:prstGeom>
          <a:noFill/>
          <a:ln>
            <a:noFill/>
          </a:ln>
        </p:spPr>
        <p:txBody>
          <a:bodyPr spcFirstLastPara="1" wrap="square" lIns="0" tIns="17125" rIns="0" bIns="0" anchor="t" anchorCtr="0">
            <a:spAutoFit/>
          </a:bodyPr>
          <a:lstStyle/>
          <a:p>
            <a:pPr marL="12700" marR="6350">
              <a:buSzPts val="1700"/>
            </a:pPr>
            <a:r>
              <a:rPr lang="ru-RU" sz="2000" b="1" kern="1200" dirty="0">
                <a:solidFill>
                  <a:srgbClr val="1A969B"/>
                </a:solidFill>
                <a:latin typeface="Calibri" panose="020F0502020204030204" pitchFamily="34" charset="0"/>
                <a:cs typeface="Calibri" panose="020F0502020204030204" pitchFamily="34" charset="0"/>
              </a:rPr>
              <a:t>Единственный необходимый знак</a:t>
            </a:r>
          </a:p>
        </p:txBody>
      </p:sp>
      <p:sp>
        <p:nvSpPr>
          <p:cNvPr id="2" name="Google Shape;289;p21">
            <a:extLst>
              <a:ext uri="{FF2B5EF4-FFF2-40B4-BE49-F238E27FC236}">
                <a16:creationId xmlns:a16="http://schemas.microsoft.com/office/drawing/2014/main" id="{A22C4171-BF6B-695B-6963-1E9972C3EB0A}"/>
              </a:ext>
            </a:extLst>
          </p:cNvPr>
          <p:cNvSpPr txBox="1"/>
          <p:nvPr/>
        </p:nvSpPr>
        <p:spPr>
          <a:xfrm>
            <a:off x="2286000" y="3101171"/>
            <a:ext cx="9144000" cy="3560008"/>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b="1" kern="1200" dirty="0">
                <a:solidFill>
                  <a:schemeClr val="dk1"/>
                </a:solidFill>
                <a:latin typeface="Calibri" panose="020F0502020204030204" pitchFamily="34" charset="0"/>
                <a:cs typeface="Calibri" panose="020F0502020204030204" pitchFamily="34" charset="0"/>
              </a:rPr>
              <a:t>«В шатер Сары, матери своей»: </a:t>
            </a:r>
            <a:r>
              <a:rPr lang="ru-RU" sz="2100" kern="1200" dirty="0">
                <a:solidFill>
                  <a:schemeClr val="dk1"/>
                </a:solidFill>
                <a:latin typeface="Calibri" panose="020F0502020204030204" pitchFamily="34" charset="0"/>
                <a:cs typeface="Calibri" panose="020F0502020204030204" pitchFamily="34" charset="0"/>
              </a:rPr>
              <a:t>он ввел ее в шатер, и стала она подобной его матери Саре. То есть, она стала совсем как его мать Сара.</a:t>
            </a:r>
          </a:p>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Ибо пока Сара была жива, светильник горел в её шатре от кануна одной субботы до кануна следующей, на тесте всегда почило благословение и облако постоянно висело над шатром, но с тех пор, как она умерла, всё это прекратилось. А когда пришла Ривка, всё вернулось (</a:t>
            </a:r>
            <a:r>
              <a:rPr lang="ru-RU" sz="2100" kern="1200" dirty="0" err="1">
                <a:solidFill>
                  <a:schemeClr val="dk1"/>
                </a:solidFill>
                <a:latin typeface="Calibri" panose="020F0502020204030204" pitchFamily="34" charset="0"/>
                <a:cs typeface="Calibri" panose="020F0502020204030204" pitchFamily="34" charset="0"/>
              </a:rPr>
              <a:t>Берешит</a:t>
            </a:r>
            <a:r>
              <a:rPr lang="ru-RU" sz="2100" kern="1200" dirty="0">
                <a:solidFill>
                  <a:schemeClr val="dk1"/>
                </a:solidFill>
                <a:latin typeface="Calibri" panose="020F0502020204030204" pitchFamily="34" charset="0"/>
                <a:cs typeface="Calibri" panose="020F0502020204030204" pitchFamily="34" charset="0"/>
              </a:rPr>
              <a:t> Раба).</a:t>
            </a:r>
          </a:p>
        </p:txBody>
      </p:sp>
      <p:sp>
        <p:nvSpPr>
          <p:cNvPr id="3" name="Google Shape;291;p21">
            <a:extLst>
              <a:ext uri="{FF2B5EF4-FFF2-40B4-BE49-F238E27FC236}">
                <a16:creationId xmlns:a16="http://schemas.microsoft.com/office/drawing/2014/main" id="{93224DE4-645A-35BD-580B-864BECDA3283}"/>
              </a:ext>
            </a:extLst>
          </p:cNvPr>
          <p:cNvSpPr txBox="1"/>
          <p:nvPr/>
        </p:nvSpPr>
        <p:spPr>
          <a:xfrm>
            <a:off x="2286000" y="2726622"/>
            <a:ext cx="8205900" cy="325069"/>
          </a:xfrm>
          <a:prstGeom prst="rect">
            <a:avLst/>
          </a:prstGeom>
          <a:noFill/>
          <a:ln>
            <a:noFill/>
          </a:ln>
        </p:spPr>
        <p:txBody>
          <a:bodyPr spcFirstLastPara="1" wrap="square" lIns="0" tIns="17125" rIns="0" bIns="0" anchor="t" anchorCtr="0">
            <a:spAutoFit/>
          </a:bodyPr>
          <a:lstStyle/>
          <a:p>
            <a:pPr marL="12700" marR="6350">
              <a:buSzPts val="1700"/>
            </a:pPr>
            <a:r>
              <a:rPr lang="ru-RU" sz="2000" b="1" kern="1200" dirty="0" err="1">
                <a:solidFill>
                  <a:srgbClr val="1A969B"/>
                </a:solidFill>
                <a:latin typeface="Calibri" panose="020F0502020204030204" pitchFamily="34" charset="0"/>
                <a:cs typeface="Calibri" panose="020F0502020204030204" pitchFamily="34" charset="0"/>
              </a:rPr>
              <a:t>Раши</a:t>
            </a:r>
            <a:endParaRPr lang="ru-RU" sz="20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pic>
        <p:nvPicPr>
          <p:cNvPr id="297" name="Google Shape;297;p2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98" name="Google Shape;298;p22"/>
          <p:cNvSpPr txBox="1"/>
          <p:nvPr/>
        </p:nvSpPr>
        <p:spPr>
          <a:xfrm>
            <a:off x="2285027" y="779736"/>
            <a:ext cx="9144000" cy="6319930"/>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В связи со стихом “И ввел ее Ицхак в шатер Сары, матери своей, и взял Ривку, и стала она ему женой” </a:t>
            </a:r>
            <a:r>
              <a:rPr lang="ru-RU" sz="2100" kern="1200" dirty="0" err="1">
                <a:solidFill>
                  <a:schemeClr val="dk1"/>
                </a:solidFill>
                <a:latin typeface="Calibri" panose="020F0502020204030204" pitchFamily="34" charset="0"/>
                <a:cs typeface="Calibri" panose="020F0502020204030204" pitchFamily="34" charset="0"/>
              </a:rPr>
              <a:t>Раши</a:t>
            </a:r>
            <a:r>
              <a:rPr lang="ru-RU" sz="2100" kern="1200" dirty="0">
                <a:solidFill>
                  <a:schemeClr val="dk1"/>
                </a:solidFill>
                <a:latin typeface="Calibri" panose="020F0502020204030204" pitchFamily="34" charset="0"/>
                <a:cs typeface="Calibri" panose="020F0502020204030204" pitchFamily="34" charset="0"/>
              </a:rPr>
              <a:t> цитирует комментарий </a:t>
            </a:r>
            <a:r>
              <a:rPr lang="ru-RU" sz="2100" kern="1200" dirty="0" err="1">
                <a:solidFill>
                  <a:schemeClr val="dk1"/>
                </a:solidFill>
                <a:latin typeface="Calibri" panose="020F0502020204030204" pitchFamily="34" charset="0"/>
                <a:cs typeface="Calibri" panose="020F0502020204030204" pitchFamily="34" charset="0"/>
              </a:rPr>
              <a:t>Берешит</a:t>
            </a:r>
            <a:r>
              <a:rPr lang="ru-RU" sz="2100" kern="1200" dirty="0">
                <a:solidFill>
                  <a:schemeClr val="dk1"/>
                </a:solidFill>
                <a:latin typeface="Calibri" panose="020F0502020204030204" pitchFamily="34" charset="0"/>
                <a:cs typeface="Calibri" panose="020F0502020204030204" pitchFamily="34" charset="0"/>
              </a:rPr>
              <a:t> Раба, который говорит, что когда Ривка вошла в шатер, Ицхак увидел, что она была точно как его мать Сара.</a:t>
            </a:r>
          </a:p>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Как он это увидел? Мидраш объясняет, что когда Сара была жива, “светильник горел в её шатре от кануна одной субботы до кануна следующей”, а после её смерти он погас. Приведя Ривку в шатер Сары, Ицхак увидел, что она похожа на мать, потому что возобновилось чудо еженедельного горения светильника.</a:t>
            </a:r>
          </a:p>
          <a:p>
            <a:pPr marL="12700" marR="5080" indent="0" algn="just">
              <a:lnSpc>
                <a:spcPct val="121500"/>
              </a:lnSpc>
              <a:buSzPts val="1800"/>
              <a:buFont typeface="Arial"/>
              <a:buNone/>
            </a:pPr>
            <a:endParaRPr lang="ru-RU" sz="2100" kern="1200" dirty="0">
              <a:solidFill>
                <a:schemeClr val="dk1"/>
              </a:solidFill>
              <a:latin typeface="Calibri" panose="020F0502020204030204" pitchFamily="34" charset="0"/>
              <a:cs typeface="Calibri" panose="020F0502020204030204" pitchFamily="34" charset="0"/>
            </a:endParaRPr>
          </a:p>
        </p:txBody>
      </p:sp>
      <p:sp>
        <p:nvSpPr>
          <p:cNvPr id="299" name="Google Shape;299;p22"/>
          <p:cNvSpPr/>
          <p:nvPr/>
        </p:nvSpPr>
        <p:spPr>
          <a:xfrm rot="10800000" flipH="1">
            <a:off x="2285029" y="534940"/>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lang="ru-RU" sz="1100" dirty="0">
              <a:solidFill>
                <a:schemeClr val="dk1"/>
              </a:solidFill>
              <a:latin typeface="Calibri"/>
              <a:ea typeface="Calibri"/>
              <a:cs typeface="Calibri"/>
              <a:sym typeface="Calibri"/>
            </a:endParaRPr>
          </a:p>
        </p:txBody>
      </p:sp>
      <p:sp>
        <p:nvSpPr>
          <p:cNvPr id="300" name="Google Shape;300;p22"/>
          <p:cNvSpPr txBox="1">
            <a:spLocks noGrp="1"/>
          </p:cNvSpPr>
          <p:nvPr>
            <p:ph type="title"/>
          </p:nvPr>
        </p:nvSpPr>
        <p:spPr>
          <a:xfrm>
            <a:off x="2285030" y="208078"/>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lang="ru-RU" sz="2400" dirty="0">
              <a:latin typeface="Arial"/>
              <a:ea typeface="Arial"/>
              <a:cs typeface="Arial"/>
              <a:sym typeface="Arial"/>
            </a:endParaRPr>
          </a:p>
        </p:txBody>
      </p:sp>
      <p:sp>
        <p:nvSpPr>
          <p:cNvPr id="2" name="Google Shape;308;p23">
            <a:extLst>
              <a:ext uri="{FF2B5EF4-FFF2-40B4-BE49-F238E27FC236}">
                <a16:creationId xmlns:a16="http://schemas.microsoft.com/office/drawing/2014/main" id="{F79D3F9B-AE1A-6FCE-74CF-6D6E4366C7F7}"/>
              </a:ext>
            </a:extLst>
          </p:cNvPr>
          <p:cNvSpPr txBox="1"/>
          <p:nvPr/>
        </p:nvSpPr>
        <p:spPr>
          <a:xfrm>
            <a:off x="2285027" y="4425860"/>
            <a:ext cx="9144000" cy="2377184"/>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Прямой смысл стиха заключается в том, что Ривка зажигала субботние свечи. Так Мидраш объясняет его, и </a:t>
            </a:r>
            <a:r>
              <a:rPr lang="ru-RU" sz="2100" kern="1200" dirty="0" err="1">
                <a:solidFill>
                  <a:schemeClr val="dk1"/>
                </a:solidFill>
                <a:latin typeface="Calibri" panose="020F0502020204030204" pitchFamily="34" charset="0"/>
                <a:cs typeface="Calibri" panose="020F0502020204030204" pitchFamily="34" charset="0"/>
              </a:rPr>
              <a:t>Раши</a:t>
            </a:r>
            <a:r>
              <a:rPr lang="ru-RU" sz="2100" kern="1200" dirty="0">
                <a:solidFill>
                  <a:schemeClr val="dk1"/>
                </a:solidFill>
                <a:latin typeface="Calibri" panose="020F0502020204030204" pitchFamily="34" charset="0"/>
                <a:cs typeface="Calibri" panose="020F0502020204030204" pitchFamily="34" charset="0"/>
              </a:rPr>
              <a:t> приводит это в своем комментарии, предназначенном для пятилетнего ученика.</a:t>
            </a:r>
          </a:p>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Невозможно утверждать, что традиция зажигания свечей получила начало после её замужества с Ицхаком. Последовательность такая: стих сначала указывает, что Ицхак “ввел ее в шатер” и тотчас увидел, </a:t>
            </a:r>
          </a:p>
        </p:txBody>
      </p:sp>
      <p:sp>
        <p:nvSpPr>
          <p:cNvPr id="3" name="Google Shape;310;p23">
            <a:extLst>
              <a:ext uri="{FF2B5EF4-FFF2-40B4-BE49-F238E27FC236}">
                <a16:creationId xmlns:a16="http://schemas.microsoft.com/office/drawing/2014/main" id="{C6C2ED34-A0A2-DCBB-AAA1-69654C3AF16B}"/>
              </a:ext>
            </a:extLst>
          </p:cNvPr>
          <p:cNvSpPr txBox="1"/>
          <p:nvPr/>
        </p:nvSpPr>
        <p:spPr>
          <a:xfrm>
            <a:off x="2285032" y="4000426"/>
            <a:ext cx="8205900" cy="325069"/>
          </a:xfrm>
          <a:prstGeom prst="rect">
            <a:avLst/>
          </a:prstGeom>
          <a:noFill/>
          <a:ln>
            <a:noFill/>
          </a:ln>
        </p:spPr>
        <p:txBody>
          <a:bodyPr spcFirstLastPara="1" wrap="square" lIns="0" tIns="17125" rIns="0" bIns="0" anchor="t" anchorCtr="0">
            <a:spAutoFit/>
          </a:bodyPr>
          <a:lstStyle/>
          <a:p>
            <a:pPr marL="12700" marR="6350">
              <a:buSzPts val="1700"/>
            </a:pPr>
            <a:r>
              <a:rPr lang="ru-RU" sz="2000" b="1" kern="1200" dirty="0">
                <a:solidFill>
                  <a:srgbClr val="1A969B"/>
                </a:solidFill>
                <a:latin typeface="Calibri" panose="020F0502020204030204" pitchFamily="34" charset="0"/>
                <a:cs typeface="Calibri" panose="020F0502020204030204" pitchFamily="34" charset="0"/>
              </a:rPr>
              <a:t>Ривка зажигала свечи до замужества</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pic>
        <p:nvPicPr>
          <p:cNvPr id="316" name="Google Shape;316;p24"/>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19" name="Google Shape;319;p24"/>
          <p:cNvSpPr txBox="1"/>
          <p:nvPr/>
        </p:nvSpPr>
        <p:spPr>
          <a:xfrm>
            <a:off x="2286000" y="2190195"/>
            <a:ext cx="9144000" cy="4742832"/>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Еврейский закон указывает, что когда жена не зажигает субботние свечи — по какой бы то ни было причине — муж обязан зажигать их.</a:t>
            </a:r>
          </a:p>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Авраам соблюдал все заповеди, как предписанные Торой, так и мудрецами, значит после смерти Сары, описанной в начале этой недельной главы, он начал сам зажигать субботние свечи, начиная с первой же пятницы. И так продолжалось на протяжении трех лет, до прихода Ривки.</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Поэтому, когда прибыла Ривка, шатер не был тусклым, Авраам зажигал свечи или Ицхак, или, по всей видимости, они оба.</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Тем не менее, Ривка не удовлетворилась тем, что Авраам, который был “старцем, пришедшим в лета”, зажигает свечи, или тем, что это делает сорокалетний Ицхак. Она настаивала на том, чтобы зажигать свечи и самой.</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Об этом говорит Тора совершенно ясно.</a:t>
            </a:r>
          </a:p>
        </p:txBody>
      </p:sp>
      <p:sp>
        <p:nvSpPr>
          <p:cNvPr id="321" name="Google Shape;321;p24"/>
          <p:cNvSpPr txBox="1"/>
          <p:nvPr/>
        </p:nvSpPr>
        <p:spPr>
          <a:xfrm>
            <a:off x="2286000" y="1861059"/>
            <a:ext cx="8205900" cy="325069"/>
          </a:xfrm>
          <a:prstGeom prst="rect">
            <a:avLst/>
          </a:prstGeom>
          <a:noFill/>
          <a:ln>
            <a:noFill/>
          </a:ln>
        </p:spPr>
        <p:txBody>
          <a:bodyPr spcFirstLastPara="1" wrap="square" lIns="0" tIns="17125" rIns="0" bIns="0" anchor="t" anchorCtr="0">
            <a:spAutoFit/>
          </a:bodyPr>
          <a:lstStyle/>
          <a:p>
            <a:pPr marL="12700" marR="6350">
              <a:buSzPts val="1700"/>
            </a:pPr>
            <a:r>
              <a:rPr lang="ru-RU" sz="2000" b="1" kern="1200" dirty="0">
                <a:solidFill>
                  <a:srgbClr val="1A969B"/>
                </a:solidFill>
                <a:latin typeface="Calibri" panose="020F0502020204030204" pitchFamily="34" charset="0"/>
                <a:cs typeface="Calibri" panose="020F0502020204030204" pitchFamily="34" charset="0"/>
              </a:rPr>
              <a:t>Авраама и Ицхака было недостаточно</a:t>
            </a:r>
          </a:p>
        </p:txBody>
      </p:sp>
      <p:sp>
        <p:nvSpPr>
          <p:cNvPr id="2" name="Google Shape;308;p23">
            <a:extLst>
              <a:ext uri="{FF2B5EF4-FFF2-40B4-BE49-F238E27FC236}">
                <a16:creationId xmlns:a16="http://schemas.microsoft.com/office/drawing/2014/main" id="{04096957-0795-B611-9219-2253C1A5C004}"/>
              </a:ext>
            </a:extLst>
          </p:cNvPr>
          <p:cNvSpPr txBox="1"/>
          <p:nvPr/>
        </p:nvSpPr>
        <p:spPr>
          <a:xfrm>
            <a:off x="2286000" y="-59059"/>
            <a:ext cx="9144000" cy="1982910"/>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что она точно как его мать Сара, потому что светильник, который она зажгла, горел от кануна субботы до субботы. Это побудило его позже взять Ривку в жены.</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Последовательности событий показывает, что Ривка уже зажигала свечи до своего замужества.</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pic>
        <p:nvPicPr>
          <p:cNvPr id="335" name="Google Shape;335;p26"/>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36" name="Google Shape;336;p26"/>
          <p:cNvSpPr txBox="1"/>
          <p:nvPr/>
        </p:nvSpPr>
        <p:spPr>
          <a:xfrm>
            <a:off x="2286000" y="705381"/>
            <a:ext cx="9144000" cy="1982910"/>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Здесь содержится удивительный урок.</a:t>
            </a:r>
          </a:p>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Даже когда девочка живет в доме, где есть женщина, которая обязана зажигать свечи, и зажигает их каждую неделю, и даже когда это великая праведница, эта девочка, как и Ривка, всё равно должна зажигать свечи. Ривка делала это в доме, где свечи зажигали Авраам и Ицхак, а нет более праведных, чем они.</a:t>
            </a:r>
          </a:p>
        </p:txBody>
      </p:sp>
      <p:sp>
        <p:nvSpPr>
          <p:cNvPr id="338" name="Google Shape;338;p26"/>
          <p:cNvSpPr txBox="1"/>
          <p:nvPr/>
        </p:nvSpPr>
        <p:spPr>
          <a:xfrm>
            <a:off x="2286000" y="279945"/>
            <a:ext cx="9144000" cy="325069"/>
          </a:xfrm>
          <a:prstGeom prst="rect">
            <a:avLst/>
          </a:prstGeom>
          <a:noFill/>
          <a:ln>
            <a:noFill/>
          </a:ln>
        </p:spPr>
        <p:txBody>
          <a:bodyPr spcFirstLastPara="1" wrap="square" lIns="0" tIns="17125" rIns="0" bIns="0" anchor="t" anchorCtr="0">
            <a:spAutoFit/>
          </a:bodyPr>
          <a:lstStyle/>
          <a:p>
            <a:pPr marL="12700" marR="6350">
              <a:buSzPts val="1700"/>
            </a:pPr>
            <a:r>
              <a:rPr lang="ru-RU" sz="2000" b="1" kern="1200" dirty="0">
                <a:solidFill>
                  <a:srgbClr val="1A969B"/>
                </a:solidFill>
                <a:latin typeface="Calibri" panose="020F0502020204030204" pitchFamily="34" charset="0"/>
                <a:cs typeface="Calibri" panose="020F0502020204030204" pitchFamily="34" charset="0"/>
              </a:rPr>
              <a:t>Удивительный урок</a:t>
            </a:r>
          </a:p>
        </p:txBody>
      </p:sp>
      <p:sp>
        <p:nvSpPr>
          <p:cNvPr id="2" name="Google Shape;345;p27">
            <a:extLst>
              <a:ext uri="{FF2B5EF4-FFF2-40B4-BE49-F238E27FC236}">
                <a16:creationId xmlns:a16="http://schemas.microsoft.com/office/drawing/2014/main" id="{C9A3C3DF-B43B-8FC6-B362-DB4672B8B203}"/>
              </a:ext>
            </a:extLst>
          </p:cNvPr>
          <p:cNvSpPr txBox="1"/>
          <p:nvPr/>
        </p:nvSpPr>
        <p:spPr>
          <a:xfrm>
            <a:off x="2286000" y="3208806"/>
            <a:ext cx="9144000" cy="3560008"/>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Есть еще один удивительный момент.</a:t>
            </a:r>
          </a:p>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Как уже было сказано, Авраам определённо зажигал свечи каждую пятницу, но его зажигание, а также Ицхака, не создавало чудесного эффекта, о котором сказано: “Светильник горел от кануна одной субботы до кануна следующей”, как это было у Сары, а затем у Ривки, когда она начала зажигать свечи в возрасте трех лет.</a:t>
            </a:r>
          </a:p>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Это демонстрирует нам невероятную силу заповеди зажигания свечей, даже когда она выполняется очень маленькими девочками.</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Каждая еврейская девочка и девушка — дочь Сары, Ривки, Рахель и Леи, </a:t>
            </a:r>
          </a:p>
        </p:txBody>
      </p:sp>
      <p:sp>
        <p:nvSpPr>
          <p:cNvPr id="3" name="Google Shape;347;p27">
            <a:extLst>
              <a:ext uri="{FF2B5EF4-FFF2-40B4-BE49-F238E27FC236}">
                <a16:creationId xmlns:a16="http://schemas.microsoft.com/office/drawing/2014/main" id="{35905DB0-D469-BC03-BED0-FAC04AB17738}"/>
              </a:ext>
            </a:extLst>
          </p:cNvPr>
          <p:cNvSpPr txBox="1"/>
          <p:nvPr/>
        </p:nvSpPr>
        <p:spPr>
          <a:xfrm>
            <a:off x="2286000" y="2783370"/>
            <a:ext cx="9144000" cy="325069"/>
          </a:xfrm>
          <a:prstGeom prst="rect">
            <a:avLst/>
          </a:prstGeom>
          <a:noFill/>
          <a:ln>
            <a:noFill/>
          </a:ln>
        </p:spPr>
        <p:txBody>
          <a:bodyPr spcFirstLastPara="1" wrap="square" lIns="0" tIns="17125" rIns="0" bIns="0" anchor="t" anchorCtr="0">
            <a:spAutoFit/>
          </a:bodyPr>
          <a:lstStyle/>
          <a:p>
            <a:pPr marL="12700" marR="6350">
              <a:buSzPts val="1700"/>
            </a:pPr>
            <a:r>
              <a:rPr lang="ru-RU" sz="2000" b="1" kern="1200" dirty="0">
                <a:solidFill>
                  <a:srgbClr val="1A969B"/>
                </a:solidFill>
                <a:latin typeface="Calibri" panose="020F0502020204030204" pitchFamily="34" charset="0"/>
                <a:cs typeface="Calibri" panose="020F0502020204030204" pitchFamily="34" charset="0"/>
              </a:rPr>
              <a:t>Чудо женщины</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pic>
        <p:nvPicPr>
          <p:cNvPr id="353" name="Google Shape;353;p28"/>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 name="Google Shape;345;p27">
            <a:extLst>
              <a:ext uri="{FF2B5EF4-FFF2-40B4-BE49-F238E27FC236}">
                <a16:creationId xmlns:a16="http://schemas.microsoft.com/office/drawing/2014/main" id="{BBF24F45-49DB-AA82-08D6-38C81C428E29}"/>
              </a:ext>
            </a:extLst>
          </p:cNvPr>
          <p:cNvSpPr txBox="1"/>
          <p:nvPr/>
        </p:nvSpPr>
        <p:spPr>
          <a:xfrm>
            <a:off x="2286000" y="149083"/>
            <a:ext cx="9144000" cy="3954283"/>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и её зажигание свечей освещает её дом в течение всей недели, до следующей пятницы.</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Единственная разница в том, что свечи Сары и Ривки воплощали это качество в физической и явной форме, с физическим светильником, горевшим чудесным образом от пятницы до пятницы.</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Но на более глубоком уровне это относится ко всем, кто зажигает субботние свечи, даже если это не видно невооруженным глазом. Действия наших праотцев и праматерей наделяют нас, их детей, силой.</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Так что каждая дочь Сары, Ривки, Рахель и Леи обладает силой озарить всю неделю светом заповеди зажигания свечей.</a:t>
            </a:r>
          </a:p>
        </p:txBody>
      </p:sp>
      <p:sp>
        <p:nvSpPr>
          <p:cNvPr id="3" name="Google Shape;364;p29">
            <a:extLst>
              <a:ext uri="{FF2B5EF4-FFF2-40B4-BE49-F238E27FC236}">
                <a16:creationId xmlns:a16="http://schemas.microsoft.com/office/drawing/2014/main" id="{C6406CCE-8EAF-873A-2A13-76B8FAE7844B}"/>
              </a:ext>
            </a:extLst>
          </p:cNvPr>
          <p:cNvSpPr txBox="1"/>
          <p:nvPr/>
        </p:nvSpPr>
        <p:spPr>
          <a:xfrm>
            <a:off x="2285996" y="4515350"/>
            <a:ext cx="9143999" cy="2377184"/>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Почему только свечи Сары и Ривки — и свечи их дочерей во всех поколениях — горели от пятницы до пятницы, но не свечи Авраама и других еврейских мужчин? Мы можем понять это на основе высказывания мудрецов о различии между мужчинами и женщинами.</a:t>
            </a:r>
          </a:p>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По их словам, роль мужчины — “принести пшеницу” в дом, в то время как роль женщины — превратить пшеницу в пищу.</a:t>
            </a:r>
          </a:p>
        </p:txBody>
      </p:sp>
      <p:sp>
        <p:nvSpPr>
          <p:cNvPr id="4" name="Google Shape;366;p29">
            <a:extLst>
              <a:ext uri="{FF2B5EF4-FFF2-40B4-BE49-F238E27FC236}">
                <a16:creationId xmlns:a16="http://schemas.microsoft.com/office/drawing/2014/main" id="{B5C40608-8CF7-B970-AAFB-CD251C7E3D4B}"/>
              </a:ext>
            </a:extLst>
          </p:cNvPr>
          <p:cNvSpPr txBox="1"/>
          <p:nvPr/>
        </p:nvSpPr>
        <p:spPr>
          <a:xfrm>
            <a:off x="2286000" y="4089914"/>
            <a:ext cx="8205900" cy="325069"/>
          </a:xfrm>
          <a:prstGeom prst="rect">
            <a:avLst/>
          </a:prstGeom>
          <a:noFill/>
          <a:ln>
            <a:noFill/>
          </a:ln>
        </p:spPr>
        <p:txBody>
          <a:bodyPr spcFirstLastPara="1" wrap="square" lIns="0" tIns="17125" rIns="0" bIns="0" anchor="t" anchorCtr="0">
            <a:spAutoFit/>
          </a:bodyPr>
          <a:lstStyle/>
          <a:p>
            <a:pPr marL="12700" marR="6350">
              <a:buSzPts val="1700"/>
            </a:pPr>
            <a:r>
              <a:rPr lang="ru-RU" sz="2000" b="1" kern="1200" dirty="0">
                <a:solidFill>
                  <a:srgbClr val="1A969B"/>
                </a:solidFill>
                <a:latin typeface="Calibri" panose="020F0502020204030204" pitchFamily="34" charset="0"/>
                <a:cs typeface="Calibri" panose="020F0502020204030204" pitchFamily="34" charset="0"/>
              </a:rPr>
              <a:t>Почему?</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pic>
        <p:nvPicPr>
          <p:cNvPr id="372" name="Google Shape;372;p3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73" name="Google Shape;373;p30"/>
          <p:cNvSpPr txBox="1"/>
          <p:nvPr/>
        </p:nvSpPr>
        <p:spPr>
          <a:xfrm>
            <a:off x="2286000" y="-87925"/>
            <a:ext cx="9144000" cy="13811148"/>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Б-г определил естество мира таким образом, что мужчина по природе своей — “завоеватель”, который приобретают вещи во внешнем мире и приносит их в дом. Женщина, напротив, “слава дочери царя внутри”. Ее роль как опоры дома — внутри дома, она заключается в том, чтобы преобразовать и облагородить то, что было принесено извне, сделав пригодным для потребления человеком, и достойным принятия Б-гом.</a:t>
            </a:r>
          </a:p>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И, как результат, когда Авраам зажигал свечи, чуда в физическом смысле не происходило — потому что не в этом была его исключительная роль.</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Сара и Ривка, а за ними все их дочери, были наделены Б-гом ролью и миссией управления домом, включая его физические атрибуты. Поэтому они обладают силой освещать свои дома светом своих свечей, так что всю неделю открыто видно, что это дом, в котором дочь Сары и Ривки зажгла свечи.</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Из сказанного понятен масштаб важности и заслуга стараний, чтобы все еврейские девочки зажигали субботние и праздничные свечи, как только они достигнут возраста воспитания.</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Зажигание субботних свечей должно привести, как говорит Мидраш, к тому, что Святой, благословен Он, вскоре “явит вам свечи Сиона” с наступлением подлинного и окончательного Избавления.</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6">
          <a:extLst>
            <a:ext uri="{FF2B5EF4-FFF2-40B4-BE49-F238E27FC236}">
              <a16:creationId xmlns:a16="http://schemas.microsoft.com/office/drawing/2014/main" id="{8F0B7CC1-2324-A6B7-B2BD-81A3D8C33158}"/>
            </a:ext>
          </a:extLst>
        </p:cNvPr>
        <p:cNvGrpSpPr/>
        <p:nvPr/>
      </p:nvGrpSpPr>
      <p:grpSpPr>
        <a:xfrm>
          <a:off x="0" y="0"/>
          <a:ext cx="0" cy="0"/>
          <a:chOff x="0" y="0"/>
          <a:chExt cx="0" cy="0"/>
        </a:xfrm>
      </p:grpSpPr>
      <p:pic>
        <p:nvPicPr>
          <p:cNvPr id="297" name="Google Shape;297;p22">
            <a:extLst>
              <a:ext uri="{FF2B5EF4-FFF2-40B4-BE49-F238E27FC236}">
                <a16:creationId xmlns:a16="http://schemas.microsoft.com/office/drawing/2014/main" id="{E2A93692-8D24-491D-3AB5-4EF809FC9343}"/>
              </a:ext>
            </a:extLst>
          </p:cNvPr>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98" name="Google Shape;298;p22">
            <a:extLst>
              <a:ext uri="{FF2B5EF4-FFF2-40B4-BE49-F238E27FC236}">
                <a16:creationId xmlns:a16="http://schemas.microsoft.com/office/drawing/2014/main" id="{7AAC6567-4CA7-2C96-BED9-77F678A0B69F}"/>
              </a:ext>
            </a:extLst>
          </p:cNvPr>
          <p:cNvSpPr txBox="1"/>
          <p:nvPr/>
        </p:nvSpPr>
        <p:spPr>
          <a:xfrm>
            <a:off x="2285027" y="779736"/>
            <a:ext cx="9144000" cy="5925656"/>
          </a:xfrm>
          <a:prstGeom prst="rect">
            <a:avLst/>
          </a:prstGeom>
          <a:noFill/>
          <a:ln>
            <a:noFill/>
          </a:ln>
        </p:spPr>
        <p:txBody>
          <a:bodyPr spcFirstLastPara="1" wrap="square" lIns="0" tIns="11425" rIns="0" bIns="0" anchor="t" anchorCtr="0">
            <a:spAutoFit/>
          </a:bodyPr>
          <a:lstStyle/>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Через несколько лет после начала кампании по зажиганию субботних свечей, во время одного из съездов женщин и девушек движения Хабад, Ребе долго говорил об этой инициативе. После выступления, когда он выходил из зала «770», Ребе остановился, чтобы поговорить с госпожой Эстер Штернберг, и попросил её разместить заметную рекламу в </a:t>
            </a:r>
            <a:r>
              <a:rPr lang="en-US" sz="2100" kern="1200" dirty="0">
                <a:solidFill>
                  <a:schemeClr val="dk1"/>
                </a:solidFill>
                <a:latin typeface="Calibri" panose="020F0502020204030204" pitchFamily="34" charset="0"/>
                <a:cs typeface="Calibri" panose="020F0502020204030204" pitchFamily="34" charset="0"/>
              </a:rPr>
              <a:t>The New York Times </a:t>
            </a:r>
            <a:r>
              <a:rPr lang="ru-RU" sz="2100" kern="1200" dirty="0">
                <a:solidFill>
                  <a:schemeClr val="dk1"/>
                </a:solidFill>
                <a:latin typeface="Calibri" panose="020F0502020204030204" pitchFamily="34" charset="0"/>
                <a:cs typeface="Calibri" panose="020F0502020204030204" pitchFamily="34" charset="0"/>
              </a:rPr>
              <a:t>с указанием времени зажигания субботних свечей.</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Рекламу быстро подготовили, и вскоре она появилась и в других ведущих газетах.</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Так началась традиция: каждую пятницу, внизу первой полосы одной из самых известных газет мира, появлялось небольшое объявление с временем зажигания свечей в Нью-Йорке и номером телефона, по которому можно было узнать время для других городов мира.</a:t>
            </a: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Эта скромная, лаконичная реклама принесла мировую известность заповеди, которую Всевышний поручил еврейским женщинам и девушкам — освещать мир светом субботних свечей.</a:t>
            </a:r>
          </a:p>
        </p:txBody>
      </p:sp>
      <p:sp>
        <p:nvSpPr>
          <p:cNvPr id="299" name="Google Shape;299;p22">
            <a:extLst>
              <a:ext uri="{FF2B5EF4-FFF2-40B4-BE49-F238E27FC236}">
                <a16:creationId xmlns:a16="http://schemas.microsoft.com/office/drawing/2014/main" id="{286A4903-6852-EFC4-A3D6-BAB919E2DA13}"/>
              </a:ext>
            </a:extLst>
          </p:cNvPr>
          <p:cNvSpPr/>
          <p:nvPr/>
        </p:nvSpPr>
        <p:spPr>
          <a:xfrm rot="10800000" flipH="1">
            <a:off x="2285029" y="534940"/>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lang="ru-RU" sz="1100" dirty="0">
              <a:solidFill>
                <a:schemeClr val="dk1"/>
              </a:solidFill>
              <a:latin typeface="Calibri"/>
              <a:ea typeface="Calibri"/>
              <a:cs typeface="Calibri"/>
              <a:sym typeface="Calibri"/>
            </a:endParaRPr>
          </a:p>
        </p:txBody>
      </p:sp>
      <p:sp>
        <p:nvSpPr>
          <p:cNvPr id="300" name="Google Shape;300;p22">
            <a:extLst>
              <a:ext uri="{FF2B5EF4-FFF2-40B4-BE49-F238E27FC236}">
                <a16:creationId xmlns:a16="http://schemas.microsoft.com/office/drawing/2014/main" id="{BF94EDB1-1E7A-18CD-6729-CB02996007E1}"/>
              </a:ext>
            </a:extLst>
          </p:cNvPr>
          <p:cNvSpPr txBox="1">
            <a:spLocks noGrp="1"/>
          </p:cNvSpPr>
          <p:nvPr>
            <p:ph type="title"/>
          </p:nvPr>
        </p:nvSpPr>
        <p:spPr>
          <a:xfrm>
            <a:off x="2285029" y="208079"/>
            <a:ext cx="8670185" cy="386624"/>
          </a:xfrm>
          <a:prstGeom prst="rect">
            <a:avLst/>
          </a:prstGeom>
          <a:noFill/>
          <a:ln>
            <a:noFill/>
          </a:ln>
        </p:spPr>
        <p:txBody>
          <a:bodyPr spcFirstLastPara="1" wrap="square" lIns="0" tIns="17125" rIns="0" bIns="0" anchor="ctr" anchorCtr="0">
            <a:spAutoFit/>
          </a:bodyPr>
          <a:lstStyle/>
          <a:p>
            <a:pPr marL="12700">
              <a:lnSpc>
                <a:spcPct val="100000"/>
              </a:lnSpc>
              <a:buClr>
                <a:srgbClr val="195E68"/>
              </a:buClr>
              <a:buSzPts val="2400"/>
            </a:pPr>
            <a:r>
              <a:rPr lang="ru-RU" sz="2400" dirty="0">
                <a:solidFill>
                  <a:srgbClr val="195E68"/>
                </a:solidFill>
                <a:latin typeface="Arial Black" panose="020B0A04020102020204" pitchFamily="34" charset="0"/>
                <a:cs typeface="Arial"/>
              </a:rPr>
              <a:t>История — Реклама в </a:t>
            </a:r>
            <a:r>
              <a:rPr lang="en-US" sz="2400" dirty="0">
                <a:solidFill>
                  <a:srgbClr val="195E68"/>
                </a:solidFill>
                <a:latin typeface="Arial Black" panose="020B0A04020102020204" pitchFamily="34" charset="0"/>
                <a:cs typeface="Arial"/>
              </a:rPr>
              <a:t>The New York Times</a:t>
            </a:r>
          </a:p>
        </p:txBody>
      </p:sp>
    </p:spTree>
    <p:extLst>
      <p:ext uri="{BB962C8B-B14F-4D97-AF65-F5344CB8AC3E}">
        <p14:creationId xmlns:p14="http://schemas.microsoft.com/office/powerpoint/2010/main" val="3164910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6">
          <a:extLst>
            <a:ext uri="{FF2B5EF4-FFF2-40B4-BE49-F238E27FC236}">
              <a16:creationId xmlns:a16="http://schemas.microsoft.com/office/drawing/2014/main" id="{65EA671F-D09D-B019-6F78-C2E9FD811FED}"/>
            </a:ext>
          </a:extLst>
        </p:cNvPr>
        <p:cNvGrpSpPr/>
        <p:nvPr/>
      </p:nvGrpSpPr>
      <p:grpSpPr>
        <a:xfrm>
          <a:off x="0" y="0"/>
          <a:ext cx="0" cy="0"/>
          <a:chOff x="0" y="0"/>
          <a:chExt cx="0" cy="0"/>
        </a:xfrm>
      </p:grpSpPr>
      <p:pic>
        <p:nvPicPr>
          <p:cNvPr id="297" name="Google Shape;297;p22">
            <a:extLst>
              <a:ext uri="{FF2B5EF4-FFF2-40B4-BE49-F238E27FC236}">
                <a16:creationId xmlns:a16="http://schemas.microsoft.com/office/drawing/2014/main" id="{653AA76E-19F3-0AFB-CEA4-5F31A0CF1C84}"/>
              </a:ext>
            </a:extLst>
          </p:cNvPr>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98" name="Google Shape;298;p22">
            <a:extLst>
              <a:ext uri="{FF2B5EF4-FFF2-40B4-BE49-F238E27FC236}">
                <a16:creationId xmlns:a16="http://schemas.microsoft.com/office/drawing/2014/main" id="{3F661475-DFA0-5955-B476-EC78A7FFEEDC}"/>
              </a:ext>
            </a:extLst>
          </p:cNvPr>
          <p:cNvSpPr txBox="1"/>
          <p:nvPr/>
        </p:nvSpPr>
        <p:spPr>
          <a:xfrm>
            <a:off x="2285027" y="480796"/>
            <a:ext cx="9144000" cy="6319930"/>
          </a:xfrm>
          <a:prstGeom prst="rect">
            <a:avLst/>
          </a:prstGeom>
          <a:noFill/>
          <a:ln>
            <a:noFill/>
          </a:ln>
        </p:spPr>
        <p:txBody>
          <a:bodyPr spcFirstLastPara="1" wrap="square" lIns="0" tIns="11425" rIns="0" bIns="0" anchor="t" anchorCtr="0">
            <a:spAutoFit/>
          </a:bodyPr>
          <a:lstStyle/>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В честь 1 января 2000 года — первого дня нового тысячелетия — </a:t>
            </a:r>
            <a:r>
              <a:rPr lang="en-US" sz="2100" kern="1200" dirty="0">
                <a:solidFill>
                  <a:schemeClr val="dk1"/>
                </a:solidFill>
                <a:latin typeface="Calibri" panose="020F0502020204030204" pitchFamily="34" charset="0"/>
                <a:cs typeface="Calibri" panose="020F0502020204030204" pitchFamily="34" charset="0"/>
              </a:rPr>
              <a:t>The New York Times </a:t>
            </a:r>
            <a:r>
              <a:rPr lang="ru-RU" sz="2100" kern="1200" dirty="0">
                <a:solidFill>
                  <a:schemeClr val="dk1"/>
                </a:solidFill>
                <a:latin typeface="Calibri" panose="020F0502020204030204" pitchFamily="34" charset="0"/>
                <a:cs typeface="Calibri" panose="020F0502020204030204" pitchFamily="34" charset="0"/>
              </a:rPr>
              <a:t>выпустила шуточный номер, датированный пятницей, 1 января 2100</a:t>
            </a:r>
            <a:r>
              <a:rPr lang="he-IL" sz="2100" kern="1200" dirty="0">
                <a:solidFill>
                  <a:schemeClr val="dk1"/>
                </a:solidFill>
                <a:latin typeface="Calibri" panose="020F0502020204030204" pitchFamily="34" charset="0"/>
                <a:cs typeface="Calibri" panose="020F0502020204030204" pitchFamily="34" charset="0"/>
              </a:rPr>
              <a:t> </a:t>
            </a:r>
            <a:r>
              <a:rPr lang="ru-RU" sz="2100" kern="1200" dirty="0">
                <a:solidFill>
                  <a:schemeClr val="dk1"/>
                </a:solidFill>
                <a:latin typeface="Calibri" panose="020F0502020204030204" pitchFamily="34" charset="0"/>
                <a:cs typeface="Calibri" panose="020F0502020204030204" pitchFamily="34" charset="0"/>
              </a:rPr>
              <a:t>года.</a:t>
            </a:r>
            <a:r>
              <a:rPr lang="he-IL" sz="2100" kern="1200" dirty="0">
                <a:solidFill>
                  <a:schemeClr val="dk1"/>
                </a:solidFill>
                <a:latin typeface="Calibri" panose="020F0502020204030204" pitchFamily="34" charset="0"/>
                <a:cs typeface="Calibri" panose="020F0502020204030204" pitchFamily="34" charset="0"/>
              </a:rPr>
              <a:t> </a:t>
            </a:r>
            <a:r>
              <a:rPr lang="ru-RU" sz="2100" kern="1200" dirty="0">
                <a:solidFill>
                  <a:schemeClr val="dk1"/>
                </a:solidFill>
                <a:latin typeface="Calibri" panose="020F0502020204030204" pitchFamily="34" charset="0"/>
                <a:cs typeface="Calibri" panose="020F0502020204030204" pitchFamily="34" charset="0"/>
              </a:rPr>
              <a:t>В этом «выпуске будущего» были заголовки о роботах, требующих равных прав, о политиках, злоупотребляющих спутниками, управляющими погодой, о результатах спортивных игр, ещё не придуманных, и многое другое.</a:t>
            </a:r>
            <a:br>
              <a:rPr lang="ru-RU" sz="2100" kern="1200" dirty="0">
                <a:solidFill>
                  <a:schemeClr val="dk1"/>
                </a:solidFill>
                <a:latin typeface="Calibri" panose="020F0502020204030204" pitchFamily="34" charset="0"/>
                <a:cs typeface="Calibri" panose="020F0502020204030204" pitchFamily="34" charset="0"/>
              </a:rPr>
            </a:br>
            <a:r>
              <a:rPr lang="ru-RU" sz="2100" kern="1200" dirty="0">
                <a:solidFill>
                  <a:schemeClr val="dk1"/>
                </a:solidFill>
                <a:latin typeface="Calibri" panose="020F0502020204030204" pitchFamily="34" charset="0"/>
                <a:cs typeface="Calibri" panose="020F0502020204030204" pitchFamily="34" charset="0"/>
              </a:rPr>
              <a:t>Но в нижнем правом углу страницы находилась маленькая реклама с временем зажигания субботних свечей для Нью-Йорка и окрестностей — с пометкой «нажмите здесь», чтобы узнать время для других мест.</a:t>
            </a:r>
            <a:endParaRPr lang="he-IL"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Это неожиданное открытие удивило госпожу Штернберг. Она ведь не заказывала и не оплачивала эту рекламу! Когда она связалась с редакцией </a:t>
            </a:r>
            <a:r>
              <a:rPr lang="en-US" sz="2100" kern="1200" dirty="0">
                <a:solidFill>
                  <a:schemeClr val="dk1"/>
                </a:solidFill>
                <a:latin typeface="Calibri" panose="020F0502020204030204" pitchFamily="34" charset="0"/>
                <a:cs typeface="Calibri" panose="020F0502020204030204" pitchFamily="34" charset="0"/>
              </a:rPr>
              <a:t>The New York Times, </a:t>
            </a:r>
            <a:r>
              <a:rPr lang="ru-RU" sz="2100" kern="1200" dirty="0">
                <a:solidFill>
                  <a:schemeClr val="dk1"/>
                </a:solidFill>
                <a:latin typeface="Calibri" panose="020F0502020204030204" pitchFamily="34" charset="0"/>
                <a:cs typeface="Calibri" panose="020F0502020204030204" pitchFamily="34" charset="0"/>
              </a:rPr>
              <a:t>ей сообщили, что это было единственное объявление, включённое в выпуск 2100 года единогласно всеми редакторами.</a:t>
            </a:r>
            <a:br>
              <a:rPr lang="ru-RU" sz="2100" kern="1200" dirty="0">
                <a:solidFill>
                  <a:schemeClr val="dk1"/>
                </a:solidFill>
                <a:latin typeface="Calibri" panose="020F0502020204030204" pitchFamily="34" charset="0"/>
                <a:cs typeface="Calibri" panose="020F0502020204030204" pitchFamily="34" charset="0"/>
              </a:rPr>
            </a:br>
            <a:r>
              <a:rPr lang="ru-RU" sz="2100" kern="1200" dirty="0">
                <a:solidFill>
                  <a:schemeClr val="dk1"/>
                </a:solidFill>
                <a:latin typeface="Calibri" panose="020F0502020204030204" pitchFamily="34" charset="0"/>
                <a:cs typeface="Calibri" panose="020F0502020204030204" pitchFamily="34" charset="0"/>
              </a:rPr>
              <a:t>По поводу остальных заголовков шли жаркие споры — возможно ли, что они будут актуальны через сто лет.</a:t>
            </a:r>
            <a:endParaRPr lang="he-IL"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Но насчёт одного не было сомнений ни у кого — что еврейские женщины и девушки будут продолжать зажигать субботние свечи каждую пятницу…</a:t>
            </a:r>
          </a:p>
        </p:txBody>
      </p:sp>
      <p:sp>
        <p:nvSpPr>
          <p:cNvPr id="299" name="Google Shape;299;p22">
            <a:extLst>
              <a:ext uri="{FF2B5EF4-FFF2-40B4-BE49-F238E27FC236}">
                <a16:creationId xmlns:a16="http://schemas.microsoft.com/office/drawing/2014/main" id="{5FF3A017-7979-5A02-A08A-553012326A37}"/>
              </a:ext>
            </a:extLst>
          </p:cNvPr>
          <p:cNvSpPr/>
          <p:nvPr/>
        </p:nvSpPr>
        <p:spPr>
          <a:xfrm rot="10800000" flipH="1">
            <a:off x="2285029" y="376678"/>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lang="ru-RU" sz="1100" dirty="0">
              <a:solidFill>
                <a:schemeClr val="dk1"/>
              </a:solidFill>
              <a:latin typeface="Calibri"/>
              <a:ea typeface="Calibri"/>
              <a:cs typeface="Calibri"/>
              <a:sym typeface="Calibri"/>
            </a:endParaRPr>
          </a:p>
        </p:txBody>
      </p:sp>
      <p:sp>
        <p:nvSpPr>
          <p:cNvPr id="300" name="Google Shape;300;p22">
            <a:extLst>
              <a:ext uri="{FF2B5EF4-FFF2-40B4-BE49-F238E27FC236}">
                <a16:creationId xmlns:a16="http://schemas.microsoft.com/office/drawing/2014/main" id="{236C320F-D6FD-8980-D395-87003DC0C40E}"/>
              </a:ext>
            </a:extLst>
          </p:cNvPr>
          <p:cNvSpPr txBox="1">
            <a:spLocks noGrp="1"/>
          </p:cNvSpPr>
          <p:nvPr>
            <p:ph type="title"/>
          </p:nvPr>
        </p:nvSpPr>
        <p:spPr>
          <a:xfrm>
            <a:off x="2285029" y="49817"/>
            <a:ext cx="8670185" cy="386624"/>
          </a:xfrm>
          <a:prstGeom prst="rect">
            <a:avLst/>
          </a:prstGeom>
          <a:noFill/>
          <a:ln>
            <a:noFill/>
          </a:ln>
        </p:spPr>
        <p:txBody>
          <a:bodyPr spcFirstLastPara="1" wrap="square" lIns="0" tIns="17125" rIns="0" bIns="0" anchor="ctr" anchorCtr="0">
            <a:spAutoFit/>
          </a:bodyPr>
          <a:lstStyle/>
          <a:p>
            <a:pPr marL="12700">
              <a:lnSpc>
                <a:spcPct val="100000"/>
              </a:lnSpc>
              <a:buClr>
                <a:srgbClr val="195E68"/>
              </a:buClr>
              <a:buSzPts val="2400"/>
            </a:pPr>
            <a:r>
              <a:rPr lang="ru-RU" sz="2400" dirty="0">
                <a:solidFill>
                  <a:srgbClr val="195E68"/>
                </a:solidFill>
                <a:latin typeface="Arial Black" panose="020B0A04020102020204" pitchFamily="34" charset="0"/>
                <a:cs typeface="Arial"/>
              </a:rPr>
              <a:t>Выпуск 2100 года</a:t>
            </a:r>
          </a:p>
        </p:txBody>
      </p:sp>
    </p:spTree>
    <p:extLst>
      <p:ext uri="{BB962C8B-B14F-4D97-AF65-F5344CB8AC3E}">
        <p14:creationId xmlns:p14="http://schemas.microsoft.com/office/powerpoint/2010/main" val="742051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pic>
        <p:nvPicPr>
          <p:cNvPr id="396" name="Google Shape;396;p33"/>
          <p:cNvPicPr preferRelativeResize="0"/>
          <p:nvPr/>
        </p:nvPicPr>
        <p:blipFill rotWithShape="1">
          <a:blip r:embed="rId3">
            <a:alphaModFix/>
          </a:blip>
          <a:srcRect t="21769"/>
          <a:stretch/>
        </p:blipFill>
        <p:spPr>
          <a:xfrm>
            <a:off x="0" y="0"/>
            <a:ext cx="12192000" cy="6858000"/>
          </a:xfrm>
          <a:prstGeom prst="rect">
            <a:avLst/>
          </a:prstGeom>
          <a:noFill/>
          <a:ln>
            <a:noFill/>
          </a:ln>
        </p:spPr>
      </p:pic>
      <p:sp>
        <p:nvSpPr>
          <p:cNvPr id="397" name="Google Shape;397;p33"/>
          <p:cNvSpPr txBox="1"/>
          <p:nvPr/>
        </p:nvSpPr>
        <p:spPr>
          <a:xfrm>
            <a:off x="2286000" y="537659"/>
            <a:ext cx="9144000" cy="6319930"/>
          </a:xfrm>
          <a:prstGeom prst="rect">
            <a:avLst/>
          </a:prstGeom>
          <a:noFill/>
          <a:ln>
            <a:noFill/>
          </a:ln>
        </p:spPr>
        <p:txBody>
          <a:bodyPr spcFirstLastPara="1" wrap="square" lIns="0" tIns="11425" rIns="0" bIns="0" anchor="t" anchorCtr="0">
            <a:spAutoFit/>
          </a:bodyPr>
          <a:lstStyle/>
          <a:p>
            <a:pPr marL="12700" marR="5080" indent="-285750" algn="just">
              <a:lnSpc>
                <a:spcPct val="121500"/>
              </a:lnSpc>
              <a:buSzPts val="1800"/>
              <a:buFont typeface="Arial"/>
              <a:buChar char="•"/>
            </a:pPr>
            <a:r>
              <a:rPr lang="ru-RU" sz="2100" kern="1200" dirty="0">
                <a:solidFill>
                  <a:schemeClr val="dk1"/>
                </a:solidFill>
                <a:latin typeface="Calibri" panose="020F0502020204030204" pitchFamily="34" charset="0"/>
                <a:cs typeface="Calibri" panose="020F0502020204030204" pitchFamily="34" charset="0"/>
              </a:rPr>
              <a:t>С самого начала своего существования еврейский народ имел особую миссию: освещать мир.</a:t>
            </a:r>
          </a:p>
          <a:p>
            <a:pPr marL="12700" marR="5080" indent="-285750" algn="just">
              <a:lnSpc>
                <a:spcPct val="121500"/>
              </a:lnSpc>
              <a:buSzPts val="1800"/>
              <a:buFont typeface="Arial"/>
              <a:buChar char="•"/>
            </a:pPr>
            <a:r>
              <a:rPr lang="ru-RU" sz="2100" kern="1200" dirty="0">
                <a:solidFill>
                  <a:schemeClr val="dk1"/>
                </a:solidFill>
                <a:latin typeface="Calibri" panose="020F0502020204030204" pitchFamily="34" charset="0"/>
                <a:cs typeface="Calibri" panose="020F0502020204030204" pitchFamily="34" charset="0"/>
              </a:rPr>
              <a:t>Еврейская женщина играет особую роль в этой миссии — зажигая субботние свечи, которые освещают дом.</a:t>
            </a:r>
          </a:p>
          <a:p>
            <a:pPr marL="12700" marR="5080" indent="-285750" algn="just">
              <a:lnSpc>
                <a:spcPct val="121500"/>
              </a:lnSpc>
              <a:buSzPts val="1800"/>
              <a:buFont typeface="Arial"/>
              <a:buChar char="•"/>
            </a:pPr>
            <a:r>
              <a:rPr lang="ru-RU" sz="2100" kern="1200" dirty="0">
                <a:solidFill>
                  <a:schemeClr val="dk1"/>
                </a:solidFill>
                <a:latin typeface="Calibri" panose="020F0502020204030204" pitchFamily="34" charset="0"/>
                <a:cs typeface="Calibri" panose="020F0502020204030204" pitchFamily="34" charset="0"/>
              </a:rPr>
              <a:t>В наше время, когда тьма в мире увеличивается, мы должны добавлять больше света, чем когда-либо прежде. Поэтому даже молодые девочки, с возраста воспитания, должны зажигать субботние свечи.</a:t>
            </a:r>
          </a:p>
          <a:p>
            <a:pPr marL="12700" marR="5080" indent="-285750" algn="just">
              <a:lnSpc>
                <a:spcPct val="121500"/>
              </a:lnSpc>
              <a:buSzPts val="1800"/>
              <a:buFont typeface="Arial"/>
              <a:buChar char="•"/>
            </a:pPr>
            <a:r>
              <a:rPr lang="ru-RU" sz="2100" kern="1200" dirty="0">
                <a:solidFill>
                  <a:schemeClr val="dk1"/>
                </a:solidFill>
                <a:latin typeface="Calibri" panose="020F0502020204030204" pitchFamily="34" charset="0"/>
                <a:cs typeface="Calibri" panose="020F0502020204030204" pitchFamily="34" charset="0"/>
              </a:rPr>
              <a:t>Тот факт, что еврейские девушки и маленькие девочки зажигают свечи, приносит дополнительное свойство: мать (в случаях, когда она не привычна к зажиганию) присоединится к ним и тоже будет зажигать свечи.</a:t>
            </a:r>
          </a:p>
          <a:p>
            <a:pPr marL="12700" marR="5080" indent="-285750" algn="just">
              <a:lnSpc>
                <a:spcPct val="121500"/>
              </a:lnSpc>
              <a:buSzPts val="1800"/>
              <a:buFont typeface="Arial"/>
              <a:buChar char="•"/>
            </a:pPr>
            <a:r>
              <a:rPr lang="ru-RU" sz="2100" kern="1200" dirty="0">
                <a:solidFill>
                  <a:schemeClr val="dk1"/>
                </a:solidFill>
                <a:latin typeface="Calibri" panose="020F0502020204030204" pitchFamily="34" charset="0"/>
                <a:cs typeface="Calibri" panose="020F0502020204030204" pitchFamily="34" charset="0"/>
              </a:rPr>
              <a:t>Это положительно повлияет на девочек и девушек, наделяя их силой и приумножая свет в доме и мире.</a:t>
            </a:r>
          </a:p>
          <a:p>
            <a:pPr marL="12700" marR="5080" indent="-285750" algn="just">
              <a:lnSpc>
                <a:spcPct val="121500"/>
              </a:lnSpc>
              <a:buSzPts val="1800"/>
              <a:buFont typeface="Arial"/>
              <a:buChar char="•"/>
            </a:pPr>
            <a:r>
              <a:rPr lang="ru-RU" sz="2100" kern="1200" dirty="0">
                <a:solidFill>
                  <a:schemeClr val="dk1"/>
                </a:solidFill>
                <a:latin typeface="Calibri" panose="020F0502020204030204" pitchFamily="34" charset="0"/>
                <a:cs typeface="Calibri" panose="020F0502020204030204" pitchFamily="34" charset="0"/>
              </a:rPr>
              <a:t>В нашей недельной главе Торы мы читаем о встрече Ицхака и Ривки. Мидраш рассказывает, что прибыв в шатер Сары, Ривка зажгла субботние свечи и вернула чудо субботнего светильника, горевшего всю неделю. Это убедило Ицхака, что Ривка подходящая для него пара, и они поженились.</a:t>
            </a:r>
          </a:p>
        </p:txBody>
      </p:sp>
      <p:sp>
        <p:nvSpPr>
          <p:cNvPr id="398" name="Google Shape;398;p33"/>
          <p:cNvSpPr/>
          <p:nvPr/>
        </p:nvSpPr>
        <p:spPr>
          <a:xfrm rot="10800000" flipH="1">
            <a:off x="2286000" y="326862"/>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lang="ru-RU" sz="1100" dirty="0">
              <a:solidFill>
                <a:schemeClr val="dk1"/>
              </a:solidFill>
              <a:latin typeface="Calibri"/>
              <a:ea typeface="Calibri"/>
              <a:cs typeface="Calibri"/>
              <a:sym typeface="Calibri"/>
            </a:endParaRPr>
          </a:p>
        </p:txBody>
      </p:sp>
      <p:sp>
        <p:nvSpPr>
          <p:cNvPr id="399" name="Google Shape;399;p33"/>
          <p:cNvSpPr txBox="1">
            <a:spLocks noGrp="1"/>
          </p:cNvSpPr>
          <p:nvPr>
            <p:ph type="title"/>
          </p:nvPr>
        </p:nvSpPr>
        <p:spPr>
          <a:xfrm>
            <a:off x="2286000" y="0"/>
            <a:ext cx="9144000" cy="386624"/>
          </a:xfrm>
          <a:prstGeom prst="rect">
            <a:avLst/>
          </a:prstGeom>
          <a:noFill/>
          <a:ln>
            <a:noFill/>
          </a:ln>
        </p:spPr>
        <p:txBody>
          <a:bodyPr spcFirstLastPara="1" wrap="square" lIns="0" tIns="17125" rIns="0" bIns="0" anchor="ctr" anchorCtr="0">
            <a:spAutoFit/>
          </a:bodyPr>
          <a:lstStyle/>
          <a:p>
            <a:pPr marL="12700" indent="0">
              <a:lnSpc>
                <a:spcPct val="100000"/>
              </a:lnSpc>
              <a:buClr>
                <a:srgbClr val="195E68"/>
              </a:buClr>
              <a:buSzPts val="2400"/>
              <a:buFont typeface="Arial"/>
              <a:buNone/>
            </a:pPr>
            <a:r>
              <a:rPr lang="ru-RU" sz="2400" dirty="0">
                <a:solidFill>
                  <a:srgbClr val="195E68"/>
                </a:solidFill>
                <a:latin typeface="Arial Black" panose="020B0A04020102020204" pitchFamily="34" charset="0"/>
                <a:cs typeface="Arial"/>
                <a:sym typeface="Arial"/>
              </a:rPr>
              <a:t>КЛЮЧЕВЫЕ МОМЕНТЫ</a:t>
            </a:r>
          </a:p>
        </p:txBody>
      </p:sp>
      <p:pic>
        <p:nvPicPr>
          <p:cNvPr id="400" name="Google Shape;400;p33"/>
          <p:cNvPicPr preferRelativeResize="0"/>
          <p:nvPr/>
        </p:nvPicPr>
        <p:blipFill rotWithShape="1">
          <a:blip r:embed="rId4">
            <a:alphaModFix/>
          </a:blip>
          <a:srcRect l="24870" t="7720" r="47678" b="10809"/>
          <a:stretch/>
        </p:blipFill>
        <p:spPr>
          <a:xfrm>
            <a:off x="548365" y="677662"/>
            <a:ext cx="492942" cy="82132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CD3034BF-F0F2-A664-14CE-7CE15CE29B3D}"/>
            </a:ext>
          </a:extLst>
        </p:cNvPr>
        <p:cNvGrpSpPr/>
        <p:nvPr/>
      </p:nvGrpSpPr>
      <p:grpSpPr>
        <a:xfrm>
          <a:off x="0" y="0"/>
          <a:ext cx="0" cy="0"/>
          <a:chOff x="0" y="0"/>
          <a:chExt cx="0" cy="0"/>
        </a:xfrm>
      </p:grpSpPr>
      <p:pic>
        <p:nvPicPr>
          <p:cNvPr id="396" name="Google Shape;396;p33">
            <a:extLst>
              <a:ext uri="{FF2B5EF4-FFF2-40B4-BE49-F238E27FC236}">
                <a16:creationId xmlns:a16="http://schemas.microsoft.com/office/drawing/2014/main" id="{867F1793-190C-01D5-B7E7-3A7A1D301620}"/>
              </a:ext>
            </a:extLst>
          </p:cNvPr>
          <p:cNvPicPr preferRelativeResize="0"/>
          <p:nvPr/>
        </p:nvPicPr>
        <p:blipFill rotWithShape="1">
          <a:blip r:embed="rId3">
            <a:alphaModFix/>
          </a:blip>
          <a:srcRect t="21769"/>
          <a:stretch/>
        </p:blipFill>
        <p:spPr>
          <a:xfrm>
            <a:off x="0" y="0"/>
            <a:ext cx="12192000" cy="6858000"/>
          </a:xfrm>
          <a:prstGeom prst="rect">
            <a:avLst/>
          </a:prstGeom>
          <a:noFill/>
          <a:ln>
            <a:noFill/>
          </a:ln>
        </p:spPr>
      </p:pic>
      <p:sp>
        <p:nvSpPr>
          <p:cNvPr id="397" name="Google Shape;397;p33">
            <a:extLst>
              <a:ext uri="{FF2B5EF4-FFF2-40B4-BE49-F238E27FC236}">
                <a16:creationId xmlns:a16="http://schemas.microsoft.com/office/drawing/2014/main" id="{4FD04863-3AD0-739B-D04F-B344278C7047}"/>
              </a:ext>
            </a:extLst>
          </p:cNvPr>
          <p:cNvSpPr txBox="1"/>
          <p:nvPr/>
        </p:nvSpPr>
        <p:spPr>
          <a:xfrm>
            <a:off x="2286000" y="537659"/>
            <a:ext cx="9144000" cy="3954283"/>
          </a:xfrm>
          <a:prstGeom prst="rect">
            <a:avLst/>
          </a:prstGeom>
          <a:noFill/>
          <a:ln>
            <a:noFill/>
          </a:ln>
        </p:spPr>
        <p:txBody>
          <a:bodyPr spcFirstLastPara="1" wrap="square" lIns="0" tIns="11425" rIns="0" bIns="0" anchor="t" anchorCtr="0">
            <a:spAutoFit/>
          </a:bodyPr>
          <a:lstStyle/>
          <a:p>
            <a:pPr marL="12700" marR="5080" indent="-285750" algn="just">
              <a:lnSpc>
                <a:spcPct val="121500"/>
              </a:lnSpc>
              <a:buSzPts val="1800"/>
              <a:buFont typeface="Arial"/>
              <a:buChar char="•"/>
            </a:pPr>
            <a:r>
              <a:rPr lang="ru-RU" sz="2100" kern="1200" dirty="0">
                <a:solidFill>
                  <a:schemeClr val="dk1"/>
                </a:solidFill>
                <a:latin typeface="Calibri" panose="020F0502020204030204" pitchFamily="34" charset="0"/>
                <a:cs typeface="Calibri" panose="020F0502020204030204" pitchFamily="34" charset="0"/>
              </a:rPr>
              <a:t>Отсюда мы можем сделать вывод, что Ривка зажигала субботние свечи до своего замужества.</a:t>
            </a:r>
          </a:p>
          <a:p>
            <a:pPr marL="12700" marR="5080" indent="-285750" algn="just">
              <a:lnSpc>
                <a:spcPct val="121500"/>
              </a:lnSpc>
              <a:buSzPts val="1800"/>
              <a:buFont typeface="Arial"/>
              <a:buChar char="•"/>
            </a:pPr>
            <a:r>
              <a:rPr lang="ru-RU" sz="2100" kern="1200" dirty="0">
                <a:solidFill>
                  <a:schemeClr val="dk1"/>
                </a:solidFill>
                <a:latin typeface="Calibri" panose="020F0502020204030204" pitchFamily="34" charset="0"/>
                <a:cs typeface="Calibri" panose="020F0502020204030204" pitchFamily="34" charset="0"/>
              </a:rPr>
              <a:t>Хотя Авраам зажигал субботние свечи каждую неделю после смерти Сары, Ривка не полагалась на это и зажигала свои собственные свечи. Это учит нас, что дочь должна зажигать свечи, даже когда её мать уже это делает.</a:t>
            </a:r>
          </a:p>
          <a:p>
            <a:pPr marL="12700" marR="5080" indent="-285750" algn="just">
              <a:lnSpc>
                <a:spcPct val="121500"/>
              </a:lnSpc>
              <a:buSzPts val="1800"/>
              <a:buFont typeface="Arial"/>
              <a:buChar char="•"/>
            </a:pPr>
            <a:r>
              <a:rPr lang="ru-RU" sz="2100" kern="1200" dirty="0">
                <a:solidFill>
                  <a:schemeClr val="dk1"/>
                </a:solidFill>
                <a:latin typeface="Calibri" panose="020F0502020204030204" pitchFamily="34" charset="0"/>
                <a:cs typeface="Calibri" panose="020F0502020204030204" pitchFamily="34" charset="0"/>
              </a:rPr>
              <a:t>Здесь кроется удивительный урок: чудо происходило не когда Авраам зажигал субботние свечи, а только когда это делали Сара и Ривка.</a:t>
            </a:r>
          </a:p>
          <a:p>
            <a:pPr marL="12700" marR="5080" indent="-285750" algn="just">
              <a:lnSpc>
                <a:spcPct val="121500"/>
              </a:lnSpc>
              <a:buSzPts val="1800"/>
              <a:buFont typeface="Arial"/>
              <a:buChar char="•"/>
            </a:pPr>
            <a:r>
              <a:rPr lang="ru-RU" sz="2100" kern="1200" dirty="0">
                <a:solidFill>
                  <a:schemeClr val="dk1"/>
                </a:solidFill>
                <a:latin typeface="Calibri" panose="020F0502020204030204" pitchFamily="34" charset="0"/>
                <a:cs typeface="Calibri" panose="020F0502020204030204" pitchFamily="34" charset="0"/>
              </a:rPr>
              <a:t>Причина в том, что женщинам отведена роль управления домом и его озарения светом. Поэтому только они обладают силой творить чудо и делать так, что свет свечей будет гореть всю неделю.</a:t>
            </a:r>
          </a:p>
        </p:txBody>
      </p:sp>
      <p:pic>
        <p:nvPicPr>
          <p:cNvPr id="400" name="Google Shape;400;p33">
            <a:extLst>
              <a:ext uri="{FF2B5EF4-FFF2-40B4-BE49-F238E27FC236}">
                <a16:creationId xmlns:a16="http://schemas.microsoft.com/office/drawing/2014/main" id="{E4334592-70EB-8782-8DE6-83EA8E972860}"/>
              </a:ext>
            </a:extLst>
          </p:cNvPr>
          <p:cNvPicPr preferRelativeResize="0"/>
          <p:nvPr/>
        </p:nvPicPr>
        <p:blipFill rotWithShape="1">
          <a:blip r:embed="rId4">
            <a:alphaModFix/>
          </a:blip>
          <a:srcRect l="24870" t="7720" r="47678" b="10809"/>
          <a:stretch/>
        </p:blipFill>
        <p:spPr>
          <a:xfrm>
            <a:off x="548365" y="677662"/>
            <a:ext cx="492942" cy="821322"/>
          </a:xfrm>
          <a:prstGeom prst="rect">
            <a:avLst/>
          </a:prstGeom>
          <a:noFill/>
          <a:ln>
            <a:noFill/>
          </a:ln>
        </p:spPr>
      </p:pic>
    </p:spTree>
    <p:extLst>
      <p:ext uri="{BB962C8B-B14F-4D97-AF65-F5344CB8AC3E}">
        <p14:creationId xmlns:p14="http://schemas.microsoft.com/office/powerpoint/2010/main" val="37692655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pic>
        <p:nvPicPr>
          <p:cNvPr id="426" name="Google Shape;426;p36"/>
          <p:cNvPicPr preferRelativeResize="0"/>
          <p:nvPr/>
        </p:nvPicPr>
        <p:blipFill rotWithShape="1">
          <a:blip r:embed="rId3">
            <a:alphaModFix/>
          </a:blip>
          <a:srcRect t="21769"/>
          <a:stretch/>
        </p:blipFill>
        <p:spPr>
          <a:xfrm>
            <a:off x="0" y="0"/>
            <a:ext cx="12192000" cy="6858000"/>
          </a:xfrm>
          <a:prstGeom prst="rect">
            <a:avLst/>
          </a:prstGeom>
          <a:noFill/>
          <a:ln>
            <a:noFill/>
          </a:ln>
        </p:spPr>
      </p:pic>
      <p:sp>
        <p:nvSpPr>
          <p:cNvPr id="427" name="Google Shape;427;p36"/>
          <p:cNvSpPr txBox="1"/>
          <p:nvPr/>
        </p:nvSpPr>
        <p:spPr>
          <a:xfrm>
            <a:off x="2285029" y="1713362"/>
            <a:ext cx="9144000" cy="3560008"/>
          </a:xfrm>
          <a:prstGeom prst="rect">
            <a:avLst/>
          </a:prstGeom>
          <a:noFill/>
          <a:ln>
            <a:noFill/>
          </a:ln>
        </p:spPr>
        <p:txBody>
          <a:bodyPr spcFirstLastPara="1" wrap="square" lIns="0" tIns="11425" rIns="0" bIns="0" anchor="t" anchorCtr="0">
            <a:spAutoFit/>
          </a:bodyPr>
          <a:lstStyle/>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Каждая еврейская женщина и девочка обладает силой приносить свет и радость в свой дом, а оттуда — во весь мир. Эта уникальная сила отведена только им, и с её помощью они могут совершить чудо, которого даже Авраам не испытал — освещать дом на протяжении всей недели.</a:t>
            </a:r>
          </a:p>
          <a:p>
            <a:pPr marL="12700" marR="5080" indent="0" algn="just">
              <a:lnSpc>
                <a:spcPct val="121500"/>
              </a:lnSpc>
              <a:buSzPts val="1800"/>
              <a:buFont typeface="Arial"/>
              <a:buNone/>
            </a:pPr>
            <a:r>
              <a:rPr lang="ru-RU" sz="2100" kern="1200" dirty="0">
                <a:solidFill>
                  <a:schemeClr val="dk1"/>
                </a:solidFill>
                <a:latin typeface="Calibri" panose="020F0502020204030204" pitchFamily="34" charset="0"/>
                <a:cs typeface="Calibri" panose="020F0502020204030204" pitchFamily="34" charset="0"/>
              </a:rPr>
              <a:t>Мы все должны присоединиться к кампании Ребе по зажиганию субботних свечей и поощрять каждую женщину и девочку зажигать субботние свечи..</a:t>
            </a:r>
          </a:p>
        </p:txBody>
      </p:sp>
      <p:sp>
        <p:nvSpPr>
          <p:cNvPr id="428" name="Google Shape;428;p36"/>
          <p:cNvSpPr/>
          <p:nvPr/>
        </p:nvSpPr>
        <p:spPr>
          <a:xfrm rot="10800000" flipH="1">
            <a:off x="2285029" y="1479118"/>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lang="ru-RU" sz="1100" dirty="0">
              <a:solidFill>
                <a:schemeClr val="dk1"/>
              </a:solidFill>
              <a:latin typeface="Calibri"/>
              <a:ea typeface="Calibri"/>
              <a:cs typeface="Calibri"/>
              <a:sym typeface="Calibri"/>
            </a:endParaRPr>
          </a:p>
        </p:txBody>
      </p:sp>
      <p:sp>
        <p:nvSpPr>
          <p:cNvPr id="429" name="Google Shape;429;p36"/>
          <p:cNvSpPr txBox="1">
            <a:spLocks noGrp="1"/>
          </p:cNvSpPr>
          <p:nvPr>
            <p:ph type="title"/>
          </p:nvPr>
        </p:nvSpPr>
        <p:spPr>
          <a:xfrm>
            <a:off x="2285030" y="1152256"/>
            <a:ext cx="4438500" cy="386624"/>
          </a:xfrm>
          <a:prstGeom prst="rect">
            <a:avLst/>
          </a:prstGeom>
          <a:noFill/>
          <a:ln>
            <a:noFill/>
          </a:ln>
        </p:spPr>
        <p:txBody>
          <a:bodyPr spcFirstLastPara="1" wrap="square" lIns="0" tIns="17125" rIns="0" bIns="0" anchor="ctr" anchorCtr="0">
            <a:spAutoFit/>
          </a:bodyPr>
          <a:lstStyle/>
          <a:p>
            <a:pPr marL="12700" indent="0">
              <a:lnSpc>
                <a:spcPct val="100000"/>
              </a:lnSpc>
              <a:buClr>
                <a:srgbClr val="195E68"/>
              </a:buClr>
              <a:buSzPts val="2400"/>
              <a:buFont typeface="Arial"/>
              <a:buNone/>
            </a:pPr>
            <a:r>
              <a:rPr lang="ru-RU" sz="2400" dirty="0">
                <a:solidFill>
                  <a:srgbClr val="195E68"/>
                </a:solidFill>
                <a:latin typeface="Arial Black" panose="020B0A04020102020204" pitchFamily="34" charset="0"/>
                <a:cs typeface="Arial"/>
                <a:sym typeface="Arial"/>
              </a:rPr>
              <a:t>Вывод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5CDE84-E7D9-4D9B-BDDD-4263E2770A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47CDBE9-6643-447E-B1A2-E8F71901A4DE}"/>
              </a:ext>
            </a:extLst>
          </p:cNvPr>
          <p:cNvSpPr txBox="1"/>
          <p:nvPr/>
        </p:nvSpPr>
        <p:spPr>
          <a:xfrm>
            <a:off x="1568450" y="3292475"/>
            <a:ext cx="6394450" cy="502702"/>
          </a:xfrm>
          <a:prstGeom prst="rect">
            <a:avLst/>
          </a:prstGeom>
          <a:noFill/>
        </p:spPr>
        <p:txBody>
          <a:bodyPr wrap="square" rtlCol="0">
            <a:spAutoFit/>
          </a:bodyPr>
          <a:lstStyle/>
          <a:p>
            <a:pPr>
              <a:buClr>
                <a:srgbClr val="000000"/>
              </a:buClr>
            </a:pPr>
            <a:r>
              <a:rPr lang="ru-RU" sz="4000" baseline="30000" dirty="0">
                <a:solidFill>
                  <a:srgbClr val="30BFBF"/>
                </a:solidFill>
                <a:latin typeface="Arial"/>
                <a:cs typeface="Arial"/>
                <a:sym typeface="Arial"/>
              </a:rPr>
              <a:t>В (день), (время), (место)</a:t>
            </a:r>
            <a:endParaRPr lang="en-US" sz="4000" baseline="30000" dirty="0">
              <a:solidFill>
                <a:srgbClr val="30BFBF"/>
              </a:solidFill>
              <a:latin typeface="Arial"/>
              <a:cs typeface="Arial"/>
              <a:sym typeface="Arial"/>
            </a:endParaRPr>
          </a:p>
        </p:txBody>
      </p:sp>
      <p:sp>
        <p:nvSpPr>
          <p:cNvPr id="7" name="Rectangle 6">
            <a:extLst>
              <a:ext uri="{FF2B5EF4-FFF2-40B4-BE49-F238E27FC236}">
                <a16:creationId xmlns:a16="http://schemas.microsoft.com/office/drawing/2014/main" id="{B3DFBB00-F370-4C6C-8954-25B6E63C9089}"/>
              </a:ext>
            </a:extLst>
          </p:cNvPr>
          <p:cNvSpPr/>
          <p:nvPr/>
        </p:nvSpPr>
        <p:spPr>
          <a:xfrm>
            <a:off x="8339704" y="788565"/>
            <a:ext cx="3160553" cy="1702965"/>
          </a:xfrm>
          <a:prstGeom prst="rect">
            <a:avLst/>
          </a:prstGeom>
          <a:solidFill>
            <a:srgbClr val="1B96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8" name="TextBox 7">
            <a:extLst>
              <a:ext uri="{FF2B5EF4-FFF2-40B4-BE49-F238E27FC236}">
                <a16:creationId xmlns:a16="http://schemas.microsoft.com/office/drawing/2014/main" id="{00081D6E-ACA6-4AF6-9570-C54BB5E7812E}"/>
              </a:ext>
            </a:extLst>
          </p:cNvPr>
          <p:cNvSpPr txBox="1"/>
          <p:nvPr/>
        </p:nvSpPr>
        <p:spPr>
          <a:xfrm>
            <a:off x="8339704" y="1014202"/>
            <a:ext cx="3160553" cy="1477328"/>
          </a:xfrm>
          <a:prstGeom prst="rect">
            <a:avLst/>
          </a:prstGeom>
          <a:noFill/>
        </p:spPr>
        <p:txBody>
          <a:bodyPr wrap="square">
            <a:spAutoFit/>
          </a:bodyPr>
          <a:lstStyle/>
          <a:p>
            <a:pPr marR="0" algn="ctr" rtl="0"/>
            <a:r>
              <a:rPr lang="en-US" b="0" i="0" u="none" strike="noStrike" baseline="30000" dirty="0">
                <a:solidFill>
                  <a:schemeClr val="bg1"/>
                </a:solidFill>
                <a:latin typeface="CeraGR-Medium" panose="00000600000000000000" pitchFamily="50" charset="-95"/>
              </a:rPr>
              <a:t>Book of Deuteronomy / </a:t>
            </a:r>
            <a:r>
              <a:rPr lang="en-US" b="0" i="0" u="none" strike="noStrike" baseline="30000" dirty="0" err="1">
                <a:solidFill>
                  <a:schemeClr val="bg1"/>
                </a:solidFill>
                <a:latin typeface="CeraGR-Medium" panose="00000600000000000000" pitchFamily="50" charset="-95"/>
              </a:rPr>
              <a:t>Devarim</a:t>
            </a:r>
            <a:endParaRPr lang="en-US" b="0" i="0" u="none" strike="noStrike" baseline="30000" dirty="0">
              <a:solidFill>
                <a:schemeClr val="bg1"/>
              </a:solidFill>
              <a:latin typeface="CeraGR-Medium" panose="00000600000000000000" pitchFamily="50" charset="-95"/>
            </a:endParaRPr>
          </a:p>
          <a:p>
            <a:pPr marR="0" algn="ctr" rtl="0"/>
            <a:endParaRPr lang="en-US" i="1" baseline="30000" dirty="0">
              <a:solidFill>
                <a:schemeClr val="bg1"/>
              </a:solidFill>
              <a:latin typeface="Lora Bold Italic" pitchFamily="2" charset="0"/>
            </a:endParaRPr>
          </a:p>
          <a:p>
            <a:pPr marR="0" algn="ctr" rtl="0"/>
            <a:r>
              <a:rPr lang="en-US" i="1" baseline="30000" dirty="0">
                <a:solidFill>
                  <a:schemeClr val="bg1"/>
                </a:solidFill>
                <a:latin typeface="Lora Bold Italic" pitchFamily="2" charset="0"/>
              </a:rPr>
              <a:t>Dedicated by</a:t>
            </a:r>
            <a:endParaRPr lang="en-US" i="1" u="none" strike="noStrike" baseline="30000" dirty="0">
              <a:solidFill>
                <a:schemeClr val="bg1"/>
              </a:solidFill>
              <a:latin typeface="Lora Bold Italic" pitchFamily="2" charset="0"/>
            </a:endParaRPr>
          </a:p>
          <a:p>
            <a:pPr marR="0" algn="ctr" rtl="0"/>
            <a:r>
              <a:rPr lang="en-US" b="1" i="1" u="none" strike="noStrike" baseline="30000" dirty="0">
                <a:solidFill>
                  <a:schemeClr val="bg1"/>
                </a:solidFill>
                <a:latin typeface="Lora Bold Italic" pitchFamily="2" charset="0"/>
              </a:rPr>
              <a:t>Marty</a:t>
            </a:r>
            <a:r>
              <a:rPr lang="en-US" b="0" i="1" u="none" strike="noStrike" baseline="30000" dirty="0">
                <a:solidFill>
                  <a:schemeClr val="bg1"/>
                </a:solidFill>
                <a:latin typeface="Lora Bold Italic" pitchFamily="2" charset="0"/>
              </a:rPr>
              <a:t> &amp; </a:t>
            </a:r>
            <a:r>
              <a:rPr lang="en-US" b="1" i="1" u="none" strike="noStrike" baseline="30000" dirty="0">
                <a:solidFill>
                  <a:schemeClr val="bg1"/>
                </a:solidFill>
                <a:latin typeface="Lora Bold Italic" pitchFamily="2" charset="0"/>
              </a:rPr>
              <a:t>Kate Rifkin</a:t>
            </a:r>
            <a:endParaRPr lang="en-US" b="0" i="1" u="none" strike="noStrike" baseline="30000" dirty="0">
              <a:solidFill>
                <a:schemeClr val="bg1"/>
              </a:solidFill>
              <a:latin typeface="Lora Bold Italic" pitchFamily="2" charset="0"/>
            </a:endParaRPr>
          </a:p>
          <a:p>
            <a:pPr marR="0" algn="ctr" rtl="0"/>
            <a:r>
              <a:rPr lang="en-US" b="1" i="1" u="none" strike="noStrike" baseline="30000" dirty="0">
                <a:solidFill>
                  <a:schemeClr val="bg1"/>
                </a:solidFill>
                <a:latin typeface="Lora Bold Italic" pitchFamily="2" charset="0"/>
              </a:rPr>
              <a:t>KMR Group Foundation</a:t>
            </a:r>
            <a:endParaRPr lang="en-US" b="0" i="1" u="none" strike="noStrike" baseline="30000" dirty="0">
              <a:solidFill>
                <a:schemeClr val="bg1"/>
              </a:solidFill>
              <a:latin typeface="Lora Bold Italic" pitchFamily="2" charset="0"/>
            </a:endParaRPr>
          </a:p>
          <a:p>
            <a:pPr marR="0" algn="ctr" rtl="0"/>
            <a:endParaRPr lang="en-US" b="0" i="1" u="none" strike="noStrike" baseline="30000" dirty="0">
              <a:solidFill>
                <a:schemeClr val="bg1"/>
              </a:solidFill>
              <a:latin typeface="Lora Bold Italic" pitchFamily="2" charset="0"/>
            </a:endParaRPr>
          </a:p>
          <a:p>
            <a:pPr marR="0" algn="ctr" rtl="0"/>
            <a:r>
              <a:rPr lang="en-US" b="0" i="1" u="none" strike="noStrike" baseline="30000" dirty="0">
                <a:solidFill>
                  <a:schemeClr val="bg1"/>
                </a:solidFill>
                <a:latin typeface="Lora Bold Italic" pitchFamily="2" charset="0"/>
              </a:rPr>
              <a:t>Vancouver, WA</a:t>
            </a:r>
            <a:endParaRPr lang="en-US" dirty="0">
              <a:solidFill>
                <a:schemeClr val="bg1"/>
              </a:solidFill>
            </a:endParaRPr>
          </a:p>
        </p:txBody>
      </p:sp>
      <p:sp>
        <p:nvSpPr>
          <p:cNvPr id="2" name="מלבן 1">
            <a:extLst>
              <a:ext uri="{FF2B5EF4-FFF2-40B4-BE49-F238E27FC236}">
                <a16:creationId xmlns:a16="http://schemas.microsoft.com/office/drawing/2014/main" id="{FA740F43-F816-71B1-C4AD-4EA3ECEBE41E}"/>
              </a:ext>
            </a:extLst>
          </p:cNvPr>
          <p:cNvSpPr/>
          <p:nvPr/>
        </p:nvSpPr>
        <p:spPr>
          <a:xfrm>
            <a:off x="691743" y="571500"/>
            <a:ext cx="10989717" cy="2478000"/>
          </a:xfrm>
          <a:prstGeom prst="rect">
            <a:avLst/>
          </a:prstGeom>
          <a:solidFill>
            <a:srgbClr val="1C5E6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מלבן 10">
            <a:extLst>
              <a:ext uri="{FF2B5EF4-FFF2-40B4-BE49-F238E27FC236}">
                <a16:creationId xmlns:a16="http://schemas.microsoft.com/office/drawing/2014/main" id="{1E8D2AAE-1678-C947-5338-19C84D55CBCD}"/>
              </a:ext>
            </a:extLst>
          </p:cNvPr>
          <p:cNvSpPr/>
          <p:nvPr/>
        </p:nvSpPr>
        <p:spPr>
          <a:xfrm>
            <a:off x="7170105" y="3897650"/>
            <a:ext cx="4263390" cy="2857500"/>
          </a:xfrm>
          <a:prstGeom prst="rect">
            <a:avLst/>
          </a:prstGeom>
          <a:solidFill>
            <a:srgbClr val="1C5E6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8">
            <a:extLst>
              <a:ext uri="{FF2B5EF4-FFF2-40B4-BE49-F238E27FC236}">
                <a16:creationId xmlns:a16="http://schemas.microsoft.com/office/drawing/2014/main" id="{946CB32D-0217-A035-A186-0421F8B82F99}"/>
              </a:ext>
            </a:extLst>
          </p:cNvPr>
          <p:cNvSpPr/>
          <p:nvPr/>
        </p:nvSpPr>
        <p:spPr>
          <a:xfrm rot="18894284">
            <a:off x="9269372" y="4643715"/>
            <a:ext cx="3321232" cy="2925288"/>
          </a:xfrm>
          <a:prstGeom prst="rect">
            <a:avLst/>
          </a:prstGeom>
          <a:solidFill>
            <a:srgbClr val="1B969B"/>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E40927A0-C0CD-3C87-3FB9-9E60A0C27A33}"/>
              </a:ext>
            </a:extLst>
          </p:cNvPr>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aturation sat="101000"/>
                    </a14:imgEffect>
                  </a14:imgLayer>
                </a14:imgProps>
              </a:ext>
              <a:ext uri="{28A0092B-C50C-407E-A947-70E740481C1C}">
                <a14:useLocalDpi xmlns:a14="http://schemas.microsoft.com/office/drawing/2010/main" val="0"/>
              </a:ext>
            </a:extLst>
          </a:blip>
          <a:srcRect t="35859"/>
          <a:stretch/>
        </p:blipFill>
        <p:spPr>
          <a:xfrm>
            <a:off x="6723019" y="4953297"/>
            <a:ext cx="5157562" cy="1175716"/>
          </a:xfrm>
          <a:prstGeom prst="rect">
            <a:avLst/>
          </a:prstGeom>
        </p:spPr>
      </p:pic>
      <p:pic>
        <p:nvPicPr>
          <p:cNvPr id="12" name="תמונה 11" descr="תמונה שמכילה טקסט, גופן, צילום מסך, גרפיקה">
            <a:extLst>
              <a:ext uri="{FF2B5EF4-FFF2-40B4-BE49-F238E27FC236}">
                <a16:creationId xmlns:a16="http://schemas.microsoft.com/office/drawing/2014/main" id="{BE603663-3FD2-4D19-80BB-F6C39C5A5604}"/>
              </a:ext>
            </a:extLst>
          </p:cNvPr>
          <p:cNvPicPr>
            <a:picLocks noChangeAspect="1"/>
          </p:cNvPicPr>
          <p:nvPr/>
        </p:nvPicPr>
        <p:blipFill rotWithShape="1">
          <a:blip r:embed="rId5" cstate="print">
            <a:extLst>
              <a:ext uri="{BEBA8EAE-BF5A-486C-A8C5-ECC9F3942E4B}">
                <a14:imgProps xmlns:a14="http://schemas.microsoft.com/office/drawing/2010/main">
                  <a14:imgLayer r:embed="rId4">
                    <a14:imgEffect>
                      <a14:colorTemperature colorTemp="8800"/>
                    </a14:imgEffect>
                    <a14:imgEffect>
                      <a14:saturation sat="0"/>
                    </a14:imgEffect>
                  </a14:imgLayer>
                </a14:imgProps>
              </a:ext>
              <a:ext uri="{28A0092B-C50C-407E-A947-70E740481C1C}">
                <a14:useLocalDpi xmlns:a14="http://schemas.microsoft.com/office/drawing/2010/main" val="0"/>
              </a:ext>
            </a:extLst>
          </a:blip>
          <a:srcRect l="73230" t="-5066" b="65345"/>
          <a:stretch/>
        </p:blipFill>
        <p:spPr>
          <a:xfrm>
            <a:off x="10455824" y="4225216"/>
            <a:ext cx="1380689" cy="728081"/>
          </a:xfrm>
          <a:prstGeom prst="rect">
            <a:avLst/>
          </a:prstGeom>
          <a:noFill/>
        </p:spPr>
      </p:pic>
      <p:sp>
        <p:nvSpPr>
          <p:cNvPr id="14" name="תיבת טקסט 13">
            <a:extLst>
              <a:ext uri="{FF2B5EF4-FFF2-40B4-BE49-F238E27FC236}">
                <a16:creationId xmlns:a16="http://schemas.microsoft.com/office/drawing/2014/main" id="{C57FBF79-94F2-E914-DB6E-768A25F027C7}"/>
              </a:ext>
            </a:extLst>
          </p:cNvPr>
          <p:cNvSpPr txBox="1"/>
          <p:nvPr/>
        </p:nvSpPr>
        <p:spPr>
          <a:xfrm>
            <a:off x="787399" y="1333432"/>
            <a:ext cx="8416888" cy="1323439"/>
          </a:xfrm>
          <a:prstGeom prst="rect">
            <a:avLst/>
          </a:prstGeom>
          <a:noFill/>
        </p:spPr>
        <p:txBody>
          <a:bodyPr wrap="square" rtlCol="1">
            <a:spAutoFit/>
          </a:bodyPr>
          <a:lstStyle/>
          <a:p>
            <a:r>
              <a:rPr lang="ru-RU" sz="4000" dirty="0">
                <a:solidFill>
                  <a:schemeClr val="bg1"/>
                </a:solidFill>
                <a:latin typeface="Segoe UI Black" panose="020B0A02040204020203" pitchFamily="34" charset="0"/>
                <a:ea typeface="Segoe UI Black" panose="020B0A02040204020203" pitchFamily="34" charset="0"/>
                <a:cs typeface="Arial" panose="020B0604020202020204" pitchFamily="34" charset="0"/>
              </a:rPr>
              <a:t>С НЕТЕРПЕНИЕМ ЖДЕМ ВАС НА СЛЕДУЮЩЕЙ НЕДЕЛЕ!</a:t>
            </a:r>
            <a:endParaRPr lang="he-IL" sz="4000" dirty="0">
              <a:solidFill>
                <a:schemeClr val="bg1"/>
              </a:solidFill>
              <a:latin typeface="Segoe UI Black" panose="020B0A02040204020203" pitchFamily="34" charset="0"/>
              <a:ea typeface="Segoe UI Black" panose="020B0A02040204020203" pitchFamily="34" charset="0"/>
              <a:cs typeface="Arial" panose="020B0604020202020204" pitchFamily="34" charset="0"/>
            </a:endParaRPr>
          </a:p>
        </p:txBody>
      </p:sp>
      <p:sp>
        <p:nvSpPr>
          <p:cNvPr id="6" name="מציין מיקום של מספר שקופית 5">
            <a:extLst>
              <a:ext uri="{FF2B5EF4-FFF2-40B4-BE49-F238E27FC236}">
                <a16:creationId xmlns:a16="http://schemas.microsoft.com/office/drawing/2014/main" id="{17A3D153-953A-5F45-A2A8-518222964CD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25</a:t>
            </a:fld>
            <a:endParaRPr lang="en-US"/>
          </a:p>
        </p:txBody>
      </p:sp>
    </p:spTree>
    <p:extLst>
      <p:ext uri="{BB962C8B-B14F-4D97-AF65-F5344CB8AC3E}">
        <p14:creationId xmlns:p14="http://schemas.microsoft.com/office/powerpoint/2010/main" val="1077582495"/>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2176</TotalTime>
  <Words>3116</Words>
  <Application>Microsoft Macintosh PowerPoint</Application>
  <PresentationFormat>מסך רחב</PresentationFormat>
  <Paragraphs>155</Paragraphs>
  <Slides>25</Slides>
  <Notes>24</Notes>
  <HiddenSlides>0</HiddenSlides>
  <MMClips>0</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25</vt:i4>
      </vt:variant>
    </vt:vector>
  </HeadingPairs>
  <TitlesOfParts>
    <vt:vector size="34" baseType="lpstr">
      <vt:lpstr>Josefin Sans</vt:lpstr>
      <vt:lpstr>Lora Bold Italic</vt:lpstr>
      <vt:lpstr>Calibri</vt:lpstr>
      <vt:lpstr>Arial Black</vt:lpstr>
      <vt:lpstr>CeraGR-Medium</vt:lpstr>
      <vt:lpstr>Lora</vt:lpstr>
      <vt:lpstr>Arial</vt:lpstr>
      <vt:lpstr>Segoe UI Black</vt:lpstr>
      <vt:lpstr>Office Theme</vt:lpstr>
      <vt:lpstr>מצגת של PowerPoint‏</vt:lpstr>
      <vt:lpstr>מצגת של PowerPoint‏</vt:lpstr>
      <vt:lpstr>Ребе</vt:lpstr>
      <vt:lpstr>מצגת של PowerPoint‏</vt:lpstr>
      <vt:lpstr>מצגת של PowerPoint‏</vt:lpstr>
      <vt:lpstr>מצגת של PowerPoint‏</vt:lpstr>
      <vt:lpstr>Ребе</vt:lpstr>
      <vt:lpstr>מצגת של PowerPoint‏</vt:lpstr>
      <vt:lpstr>מצגת של PowerPoint‏</vt:lpstr>
      <vt:lpstr>מצגת של PowerPoint‏</vt:lpstr>
      <vt:lpstr>מצגת של PowerPoint‏</vt:lpstr>
      <vt:lpstr>מצגת של PowerPoint‏</vt:lpstr>
      <vt:lpstr>Ребе</vt:lpstr>
      <vt:lpstr>מצגת של PowerPoint‏</vt:lpstr>
      <vt:lpstr>Ребе</vt:lpstr>
      <vt:lpstr>מצגת של PowerPoint‏</vt:lpstr>
      <vt:lpstr>מצגת של PowerPoint‏</vt:lpstr>
      <vt:lpstr>מצגת של PowerPoint‏</vt:lpstr>
      <vt:lpstr>מצגת של PowerPoint‏</vt:lpstr>
      <vt:lpstr>История — Реклама в The New York Times</vt:lpstr>
      <vt:lpstr>Выпуск 2100 года</vt:lpstr>
      <vt:lpstr>КЛЮЧЕВЫЕ МОМЕНТЫ</vt:lpstr>
      <vt:lpstr>מצגת של PowerPoint‏</vt:lpstr>
      <vt:lpstr>Вывод</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Chabad Eugene</dc:creator>
  <cp:lastModifiedBy>חנה וולף</cp:lastModifiedBy>
  <cp:revision>7</cp:revision>
  <dcterms:created xsi:type="dcterms:W3CDTF">2021-05-12T22:42:43Z</dcterms:created>
  <dcterms:modified xsi:type="dcterms:W3CDTF">2025-11-05T19:58:44Z</dcterms:modified>
</cp:coreProperties>
</file>