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446" r:id="rId5"/>
    <p:sldId id="260" r:id="rId6"/>
    <p:sldId id="261" r:id="rId7"/>
    <p:sldId id="262" r:id="rId8"/>
    <p:sldId id="263" r:id="rId9"/>
    <p:sldId id="264" r:id="rId10"/>
    <p:sldId id="266" r:id="rId11"/>
    <p:sldId id="268" r:id="rId12"/>
    <p:sldId id="269" r:id="rId13"/>
    <p:sldId id="270" r:id="rId14"/>
    <p:sldId id="272" r:id="rId15"/>
    <p:sldId id="274" r:id="rId16"/>
    <p:sldId id="276" r:id="rId17"/>
    <p:sldId id="447" r:id="rId18"/>
    <p:sldId id="279" r:id="rId19"/>
    <p:sldId id="281" r:id="rId20"/>
    <p:sldId id="445" r:id="rId21"/>
  </p:sldIdLst>
  <p:sldSz cx="12192000" cy="6858000"/>
  <p:notesSz cx="6858000" cy="9144000"/>
  <p:embeddedFontLst>
    <p:embeddedFont>
      <p:font typeface="Arial Black" panose="020B0604020202020204" pitchFamily="34" charset="0"/>
      <p:bold r:id="rId23"/>
    </p:embeddedFont>
    <p:embeddedFont>
      <p:font typeface="CeraGR-Medium" pitchFamily="2" charset="0"/>
      <p:regular r:id="rId24"/>
    </p:embeddedFont>
    <p:embeddedFont>
      <p:font typeface="Josefin Sans" pitchFamily="2" charset="0"/>
      <p:regular r:id="rId25"/>
      <p:bold r:id="rId26"/>
      <p:italic r:id="rId27"/>
      <p:boldItalic r:id="rId28"/>
    </p:embeddedFont>
    <p:embeddedFont>
      <p:font typeface="Lora" panose="02000503000000020004" pitchFamily="2" charset="0"/>
      <p:regular r:id="rId29"/>
      <p:bold r:id="rId30"/>
      <p:italic r:id="rId31"/>
      <p:boldItalic r:id="rId32"/>
    </p:embeddedFont>
    <p:embeddedFont>
      <p:font typeface="Lora Bold Italic" panose="02000503000000020004" pitchFamily="2" charset="0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juoL1oIk6dpV0qCAfxUoGO4RMg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47"/>
    <p:restoredTop sz="94694"/>
  </p:normalViewPr>
  <p:slideViewPr>
    <p:cSldViewPr snapToGrid="0">
      <p:cViewPr>
        <p:scale>
          <a:sx n="88" d="100"/>
          <a:sy n="88" d="100"/>
        </p:scale>
        <p:origin x="144" y="8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38E67897-8893-D0E0-5551-3C0C64065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A7AF574F-742C-3BF7-E9BA-BF90589238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>
            <a:extLst>
              <a:ext uri="{FF2B5EF4-FFF2-40B4-BE49-F238E27FC236}">
                <a16:creationId xmlns:a16="http://schemas.microsoft.com/office/drawing/2014/main" id="{C8C7D923-1750-4E0C-C0AB-294B09DEBE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>
            <a:extLst>
              <a:ext uri="{FF2B5EF4-FFF2-40B4-BE49-F238E27FC236}">
                <a16:creationId xmlns:a16="http://schemas.microsoft.com/office/drawing/2014/main" id="{F18BB987-4EF7-81B7-2E73-6044C944AC3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896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BA11AF3D-66C4-0058-F75D-B1C7B6F6C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1:notes">
            <a:extLst>
              <a:ext uri="{FF2B5EF4-FFF2-40B4-BE49-F238E27FC236}">
                <a16:creationId xmlns:a16="http://schemas.microsoft.com/office/drawing/2014/main" id="{9A12A3C9-4834-65ED-7013-89C5E33603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:notes">
            <a:extLst>
              <a:ext uri="{FF2B5EF4-FFF2-40B4-BE49-F238E27FC236}">
                <a16:creationId xmlns:a16="http://schemas.microsoft.com/office/drawing/2014/main" id="{F669D829-7273-C61B-F76D-4B32ECFF2D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1:notes">
            <a:extLst>
              <a:ext uri="{FF2B5EF4-FFF2-40B4-BE49-F238E27FC236}">
                <a16:creationId xmlns:a16="http://schemas.microsoft.com/office/drawing/2014/main" id="{B6332A86-3161-0CD3-7DEB-D176E6D2555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51170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1" name="Google Shape;331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2078" y="290287"/>
            <a:ext cx="6118961" cy="358486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385729" y="4451948"/>
            <a:ext cx="5162700" cy="87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indent="0">
              <a:buSzPts val="2700"/>
              <a:buFont typeface="Arial"/>
              <a:buNone/>
            </a:pPr>
            <a:r>
              <a:rPr lang="ru-RU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Кто является хозяином дома?</a:t>
            </a:r>
          </a:p>
        </p:txBody>
      </p:sp>
      <p:sp>
        <p:nvSpPr>
          <p:cNvPr id="92" name="Google Shape;92;p1"/>
          <p:cNvSpPr txBox="1"/>
          <p:nvPr/>
        </p:nvSpPr>
        <p:spPr>
          <a:xfrm>
            <a:off x="385729" y="5468830"/>
            <a:ext cx="4781700" cy="657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lvl="0" indent="0" algn="just">
              <a:buSzPts val="1400"/>
              <a:buFont typeface="Arial"/>
              <a:buNone/>
            </a:pPr>
            <a:r>
              <a:rPr lang="ru-RU" dirty="0">
                <a:solidFill>
                  <a:schemeClr val="dk1"/>
                </a:solidFill>
                <a:sym typeface="Josefin Sans"/>
              </a:rPr>
              <a:t>Острый спор между Авраамом и Сарой разрешается самим Б-гом, служа для нас моделью управления домом и правильными ролями мужа и жены</a:t>
            </a:r>
          </a:p>
        </p:txBody>
      </p:sp>
      <p:sp>
        <p:nvSpPr>
          <p:cNvPr id="93" name="Google Shape;93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0" i="0" u="none" strike="noStrike" cap="none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 lang="ru-RU" dirty="0"/>
          </a:p>
        </p:txBody>
      </p:sp>
      <p:grpSp>
        <p:nvGrpSpPr>
          <p:cNvPr id="94" name="Google Shape;94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5" name="Google Shape;95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 err="1">
                  <a:solidFill>
                    <a:schemeClr val="lt1"/>
                  </a:solidFill>
                </a:rPr>
                <a:t>Вайера</a:t>
              </a:r>
              <a:endParaRPr lang="ru-RU" dirty="0"/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E3B8B71C-B9D4-5E95-C2DE-69349CC95336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E96B716D-B60F-322F-0361-C4787C576D8A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CF0BBFA8-AEFF-74F6-2F77-836587DCE083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R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endParaRPr lang="ru-RU" dirty="0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D0245299-EC31-4B36-DEE8-CB94C6146530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09041F97-0541-7E44-C2ED-17B82923D574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C82429B6-0D9C-D626-9E8D-B8C98350FE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B5912ED2-4B17-9889-6466-EE75119552E4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21782"/>
              <a:chOff x="9646231" y="5640683"/>
              <a:chExt cx="1762795" cy="321782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AB03796E-78FF-6EE4-9B8F-4816B3C3F72A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lang="ru-RU"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D134DE50-E668-2027-BF7C-890FE4948F4C}"/>
                  </a:ext>
                </a:extLst>
              </p:cNvPr>
              <p:cNvSpPr txBox="1"/>
              <p:nvPr/>
            </p:nvSpPr>
            <p:spPr>
              <a:xfrm>
                <a:off x="9646231" y="565775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ru-RU" dirty="0" err="1">
                    <a:solidFill>
                      <a:schemeClr val="lt1"/>
                    </a:solidFill>
                  </a:rPr>
                  <a:t>Вайера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297110" y="225472"/>
            <a:ext cx="6400252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А. Прислушайся к Саре</a:t>
            </a:r>
          </a:p>
        </p:txBody>
      </p:sp>
      <p:grpSp>
        <p:nvGrpSpPr>
          <p:cNvPr id="104" name="Google Shape;104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5" name="Google Shape;105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 err="1">
                  <a:solidFill>
                    <a:schemeClr val="lt1"/>
                  </a:solidFill>
                </a:rPr>
                <a:t>Вайера</a:t>
              </a:r>
              <a:endParaRPr lang="ru-RU" dirty="0"/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BFC455FB-5EF8-CFC5-FD9D-9113F2BA3CF7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2D4C23EE-27E9-8788-F456-419DEDE18B59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626352CD-B3AA-2FE5-715C-A04E704A32B3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10A025C9-CDFA-CA04-2E9F-7D90B9658038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75A3E9DA-D6C4-7507-5F03-848C294EA070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B804E47A-A32F-5A23-7FB1-6E527BB644BE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C57C7AA0-7AC4-2A2B-10A5-F15ED26B6C1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2607C006-1979-06BD-C1D6-246D630610C0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9DF7158F-913B-B3E1-B7A8-752D467440EE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 err="1">
                  <a:solidFill>
                    <a:schemeClr val="lt1"/>
                  </a:solidFill>
                </a:rPr>
                <a:t>Вайера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2286000" y="1446090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увидела Сара сына Агарь-египтянки, которого та родила Аврааму, насмехающимся.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сказала Аврааму: “Прогони служанку эту и её сына, ибо сын этой служанки не унаследует вместе с моим сыном, с Ицхаком.”</a:t>
            </a:r>
          </a:p>
        </p:txBody>
      </p:sp>
      <p:sp>
        <p:nvSpPr>
          <p:cNvPr id="114" name="Google Shape;114;p3"/>
          <p:cNvSpPr/>
          <p:nvPr/>
        </p:nvSpPr>
        <p:spPr>
          <a:xfrm rot="10800000" flipH="1">
            <a:off x="2286000" y="1109857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2286000" y="473704"/>
            <a:ext cx="4070207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lang="ru-RU" sz="2400" b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286000" y="771342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21:9-10</a:t>
            </a:r>
          </a:p>
        </p:txBody>
      </p:sp>
      <p:sp>
        <p:nvSpPr>
          <p:cNvPr id="118" name="Google Shape;118;p3"/>
          <p:cNvSpPr txBox="1"/>
          <p:nvPr/>
        </p:nvSpPr>
        <p:spPr>
          <a:xfrm>
            <a:off x="2286000" y="1223548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Семейный конфликт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7EA04FE8-AC57-893A-43FF-64B629AE8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">
            <a:extLst>
              <a:ext uri="{FF2B5EF4-FFF2-40B4-BE49-F238E27FC236}">
                <a16:creationId xmlns:a16="http://schemas.microsoft.com/office/drawing/2014/main" id="{D18ADEF8-A4FC-D5B3-19D4-117F9A7072D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5;p4">
            <a:extLst>
              <a:ext uri="{FF2B5EF4-FFF2-40B4-BE49-F238E27FC236}">
                <a16:creationId xmlns:a16="http://schemas.microsoft.com/office/drawing/2014/main" id="{77F01388-987C-12DE-20C2-BB39855B6DD3}"/>
              </a:ext>
            </a:extLst>
          </p:cNvPr>
          <p:cNvSpPr txBox="1"/>
          <p:nvPr/>
        </p:nvSpPr>
        <p:spPr>
          <a:xfrm>
            <a:off x="2286000" y="1415906"/>
            <a:ext cx="9144000" cy="8685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 Акива учил: «“И увидела Сара сына Агарь-египтянки, которого та родила Аврааму, насмехающимся.” “Насмехательство” означает идолопоклонство… Сара видела, как Ишмаэль строит алтарь, ловит кузнечиков и приносит их в жертву на алтаре.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 Элиэзер, сын рабби Йоси-галилеянина, сказал, что “насмехательство” здесь означает исключительно запрещенные сексуальные отношения… Сара видела, как Ишмаэль совершал непристойные действия… Сара видела, как он врывается в сады и насилует там женщин.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 Ишмаэль сказал, что “насмехательство” кровопролитие… Сара видела, как Ишмаэль берет лук и стрелы и метает их в Ицхака.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26;p4">
            <a:extLst>
              <a:ext uri="{FF2B5EF4-FFF2-40B4-BE49-F238E27FC236}">
                <a16:creationId xmlns:a16="http://schemas.microsoft.com/office/drawing/2014/main" id="{65BC5D0C-0162-2C8F-C6B6-83FF8A435272}"/>
              </a:ext>
            </a:extLst>
          </p:cNvPr>
          <p:cNvSpPr/>
          <p:nvPr/>
        </p:nvSpPr>
        <p:spPr>
          <a:xfrm rot="10800000" flipH="1">
            <a:off x="2286000" y="1106156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27;p4">
            <a:extLst>
              <a:ext uri="{FF2B5EF4-FFF2-40B4-BE49-F238E27FC236}">
                <a16:creationId xmlns:a16="http://schemas.microsoft.com/office/drawing/2014/main" id="{EE762714-8E66-634F-6FD8-BE7C4D4B1665}"/>
              </a:ext>
            </a:extLst>
          </p:cNvPr>
          <p:cNvSpPr txBox="1"/>
          <p:nvPr/>
        </p:nvSpPr>
        <p:spPr>
          <a:xfrm>
            <a:off x="2286000" y="455502"/>
            <a:ext cx="402078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29;p4">
            <a:extLst>
              <a:ext uri="{FF2B5EF4-FFF2-40B4-BE49-F238E27FC236}">
                <a16:creationId xmlns:a16="http://schemas.microsoft.com/office/drawing/2014/main" id="{3853BA10-DD74-49DD-524E-81BD41049F08}"/>
              </a:ext>
            </a:extLst>
          </p:cNvPr>
          <p:cNvSpPr txBox="1"/>
          <p:nvPr/>
        </p:nvSpPr>
        <p:spPr>
          <a:xfrm>
            <a:off x="2286000" y="767642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Тосефта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Сота, 6</a:t>
            </a:r>
          </a:p>
        </p:txBody>
      </p:sp>
    </p:spTree>
    <p:extLst>
      <p:ext uri="{BB962C8B-B14F-4D97-AF65-F5344CB8AC3E}">
        <p14:creationId xmlns:p14="http://schemas.microsoft.com/office/powerpoint/2010/main" val="3257848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5"/>
          <p:cNvSpPr txBox="1"/>
          <p:nvPr/>
        </p:nvSpPr>
        <p:spPr>
          <a:xfrm>
            <a:off x="2286000" y="1831657"/>
            <a:ext cx="91440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это очень огорчило Авраама из-за его сына. И сказал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Аврааму: “Не огорчайся из-за отрока твоего и из-за служанки твоей. Всё, что скажет тебе Сара, прислушайся к голосу её, ибо в Исааке наречется потомство твое. Но и от сына служанки - произведу Я от него народ, ибо он твой потомок.”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" name="Google Shape;137;p5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 txBox="1"/>
          <p:nvPr/>
        </p:nvSpPr>
        <p:spPr>
          <a:xfrm>
            <a:off x="2286000" y="594360"/>
            <a:ext cx="399139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5"/>
          <p:cNvSpPr txBox="1"/>
          <p:nvPr/>
        </p:nvSpPr>
        <p:spPr>
          <a:xfrm>
            <a:off x="2286000" y="979073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21:11-13</a:t>
            </a:r>
          </a:p>
        </p:txBody>
      </p:sp>
      <p:sp>
        <p:nvSpPr>
          <p:cNvPr id="141" name="Google Shape;141;p5"/>
          <p:cNvSpPr txBox="1"/>
          <p:nvPr/>
        </p:nvSpPr>
        <p:spPr>
          <a:xfrm>
            <a:off x="2286000" y="1457108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 вмешивается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 txBox="1"/>
          <p:nvPr/>
        </p:nvSpPr>
        <p:spPr>
          <a:xfrm>
            <a:off x="361722" y="222515"/>
            <a:ext cx="7287110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Б. Физическая и духовная роль воды</a:t>
            </a:r>
          </a:p>
        </p:txBody>
      </p:sp>
      <p:sp>
        <p:nvSpPr>
          <p:cNvPr id="149" name="Google Shape;149;p6"/>
          <p:cNvSpPr txBox="1"/>
          <p:nvPr/>
        </p:nvSpPr>
        <p:spPr>
          <a:xfrm>
            <a:off x="9646231" y="5729800"/>
            <a:ext cx="176279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Simchat</a:t>
            </a:r>
            <a:r>
              <a:rPr lang="ru-RU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Torah</a:t>
            </a:r>
            <a:endParaRPr lang="ru-RU" dirty="0"/>
          </a:p>
        </p:txBody>
      </p:sp>
      <p:grpSp>
        <p:nvGrpSpPr>
          <p:cNvPr id="150" name="Google Shape;150;p6"/>
          <p:cNvGrpSpPr/>
          <p:nvPr/>
        </p:nvGrpSpPr>
        <p:grpSpPr>
          <a:xfrm>
            <a:off x="9646231" y="5640682"/>
            <a:ext cx="1762795" cy="486015"/>
            <a:chOff x="9646231" y="5640682"/>
            <a:chExt cx="1762795" cy="486015"/>
          </a:xfrm>
        </p:grpSpPr>
        <p:sp>
          <p:nvSpPr>
            <p:cNvPr id="151" name="Google Shape;151;p6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6"/>
            <p:cNvSpPr txBox="1"/>
            <p:nvPr/>
          </p:nvSpPr>
          <p:spPr>
            <a:xfrm>
              <a:off x="9646231" y="5729800"/>
              <a:ext cx="176279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Parshat</a:t>
              </a:r>
              <a:r>
                <a:rPr lang="ru-RU" sz="14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VAYERA</a:t>
              </a:r>
              <a:endParaRPr lang="ru-RU" dirty="0"/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F6C403F7-50E4-FDF6-048D-DD4DFA17CA79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B01CA58C-C1D9-CD42-15FE-BB607144F2F1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BA2126EA-EABC-B785-3FCE-EB527F355074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1C0571C0-C8EE-A46B-D450-D9C30B4C3F32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D083467C-779F-2C7C-6181-E18F356B1900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2121C272-3117-52F2-5AC8-B2891DC127E8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5F51F4D4-1C9F-B6D9-C052-0BE49FA1026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DD42BA40-6BE9-6D1D-1BEF-40BD8036BF14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5107B8EB-D12F-EC78-1DEE-184655D39036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 err="1">
                  <a:solidFill>
                    <a:schemeClr val="lt1"/>
                  </a:solidFill>
                </a:rPr>
                <a:t>Вайера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7"/>
          <p:cNvSpPr txBox="1"/>
          <p:nvPr/>
        </p:nvSpPr>
        <p:spPr>
          <a:xfrm>
            <a:off x="2286000" y="1498984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пришли сыны Израиля, вся община, в пустыню Цин в первый месяц, и остановился народ 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Кадеше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 там умерла Мирьям, и там же  была похоронена. И не было воды у общины, и собрались они против Моше и Аарона.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сказал Моше так: “Возьми посох и созови общину, ты и твой брат Аарон, и у них на глазах скажите скале, чтобы она дала воду; и извлечешь ты для них воду из скалы, и напоишь общину и скот их.”</a:t>
            </a:r>
          </a:p>
        </p:txBody>
      </p:sp>
      <p:sp>
        <p:nvSpPr>
          <p:cNvPr id="160" name="Google Shape;160;p7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 txBox="1"/>
          <p:nvPr/>
        </p:nvSpPr>
        <p:spPr>
          <a:xfrm>
            <a:off x="2286000" y="557338"/>
            <a:ext cx="397532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7"/>
          <p:cNvSpPr txBox="1"/>
          <p:nvPr/>
        </p:nvSpPr>
        <p:spPr>
          <a:xfrm>
            <a:off x="2286000" y="942048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Бемидбар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20:1-2; 7-8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8"/>
          <p:cNvSpPr txBox="1"/>
          <p:nvPr/>
        </p:nvSpPr>
        <p:spPr>
          <a:xfrm>
            <a:off x="2286000" y="1498984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 Йосе говорит: «За еврейский народ стояли три прекрасных кормильца. И вот они: Моше, Аарон и Мирьям. Три прекрасных дара были даны через них. И вот они: колодец, облака славы и ман. Колодец был в заслугу Мирьям; облака славы — в заслугу Аарона; и ман — в заслугу Моше.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Мирьям умерла — исчез колодец и вернулся в заслугу обоих из них. Когда Аарон умер, облака славы исчезли и вернулись в заслугу Моше.</a:t>
            </a:r>
          </a:p>
        </p:txBody>
      </p:sp>
      <p:sp>
        <p:nvSpPr>
          <p:cNvPr id="171" name="Google Shape;171;p8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2286000" y="515588"/>
            <a:ext cx="397532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8"/>
          <p:cNvSpPr txBox="1"/>
          <p:nvPr/>
        </p:nvSpPr>
        <p:spPr>
          <a:xfrm>
            <a:off x="2286000" y="900298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Талмуд, 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Таанит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9a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9"/>
          <p:cNvSpPr txBox="1"/>
          <p:nvPr/>
        </p:nvSpPr>
        <p:spPr>
          <a:xfrm>
            <a:off x="2286000" y="1396313"/>
            <a:ext cx="9144000" cy="8291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главе Торы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Хукат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рассказывается, что когда “Умерла… Мирьям”, “не было воды у общины”. Мудрецы объясняют, что “все сорок лет у них был колодец в заслугу Мирьям”. Поэтому после смерти Мирьям, “не было воды у общины”, поскольку исчез колодец. И тогда потребовалось особое чудо. Как рассказывает Тора дальше, Б-г повелел Моше явить чудо для сынов Израиля, чтобы обеспечить их водой.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на первый взгляд, здесь содержится нечто удивительное, что требует объяснения.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 говорят, что ман был в заслугу Моше, облака славы — в заслугу Аарона, а колодец воды — в заслугу Мирьям.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 именно вода так тесно связана с Мирьям, до такой степени, что после её смерти потребовалась отдельное повеление Б-га “скажите скале, чтобы она дала воду.”, чтобы восстановить колодец в заслугу Моше и Аарона?</a:t>
            </a:r>
          </a:p>
        </p:txBody>
      </p:sp>
      <p:sp>
        <p:nvSpPr>
          <p:cNvPr id="182" name="Google Shape;182;p9"/>
          <p:cNvSpPr/>
          <p:nvPr/>
        </p:nvSpPr>
        <p:spPr>
          <a:xfrm rot="10800000" flipH="1">
            <a:off x="2286000" y="69431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2286000" y="36745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9"/>
          <p:cNvSpPr txBox="1"/>
          <p:nvPr/>
        </p:nvSpPr>
        <p:spPr>
          <a:xfrm>
            <a:off x="2286000" y="970877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 колодец связан с Мирьям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1"/>
          <p:cNvSpPr txBox="1"/>
          <p:nvPr/>
        </p:nvSpPr>
        <p:spPr>
          <a:xfrm>
            <a:off x="2286000" y="458724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Рамбам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своем комментарии к Мишне пишет: “Вода — не пища, но она несет пищу в известные места.”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 есть, несмотря на то, что вода нужна, потому что без неё возникает жажда, которая затрагивает существование и жизнь человека. Тем не менее функция воды - смягчать пищу и разносить кровь по всему телу. Об этом говорили мудрецы: “Ел, но не пил — пища подобна крови” - без воды кровь загустевает, не может циркулировать и достигать тонких вен в теле.</a:t>
            </a:r>
          </a:p>
        </p:txBody>
      </p:sp>
      <p:sp>
        <p:nvSpPr>
          <p:cNvPr id="202" name="Google Shape;202;p11"/>
          <p:cNvSpPr txBox="1"/>
          <p:nvPr/>
        </p:nvSpPr>
        <p:spPr>
          <a:xfrm>
            <a:off x="2286000" y="149400"/>
            <a:ext cx="91440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Роль воды в пищеварении</a:t>
            </a:r>
          </a:p>
        </p:txBody>
      </p:sp>
      <p:sp>
        <p:nvSpPr>
          <p:cNvPr id="2" name="Google Shape;209;p12">
            <a:extLst>
              <a:ext uri="{FF2B5EF4-FFF2-40B4-BE49-F238E27FC236}">
                <a16:creationId xmlns:a16="http://schemas.microsoft.com/office/drawing/2014/main" id="{39DD74B9-0B74-68FD-22BB-08CDDC1DEA3F}"/>
              </a:ext>
            </a:extLst>
          </p:cNvPr>
          <p:cNvSpPr txBox="1"/>
          <p:nvPr/>
        </p:nvSpPr>
        <p:spPr>
          <a:xfrm>
            <a:off x="2286000" y="3745772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Любое физическое явление отражает духовную реальность, а она в свою очередь отражает служение человека Б-гу.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 долго размышлять о чем-либо, что приведет к ясному пониманию, каким образом действовать, и тем не менее это понимание не заставит пошевелиться даже тонкое сухожилие руки или ноги. То есть практического эффекта это не вызовет. Человек головой понимает, может, даже чувствует своим сердцем, но и пальцем руки (ноги или пяткой) не пошевелит, чтоб “бежать для [исполнения] заповеди”.</a:t>
            </a:r>
          </a:p>
        </p:txBody>
      </p:sp>
      <p:sp>
        <p:nvSpPr>
          <p:cNvPr id="3" name="Google Shape;211;p12">
            <a:extLst>
              <a:ext uri="{FF2B5EF4-FFF2-40B4-BE49-F238E27FC236}">
                <a16:creationId xmlns:a16="http://schemas.microsoft.com/office/drawing/2014/main" id="{0A71F6F9-A9C8-43D9-5CFC-4C7245F38836}"/>
              </a:ext>
            </a:extLst>
          </p:cNvPr>
          <p:cNvSpPr txBox="1"/>
          <p:nvPr/>
        </p:nvSpPr>
        <p:spPr>
          <a:xfrm>
            <a:off x="2286000" y="3320336"/>
            <a:ext cx="91440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“Вода” в служении Б-гу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3"/>
          <p:cNvSpPr txBox="1"/>
          <p:nvPr/>
        </p:nvSpPr>
        <p:spPr>
          <a:xfrm>
            <a:off x="2286000" y="801681"/>
            <a:ext cx="9144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 работать над этим, чтобы гарантировать, что, какой бы задачей мы ни занимались, она будет не только совершенно уместной, но достигнет и повлияет на все другие сферы жизни. То есть жизнь должна быть точным отражением идеи, над которой человек размышляет или чувствует, что нужно поступить в соответствии с волей Б-га.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4"/>
          <p:cNvSpPr txBox="1"/>
          <p:nvPr/>
        </p:nvSpPr>
        <p:spPr>
          <a:xfrm>
            <a:off x="374078" y="239657"/>
            <a:ext cx="7979089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В. Мужская и женская роли в еврейском доме </a:t>
            </a:r>
          </a:p>
        </p:txBody>
      </p:sp>
      <p:sp>
        <p:nvSpPr>
          <p:cNvPr id="227" name="Google Shape;227;p14"/>
          <p:cNvSpPr txBox="1"/>
          <p:nvPr/>
        </p:nvSpPr>
        <p:spPr>
          <a:xfrm>
            <a:off x="9646231" y="5729800"/>
            <a:ext cx="176279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Simchat</a:t>
            </a:r>
            <a:r>
              <a:rPr lang="ru-RU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Torah</a:t>
            </a:r>
            <a:endParaRPr lang="ru-RU" dirty="0"/>
          </a:p>
        </p:txBody>
      </p:sp>
      <p:grpSp>
        <p:nvGrpSpPr>
          <p:cNvPr id="228" name="Google Shape;228;p14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29" name="Google Shape;229;p14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4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 err="1">
                  <a:solidFill>
                    <a:schemeClr val="lt1"/>
                  </a:solidFill>
                </a:rPr>
                <a:t>Вайера</a:t>
              </a:r>
              <a:endParaRPr lang="ru-RU" dirty="0"/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2465C478-658E-1930-BF17-62638BF1048D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70148307-B4A3-F573-E1CB-B6EA66302EE8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42141066-79ED-264D-DB40-6BEEC9BBCAC3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75C987B9-5D7C-B5FB-BC7F-71569C8080E6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AB57CD0C-0E64-4947-0A20-E12A327FF120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056BE64B-FE50-7C1F-3186-A28F60F7B233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4B2B0879-B823-4BDE-8CB6-EC59DA65883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373CDB72-5208-2929-DB31-E666599774C6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9828B11D-F810-D8DD-2DB7-FD02C1C123AA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 err="1">
                  <a:solidFill>
                    <a:schemeClr val="lt1"/>
                  </a:solidFill>
                </a:rPr>
                <a:t>Вайера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5"/>
          <p:cNvSpPr txBox="1"/>
          <p:nvPr/>
        </p:nvSpPr>
        <p:spPr>
          <a:xfrm>
            <a:off x="2285028" y="1352770"/>
            <a:ext cx="9144000" cy="8685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верно в случае служения каждого человека так же, как и в случае с общим построением дома.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 обязанности, которые несут в основном мужчины, и обязанности, которые несут в основном женщины.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Обязанность мужа — дать общее указание по пунктам, чтобы поведение домочадцев, воспитание детей и образ жизни всей семьи подчинялись Кодексу еврейского закона.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 переход этого общего указания в конкретику, определение конкретной формы управления домом, воспитания детей и поведения всех членов семьи так, чтобы даже самая маленькая деталь повседневной жизни отражала слова “Слушай, Израиль,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Б-г наш,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один”, которые муж произносит утром — это зависит в основном от жены, опоры дома. Именно она реализует эту концепцию и применяет её на практике в ведении дома во всех деталях.</a:t>
            </a:r>
          </a:p>
        </p:txBody>
      </p:sp>
      <p:sp>
        <p:nvSpPr>
          <p:cNvPr id="238" name="Google Shape;238;p15"/>
          <p:cNvSpPr/>
          <p:nvPr/>
        </p:nvSpPr>
        <p:spPr>
          <a:xfrm rot="10800000" flipH="1">
            <a:off x="2285029" y="650775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5"/>
          <p:cNvSpPr txBox="1">
            <a:spLocks noGrp="1"/>
          </p:cNvSpPr>
          <p:nvPr>
            <p:ph type="title"/>
          </p:nvPr>
        </p:nvSpPr>
        <p:spPr>
          <a:xfrm>
            <a:off x="2285030" y="323913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5"/>
          <p:cNvSpPr txBox="1"/>
          <p:nvPr/>
        </p:nvSpPr>
        <p:spPr>
          <a:xfrm>
            <a:off x="2285029" y="927334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Общее направление и конкретная реализация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7"/>
          <p:cNvSpPr txBox="1"/>
          <p:nvPr/>
        </p:nvSpPr>
        <p:spPr>
          <a:xfrm>
            <a:off x="2286000" y="425436"/>
            <a:ext cx="9144000" cy="10656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видим это даже у лидеров еврейского народа вплоть до первого еврея, Авраама.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говорить о воспитании детей, то Авраам давал общее указание, как сказано: “Ибо Я избрал его, чтобы он заповедал детям своим и дому своему после него. И пусть следуют пути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творя праведность и правосудие”. Но конкретные методы воспитания (как обучать, от каких друзей оградить и т.д.) — всё это определялось Сарой. Аврааму было сказано: “Все, что скажет тебе Сара, прислушайся к голосу её”.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 же самое касается и любой еврейской женщины, каждая из которых называется дочерью Сары, Ривки, Рахель и Леи. Когда еврейская женщина следует примеру наших праматерей, говорится: “Все, что скажет тебе Сара, прислушайся к голосу её”. Все конкретные вопросы, связанные с основами еврейского дома, такие как воспитание детей, кошерная еда, надлежащее поведение, Шаббат и праздники (включая заблаговременное принятие святости Шаббата и праздников) и т.д. — все это зависят от еврейской женщины.</a:t>
            </a:r>
          </a:p>
        </p:txBody>
      </p:sp>
      <p:sp>
        <p:nvSpPr>
          <p:cNvPr id="258" name="Google Shape;258;p17"/>
          <p:cNvSpPr txBox="1"/>
          <p:nvPr/>
        </p:nvSpPr>
        <p:spPr>
          <a:xfrm>
            <a:off x="2286000" y="0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 указал направление, а Сара реализовала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9"/>
          <p:cNvSpPr txBox="1"/>
          <p:nvPr/>
        </p:nvSpPr>
        <p:spPr>
          <a:xfrm>
            <a:off x="2286000" y="684042"/>
            <a:ext cx="9144000" cy="8685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Такое же разделение обязанностей можно встретить среди “трех пастырей” еврейского народа — Моше, Аарона и Мирьям.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Ещё в Египте Мирьям вместе со своей матерью ставила на ноги поколение детей, которым впоследствии было предначертано возгласить: “Это мой Б-г, и я буду славить Его”. Мы знаем это, потому что мудрецы сообщают нам, что повитухи Шифра 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это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Йохевед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её дочь Мирьям.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Позднее, когда сыны Израиля оказались в пустыне, вода у них появилась в заслугу Мирьям. Это означает, что она проявила и высветила в еврейском народе качество “воды”. Роль “воды” состоит в том, чтобы нести “ман” (хлеб с неба, ассоциирующийся с тягой к иудаизму, которая приходит Свыше) ко всем частям и жилам тела, к каждому элементу в жизни еврейского народа.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 ухода Мирьям потребовалось отдельное чудо, чтобы вернуть колодец через Моше и Аарона.</a:t>
            </a:r>
          </a:p>
        </p:txBody>
      </p:sp>
      <p:sp>
        <p:nvSpPr>
          <p:cNvPr id="275" name="Google Shape;275;p19"/>
          <p:cNvSpPr txBox="1"/>
          <p:nvPr/>
        </p:nvSpPr>
        <p:spPr>
          <a:xfrm>
            <a:off x="2286000" y="258606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Мирьям — воспитатель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1"/>
          <p:cNvSpPr txBox="1"/>
          <p:nvPr/>
        </p:nvSpPr>
        <p:spPr>
          <a:xfrm>
            <a:off x="2286000" y="931934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и все аспекты Торы, этот также является указанием для нашей жизни.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 знать, что на каждой еврейской женщине лежит обязанность и заслуга приносить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жественный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свет “хлеба с неба” в еврейский дом, как это делала Мирьям для всего еврейского народа. Она должна это делать для своего собственного дома, для дома соседей и даже для еврея на другом конце мира, которого не знает, потому что еврейский народ — единая сущность, где все ответственны друг за друга.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 говорит о Мирьям: “И вышли все женщины за ней”. Это относится ко всем еврейским женщинам во всех поколениях. Все они следуют пути Мирьям, подражая её поступкам, принося “воду” из ее колодца и “хлеб с неба” во все уголки еврейского дома. Начинает преображаться даже материальная сфера жизни: деньги пойдут на здоровые и позитивные вещи, благие для Небес и благие для ближних, на добрые дела, которые приносят плоды.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2" name="Google Shape;292;p21"/>
          <p:cNvSpPr txBox="1"/>
          <p:nvPr/>
        </p:nvSpPr>
        <p:spPr>
          <a:xfrm>
            <a:off x="2286000" y="577923"/>
            <a:ext cx="91440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 для каждой женщины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>
          <a:extLst>
            <a:ext uri="{FF2B5EF4-FFF2-40B4-BE49-F238E27FC236}">
              <a16:creationId xmlns:a16="http://schemas.microsoft.com/office/drawing/2014/main" id="{1159934B-1F8C-2D4E-2A50-44974EB47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21">
            <a:extLst>
              <a:ext uri="{FF2B5EF4-FFF2-40B4-BE49-F238E27FC236}">
                <a16:creationId xmlns:a16="http://schemas.microsoft.com/office/drawing/2014/main" id="{D355D13E-398A-AF1F-8D76-9A7B8578D9D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1">
            <a:extLst>
              <a:ext uri="{FF2B5EF4-FFF2-40B4-BE49-F238E27FC236}">
                <a16:creationId xmlns:a16="http://schemas.microsoft.com/office/drawing/2014/main" id="{9DC8DD29-F6A0-2262-AC62-2E6A6E9C81C8}"/>
              </a:ext>
            </a:extLst>
          </p:cNvPr>
          <p:cNvSpPr txBox="1"/>
          <p:nvPr/>
        </p:nvSpPr>
        <p:spPr>
          <a:xfrm>
            <a:off x="2286000" y="931934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Вышеописанные события с колодцем Мирьям произошли в течение сорокового года скитаний по пустыне с поколением, вошедшим в Землю Израиля. В наше время ситуация похожая, поскольку мы — последнее поколение Изгнания, вскоре начнется Избавление, и мы войдем в Землю Израиля торжественно, с радостью и весельем.</a:t>
            </a:r>
          </a:p>
        </p:txBody>
      </p:sp>
    </p:spTree>
    <p:extLst>
      <p:ext uri="{BB962C8B-B14F-4D97-AF65-F5344CB8AC3E}">
        <p14:creationId xmlns:p14="http://schemas.microsoft.com/office/powerpoint/2010/main" val="90523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24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4"/>
          <p:cNvSpPr txBox="1"/>
          <p:nvPr/>
        </p:nvSpPr>
        <p:spPr>
          <a:xfrm>
            <a:off x="1997921" y="565247"/>
            <a:ext cx="9645714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евреи скитались по пустыне, воду брали из чудесного колодца, сопровождавшего их в заслугу Мирьям. Это отражает особую связь между водой и этой пророчицей. Какова природа этой связи?</a:t>
            </a: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Роль воды в человеческом теле — смягчать пищу и транспортировать кровь во все части тела (Маймонид). С точки зрения служения Б-гу, вода представляет собой переход интеллектуальных и эмоциональных озарений в плоскость реального применения на практике.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 принцип также применяется в иудаизме к семейному укладу. Роль мужа — определять общий ход семейной жизни в соответствии с Торой. Роль жены — решать, как применить воспитание на практике, обеспечивая воплощение общих идей в конкретных действиях.</a:t>
            </a: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этом и состоит связь еврейской женщиной с водой: продвижений идей до тех пор, пока они не достигнут практического воплощения.</a:t>
            </a: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Поэтому, когда между Сарой и Авраамом возникает разногласие по практическим аспектам воспитания Ицхака (является ли влияние Ишмаэля на Ицхака положительным или отрицательным), Б-г повелевает Аврааму слушать Сару.</a:t>
            </a:r>
          </a:p>
        </p:txBody>
      </p:sp>
      <p:sp>
        <p:nvSpPr>
          <p:cNvPr id="316" name="Google Shape;316;p24"/>
          <p:cNvSpPr/>
          <p:nvPr/>
        </p:nvSpPr>
        <p:spPr>
          <a:xfrm rot="10800000" flipH="1">
            <a:off x="1997921" y="438237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4"/>
          <p:cNvSpPr txBox="1">
            <a:spLocks noGrp="1"/>
          </p:cNvSpPr>
          <p:nvPr>
            <p:ph type="title"/>
          </p:nvPr>
        </p:nvSpPr>
        <p:spPr>
          <a:xfrm>
            <a:off x="1997922" y="111375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5E68"/>
              </a:buClr>
              <a:buSzPts val="2400"/>
              <a:buFont typeface="Arial"/>
              <a:buNone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КЛЮЧЕВЫЕ МОМЕНТЫ</a:t>
            </a:r>
          </a:p>
        </p:txBody>
      </p:sp>
      <p:pic>
        <p:nvPicPr>
          <p:cNvPr id="318" name="Google Shape;318;p24"/>
          <p:cNvPicPr preferRelativeResize="0"/>
          <p:nvPr/>
        </p:nvPicPr>
        <p:blipFill rotWithShape="1">
          <a:blip r:embed="rId4">
            <a:alphaModFix/>
          </a:blip>
          <a:srcRect l="24870" t="7720" r="47678" b="10809"/>
          <a:stretch/>
        </p:blipFill>
        <p:spPr>
          <a:xfrm>
            <a:off x="548365" y="677662"/>
            <a:ext cx="492942" cy="821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6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6"/>
          <p:cNvSpPr txBox="1"/>
          <p:nvPr/>
        </p:nvSpPr>
        <p:spPr>
          <a:xfrm>
            <a:off x="2285029" y="1713362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Роль мужчины — обеспечить всеобъемлющее видение домашнего уклада — наставлять детей на путь Б-га. Роль женщины — ориентироваться и определять практический метод реализации, освещая дом и направляя детей по пути Торы.</a:t>
            </a:r>
          </a:p>
        </p:txBody>
      </p:sp>
      <p:sp>
        <p:nvSpPr>
          <p:cNvPr id="336" name="Google Shape;336;p26"/>
          <p:cNvSpPr/>
          <p:nvPr/>
        </p:nvSpPr>
        <p:spPr>
          <a:xfrm rot="10800000" flipH="1">
            <a:off x="2285029" y="147911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6"/>
          <p:cNvSpPr txBox="1">
            <a:spLocks noGrp="1"/>
          </p:cNvSpPr>
          <p:nvPr>
            <p:ph type="title"/>
          </p:nvPr>
        </p:nvSpPr>
        <p:spPr>
          <a:xfrm>
            <a:off x="2285030" y="115225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ВЫВОД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1900</Words>
  <Application>Microsoft Macintosh PowerPoint</Application>
  <PresentationFormat>מסך רחב</PresentationFormat>
  <Paragraphs>108</Paragraphs>
  <Slides>20</Slides>
  <Notes>19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20</vt:i4>
      </vt:variant>
    </vt:vector>
  </HeadingPairs>
  <TitlesOfParts>
    <vt:vector size="29" baseType="lpstr">
      <vt:lpstr>Calibri</vt:lpstr>
      <vt:lpstr>CeraGR-Medium</vt:lpstr>
      <vt:lpstr>Arial Black</vt:lpstr>
      <vt:lpstr>Lora</vt:lpstr>
      <vt:lpstr>Segoe UI Black</vt:lpstr>
      <vt:lpstr>Arial</vt:lpstr>
      <vt:lpstr>Josefin Sans</vt:lpstr>
      <vt:lpstr>Lora Bold Italic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КЛЮЧЕВЫЕ МОМЕНТЫ</vt:lpstr>
      <vt:lpstr>ВЫВОД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3</cp:revision>
  <dcterms:created xsi:type="dcterms:W3CDTF">2021-05-12T22:42:43Z</dcterms:created>
  <dcterms:modified xsi:type="dcterms:W3CDTF">2025-10-28T13:01:46Z</dcterms:modified>
</cp:coreProperties>
</file>