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60" r:id="rId5"/>
    <p:sldId id="262" r:id="rId6"/>
    <p:sldId id="263" r:id="rId7"/>
    <p:sldId id="265" r:id="rId8"/>
    <p:sldId id="268" r:id="rId9"/>
    <p:sldId id="269" r:id="rId10"/>
    <p:sldId id="270" r:id="rId11"/>
    <p:sldId id="272" r:id="rId12"/>
    <p:sldId id="274" r:id="rId13"/>
    <p:sldId id="276" r:id="rId14"/>
    <p:sldId id="277" r:id="rId15"/>
    <p:sldId id="278" r:id="rId16"/>
    <p:sldId id="279" r:id="rId17"/>
    <p:sldId id="445" r:id="rId18"/>
  </p:sldIdLst>
  <p:sldSz cx="12192000" cy="6858000"/>
  <p:notesSz cx="6858000" cy="9144000"/>
  <p:embeddedFontLst>
    <p:embeddedFont>
      <p:font typeface="Arial Black" panose="020B0604020202020204" pitchFamily="34" charset="0"/>
      <p:bold r:id="rId20"/>
    </p:embeddedFont>
    <p:embeddedFont>
      <p:font typeface="CeraGR-Medium" pitchFamily="2" charset="0"/>
      <p:regular r:id="rId21"/>
    </p:embeddedFont>
    <p:embeddedFont>
      <p:font typeface="Josefin Sans" pitchFamily="2" charset="0"/>
      <p:regular r:id="rId22"/>
      <p:bold r:id="rId23"/>
      <p:italic r:id="rId24"/>
      <p:boldItalic r:id="rId25"/>
    </p:embeddedFont>
    <p:embeddedFont>
      <p:font typeface="Lora" panose="02000503000000020004" pitchFamily="2" charset="0"/>
      <p:regular r:id="rId26"/>
      <p:bold r:id="rId27"/>
      <p:italic r:id="rId28"/>
      <p:boldItalic r:id="rId29"/>
    </p:embeddedFont>
    <p:embeddedFont>
      <p:font typeface="Lora Bold Italic" panose="02000503000000020004" pitchFamily="2" charset="0"/>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9" roundtripDataSignature="AMtx7mjlNiGZ0UysMFnClXhxoAVexeYEO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5"/>
    <p:restoredTop sz="94694"/>
  </p:normalViewPr>
  <p:slideViewPr>
    <p:cSldViewPr snapToGrid="0">
      <p:cViewPr>
        <p:scale>
          <a:sx n="76" d="100"/>
          <a:sy n="76" d="100"/>
        </p:scale>
        <p:origin x="1456" y="11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customschemas.google.com/relationships/presentationmetadata" Target="metadata"/><Relationship Id="rId21" Type="http://schemas.openxmlformats.org/officeDocument/2006/relationships/font" Target="fonts/font2.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iw-IL"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5" name="Google Shape;255;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2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5"/>
          <p:cNvSpPr>
            <a:spLocks noGrp="1"/>
          </p:cNvSpPr>
          <p:nvPr>
            <p:ph type="pic" idx="2"/>
          </p:nvPr>
        </p:nvSpPr>
        <p:spPr>
          <a:xfrm>
            <a:off x="5183188" y="987425"/>
            <a:ext cx="6172200" cy="4873625"/>
          </a:xfrm>
          <a:prstGeom prst="rect">
            <a:avLst/>
          </a:prstGeom>
          <a:noFill/>
          <a:ln>
            <a:noFill/>
          </a:ln>
        </p:spPr>
      </p:sp>
      <p:sp>
        <p:nvSpPr>
          <p:cNvPr id="68" name="Google Shape;68;p3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0.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90" name="Google Shape;90;p1"/>
          <p:cNvPicPr preferRelativeResize="0"/>
          <p:nvPr/>
        </p:nvPicPr>
        <p:blipFill rotWithShape="1">
          <a:blip r:embed="rId4">
            <a:alphaModFix/>
          </a:blip>
          <a:srcRect/>
          <a:stretch/>
        </p:blipFill>
        <p:spPr>
          <a:xfrm>
            <a:off x="341844" y="275423"/>
            <a:ext cx="5100489" cy="3558538"/>
          </a:xfrm>
          <a:prstGeom prst="rect">
            <a:avLst/>
          </a:prstGeom>
          <a:noFill/>
          <a:ln>
            <a:noFill/>
          </a:ln>
        </p:spPr>
      </p:pic>
      <p:sp>
        <p:nvSpPr>
          <p:cNvPr id="91" name="Google Shape;91;p1"/>
          <p:cNvSpPr txBox="1"/>
          <p:nvPr/>
        </p:nvSpPr>
        <p:spPr>
          <a:xfrm>
            <a:off x="341844" y="4370140"/>
            <a:ext cx="6382800" cy="879067"/>
          </a:xfrm>
          <a:prstGeom prst="rect">
            <a:avLst/>
          </a:prstGeom>
          <a:noFill/>
          <a:ln>
            <a:noFill/>
          </a:ln>
        </p:spPr>
        <p:txBody>
          <a:bodyPr spcFirstLastPara="1" wrap="square" lIns="0" tIns="17125" rIns="0" bIns="0" anchor="t" anchorCtr="0">
            <a:spAutoFit/>
          </a:bodyPr>
          <a:lstStyle/>
          <a:p>
            <a:pPr marL="12700" indent="0">
              <a:buSzPts val="2700"/>
              <a:buFont typeface="Arial"/>
              <a:buNone/>
            </a:pPr>
            <a:r>
              <a:rPr lang="ru-RU" sz="2800" kern="1200" dirty="0">
                <a:solidFill>
                  <a:srgbClr val="1B969B"/>
                </a:solidFill>
                <a:latin typeface="Arial Black" panose="020B0A04020102020204" pitchFamily="34" charset="0"/>
              </a:rPr>
              <a:t>Авраам - еврейская “атомная” сила</a:t>
            </a:r>
          </a:p>
        </p:txBody>
      </p:sp>
      <p:sp>
        <p:nvSpPr>
          <p:cNvPr id="92" name="Google Shape;92;p1"/>
          <p:cNvSpPr txBox="1"/>
          <p:nvPr/>
        </p:nvSpPr>
        <p:spPr>
          <a:xfrm>
            <a:off x="341844" y="5387022"/>
            <a:ext cx="4781700" cy="1088755"/>
          </a:xfrm>
          <a:prstGeom prst="rect">
            <a:avLst/>
          </a:prstGeom>
          <a:noFill/>
          <a:ln>
            <a:noFill/>
          </a:ln>
        </p:spPr>
        <p:txBody>
          <a:bodyPr spcFirstLastPara="1" wrap="square" lIns="0" tIns="11425" rIns="0" bIns="0" anchor="t" anchorCtr="0">
            <a:spAutoFit/>
          </a:bodyPr>
          <a:lstStyle/>
          <a:p>
            <a:pPr marL="0" lvl="0" indent="0" algn="just">
              <a:buSzPts val="1400"/>
              <a:buFont typeface="Arial"/>
              <a:buNone/>
            </a:pPr>
            <a:r>
              <a:rPr lang="ru-RU" dirty="0">
                <a:solidFill>
                  <a:schemeClr val="dk1"/>
                </a:solidFill>
                <a:sym typeface="Josefin Sans"/>
              </a:rPr>
              <a:t>С САМОГО НАЧАЛА ИСТОРИИ И ДО СЕГОДНЯШНЕГО ДНЯ ЕВРЕЙСКИЙ НАРОД ЯВЛЯЕТСЯ МЕНЬШИНСТВОМ СРЕДИ ДРУГИХ НАРОДОВ. КАК ЭТО МЕНЬШИНСТВО МОЖЕТ ВЫЖИТЬ? И КАК ОНО МОЖЕТ ОКАЗЫВАТЬ ВЛИЯНИЕ НА ХОД ИСТОРИИ?</a:t>
            </a:r>
            <a:endParaRPr lang="ru-RU" dirty="0">
              <a:solidFill>
                <a:schemeClr val="dk1"/>
              </a:solidFill>
            </a:endParaRPr>
          </a:p>
        </p:txBody>
      </p:sp>
      <p:sp>
        <p:nvSpPr>
          <p:cNvPr id="93" name="Google Shape;93;p1"/>
          <p:cNvSpPr txBox="1"/>
          <p:nvPr/>
        </p:nvSpPr>
        <p:spPr>
          <a:xfrm>
            <a:off x="11180427" y="500471"/>
            <a:ext cx="449317" cy="2308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ru-RU" sz="900" b="0" i="0" u="none" strike="noStrike" cap="none" dirty="0">
                <a:solidFill>
                  <a:schemeClr val="dk1"/>
                </a:solidFill>
                <a:latin typeface="Lora"/>
                <a:ea typeface="Lora"/>
                <a:cs typeface="Lora"/>
                <a:sym typeface="Lora"/>
              </a:rPr>
              <a:t>B”H</a:t>
            </a:r>
            <a:endParaRPr lang="ru-RU" dirty="0"/>
          </a:p>
        </p:txBody>
      </p:sp>
      <p:grpSp>
        <p:nvGrpSpPr>
          <p:cNvPr id="94" name="Google Shape;94;p1"/>
          <p:cNvGrpSpPr/>
          <p:nvPr/>
        </p:nvGrpSpPr>
        <p:grpSpPr>
          <a:xfrm>
            <a:off x="9646231" y="5640682"/>
            <a:ext cx="1762800" cy="486015"/>
            <a:chOff x="9646231" y="5640682"/>
            <a:chExt cx="1762800" cy="486015"/>
          </a:xfrm>
        </p:grpSpPr>
        <p:sp>
          <p:nvSpPr>
            <p:cNvPr id="95" name="Google Shape;95;p1"/>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ru-RU" sz="1600" b="0" i="0" u="none" strike="noStrike" cap="none" dirty="0">
                <a:solidFill>
                  <a:schemeClr val="lt1"/>
                </a:solidFill>
                <a:latin typeface="Calibri"/>
                <a:ea typeface="Calibri"/>
                <a:cs typeface="Calibri"/>
                <a:sym typeface="Calibri"/>
              </a:endParaRPr>
            </a:p>
          </p:txBody>
        </p:sp>
        <p:sp>
          <p:nvSpPr>
            <p:cNvPr id="96" name="Google Shape;96;p1"/>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u-RU" dirty="0">
                  <a:solidFill>
                    <a:schemeClr val="lt1"/>
                  </a:solidFill>
                </a:rPr>
                <a:t>Лех Леха</a:t>
              </a:r>
              <a:endParaRPr lang="ru-RU" sz="1400" b="0" i="0" u="none" strike="noStrike" cap="none" dirty="0">
                <a:solidFill>
                  <a:schemeClr val="lt1"/>
                </a:solidFill>
                <a:latin typeface="Arial"/>
                <a:ea typeface="Arial"/>
                <a:cs typeface="Arial"/>
                <a:sym typeface="Arial"/>
              </a:endParaRPr>
            </a:p>
          </p:txBody>
        </p:sp>
      </p:grpSp>
      <p:grpSp>
        <p:nvGrpSpPr>
          <p:cNvPr id="2" name="קבוצה 1">
            <a:extLst>
              <a:ext uri="{FF2B5EF4-FFF2-40B4-BE49-F238E27FC236}">
                <a16:creationId xmlns:a16="http://schemas.microsoft.com/office/drawing/2014/main" id="{8C2EF0D4-7FAE-5E41-5927-C334B8235009}"/>
              </a:ext>
            </a:extLst>
          </p:cNvPr>
          <p:cNvGrpSpPr/>
          <p:nvPr/>
        </p:nvGrpSpPr>
        <p:grpSpPr>
          <a:xfrm>
            <a:off x="6382011" y="1640909"/>
            <a:ext cx="6440910" cy="5734327"/>
            <a:chOff x="6723019" y="2352675"/>
            <a:chExt cx="5999696" cy="4913200"/>
          </a:xfrm>
        </p:grpSpPr>
        <p:grpSp>
          <p:nvGrpSpPr>
            <p:cNvPr id="3" name="קבוצה 2">
              <a:extLst>
                <a:ext uri="{FF2B5EF4-FFF2-40B4-BE49-F238E27FC236}">
                  <a16:creationId xmlns:a16="http://schemas.microsoft.com/office/drawing/2014/main" id="{F3923773-FBCA-09E1-11E5-935B7939B499}"/>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01972FDE-B12E-36FC-3827-A60B865D23F7}"/>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R="0" algn="ctr" rtl="1">
                  <a:lnSpc>
                    <a:spcPct val="100000"/>
                  </a:lnSpc>
                  <a:spcBef>
                    <a:spcPts val="0"/>
                  </a:spcBef>
                  <a:spcAft>
                    <a:spcPts val="0"/>
                  </a:spcAft>
                  <a:buClr>
                    <a:srgbClr val="000000"/>
                  </a:buClr>
                  <a:buFont typeface="Arial"/>
                </a:pPr>
                <a:endParaRPr lang="ru-RU" dirty="0"/>
              </a:p>
            </p:txBody>
          </p:sp>
          <p:grpSp>
            <p:nvGrpSpPr>
              <p:cNvPr id="8" name="קבוצה 7">
                <a:extLst>
                  <a:ext uri="{FF2B5EF4-FFF2-40B4-BE49-F238E27FC236}">
                    <a16:creationId xmlns:a16="http://schemas.microsoft.com/office/drawing/2014/main" id="{340181E0-956E-96B8-0D44-0426847EE804}"/>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7F9C70F7-21C7-E0EC-7042-C9B2CEA487E9}"/>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ru-RU" dirty="0"/>
                </a:p>
              </p:txBody>
            </p:sp>
            <p:pic>
              <p:nvPicPr>
                <p:cNvPr id="10" name="תמונה 9" descr="תמונה שמכילה טקסט, גופן, צילום מסך, גרפיקה">
                  <a:extLst>
                    <a:ext uri="{FF2B5EF4-FFF2-40B4-BE49-F238E27FC236}">
                      <a16:creationId xmlns:a16="http://schemas.microsoft.com/office/drawing/2014/main" id="{BE975A69-5100-031A-34EA-78536BF613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grpSp>
          <p:nvGrpSpPr>
            <p:cNvPr id="4" name="Google Shape;90;p1">
              <a:extLst>
                <a:ext uri="{FF2B5EF4-FFF2-40B4-BE49-F238E27FC236}">
                  <a16:creationId xmlns:a16="http://schemas.microsoft.com/office/drawing/2014/main" id="{077014BE-A2FD-5818-8389-841A0E8978D5}"/>
                </a:ext>
              </a:extLst>
            </p:cNvPr>
            <p:cNvGrpSpPr/>
            <p:nvPr/>
          </p:nvGrpSpPr>
          <p:grpSpPr>
            <a:xfrm>
              <a:off x="9703517" y="5794660"/>
              <a:ext cx="1762795" cy="321782"/>
              <a:chOff x="9646231" y="5640683"/>
              <a:chExt cx="1762795" cy="321782"/>
            </a:xfrm>
          </p:grpSpPr>
          <p:sp>
            <p:nvSpPr>
              <p:cNvPr id="5" name="Google Shape;91;p1">
                <a:extLst>
                  <a:ext uri="{FF2B5EF4-FFF2-40B4-BE49-F238E27FC236}">
                    <a16:creationId xmlns:a16="http://schemas.microsoft.com/office/drawing/2014/main" id="{5113316F-9BBA-0E6F-98F0-66C673F766E6}"/>
                  </a:ext>
                </a:extLst>
              </p:cNvPr>
              <p:cNvSpPr/>
              <p:nvPr/>
            </p:nvSpPr>
            <p:spPr>
              <a:xfrm>
                <a:off x="9646231" y="5640683"/>
                <a:ext cx="1762795" cy="321782"/>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lang="ru-RU" sz="1600" b="0" i="0" u="none" strike="noStrike" cap="none" dirty="0">
                  <a:solidFill>
                    <a:schemeClr val="lt1"/>
                  </a:solidFill>
                  <a:latin typeface="Calibri"/>
                  <a:ea typeface="Calibri"/>
                  <a:cs typeface="Calibri"/>
                  <a:sym typeface="Calibri"/>
                </a:endParaRPr>
              </a:p>
            </p:txBody>
          </p:sp>
          <p:sp>
            <p:nvSpPr>
              <p:cNvPr id="6" name="Google Shape;92;p1">
                <a:extLst>
                  <a:ext uri="{FF2B5EF4-FFF2-40B4-BE49-F238E27FC236}">
                    <a16:creationId xmlns:a16="http://schemas.microsoft.com/office/drawing/2014/main" id="{20D647F4-7B80-9055-C08A-127EE4FAB9D6}"/>
                  </a:ext>
                </a:extLst>
              </p:cNvPr>
              <p:cNvSpPr txBox="1"/>
              <p:nvPr/>
            </p:nvSpPr>
            <p:spPr>
              <a:xfrm>
                <a:off x="9646231" y="5657750"/>
                <a:ext cx="1762795" cy="263670"/>
              </a:xfrm>
              <a:prstGeom prst="rect">
                <a:avLst/>
              </a:prstGeom>
              <a:noFill/>
              <a:ln>
                <a:noFill/>
              </a:ln>
            </p:spPr>
            <p:txBody>
              <a:bodyPr spcFirstLastPara="1" wrap="square" lIns="91425" tIns="45700" rIns="91425" bIns="45700" anchor="t" anchorCtr="0">
                <a:spAutoFit/>
              </a:bodyPr>
              <a:lstStyle/>
              <a:p>
                <a:pPr algn="ctr"/>
                <a:r>
                  <a:rPr lang="ru-RU" dirty="0">
                    <a:solidFill>
                      <a:schemeClr val="lt1"/>
                    </a:solidFill>
                  </a:rPr>
                  <a:t>Лех-Леха</a:t>
                </a: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2" name="Google Shape;102;p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03" name="Google Shape;103;p2"/>
          <p:cNvSpPr txBox="1"/>
          <p:nvPr/>
        </p:nvSpPr>
        <p:spPr>
          <a:xfrm>
            <a:off x="274450" y="146311"/>
            <a:ext cx="7777019" cy="2233283"/>
          </a:xfrm>
          <a:prstGeom prst="rect">
            <a:avLst/>
          </a:prstGeom>
          <a:noFill/>
          <a:ln>
            <a:noFill/>
          </a:ln>
        </p:spPr>
        <p:txBody>
          <a:bodyPr spcFirstLastPara="1" wrap="square" lIns="0" tIns="17125" rIns="0" bIns="0" anchor="t" anchorCtr="0">
            <a:spAutoFit/>
          </a:bodyPr>
          <a:lstStyle/>
          <a:p>
            <a:pPr marL="12700" lvl="1" indent="0">
              <a:buSzPts val="3200"/>
              <a:buFont typeface="Arial"/>
              <a:buNone/>
            </a:pPr>
            <a:r>
              <a:rPr lang="ru-RU" sz="4800" b="1" kern="1200" dirty="0">
                <a:solidFill>
                  <a:srgbClr val="1B969B"/>
                </a:solidFill>
                <a:latin typeface="Arial Black" panose="020B0A04020102020204" pitchFamily="34" charset="0"/>
              </a:rPr>
              <a:t>А. Может ли меньшинство выжить?</a:t>
            </a:r>
          </a:p>
        </p:txBody>
      </p:sp>
      <p:grpSp>
        <p:nvGrpSpPr>
          <p:cNvPr id="104" name="Google Shape;104;p2"/>
          <p:cNvGrpSpPr/>
          <p:nvPr/>
        </p:nvGrpSpPr>
        <p:grpSpPr>
          <a:xfrm>
            <a:off x="9646231" y="5640682"/>
            <a:ext cx="1762800" cy="486015"/>
            <a:chOff x="9646231" y="5640682"/>
            <a:chExt cx="1762800" cy="486015"/>
          </a:xfrm>
        </p:grpSpPr>
        <p:sp>
          <p:nvSpPr>
            <p:cNvPr id="105" name="Google Shape;105;p2"/>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ru-RU" sz="1600" b="0" i="0" u="none" strike="noStrike" cap="none" dirty="0">
                <a:solidFill>
                  <a:schemeClr val="lt1"/>
                </a:solidFill>
                <a:latin typeface="Calibri"/>
                <a:ea typeface="Calibri"/>
                <a:cs typeface="Calibri"/>
                <a:sym typeface="Calibri"/>
              </a:endParaRPr>
            </a:p>
          </p:txBody>
        </p:sp>
        <p:sp>
          <p:nvSpPr>
            <p:cNvPr id="106" name="Google Shape;106;p2"/>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u-RU" dirty="0">
                  <a:solidFill>
                    <a:schemeClr val="lt1"/>
                  </a:solidFill>
                </a:rPr>
                <a:t>Лех Леха </a:t>
              </a:r>
              <a:endParaRPr lang="ru-RU" sz="1400" b="0" i="0" u="none" strike="noStrike" cap="none" dirty="0">
                <a:solidFill>
                  <a:schemeClr val="lt1"/>
                </a:solidFill>
                <a:latin typeface="Arial"/>
                <a:ea typeface="Arial"/>
                <a:cs typeface="Arial"/>
                <a:sym typeface="Arial"/>
              </a:endParaRPr>
            </a:p>
          </p:txBody>
        </p:sp>
      </p:grpSp>
      <p:grpSp>
        <p:nvGrpSpPr>
          <p:cNvPr id="2" name="קבוצה 1">
            <a:extLst>
              <a:ext uri="{FF2B5EF4-FFF2-40B4-BE49-F238E27FC236}">
                <a16:creationId xmlns:a16="http://schemas.microsoft.com/office/drawing/2014/main" id="{206F9F1E-4316-D4BC-C2FC-5B54D93B423F}"/>
              </a:ext>
            </a:extLst>
          </p:cNvPr>
          <p:cNvGrpSpPr/>
          <p:nvPr/>
        </p:nvGrpSpPr>
        <p:grpSpPr>
          <a:xfrm>
            <a:off x="8051469" y="3194462"/>
            <a:ext cx="4771451" cy="4180774"/>
            <a:chOff x="8051469" y="3194462"/>
            <a:chExt cx="4771451" cy="4180774"/>
          </a:xfrm>
        </p:grpSpPr>
        <p:grpSp>
          <p:nvGrpSpPr>
            <p:cNvPr id="3" name="קבוצה 2">
              <a:extLst>
                <a:ext uri="{FF2B5EF4-FFF2-40B4-BE49-F238E27FC236}">
                  <a16:creationId xmlns:a16="http://schemas.microsoft.com/office/drawing/2014/main" id="{C6870A31-E54C-BABE-DC2E-D06AA0216F77}"/>
                </a:ext>
              </a:extLst>
            </p:cNvPr>
            <p:cNvGrpSpPr/>
            <p:nvPr/>
          </p:nvGrpSpPr>
          <p:grpSpPr>
            <a:xfrm>
              <a:off x="8051469" y="3194462"/>
              <a:ext cx="4771451" cy="4180774"/>
              <a:chOff x="6723019" y="2352675"/>
              <a:chExt cx="5999696" cy="4913200"/>
            </a:xfrm>
          </p:grpSpPr>
          <p:grpSp>
            <p:nvGrpSpPr>
              <p:cNvPr id="5" name="קבוצה 4">
                <a:extLst>
                  <a:ext uri="{FF2B5EF4-FFF2-40B4-BE49-F238E27FC236}">
                    <a16:creationId xmlns:a16="http://schemas.microsoft.com/office/drawing/2014/main" id="{38D585F6-F785-D0F4-8DD4-2E6C0516FF59}"/>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D0506BE2-57C2-D684-B5C9-73FD55621F75}"/>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ru-RU" dirty="0"/>
                </a:p>
              </p:txBody>
            </p:sp>
            <p:grpSp>
              <p:nvGrpSpPr>
                <p:cNvPr id="8" name="קבוצה 7">
                  <a:extLst>
                    <a:ext uri="{FF2B5EF4-FFF2-40B4-BE49-F238E27FC236}">
                      <a16:creationId xmlns:a16="http://schemas.microsoft.com/office/drawing/2014/main" id="{5920641C-8996-3CE7-2890-C31F0F3DC198}"/>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B50194D9-BA18-64DE-BF67-B42DD44ABBA8}"/>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ru-RU" dirty="0"/>
                  </a:p>
                </p:txBody>
              </p:sp>
              <p:pic>
                <p:nvPicPr>
                  <p:cNvPr id="10" name="תמונה 9" descr="תמונה שמכילה טקסט, גופן, צילום מסך, גרפיקה">
                    <a:extLst>
                      <a:ext uri="{FF2B5EF4-FFF2-40B4-BE49-F238E27FC236}">
                        <a16:creationId xmlns:a16="http://schemas.microsoft.com/office/drawing/2014/main" id="{B3F6A902-637D-A96B-C954-314AE29EF0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sp>
            <p:nvSpPr>
              <p:cNvPr id="6" name="Google Shape;91;p1">
                <a:extLst>
                  <a:ext uri="{FF2B5EF4-FFF2-40B4-BE49-F238E27FC236}">
                    <a16:creationId xmlns:a16="http://schemas.microsoft.com/office/drawing/2014/main" id="{7DBB567C-72F4-2432-2577-2F7802BFBBAE}"/>
                  </a:ext>
                </a:extLst>
              </p:cNvPr>
              <p:cNvSpPr/>
              <p:nvPr/>
            </p:nvSpPr>
            <p:spPr>
              <a:xfrm>
                <a:off x="9703517" y="5794659"/>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lang="ru-RU" sz="1600" b="0" i="0" u="none" strike="noStrike" cap="none" dirty="0">
                  <a:solidFill>
                    <a:schemeClr val="lt1"/>
                  </a:solidFill>
                  <a:latin typeface="Calibri"/>
                  <a:ea typeface="Calibri"/>
                  <a:cs typeface="Calibri"/>
                  <a:sym typeface="Calibri"/>
                </a:endParaRPr>
              </a:p>
            </p:txBody>
          </p:sp>
        </p:grpSp>
        <p:sp>
          <p:nvSpPr>
            <p:cNvPr id="4" name="Google Shape;92;p1">
              <a:extLst>
                <a:ext uri="{FF2B5EF4-FFF2-40B4-BE49-F238E27FC236}">
                  <a16:creationId xmlns:a16="http://schemas.microsoft.com/office/drawing/2014/main" id="{93D10435-D7BF-FA7B-C41D-EED543857A62}"/>
                </a:ext>
              </a:extLst>
            </p:cNvPr>
            <p:cNvSpPr txBox="1"/>
            <p:nvPr/>
          </p:nvSpPr>
          <p:spPr>
            <a:xfrm>
              <a:off x="10176550" y="6149413"/>
              <a:ext cx="1892430" cy="307736"/>
            </a:xfrm>
            <a:prstGeom prst="rect">
              <a:avLst/>
            </a:prstGeom>
            <a:noFill/>
            <a:ln>
              <a:noFill/>
            </a:ln>
          </p:spPr>
          <p:txBody>
            <a:bodyPr spcFirstLastPara="1" wrap="square" lIns="91425" tIns="45700" rIns="91425" bIns="45700" anchor="t" anchorCtr="0">
              <a:spAutoFit/>
            </a:bodyPr>
            <a:lstStyle/>
            <a:p>
              <a:pPr algn="ctr"/>
              <a:r>
                <a:rPr lang="ru-RU" dirty="0">
                  <a:solidFill>
                    <a:schemeClr val="lt1"/>
                  </a:solidFill>
                </a:rPr>
                <a:t>Лех-Леха</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3" name="Google Shape;113;p3"/>
          <p:cNvSpPr txBox="1"/>
          <p:nvPr/>
        </p:nvSpPr>
        <p:spPr>
          <a:xfrm>
            <a:off x="2286000" y="1644115"/>
            <a:ext cx="5385000" cy="405812"/>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И пришел беглец и сообщил это Авраму-иври</a:t>
            </a:r>
          </a:p>
        </p:txBody>
      </p:sp>
      <p:sp>
        <p:nvSpPr>
          <p:cNvPr id="114" name="Google Shape;114;p3"/>
          <p:cNvSpPr/>
          <p:nvPr/>
        </p:nvSpPr>
        <p:spPr>
          <a:xfrm rot="10800000" flipH="1">
            <a:off x="2286000" y="704160"/>
            <a:ext cx="1045508" cy="45600"/>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200" dirty="0">
              <a:solidFill>
                <a:schemeClr val="dk1"/>
              </a:solidFill>
              <a:latin typeface="Calibri"/>
              <a:ea typeface="Calibri"/>
              <a:cs typeface="Calibri"/>
              <a:sym typeface="Calibri"/>
            </a:endParaRPr>
          </a:p>
        </p:txBody>
      </p:sp>
      <p:sp>
        <p:nvSpPr>
          <p:cNvPr id="115" name="Google Shape;115;p3"/>
          <p:cNvSpPr txBox="1"/>
          <p:nvPr/>
        </p:nvSpPr>
        <p:spPr>
          <a:xfrm>
            <a:off x="2286000" y="365033"/>
            <a:ext cx="4248324"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1</a:t>
            </a:r>
            <a:endParaRPr lang="ru-RU" sz="2400" b="0" u="none" dirty="0">
              <a:solidFill>
                <a:schemeClr val="dk1"/>
              </a:solidFill>
              <a:latin typeface="Arial"/>
              <a:ea typeface="Arial"/>
              <a:cs typeface="Arial"/>
              <a:sym typeface="Arial"/>
            </a:endParaRPr>
          </a:p>
        </p:txBody>
      </p:sp>
      <p:sp>
        <p:nvSpPr>
          <p:cNvPr id="117" name="Google Shape;117;p3"/>
          <p:cNvSpPr txBox="1"/>
          <p:nvPr/>
        </p:nvSpPr>
        <p:spPr>
          <a:xfrm>
            <a:off x="2286000" y="791673"/>
            <a:ext cx="7743900" cy="338514"/>
          </a:xfrm>
          <a:prstGeom prst="rect">
            <a:avLst/>
          </a:prstGeom>
          <a:noFill/>
          <a:ln>
            <a:noFill/>
          </a:ln>
        </p:spPr>
        <p:txBody>
          <a:bodyPr spcFirstLastPara="1" wrap="square" lIns="91425" tIns="45700" rIns="91425" bIns="45700" anchor="t" anchorCtr="0">
            <a:spAutoFit/>
          </a:bodyPr>
          <a:lstStyle/>
          <a:p>
            <a:pPr marL="12700" marR="6350" lvl="0" indent="0">
              <a:buSzPts val="1700"/>
              <a:buFont typeface="Arial"/>
              <a:buNone/>
            </a:pPr>
            <a:r>
              <a:rPr lang="ru-RU" sz="1600" b="1" kern="1200" dirty="0" err="1">
                <a:solidFill>
                  <a:srgbClr val="1A969B"/>
                </a:solidFill>
                <a:latin typeface="Calibri" panose="020F0502020204030204" pitchFamily="34" charset="0"/>
                <a:cs typeface="Calibri" panose="020F0502020204030204" pitchFamily="34" charset="0"/>
              </a:rPr>
              <a:t>Берешит</a:t>
            </a:r>
            <a:r>
              <a:rPr lang="ru-RU" sz="1600" b="1" kern="1200" dirty="0">
                <a:solidFill>
                  <a:srgbClr val="1A969B"/>
                </a:solidFill>
                <a:latin typeface="Calibri" panose="020F0502020204030204" pitchFamily="34" charset="0"/>
                <a:cs typeface="Calibri" panose="020F0502020204030204" pitchFamily="34" charset="0"/>
              </a:rPr>
              <a:t>, 14:13</a:t>
            </a:r>
          </a:p>
        </p:txBody>
      </p:sp>
      <p:sp>
        <p:nvSpPr>
          <p:cNvPr id="118" name="Google Shape;118;p3"/>
          <p:cNvSpPr txBox="1"/>
          <p:nvPr/>
        </p:nvSpPr>
        <p:spPr>
          <a:xfrm>
            <a:off x="2286000" y="2380167"/>
            <a:ext cx="8205900" cy="263513"/>
          </a:xfrm>
          <a:prstGeom prst="rect">
            <a:avLst/>
          </a:prstGeom>
          <a:noFill/>
          <a:ln>
            <a:noFill/>
          </a:ln>
        </p:spPr>
        <p:txBody>
          <a:bodyPr spcFirstLastPara="1" wrap="square" lIns="0" tIns="17125" rIns="0" bIns="0" anchor="t" anchorCtr="0">
            <a:spAutoFit/>
          </a:bodyPr>
          <a:lstStyle/>
          <a:p>
            <a:pPr marL="12700" marR="6350">
              <a:buSzPts val="1700"/>
            </a:pPr>
            <a:r>
              <a:rPr lang="ru-RU" sz="1600" b="1" kern="1200" dirty="0" err="1">
                <a:solidFill>
                  <a:srgbClr val="1A969B"/>
                </a:solidFill>
                <a:latin typeface="Calibri" panose="020F0502020204030204" pitchFamily="34" charset="0"/>
                <a:cs typeface="Calibri" panose="020F0502020204030204" pitchFamily="34" charset="0"/>
              </a:rPr>
              <a:t>Берешит</a:t>
            </a:r>
            <a:r>
              <a:rPr lang="ru-RU" sz="1600" b="1" kern="1200" dirty="0">
                <a:solidFill>
                  <a:srgbClr val="1A969B"/>
                </a:solidFill>
                <a:latin typeface="Calibri" panose="020F0502020204030204" pitchFamily="34" charset="0"/>
                <a:cs typeface="Calibri" panose="020F0502020204030204" pitchFamily="34" charset="0"/>
              </a:rPr>
              <a:t> Раба, 42:8</a:t>
            </a:r>
          </a:p>
        </p:txBody>
      </p:sp>
      <p:sp>
        <p:nvSpPr>
          <p:cNvPr id="119" name="Google Shape;119;p3"/>
          <p:cNvSpPr txBox="1"/>
          <p:nvPr/>
        </p:nvSpPr>
        <p:spPr>
          <a:xfrm>
            <a:off x="2286000" y="2678671"/>
            <a:ext cx="5385000" cy="800086"/>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Рабби </a:t>
            </a:r>
            <a:r>
              <a:rPr lang="ru-RU" sz="2100" kern="1200" dirty="0" err="1">
                <a:solidFill>
                  <a:schemeClr val="dk1"/>
                </a:solidFill>
                <a:latin typeface="Calibri" panose="020F0502020204030204" pitchFamily="34" charset="0"/>
                <a:cs typeface="Calibri" panose="020F0502020204030204" pitchFamily="34" charset="0"/>
              </a:rPr>
              <a:t>Йеуда</a:t>
            </a:r>
            <a:r>
              <a:rPr lang="ru-RU" sz="2100" kern="1200" dirty="0">
                <a:solidFill>
                  <a:schemeClr val="dk1"/>
                </a:solidFill>
                <a:latin typeface="Calibri" panose="020F0502020204030204" pitchFamily="34" charset="0"/>
                <a:cs typeface="Calibri" panose="020F0502020204030204" pitchFamily="34" charset="0"/>
              </a:rPr>
              <a:t> говорит: “Весь мир был на одной стороне, а он был на другой стороне”.</a:t>
            </a:r>
          </a:p>
        </p:txBody>
      </p:sp>
      <p:sp>
        <p:nvSpPr>
          <p:cNvPr id="121" name="Google Shape;121;p3"/>
          <p:cNvSpPr txBox="1"/>
          <p:nvPr/>
        </p:nvSpPr>
        <p:spPr>
          <a:xfrm>
            <a:off x="2286000" y="1416825"/>
            <a:ext cx="8205900" cy="325069"/>
          </a:xfrm>
          <a:prstGeom prst="rect">
            <a:avLst/>
          </a:prstGeom>
          <a:noFill/>
          <a:ln>
            <a:noFill/>
          </a:ln>
        </p:spPr>
        <p:txBody>
          <a:bodyPr spcFirstLastPara="1" wrap="square" lIns="0" tIns="17125" rIns="0" bIns="0" anchor="t" anchorCtr="0">
            <a:spAutoFit/>
          </a:bodyPr>
          <a:lstStyle/>
          <a:p>
            <a:pPr marL="12700" marR="6350">
              <a:buSzPts val="1700"/>
            </a:pPr>
            <a:r>
              <a:rPr lang="ru-RU" sz="2000" b="1" kern="1200" dirty="0">
                <a:solidFill>
                  <a:srgbClr val="1A969B"/>
                </a:solidFill>
                <a:latin typeface="Calibri" panose="020F0502020204030204" pitchFamily="34" charset="0"/>
                <a:cs typeface="Calibri" panose="020F0502020204030204" pitchFamily="34" charset="0"/>
              </a:rPr>
              <a:t>Аврам-иври </a:t>
            </a:r>
          </a:p>
        </p:txBody>
      </p:sp>
      <p:sp>
        <p:nvSpPr>
          <p:cNvPr id="2" name="Google Shape;114;p3">
            <a:extLst>
              <a:ext uri="{FF2B5EF4-FFF2-40B4-BE49-F238E27FC236}">
                <a16:creationId xmlns:a16="http://schemas.microsoft.com/office/drawing/2014/main" id="{2FB6E98D-3955-97AE-A28F-D2EA8F983846}"/>
              </a:ext>
            </a:extLst>
          </p:cNvPr>
          <p:cNvSpPr/>
          <p:nvPr/>
        </p:nvSpPr>
        <p:spPr>
          <a:xfrm rot="10800000" flipH="1">
            <a:off x="2286000" y="4118752"/>
            <a:ext cx="1045508" cy="45600"/>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200" dirty="0">
              <a:solidFill>
                <a:schemeClr val="dk1"/>
              </a:solidFill>
              <a:latin typeface="Calibri"/>
              <a:ea typeface="Calibri"/>
              <a:cs typeface="Calibri"/>
              <a:sym typeface="Calibri"/>
            </a:endParaRPr>
          </a:p>
        </p:txBody>
      </p:sp>
      <p:sp>
        <p:nvSpPr>
          <p:cNvPr id="3" name="Google Shape;115;p3">
            <a:extLst>
              <a:ext uri="{FF2B5EF4-FFF2-40B4-BE49-F238E27FC236}">
                <a16:creationId xmlns:a16="http://schemas.microsoft.com/office/drawing/2014/main" id="{B9BF2109-0B7A-BC8E-4469-BF966176F22A}"/>
              </a:ext>
            </a:extLst>
          </p:cNvPr>
          <p:cNvSpPr txBox="1"/>
          <p:nvPr/>
        </p:nvSpPr>
        <p:spPr>
          <a:xfrm>
            <a:off x="2286000" y="3779625"/>
            <a:ext cx="4248324"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2</a:t>
            </a:r>
            <a:endParaRPr lang="ru-RU" sz="2400" b="0" u="none" dirty="0">
              <a:solidFill>
                <a:schemeClr val="dk1"/>
              </a:solidFill>
              <a:latin typeface="Arial"/>
              <a:ea typeface="Arial"/>
              <a:cs typeface="Arial"/>
              <a:sym typeface="Arial"/>
            </a:endParaRPr>
          </a:p>
        </p:txBody>
      </p:sp>
      <p:sp>
        <p:nvSpPr>
          <p:cNvPr id="4" name="Google Shape;128;p4">
            <a:extLst>
              <a:ext uri="{FF2B5EF4-FFF2-40B4-BE49-F238E27FC236}">
                <a16:creationId xmlns:a16="http://schemas.microsoft.com/office/drawing/2014/main" id="{6401E79C-7ECA-2BD5-078D-BC30ADA55650}"/>
              </a:ext>
            </a:extLst>
          </p:cNvPr>
          <p:cNvSpPr txBox="1"/>
          <p:nvPr/>
        </p:nvSpPr>
        <p:spPr>
          <a:xfrm>
            <a:off x="2286000" y="5069089"/>
            <a:ext cx="5385000" cy="1588635"/>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И сказал Б-г Авраму: “Иди из твоей страны, из родины твоей, из дома отца твоего, в землю, которую Я тебе покажу”.</a:t>
            </a:r>
          </a:p>
          <a:p>
            <a:pPr marL="12700" marR="5080" lvl="0" algn="just">
              <a:lnSpc>
                <a:spcPct val="121500"/>
              </a:lnSpc>
              <a:buSzPts val="1800"/>
            </a:pPr>
            <a:endParaRPr lang="ru-RU" sz="2100" kern="1200" dirty="0">
              <a:solidFill>
                <a:schemeClr val="dk1"/>
              </a:solidFill>
              <a:latin typeface="Calibri" panose="020F0502020204030204" pitchFamily="34" charset="0"/>
              <a:cs typeface="Calibri" panose="020F0502020204030204" pitchFamily="34" charset="0"/>
            </a:endParaRPr>
          </a:p>
        </p:txBody>
      </p:sp>
      <p:sp>
        <p:nvSpPr>
          <p:cNvPr id="5" name="Google Shape;132;p4">
            <a:extLst>
              <a:ext uri="{FF2B5EF4-FFF2-40B4-BE49-F238E27FC236}">
                <a16:creationId xmlns:a16="http://schemas.microsoft.com/office/drawing/2014/main" id="{5E46513B-4085-0E8E-00DC-04236BCFC168}"/>
              </a:ext>
            </a:extLst>
          </p:cNvPr>
          <p:cNvSpPr txBox="1"/>
          <p:nvPr/>
        </p:nvSpPr>
        <p:spPr>
          <a:xfrm>
            <a:off x="2286000" y="4257528"/>
            <a:ext cx="7743900" cy="338514"/>
          </a:xfrm>
          <a:prstGeom prst="rect">
            <a:avLst/>
          </a:prstGeom>
          <a:noFill/>
          <a:ln>
            <a:noFill/>
          </a:ln>
        </p:spPr>
        <p:txBody>
          <a:bodyPr spcFirstLastPara="1" wrap="square" lIns="91425" tIns="45700" rIns="91425" bIns="45700" anchor="t" anchorCtr="0">
            <a:spAutoFit/>
          </a:bodyPr>
          <a:lstStyle/>
          <a:p>
            <a:pPr marL="12700" marR="6350">
              <a:buSzPts val="1700"/>
            </a:pPr>
            <a:r>
              <a:rPr lang="ru-RU" sz="1600" b="1" kern="1200" dirty="0" err="1">
                <a:solidFill>
                  <a:srgbClr val="1A969B"/>
                </a:solidFill>
                <a:latin typeface="Calibri" panose="020F0502020204030204" pitchFamily="34" charset="0"/>
                <a:cs typeface="Calibri" panose="020F0502020204030204" pitchFamily="34" charset="0"/>
              </a:rPr>
              <a:t>Берешит</a:t>
            </a:r>
            <a:r>
              <a:rPr lang="ru-RU" sz="1600" b="1" kern="1200" dirty="0">
                <a:solidFill>
                  <a:srgbClr val="1A969B"/>
                </a:solidFill>
                <a:latin typeface="Calibri" panose="020F0502020204030204" pitchFamily="34" charset="0"/>
                <a:cs typeface="Calibri" panose="020F0502020204030204" pitchFamily="34" charset="0"/>
              </a:rPr>
              <a:t>, 12:1</a:t>
            </a:r>
          </a:p>
        </p:txBody>
      </p:sp>
      <p:sp>
        <p:nvSpPr>
          <p:cNvPr id="6" name="Google Shape;133;p4">
            <a:extLst>
              <a:ext uri="{FF2B5EF4-FFF2-40B4-BE49-F238E27FC236}">
                <a16:creationId xmlns:a16="http://schemas.microsoft.com/office/drawing/2014/main" id="{FD6941FC-C0BD-C0DD-A5A4-F465C6E9EB63}"/>
              </a:ext>
            </a:extLst>
          </p:cNvPr>
          <p:cNvSpPr txBox="1"/>
          <p:nvPr/>
        </p:nvSpPr>
        <p:spPr>
          <a:xfrm>
            <a:off x="2286000" y="4703620"/>
            <a:ext cx="8205900" cy="325069"/>
          </a:xfrm>
          <a:prstGeom prst="rect">
            <a:avLst/>
          </a:prstGeom>
          <a:noFill/>
          <a:ln>
            <a:noFill/>
          </a:ln>
        </p:spPr>
        <p:txBody>
          <a:bodyPr spcFirstLastPara="1" wrap="square" lIns="0" tIns="17125" rIns="0" bIns="0" anchor="t" anchorCtr="0">
            <a:spAutoFit/>
          </a:bodyPr>
          <a:lstStyle/>
          <a:p>
            <a:pPr marL="12700" marR="6350" lvl="0" indent="0">
              <a:buSzPts val="1700"/>
              <a:buFont typeface="Arial"/>
              <a:buNone/>
            </a:pPr>
            <a:r>
              <a:rPr lang="ru-RU" sz="2000" b="1" kern="1200" dirty="0">
                <a:solidFill>
                  <a:srgbClr val="1A969B"/>
                </a:solidFill>
                <a:latin typeface="Calibri" panose="020F0502020204030204" pitchFamily="34" charset="0"/>
                <a:cs typeface="Calibri" panose="020F0502020204030204" pitchFamily="34" charset="0"/>
              </a:rPr>
              <a:t>Иди в свою страну</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39" name="Google Shape;139;p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40" name="Google Shape;140;p5"/>
          <p:cNvSpPr txBox="1"/>
          <p:nvPr/>
        </p:nvSpPr>
        <p:spPr>
          <a:xfrm>
            <a:off x="2286000" y="1831657"/>
            <a:ext cx="9144000" cy="3560008"/>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И взяли они Лота и имущество его, сына брата Аврама, и ушли; а жил он в </a:t>
            </a:r>
            <a:r>
              <a:rPr lang="ru-RU" sz="2100" kern="1200" dirty="0" err="1">
                <a:solidFill>
                  <a:schemeClr val="dk1"/>
                </a:solidFill>
                <a:latin typeface="Calibri" panose="020F0502020204030204" pitchFamily="34" charset="0"/>
                <a:cs typeface="Calibri" panose="020F0502020204030204" pitchFamily="34" charset="0"/>
              </a:rPr>
              <a:t>Сдоме</a:t>
            </a:r>
            <a:r>
              <a:rPr lang="ru-RU" sz="2100" kern="1200" dirty="0">
                <a:solidFill>
                  <a:schemeClr val="dk1"/>
                </a:solidFill>
                <a:latin typeface="Calibri" panose="020F0502020204030204" pitchFamily="34" charset="0"/>
                <a:cs typeface="Calibri" panose="020F0502020204030204" pitchFamily="34" charset="0"/>
              </a:rPr>
              <a:t>. И пришел беглец и сообщил Авраму-иври, а он жил в дубраве </a:t>
            </a:r>
            <a:r>
              <a:rPr lang="ru-RU" sz="2100" kern="1200" dirty="0" err="1">
                <a:solidFill>
                  <a:schemeClr val="dk1"/>
                </a:solidFill>
                <a:latin typeface="Calibri" panose="020F0502020204030204" pitchFamily="34" charset="0"/>
                <a:cs typeface="Calibri" panose="020F0502020204030204" pitchFamily="34" charset="0"/>
              </a:rPr>
              <a:t>Мамре-эморейца</a:t>
            </a:r>
            <a:r>
              <a:rPr lang="ru-RU" sz="2100" kern="1200" dirty="0">
                <a:solidFill>
                  <a:schemeClr val="dk1"/>
                </a:solidFill>
                <a:latin typeface="Calibri" panose="020F0502020204030204" pitchFamily="34" charset="0"/>
                <a:cs typeface="Calibri" panose="020F0502020204030204" pitchFamily="34" charset="0"/>
              </a:rPr>
              <a:t>, брата </a:t>
            </a:r>
            <a:r>
              <a:rPr lang="ru-RU" sz="2100" kern="1200" dirty="0" err="1">
                <a:solidFill>
                  <a:schemeClr val="dk1"/>
                </a:solidFill>
                <a:latin typeface="Calibri" panose="020F0502020204030204" pitchFamily="34" charset="0"/>
                <a:cs typeface="Calibri" panose="020F0502020204030204" pitchFamily="34" charset="0"/>
              </a:rPr>
              <a:t>Эшколя</a:t>
            </a:r>
            <a:r>
              <a:rPr lang="ru-RU" sz="2100" kern="1200" dirty="0">
                <a:solidFill>
                  <a:schemeClr val="dk1"/>
                </a:solidFill>
                <a:latin typeface="Calibri" panose="020F0502020204030204" pitchFamily="34" charset="0"/>
                <a:cs typeface="Calibri" panose="020F0502020204030204" pitchFamily="34" charset="0"/>
              </a:rPr>
              <a:t> и брата </a:t>
            </a:r>
            <a:r>
              <a:rPr lang="ru-RU" sz="2100" kern="1200" dirty="0" err="1">
                <a:solidFill>
                  <a:schemeClr val="dk1"/>
                </a:solidFill>
                <a:latin typeface="Calibri" panose="020F0502020204030204" pitchFamily="34" charset="0"/>
                <a:cs typeface="Calibri" panose="020F0502020204030204" pitchFamily="34" charset="0"/>
              </a:rPr>
              <a:t>Анера</a:t>
            </a:r>
            <a:r>
              <a:rPr lang="ru-RU" sz="2100" kern="1200" dirty="0">
                <a:solidFill>
                  <a:schemeClr val="dk1"/>
                </a:solidFill>
                <a:latin typeface="Calibri" panose="020F0502020204030204" pitchFamily="34" charset="0"/>
                <a:cs typeface="Calibri" panose="020F0502020204030204" pitchFamily="34" charset="0"/>
              </a:rPr>
              <a:t>, которые были союзниками Аврама. </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Аврам услышал, что сородич его взят в плен, и вооружил своих воспитанников, рожденных в доме его, триста восемнадцать, и преследовал их до Дана.</a:t>
            </a:r>
          </a:p>
        </p:txBody>
      </p:sp>
      <p:sp>
        <p:nvSpPr>
          <p:cNvPr id="141" name="Google Shape;141;p5"/>
          <p:cNvSpPr/>
          <p:nvPr/>
        </p:nvSpPr>
        <p:spPr>
          <a:xfrm rot="10800000" flipH="1">
            <a:off x="2286000" y="1116254"/>
            <a:ext cx="1045508" cy="45600"/>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200" dirty="0">
              <a:solidFill>
                <a:schemeClr val="dk1"/>
              </a:solidFill>
              <a:latin typeface="Calibri"/>
              <a:ea typeface="Calibri"/>
              <a:cs typeface="Calibri"/>
              <a:sym typeface="Calibri"/>
            </a:endParaRPr>
          </a:p>
        </p:txBody>
      </p:sp>
      <p:sp>
        <p:nvSpPr>
          <p:cNvPr id="142" name="Google Shape;142;p5"/>
          <p:cNvSpPr txBox="1"/>
          <p:nvPr/>
        </p:nvSpPr>
        <p:spPr>
          <a:xfrm>
            <a:off x="2286000" y="721280"/>
            <a:ext cx="3621261"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3</a:t>
            </a:r>
            <a:endParaRPr lang="ru-RU" sz="2400" dirty="0">
              <a:solidFill>
                <a:schemeClr val="dk1"/>
              </a:solidFill>
              <a:latin typeface="Arial"/>
              <a:ea typeface="Arial"/>
              <a:cs typeface="Arial"/>
              <a:sym typeface="Arial"/>
            </a:endParaRPr>
          </a:p>
        </p:txBody>
      </p:sp>
      <p:sp>
        <p:nvSpPr>
          <p:cNvPr id="144" name="Google Shape;144;p5"/>
          <p:cNvSpPr txBox="1"/>
          <p:nvPr/>
        </p:nvSpPr>
        <p:spPr>
          <a:xfrm>
            <a:off x="2286000" y="1172098"/>
            <a:ext cx="7743900" cy="338514"/>
          </a:xfrm>
          <a:prstGeom prst="rect">
            <a:avLst/>
          </a:prstGeom>
          <a:noFill/>
          <a:ln>
            <a:noFill/>
          </a:ln>
        </p:spPr>
        <p:txBody>
          <a:bodyPr spcFirstLastPara="1" wrap="square" lIns="91425" tIns="45700" rIns="91425" bIns="45700" anchor="t" anchorCtr="0">
            <a:spAutoFit/>
          </a:bodyPr>
          <a:lstStyle/>
          <a:p>
            <a:pPr marL="12700" marR="6350" lvl="0" indent="0">
              <a:buSzPts val="1700"/>
              <a:buFont typeface="Arial"/>
              <a:buNone/>
            </a:pPr>
            <a:r>
              <a:rPr lang="ru-RU" sz="1600" b="1" kern="1200" dirty="0" err="1">
                <a:solidFill>
                  <a:srgbClr val="1A969B"/>
                </a:solidFill>
                <a:latin typeface="Calibri" panose="020F0502020204030204" pitchFamily="34" charset="0"/>
                <a:cs typeface="Calibri" panose="020F0502020204030204" pitchFamily="34" charset="0"/>
              </a:rPr>
              <a:t>Берешит</a:t>
            </a:r>
            <a:r>
              <a:rPr lang="ru-RU" sz="1600" b="1" kern="1200" dirty="0">
                <a:solidFill>
                  <a:srgbClr val="1A969B"/>
                </a:solidFill>
                <a:latin typeface="Calibri" panose="020F0502020204030204" pitchFamily="34" charset="0"/>
                <a:cs typeface="Calibri" panose="020F0502020204030204" pitchFamily="34" charset="0"/>
              </a:rPr>
              <a:t>, 14:12-14</a:t>
            </a:r>
          </a:p>
        </p:txBody>
      </p:sp>
      <p:sp>
        <p:nvSpPr>
          <p:cNvPr id="145" name="Google Shape;145;p5"/>
          <p:cNvSpPr txBox="1"/>
          <p:nvPr/>
        </p:nvSpPr>
        <p:spPr>
          <a:xfrm>
            <a:off x="2286000" y="1573044"/>
            <a:ext cx="8205900" cy="325069"/>
          </a:xfrm>
          <a:prstGeom prst="rect">
            <a:avLst/>
          </a:prstGeom>
          <a:noFill/>
          <a:ln>
            <a:noFill/>
          </a:ln>
        </p:spPr>
        <p:txBody>
          <a:bodyPr spcFirstLastPara="1" wrap="square" lIns="0" tIns="17125" rIns="0" bIns="0" anchor="t" anchorCtr="0">
            <a:spAutoFit/>
          </a:bodyPr>
          <a:lstStyle/>
          <a:p>
            <a:pPr marL="12700" marR="6350" lvl="0" indent="0">
              <a:buSzPts val="1700"/>
              <a:buFont typeface="Arial"/>
              <a:buNone/>
            </a:pPr>
            <a:r>
              <a:rPr lang="ru-RU" sz="2000" b="1" kern="1200" dirty="0">
                <a:solidFill>
                  <a:srgbClr val="1A969B"/>
                </a:solidFill>
                <a:latin typeface="Calibri" panose="020F0502020204030204" pitchFamily="34" charset="0"/>
                <a:cs typeface="Calibri" panose="020F0502020204030204" pitchFamily="34" charset="0"/>
              </a:rPr>
              <a:t>Освобождение пленников</a:t>
            </a:r>
          </a:p>
        </p:txBody>
      </p:sp>
      <p:sp>
        <p:nvSpPr>
          <p:cNvPr id="2" name="Google Shape;152;p6">
            <a:extLst>
              <a:ext uri="{FF2B5EF4-FFF2-40B4-BE49-F238E27FC236}">
                <a16:creationId xmlns:a16="http://schemas.microsoft.com/office/drawing/2014/main" id="{47A1CB5F-4AD0-1FF0-7638-73358D6F3C12}"/>
              </a:ext>
            </a:extLst>
          </p:cNvPr>
          <p:cNvSpPr txBox="1"/>
          <p:nvPr/>
        </p:nvSpPr>
        <p:spPr>
          <a:xfrm>
            <a:off x="2286000" y="4193482"/>
            <a:ext cx="9144000" cy="1982910"/>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И разделился на них ночью, он и его слуги, и поразил их, и преследовал их до </a:t>
            </a:r>
            <a:r>
              <a:rPr lang="ru-RU" sz="2100" kern="1200" dirty="0" err="1">
                <a:solidFill>
                  <a:schemeClr val="dk1"/>
                </a:solidFill>
                <a:latin typeface="Calibri" panose="020F0502020204030204" pitchFamily="34" charset="0"/>
                <a:cs typeface="Calibri" panose="020F0502020204030204" pitchFamily="34" charset="0"/>
              </a:rPr>
              <a:t>Ховы</a:t>
            </a:r>
            <a:r>
              <a:rPr lang="ru-RU" sz="2100" kern="1200" dirty="0">
                <a:solidFill>
                  <a:schemeClr val="dk1"/>
                </a:solidFill>
                <a:latin typeface="Calibri" panose="020F0502020204030204" pitchFamily="34" charset="0"/>
                <a:cs typeface="Calibri" panose="020F0502020204030204" pitchFamily="34" charset="0"/>
              </a:rPr>
              <a:t>, что к северу от Дамаска. И вернул все имущество, возвратил и своего родственника Лота с его имуществом, а также женщин и народ.</a:t>
            </a:r>
          </a:p>
        </p:txBody>
      </p:sp>
      <p:sp>
        <p:nvSpPr>
          <p:cNvPr id="3" name="Google Shape;156;p6">
            <a:extLst>
              <a:ext uri="{FF2B5EF4-FFF2-40B4-BE49-F238E27FC236}">
                <a16:creationId xmlns:a16="http://schemas.microsoft.com/office/drawing/2014/main" id="{2AD4B011-4595-2032-F227-056C8197443D}"/>
              </a:ext>
            </a:extLst>
          </p:cNvPr>
          <p:cNvSpPr txBox="1"/>
          <p:nvPr/>
        </p:nvSpPr>
        <p:spPr>
          <a:xfrm>
            <a:off x="2286000" y="3878759"/>
            <a:ext cx="7743900" cy="338514"/>
          </a:xfrm>
          <a:prstGeom prst="rect">
            <a:avLst/>
          </a:prstGeom>
          <a:noFill/>
          <a:ln>
            <a:noFill/>
          </a:ln>
        </p:spPr>
        <p:txBody>
          <a:bodyPr spcFirstLastPara="1" wrap="square" lIns="91425" tIns="45700" rIns="91425" bIns="45700" anchor="t" anchorCtr="0">
            <a:spAutoFit/>
          </a:bodyPr>
          <a:lstStyle/>
          <a:p>
            <a:pPr marL="12700" marR="6350">
              <a:buSzPts val="1700"/>
            </a:pPr>
            <a:r>
              <a:rPr lang="ru-RU" sz="1600" b="1" kern="1200" dirty="0" err="1">
                <a:solidFill>
                  <a:srgbClr val="1A969B"/>
                </a:solidFill>
                <a:latin typeface="Calibri" panose="020F0502020204030204" pitchFamily="34" charset="0"/>
                <a:cs typeface="Calibri" panose="020F0502020204030204" pitchFamily="34" charset="0"/>
              </a:rPr>
              <a:t>Берешит</a:t>
            </a:r>
            <a:r>
              <a:rPr lang="ru-RU" sz="1600" b="1" kern="1200" dirty="0">
                <a:solidFill>
                  <a:srgbClr val="1A969B"/>
                </a:solidFill>
                <a:latin typeface="Calibri" panose="020F0502020204030204" pitchFamily="34" charset="0"/>
                <a:cs typeface="Calibri" panose="020F0502020204030204" pitchFamily="34" charset="0"/>
              </a:rPr>
              <a:t>, 14:15-16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p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63" name="Google Shape;163;p7"/>
          <p:cNvSpPr txBox="1"/>
          <p:nvPr/>
        </p:nvSpPr>
        <p:spPr>
          <a:xfrm>
            <a:off x="2286000" y="1498984"/>
            <a:ext cx="9144000" cy="5137107"/>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Спросили </a:t>
            </a:r>
            <a:r>
              <a:rPr lang="ru-RU" sz="2100" kern="1200" dirty="0" err="1">
                <a:solidFill>
                  <a:schemeClr val="dk1"/>
                </a:solidFill>
                <a:latin typeface="Calibri" panose="020F0502020204030204" pitchFamily="34" charset="0"/>
                <a:cs typeface="Calibri" panose="020F0502020204030204" pitchFamily="34" charset="0"/>
              </a:rPr>
              <a:t>Ога</a:t>
            </a:r>
            <a:r>
              <a:rPr lang="ru-RU" sz="2100" kern="1200" dirty="0">
                <a:solidFill>
                  <a:schemeClr val="dk1"/>
                </a:solidFill>
                <a:latin typeface="Calibri" panose="020F0502020204030204" pitchFamily="34" charset="0"/>
                <a:cs typeface="Calibri" panose="020F0502020204030204" pitchFamily="34" charset="0"/>
              </a:rPr>
              <a:t>: “Разве ты не говорил, что Авраам подобен бесплодному мулу, который не может иметь детей?” </a:t>
            </a:r>
            <a:r>
              <a:rPr lang="ru-RU" sz="2100" kern="1200" dirty="0" err="1">
                <a:solidFill>
                  <a:schemeClr val="dk1"/>
                </a:solidFill>
                <a:latin typeface="Calibri" panose="020F0502020204030204" pitchFamily="34" charset="0"/>
                <a:cs typeface="Calibri" panose="020F0502020204030204" pitchFamily="34" charset="0"/>
              </a:rPr>
              <a:t>Ог</a:t>
            </a:r>
            <a:r>
              <a:rPr lang="ru-RU" sz="2100" kern="1200" dirty="0">
                <a:solidFill>
                  <a:schemeClr val="dk1"/>
                </a:solidFill>
                <a:latin typeface="Calibri" panose="020F0502020204030204" pitchFamily="34" charset="0"/>
                <a:cs typeface="Calibri" panose="020F0502020204030204" pitchFamily="34" charset="0"/>
              </a:rPr>
              <a:t> ответил: “А какой у него дар? Разве не жалок он? Ведь если я положу свой палец на Ицхака, то раздавлю его”. Святой, благословен Он, ответил ему: “Почему ты пренебрегаешь даром Авраама? Клянусь твоей жизнью, ты увидишь тысячи тысяч и десятки тысяч его отпрысков и в конце ты падешь от их рук, как сказано: ‘Б-г сказал Моше: “Не бойся его, ибо Я отдал его и весь его народ в руки твои’</a:t>
            </a:r>
          </a:p>
        </p:txBody>
      </p:sp>
      <p:sp>
        <p:nvSpPr>
          <p:cNvPr id="164" name="Google Shape;164;p7"/>
          <p:cNvSpPr/>
          <p:nvPr/>
        </p:nvSpPr>
        <p:spPr>
          <a:xfrm rot="10800000" flipH="1">
            <a:off x="2286000" y="950144"/>
            <a:ext cx="1045508" cy="45600"/>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200" dirty="0">
              <a:solidFill>
                <a:schemeClr val="dk1"/>
              </a:solidFill>
              <a:latin typeface="Calibri"/>
              <a:ea typeface="Calibri"/>
              <a:cs typeface="Calibri"/>
              <a:sym typeface="Calibri"/>
            </a:endParaRPr>
          </a:p>
        </p:txBody>
      </p:sp>
      <p:sp>
        <p:nvSpPr>
          <p:cNvPr id="165" name="Google Shape;165;p7"/>
          <p:cNvSpPr txBox="1"/>
          <p:nvPr/>
        </p:nvSpPr>
        <p:spPr>
          <a:xfrm>
            <a:off x="2286000" y="509142"/>
            <a:ext cx="3753053"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4</a:t>
            </a:r>
            <a:endParaRPr lang="ru-RU" sz="2400" dirty="0">
              <a:solidFill>
                <a:schemeClr val="dk1"/>
              </a:solidFill>
              <a:latin typeface="Arial"/>
              <a:ea typeface="Arial"/>
              <a:cs typeface="Arial"/>
              <a:sym typeface="Arial"/>
            </a:endParaRPr>
          </a:p>
        </p:txBody>
      </p:sp>
      <p:sp>
        <p:nvSpPr>
          <p:cNvPr id="167" name="Google Shape;167;p7"/>
          <p:cNvSpPr txBox="1"/>
          <p:nvPr/>
        </p:nvSpPr>
        <p:spPr>
          <a:xfrm>
            <a:off x="2286000" y="1052061"/>
            <a:ext cx="7743900" cy="338514"/>
          </a:xfrm>
          <a:prstGeom prst="rect">
            <a:avLst/>
          </a:prstGeom>
          <a:noFill/>
          <a:ln>
            <a:noFill/>
          </a:ln>
        </p:spPr>
        <p:txBody>
          <a:bodyPr spcFirstLastPara="1" wrap="square" lIns="91425" tIns="45700" rIns="91425" bIns="45700" anchor="t" anchorCtr="0">
            <a:spAutoFit/>
          </a:bodyPr>
          <a:lstStyle/>
          <a:p>
            <a:pPr marL="12700" marR="6350">
              <a:buSzPts val="1700"/>
            </a:pPr>
            <a:r>
              <a:rPr lang="ru-RU" sz="1600" b="1" kern="1200" dirty="0" err="1">
                <a:solidFill>
                  <a:srgbClr val="1A969B"/>
                </a:solidFill>
                <a:latin typeface="Calibri" panose="020F0502020204030204" pitchFamily="34" charset="0"/>
                <a:cs typeface="Calibri" panose="020F0502020204030204" pitchFamily="34" charset="0"/>
              </a:rPr>
              <a:t>Берешит</a:t>
            </a:r>
            <a:r>
              <a:rPr lang="ru-RU" sz="1600" b="1" kern="1200" dirty="0">
                <a:solidFill>
                  <a:srgbClr val="1A969B"/>
                </a:solidFill>
                <a:latin typeface="Calibri" panose="020F0502020204030204" pitchFamily="34" charset="0"/>
                <a:cs typeface="Calibri" panose="020F0502020204030204" pitchFamily="34" charset="0"/>
              </a:rPr>
              <a:t> Раба, 53:10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8"/>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74" name="Google Shape;174;p8"/>
          <p:cNvSpPr txBox="1"/>
          <p:nvPr/>
        </p:nvSpPr>
        <p:spPr>
          <a:xfrm>
            <a:off x="2285029" y="854336"/>
            <a:ext cx="9144000" cy="4348558"/>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Один из аргументов против следования Торе еврейским народ звучит так: “ибо вы малочисленнее всех народов”. В этом аргументе есть два аспекта: (а) как можно требовать от меньшинства противостоять большинству? (б) даже когда меньшинство твердо стоит против большинства, единственное, чем они могут довольствоваться - это самосохранение. Какая же польза в противостоянии большинству, если в итоге всё равно останешься меньшинством?</a:t>
            </a:r>
          </a:p>
        </p:txBody>
      </p:sp>
      <p:sp>
        <p:nvSpPr>
          <p:cNvPr id="175" name="Google Shape;175;p8"/>
          <p:cNvSpPr/>
          <p:nvPr/>
        </p:nvSpPr>
        <p:spPr>
          <a:xfrm rot="10800000" flipH="1">
            <a:off x="2285029" y="533341"/>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100" dirty="0">
              <a:solidFill>
                <a:schemeClr val="dk1"/>
              </a:solidFill>
              <a:latin typeface="Calibri"/>
              <a:ea typeface="Calibri"/>
              <a:cs typeface="Calibri"/>
              <a:sym typeface="Calibri"/>
            </a:endParaRPr>
          </a:p>
        </p:txBody>
      </p:sp>
      <p:sp>
        <p:nvSpPr>
          <p:cNvPr id="176" name="Google Shape;176;p8"/>
          <p:cNvSpPr txBox="1">
            <a:spLocks noGrp="1"/>
          </p:cNvSpPr>
          <p:nvPr>
            <p:ph type="title"/>
          </p:nvPr>
        </p:nvSpPr>
        <p:spPr>
          <a:xfrm>
            <a:off x="2285030" y="206479"/>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lang="ru-RU" sz="2400" dirty="0">
              <a:solidFill>
                <a:srgbClr val="195E68"/>
              </a:solidFill>
              <a:latin typeface="Arial Black" panose="020B0A04020102020204" pitchFamily="34" charset="0"/>
              <a:cs typeface="Arial"/>
              <a:sym typeface="Arial"/>
            </a:endParaRPr>
          </a:p>
        </p:txBody>
      </p:sp>
      <p:sp>
        <p:nvSpPr>
          <p:cNvPr id="2" name="Google Shape;184;p9">
            <a:extLst>
              <a:ext uri="{FF2B5EF4-FFF2-40B4-BE49-F238E27FC236}">
                <a16:creationId xmlns:a16="http://schemas.microsoft.com/office/drawing/2014/main" id="{936BA10B-34CD-E857-0E18-2A55BE8C91C3}"/>
              </a:ext>
            </a:extLst>
          </p:cNvPr>
          <p:cNvSpPr txBox="1"/>
          <p:nvPr/>
        </p:nvSpPr>
        <p:spPr>
          <a:xfrm>
            <a:off x="2285029" y="3719233"/>
            <a:ext cx="9144000" cy="4956300"/>
          </a:xfrm>
          <a:prstGeom prst="rect">
            <a:avLst/>
          </a:prstGeom>
          <a:noFill/>
          <a:ln>
            <a:noFill/>
          </a:ln>
        </p:spPr>
        <p:txBody>
          <a:bodyPr spcFirstLastPara="1" wrap="square" lIns="0" tIns="11425" rIns="0" bIns="0" anchor="t" anchorCtr="0">
            <a:spAutoFit/>
          </a:bodyPr>
          <a:lstStyle/>
          <a:p>
            <a:pPr marL="12700" marR="6350" lvl="0" indent="0" algn="just" rtl="0">
              <a:lnSpc>
                <a:spcPct val="138888"/>
              </a:lnSpc>
              <a:spcBef>
                <a:spcPts val="0"/>
              </a:spcBef>
              <a:spcAft>
                <a:spcPts val="0"/>
              </a:spcAft>
              <a:buNone/>
            </a:pPr>
            <a:r>
              <a:rPr lang="ru-RU" sz="1800" dirty="0">
                <a:solidFill>
                  <a:srgbClr val="231F20"/>
                </a:solidFill>
              </a:rPr>
              <a:t>Подробнее</a:t>
            </a:r>
            <a:r>
              <a:rPr lang="ru-RU" sz="1800" dirty="0">
                <a:solidFill>
                  <a:srgbClr val="231F20"/>
                </a:solidFill>
                <a:latin typeface="Arial"/>
                <a:ea typeface="Arial"/>
                <a:cs typeface="Arial"/>
                <a:sym typeface="Arial"/>
              </a:rPr>
              <a:t>:</a:t>
            </a:r>
            <a:endParaRPr lang="ru-RU" dirty="0"/>
          </a:p>
          <a:p>
            <a:pPr marL="12700" marR="6350" lvl="0" indent="0" algn="just" rtl="0">
              <a:lnSpc>
                <a:spcPct val="138888"/>
              </a:lnSpc>
              <a:spcBef>
                <a:spcPts val="1290"/>
              </a:spcBef>
              <a:spcAft>
                <a:spcPts val="0"/>
              </a:spcAft>
              <a:buNone/>
            </a:pPr>
            <a:r>
              <a:rPr lang="ru-RU" sz="1800" dirty="0">
                <a:solidFill>
                  <a:srgbClr val="231F20"/>
                </a:solidFill>
              </a:rPr>
              <a:t>Еврейский народ, в первую очередь, является меньшинством в сравнении со всеми народами мира: “вы малочисленнее всех народов”. Еврейский народ не ищет новообращенных и не переживает, если их количество не приумножается и они остаются “малочисленнее всех народов”.</a:t>
            </a:r>
          </a:p>
          <a:p>
            <a:pPr marL="12700" marR="6350" lvl="0" indent="0" algn="just" rtl="0">
              <a:lnSpc>
                <a:spcPct val="138888"/>
              </a:lnSpc>
              <a:spcBef>
                <a:spcPts val="1290"/>
              </a:spcBef>
              <a:spcAft>
                <a:spcPts val="0"/>
              </a:spcAft>
              <a:buNone/>
            </a:pPr>
            <a:r>
              <a:rPr lang="ru-RU" sz="1800" dirty="0">
                <a:solidFill>
                  <a:srgbClr val="231F20"/>
                </a:solidFill>
              </a:rPr>
              <a:t>В Талмуде говорится, что “Б-г рассеял еврейский народ среди других народов только для того, чтобы к ним присоединились геры (обращенные)”.</a:t>
            </a:r>
          </a:p>
        </p:txBody>
      </p:sp>
      <p:sp>
        <p:nvSpPr>
          <p:cNvPr id="3" name="Google Shape;186;p9">
            <a:extLst>
              <a:ext uri="{FF2B5EF4-FFF2-40B4-BE49-F238E27FC236}">
                <a16:creationId xmlns:a16="http://schemas.microsoft.com/office/drawing/2014/main" id="{0697E1BC-B091-4AE0-3406-A76BCA532038}"/>
              </a:ext>
            </a:extLst>
          </p:cNvPr>
          <p:cNvSpPr txBox="1"/>
          <p:nvPr/>
        </p:nvSpPr>
        <p:spPr>
          <a:xfrm>
            <a:off x="2285031" y="3293797"/>
            <a:ext cx="8205900" cy="325069"/>
          </a:xfrm>
          <a:prstGeom prst="rect">
            <a:avLst/>
          </a:prstGeom>
          <a:noFill/>
          <a:ln>
            <a:noFill/>
          </a:ln>
        </p:spPr>
        <p:txBody>
          <a:bodyPr spcFirstLastPara="1" wrap="square" lIns="0" tIns="17125" rIns="0" bIns="0" anchor="t" anchorCtr="0">
            <a:spAutoFit/>
          </a:bodyPr>
          <a:lstStyle/>
          <a:p>
            <a:pPr marL="12700" marR="6350" lvl="0" indent="0">
              <a:buSzPts val="1700"/>
              <a:buFont typeface="Arial"/>
              <a:buNone/>
            </a:pPr>
            <a:r>
              <a:rPr lang="ru-RU" sz="2000" b="1" kern="1200" dirty="0">
                <a:solidFill>
                  <a:srgbClr val="1A969B"/>
                </a:solidFill>
                <a:latin typeface="Calibri" panose="020F0502020204030204" pitchFamily="34" charset="0"/>
                <a:cs typeface="Calibri" panose="020F0502020204030204" pitchFamily="34" charset="0"/>
              </a:rPr>
              <a:t>Игра чисел</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Google Shape;192;p1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93" name="Google Shape;193;p10"/>
          <p:cNvSpPr txBox="1"/>
          <p:nvPr/>
        </p:nvSpPr>
        <p:spPr>
          <a:xfrm>
            <a:off x="2286000" y="103417"/>
            <a:ext cx="9144000" cy="3954283"/>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Хасидизм разъясняет, что это не может относиться к новообращенным в буквальном смысле, ведь число примкнувших к еврейскому народу незначительно по сравнению с числом евреев в изгнании.</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Скорее, это высказывание Талмуда подразумевает соблюдение Торы и заповедей посредством физического в мире, когда оно обращается в духовное. Сродни этому и обращение прозелита, когда берут физическое, не связанное внутренне с евреями и иудаизмом (мудрецы учат, что Яаков и </a:t>
            </a:r>
            <a:r>
              <a:rPr lang="ru-RU" sz="2100" kern="1200" dirty="0" err="1">
                <a:solidFill>
                  <a:schemeClr val="dk1"/>
                </a:solidFill>
                <a:latin typeface="Calibri" panose="020F0502020204030204" pitchFamily="34" charset="0"/>
                <a:cs typeface="Calibri" panose="020F0502020204030204" pitchFamily="34" charset="0"/>
              </a:rPr>
              <a:t>Эсав</a:t>
            </a:r>
            <a:r>
              <a:rPr lang="ru-RU" sz="2100" kern="1200" dirty="0">
                <a:solidFill>
                  <a:schemeClr val="dk1"/>
                </a:solidFill>
                <a:latin typeface="Calibri" panose="020F0502020204030204" pitchFamily="34" charset="0"/>
                <a:cs typeface="Calibri" panose="020F0502020204030204" pitchFamily="34" charset="0"/>
              </a:rPr>
              <a:t> поделили мир между собой. И </a:t>
            </a:r>
            <a:r>
              <a:rPr lang="ru-RU" sz="2100" kern="1200" dirty="0" err="1">
                <a:solidFill>
                  <a:schemeClr val="dk1"/>
                </a:solidFill>
                <a:latin typeface="Calibri" panose="020F0502020204030204" pitchFamily="34" charset="0"/>
                <a:cs typeface="Calibri" panose="020F0502020204030204" pitchFamily="34" charset="0"/>
              </a:rPr>
              <a:t>Эсав</a:t>
            </a:r>
            <a:r>
              <a:rPr lang="ru-RU" sz="2100" kern="1200" dirty="0">
                <a:solidFill>
                  <a:schemeClr val="dk1"/>
                </a:solidFill>
                <a:latin typeface="Calibri" panose="020F0502020204030204" pitchFamily="34" charset="0"/>
                <a:cs typeface="Calibri" panose="020F0502020204030204" pitchFamily="34" charset="0"/>
              </a:rPr>
              <a:t> взял себе физический мир, а Яаков — духовный, мир грядущий — и превращение его в нечто еврейское).</a:t>
            </a:r>
          </a:p>
          <a:p>
            <a:pPr marL="12700" marR="5080" indent="0" algn="just">
              <a:lnSpc>
                <a:spcPct val="121500"/>
              </a:lnSpc>
              <a:buSzPts val="1800"/>
              <a:buFont typeface="Arial"/>
              <a:buNone/>
            </a:pPr>
            <a:endParaRPr lang="ru-RU" sz="2100" kern="1200" dirty="0">
              <a:solidFill>
                <a:schemeClr val="dk1"/>
              </a:solidFill>
              <a:latin typeface="Calibri" panose="020F0502020204030204" pitchFamily="34" charset="0"/>
              <a:cs typeface="Calibri" panose="020F0502020204030204" pitchFamily="34" charset="0"/>
            </a:endParaRPr>
          </a:p>
        </p:txBody>
      </p:sp>
      <p:sp>
        <p:nvSpPr>
          <p:cNvPr id="2" name="Google Shape;201;p11">
            <a:extLst>
              <a:ext uri="{FF2B5EF4-FFF2-40B4-BE49-F238E27FC236}">
                <a16:creationId xmlns:a16="http://schemas.microsoft.com/office/drawing/2014/main" id="{BFF22EE6-E69E-65C6-6381-01CA7EB242AC}"/>
              </a:ext>
            </a:extLst>
          </p:cNvPr>
          <p:cNvSpPr txBox="1"/>
          <p:nvPr/>
        </p:nvSpPr>
        <p:spPr>
          <a:xfrm>
            <a:off x="2282894" y="4161117"/>
            <a:ext cx="9144000" cy="2771459"/>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Более того, для каждого еврея количество времени, посвященное духовному, мало в сравнении со временем, затраченным на физическое.</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О наших праотцах мудрецы говорят: “Патриархи — это Б-</a:t>
            </a:r>
            <a:r>
              <a:rPr lang="ru-RU" sz="2100" kern="1200" dirty="0" err="1">
                <a:solidFill>
                  <a:schemeClr val="dk1"/>
                </a:solidFill>
                <a:latin typeface="Calibri" panose="020F0502020204030204" pitchFamily="34" charset="0"/>
                <a:cs typeface="Calibri" panose="020F0502020204030204" pitchFamily="34" charset="0"/>
              </a:rPr>
              <a:t>жественная</a:t>
            </a:r>
            <a:r>
              <a:rPr lang="ru-RU" sz="2100" kern="1200" dirty="0">
                <a:solidFill>
                  <a:schemeClr val="dk1"/>
                </a:solidFill>
                <a:latin typeface="Calibri" panose="020F0502020204030204" pitchFamily="34" charset="0"/>
                <a:cs typeface="Calibri" panose="020F0502020204030204" pitchFamily="34" charset="0"/>
              </a:rPr>
              <a:t> колесница”. Основоположник Хабада, </a:t>
            </a:r>
            <a:r>
              <a:rPr lang="ru-RU" sz="2100" kern="1200" dirty="0" err="1">
                <a:solidFill>
                  <a:schemeClr val="dk1"/>
                </a:solidFill>
                <a:latin typeface="Calibri" panose="020F0502020204030204" pitchFamily="34" charset="0"/>
                <a:cs typeface="Calibri" panose="020F0502020204030204" pitchFamily="34" charset="0"/>
              </a:rPr>
              <a:t>Алтер</a:t>
            </a:r>
            <a:r>
              <a:rPr lang="ru-RU" sz="2100" kern="1200" dirty="0">
                <a:solidFill>
                  <a:schemeClr val="dk1"/>
                </a:solidFill>
                <a:latin typeface="Calibri" panose="020F0502020204030204" pitchFamily="34" charset="0"/>
                <a:cs typeface="Calibri" panose="020F0502020204030204" pitchFamily="34" charset="0"/>
              </a:rPr>
              <a:t> Ребе, объясняет в Тании, что “все их органы были полностью святы и отделены от мирских забот, и на протяжении всей своей жизни они служили колесницей лишь для Высшей воли”. А в другом хасидском труде добавляется: “даже во время сна”. </a:t>
            </a:r>
          </a:p>
        </p:txBody>
      </p:sp>
      <p:sp>
        <p:nvSpPr>
          <p:cNvPr id="3" name="Google Shape;203;p11">
            <a:extLst>
              <a:ext uri="{FF2B5EF4-FFF2-40B4-BE49-F238E27FC236}">
                <a16:creationId xmlns:a16="http://schemas.microsoft.com/office/drawing/2014/main" id="{E81EB431-5E49-F523-14C9-D8667AF46306}"/>
              </a:ext>
            </a:extLst>
          </p:cNvPr>
          <p:cNvSpPr txBox="1"/>
          <p:nvPr/>
        </p:nvSpPr>
        <p:spPr>
          <a:xfrm>
            <a:off x="2282894" y="3836048"/>
            <a:ext cx="8205900" cy="325069"/>
          </a:xfrm>
          <a:prstGeom prst="rect">
            <a:avLst/>
          </a:prstGeom>
          <a:noFill/>
          <a:ln>
            <a:noFill/>
          </a:ln>
        </p:spPr>
        <p:txBody>
          <a:bodyPr spcFirstLastPara="1" wrap="square" lIns="0" tIns="17125" rIns="0" bIns="0" anchor="t" anchorCtr="0">
            <a:spAutoFit/>
          </a:bodyPr>
          <a:lstStyle/>
          <a:p>
            <a:pPr marL="12700" marR="6350">
              <a:buSzPts val="1700"/>
            </a:pPr>
            <a:r>
              <a:rPr lang="ru-RU" sz="2000" b="1" kern="1200" dirty="0">
                <a:solidFill>
                  <a:srgbClr val="1A969B"/>
                </a:solidFill>
                <a:latin typeface="Calibri" panose="020F0502020204030204" pitchFamily="34" charset="0"/>
                <a:cs typeface="Calibri" panose="020F0502020204030204" pitchFamily="34" charset="0"/>
              </a:rPr>
              <a:t>Разрыв между физическим и духовным временем</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1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20" name="Google Shape;220;p13"/>
          <p:cNvSpPr txBox="1"/>
          <p:nvPr/>
        </p:nvSpPr>
        <p:spPr>
          <a:xfrm>
            <a:off x="2286000" y="422183"/>
            <a:ext cx="9144000" cy="11051225"/>
          </a:xfrm>
          <a:prstGeom prst="rect">
            <a:avLst/>
          </a:prstGeom>
          <a:noFill/>
          <a:ln>
            <a:noFill/>
          </a:ln>
        </p:spPr>
        <p:txBody>
          <a:bodyPr spcFirstLastPara="1" wrap="square" lIns="0" tIns="11425" rIns="0" bIns="0" anchor="t" anchorCtr="0">
            <a:spAutoFit/>
          </a:bodyPr>
          <a:lstStyle/>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Это показывает, что еврей может достичь такого состояния, при котором даже во сне — когда его жизненная сила отдаляется от тела и остается лишь ее отголосок — он все еще “колесница” для Б-</a:t>
            </a:r>
            <a:r>
              <a:rPr lang="ru-RU" sz="2100" kern="1200" dirty="0" err="1">
                <a:solidFill>
                  <a:schemeClr val="dk1"/>
                </a:solidFill>
                <a:latin typeface="Calibri" panose="020F0502020204030204" pitchFamily="34" charset="0"/>
                <a:cs typeface="Calibri" panose="020F0502020204030204" pitchFamily="34" charset="0"/>
              </a:rPr>
              <a:t>жественности</a:t>
            </a:r>
            <a:r>
              <a:rPr lang="ru-RU" sz="2100" kern="1200" dirty="0">
                <a:solidFill>
                  <a:schemeClr val="dk1"/>
                </a:solidFill>
                <a:latin typeface="Calibri" panose="020F0502020204030204" pitchFamily="34" charset="0"/>
                <a:cs typeface="Calibri" panose="020F0502020204030204" pitchFamily="34" charset="0"/>
              </a:rPr>
              <a:t>, чья сущностью </a:t>
            </a:r>
            <a:r>
              <a:rPr lang="ru-RU" sz="2100" kern="1200" dirty="0" err="1">
                <a:solidFill>
                  <a:schemeClr val="dk1"/>
                </a:solidFill>
                <a:latin typeface="Calibri" panose="020F0502020204030204" pitchFamily="34" charset="0"/>
                <a:cs typeface="Calibri" panose="020F0502020204030204" pitchFamily="34" charset="0"/>
              </a:rPr>
              <a:t>являетсяь</a:t>
            </a:r>
            <a:r>
              <a:rPr lang="ru-RU" sz="2100" kern="1200" dirty="0">
                <a:solidFill>
                  <a:schemeClr val="dk1"/>
                </a:solidFill>
                <a:latin typeface="Calibri" panose="020F0502020204030204" pitchFamily="34" charset="0"/>
                <a:cs typeface="Calibri" panose="020F0502020204030204" pitchFamily="34" charset="0"/>
              </a:rPr>
              <a:t> духовность и святость. Но реальность такова, что мы не пребываем в таком возвышенном состоянии, и наши духовные устремления являются куда меньшими по сравнению с материальными.</a:t>
            </a:r>
          </a:p>
          <a:p>
            <a:pPr marL="12700" marR="5080" lvl="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Это особенно верно во времена нашего изгнания, великого материального и непреодолимого мрака, который является отражением мрака духовного. В этом мрачном состоянии изгнания духовные вещи, безусловно, малочисленны по сравнению с материальными.</a:t>
            </a:r>
          </a:p>
          <a:p>
            <a:pPr marL="12700" marR="5080" lvl="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И возникает вопрос: поскольку мы “малочисленнее всех народов”, и даже на личном уровне духовность в нашей жизни занимает меньше места, в чем смысл борьбы за соблюдение Торы и заповедей, учитывая, что в конечном итоге мы остаемся меньшинством против большинства?</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7" name="Google Shape;227;p1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28" name="Google Shape;228;p14"/>
          <p:cNvSpPr txBox="1"/>
          <p:nvPr/>
        </p:nvSpPr>
        <p:spPr>
          <a:xfrm>
            <a:off x="425528" y="331995"/>
            <a:ext cx="6486988" cy="755956"/>
          </a:xfrm>
          <a:prstGeom prst="rect">
            <a:avLst/>
          </a:prstGeom>
          <a:noFill/>
          <a:ln>
            <a:noFill/>
          </a:ln>
        </p:spPr>
        <p:txBody>
          <a:bodyPr spcFirstLastPara="1" wrap="square" lIns="0" tIns="17125" rIns="0" bIns="0" anchor="t" anchorCtr="0">
            <a:spAutoFit/>
          </a:bodyPr>
          <a:lstStyle/>
          <a:p>
            <a:pPr marL="12700" lvl="1">
              <a:buSzPts val="3200"/>
            </a:pPr>
            <a:r>
              <a:rPr lang="ru-RU" sz="4800" b="1" kern="1200" dirty="0">
                <a:solidFill>
                  <a:srgbClr val="1B969B"/>
                </a:solidFill>
                <a:latin typeface="Arial Black" panose="020B0A04020102020204" pitchFamily="34" charset="0"/>
              </a:rPr>
              <a:t>Б. </a:t>
            </a:r>
            <a:r>
              <a:rPr lang="iw-IL" sz="4800" b="1" kern="1200" dirty="0" err="1">
                <a:solidFill>
                  <a:srgbClr val="1B969B"/>
                </a:solidFill>
                <a:latin typeface="Arial Black" panose="020B0A04020102020204" pitchFamily="34" charset="0"/>
              </a:rPr>
              <a:t>Размер</a:t>
            </a:r>
            <a:r>
              <a:rPr lang="iw-IL" sz="4800" b="1" kern="1200" dirty="0">
                <a:solidFill>
                  <a:srgbClr val="1B969B"/>
                </a:solidFill>
                <a:latin typeface="Arial Black" panose="020B0A04020102020204" pitchFamily="34" charset="0"/>
              </a:rPr>
              <a:t> </a:t>
            </a:r>
            <a:r>
              <a:rPr lang="iw-IL" sz="4800" b="1" kern="1200" dirty="0" err="1">
                <a:solidFill>
                  <a:srgbClr val="1B969B"/>
                </a:solidFill>
                <a:latin typeface="Arial Black" panose="020B0A04020102020204" pitchFamily="34" charset="0"/>
              </a:rPr>
              <a:t>атома</a:t>
            </a:r>
            <a:endParaRPr sz="4800" b="1" kern="1200" dirty="0">
              <a:solidFill>
                <a:srgbClr val="1B969B"/>
              </a:solidFill>
              <a:latin typeface="Arial Black" panose="020B0A04020102020204" pitchFamily="34" charset="0"/>
            </a:endParaRPr>
          </a:p>
        </p:txBody>
      </p:sp>
      <p:sp>
        <p:nvSpPr>
          <p:cNvPr id="229" name="Google Shape;229;p14"/>
          <p:cNvSpPr txBox="1"/>
          <p:nvPr/>
        </p:nvSpPr>
        <p:spPr>
          <a:xfrm>
            <a:off x="9646231" y="5729800"/>
            <a:ext cx="1762795"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iw-IL" sz="1400">
                <a:solidFill>
                  <a:schemeClr val="lt1"/>
                </a:solidFill>
                <a:latin typeface="Arial"/>
                <a:ea typeface="Arial"/>
                <a:cs typeface="Arial"/>
                <a:sym typeface="Arial"/>
              </a:rPr>
              <a:t>Simchat Torah</a:t>
            </a:r>
            <a:endParaRPr/>
          </a:p>
        </p:txBody>
      </p:sp>
      <p:grpSp>
        <p:nvGrpSpPr>
          <p:cNvPr id="230" name="Google Shape;230;p14"/>
          <p:cNvGrpSpPr/>
          <p:nvPr/>
        </p:nvGrpSpPr>
        <p:grpSpPr>
          <a:xfrm>
            <a:off x="9646231" y="5640682"/>
            <a:ext cx="1762800" cy="486015"/>
            <a:chOff x="9646231" y="5640682"/>
            <a:chExt cx="1762800" cy="486015"/>
          </a:xfrm>
        </p:grpSpPr>
        <p:sp>
          <p:nvSpPr>
            <p:cNvPr id="231" name="Google Shape;231;p14"/>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232" name="Google Shape;232;p14"/>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iw-IL">
                  <a:solidFill>
                    <a:schemeClr val="lt1"/>
                  </a:solidFill>
                </a:rPr>
                <a:t>Лех</a:t>
              </a:r>
              <a:r>
                <a:rPr lang="iw-IL" sz="1400">
                  <a:solidFill>
                    <a:schemeClr val="lt1"/>
                  </a:solidFill>
                  <a:latin typeface="Arial"/>
                  <a:ea typeface="Arial"/>
                  <a:cs typeface="Arial"/>
                  <a:sym typeface="Arial"/>
                </a:rPr>
                <a:t> </a:t>
              </a:r>
              <a:r>
                <a:rPr lang="iw-IL">
                  <a:solidFill>
                    <a:schemeClr val="lt1"/>
                  </a:solidFill>
                </a:rPr>
                <a:t>Леха</a:t>
              </a:r>
              <a:endParaRPr sz="1400">
                <a:solidFill>
                  <a:schemeClr val="lt1"/>
                </a:solidFill>
                <a:latin typeface="Arial"/>
                <a:ea typeface="Arial"/>
                <a:cs typeface="Arial"/>
                <a:sym typeface="Arial"/>
              </a:endParaRPr>
            </a:p>
          </p:txBody>
        </p:sp>
      </p:grpSp>
      <p:grpSp>
        <p:nvGrpSpPr>
          <p:cNvPr id="2" name="קבוצה 1">
            <a:extLst>
              <a:ext uri="{FF2B5EF4-FFF2-40B4-BE49-F238E27FC236}">
                <a16:creationId xmlns:a16="http://schemas.microsoft.com/office/drawing/2014/main" id="{E6929134-06E0-366D-7058-097A31BE29B7}"/>
              </a:ext>
            </a:extLst>
          </p:cNvPr>
          <p:cNvGrpSpPr/>
          <p:nvPr/>
        </p:nvGrpSpPr>
        <p:grpSpPr>
          <a:xfrm>
            <a:off x="8051469" y="3194462"/>
            <a:ext cx="4771451" cy="4180774"/>
            <a:chOff x="8051469" y="3194462"/>
            <a:chExt cx="4771451" cy="4180774"/>
          </a:xfrm>
        </p:grpSpPr>
        <p:grpSp>
          <p:nvGrpSpPr>
            <p:cNvPr id="3" name="קבוצה 2">
              <a:extLst>
                <a:ext uri="{FF2B5EF4-FFF2-40B4-BE49-F238E27FC236}">
                  <a16:creationId xmlns:a16="http://schemas.microsoft.com/office/drawing/2014/main" id="{163DDB66-2D94-8F88-C389-30AC1B969CC7}"/>
                </a:ext>
              </a:extLst>
            </p:cNvPr>
            <p:cNvGrpSpPr/>
            <p:nvPr/>
          </p:nvGrpSpPr>
          <p:grpSpPr>
            <a:xfrm>
              <a:off x="8051469" y="3194462"/>
              <a:ext cx="4771451" cy="4180774"/>
              <a:chOff x="6723019" y="2352675"/>
              <a:chExt cx="5999696" cy="4913200"/>
            </a:xfrm>
          </p:grpSpPr>
          <p:grpSp>
            <p:nvGrpSpPr>
              <p:cNvPr id="5" name="קבוצה 4">
                <a:extLst>
                  <a:ext uri="{FF2B5EF4-FFF2-40B4-BE49-F238E27FC236}">
                    <a16:creationId xmlns:a16="http://schemas.microsoft.com/office/drawing/2014/main" id="{79341B60-E7E6-0633-FDBE-6559D119E398}"/>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24421DA4-2631-0E88-093E-623DC2286030}"/>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ru-RU" dirty="0"/>
                </a:p>
              </p:txBody>
            </p:sp>
            <p:grpSp>
              <p:nvGrpSpPr>
                <p:cNvPr id="8" name="קבוצה 7">
                  <a:extLst>
                    <a:ext uri="{FF2B5EF4-FFF2-40B4-BE49-F238E27FC236}">
                      <a16:creationId xmlns:a16="http://schemas.microsoft.com/office/drawing/2014/main" id="{E8A7F9C4-FB1E-E7FC-1C62-CFD6755AEF25}"/>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C1BEFAE4-420B-0553-C26B-CCC8D402337B}"/>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ru-RU" dirty="0"/>
                  </a:p>
                </p:txBody>
              </p:sp>
              <p:pic>
                <p:nvPicPr>
                  <p:cNvPr id="10" name="תמונה 9" descr="תמונה שמכילה טקסט, גופן, צילום מסך, גרפיקה">
                    <a:extLst>
                      <a:ext uri="{FF2B5EF4-FFF2-40B4-BE49-F238E27FC236}">
                        <a16:creationId xmlns:a16="http://schemas.microsoft.com/office/drawing/2014/main" id="{E8DD2E57-22E8-C99B-2CE7-4A18816DA0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sp>
            <p:nvSpPr>
              <p:cNvPr id="6" name="Google Shape;91;p1">
                <a:extLst>
                  <a:ext uri="{FF2B5EF4-FFF2-40B4-BE49-F238E27FC236}">
                    <a16:creationId xmlns:a16="http://schemas.microsoft.com/office/drawing/2014/main" id="{AC253D36-6A89-65F0-1E03-DC678CEAE70B}"/>
                  </a:ext>
                </a:extLst>
              </p:cNvPr>
              <p:cNvSpPr/>
              <p:nvPr/>
            </p:nvSpPr>
            <p:spPr>
              <a:xfrm>
                <a:off x="9703517" y="5794659"/>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lang="ru-RU" sz="1600" b="0" i="0" u="none" strike="noStrike" cap="none" dirty="0">
                  <a:solidFill>
                    <a:schemeClr val="lt1"/>
                  </a:solidFill>
                  <a:latin typeface="Calibri"/>
                  <a:ea typeface="Calibri"/>
                  <a:cs typeface="Calibri"/>
                  <a:sym typeface="Calibri"/>
                </a:endParaRPr>
              </a:p>
            </p:txBody>
          </p:sp>
        </p:grpSp>
        <p:sp>
          <p:nvSpPr>
            <p:cNvPr id="4" name="Google Shape;92;p1">
              <a:extLst>
                <a:ext uri="{FF2B5EF4-FFF2-40B4-BE49-F238E27FC236}">
                  <a16:creationId xmlns:a16="http://schemas.microsoft.com/office/drawing/2014/main" id="{F4027F31-49EC-E5DD-9482-84B8E12F78CD}"/>
                </a:ext>
              </a:extLst>
            </p:cNvPr>
            <p:cNvSpPr txBox="1"/>
            <p:nvPr/>
          </p:nvSpPr>
          <p:spPr>
            <a:xfrm>
              <a:off x="10176550" y="6149413"/>
              <a:ext cx="1892430" cy="307736"/>
            </a:xfrm>
            <a:prstGeom prst="rect">
              <a:avLst/>
            </a:prstGeom>
            <a:noFill/>
            <a:ln>
              <a:noFill/>
            </a:ln>
          </p:spPr>
          <p:txBody>
            <a:bodyPr spcFirstLastPara="1" wrap="square" lIns="91425" tIns="45700" rIns="91425" bIns="45700" anchor="t" anchorCtr="0">
              <a:spAutoFit/>
            </a:bodyPr>
            <a:lstStyle/>
            <a:p>
              <a:pPr algn="ctr"/>
              <a:r>
                <a:rPr lang="ru-RU" dirty="0">
                  <a:solidFill>
                    <a:schemeClr val="lt1"/>
                  </a:solidFill>
                </a:rPr>
                <a:t>Лех-Леха</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1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39" name="Google Shape;239;p15"/>
          <p:cNvSpPr txBox="1"/>
          <p:nvPr/>
        </p:nvSpPr>
        <p:spPr>
          <a:xfrm>
            <a:off x="2285029" y="665837"/>
            <a:ext cx="9144000" cy="6319930"/>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А ответ можно найти в научных открытиях последнего времени, касающихся атома.</a:t>
            </a:r>
          </a:p>
          <a:p>
            <a:pPr marL="12700" marR="5080" lvl="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В прежние времена было принято считать, что количество конечно, а качество пропорционально конечным пределам количества. В результате, чтобы достичь мощного эффекта, требуется огромное количество.</a:t>
            </a:r>
          </a:p>
          <a:p>
            <a:pPr marL="12700" marR="5080" lvl="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Однако в последние годы ученые выяснили, что оно не является определяющим, и нет необходимости в огромных количествах.</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Главное же — раскрыть качество, заложенное в количестве, проявить энергию, скрытую в количестве, и тогда даже мизерное количество может дать внушительные результаты.</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Недавнее открытие заключается в том, что расщепление атома на мельчайшие частицы может дать достаточно энергии для получения результатов, которые, как ранее считалось, требуют огромного количества материи.</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Это означает, что определяющим здесь является не количество вещества, а максимально эффективное использование качества, которое можно найти даже в минимальном количестве.</a:t>
            </a:r>
          </a:p>
        </p:txBody>
      </p:sp>
      <p:sp>
        <p:nvSpPr>
          <p:cNvPr id="240" name="Google Shape;240;p15"/>
          <p:cNvSpPr/>
          <p:nvPr/>
        </p:nvSpPr>
        <p:spPr>
          <a:xfrm rot="10800000" flipH="1">
            <a:off x="2285029" y="243737"/>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100" dirty="0">
              <a:solidFill>
                <a:schemeClr val="dk1"/>
              </a:solidFill>
              <a:latin typeface="Calibri"/>
              <a:ea typeface="Calibri"/>
              <a:cs typeface="Calibri"/>
              <a:sym typeface="Calibri"/>
            </a:endParaRPr>
          </a:p>
        </p:txBody>
      </p:sp>
      <p:sp>
        <p:nvSpPr>
          <p:cNvPr id="241" name="Google Shape;241;p15"/>
          <p:cNvSpPr txBox="1">
            <a:spLocks noGrp="1"/>
          </p:cNvSpPr>
          <p:nvPr>
            <p:ph type="title"/>
          </p:nvPr>
        </p:nvSpPr>
        <p:spPr>
          <a:xfrm>
            <a:off x="2285030" y="0"/>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ru-RU" sz="2400" dirty="0">
                <a:solidFill>
                  <a:srgbClr val="195E68"/>
                </a:solidFill>
                <a:latin typeface="Arial Black" panose="020B0A04020102020204" pitchFamily="34" charset="0"/>
                <a:cs typeface="Arial"/>
                <a:sym typeface="Arial"/>
              </a:rPr>
              <a:t>Ребе</a:t>
            </a:r>
            <a:endParaRPr lang="ru-RU" sz="2400" dirty="0">
              <a:latin typeface="Arial"/>
              <a:ea typeface="Arial"/>
              <a:cs typeface="Arial"/>
              <a:sym typeface="Arial"/>
            </a:endParaRPr>
          </a:p>
        </p:txBody>
      </p:sp>
      <p:sp>
        <p:nvSpPr>
          <p:cNvPr id="243" name="Google Shape;243;p15"/>
          <p:cNvSpPr txBox="1"/>
          <p:nvPr/>
        </p:nvSpPr>
        <p:spPr>
          <a:xfrm>
            <a:off x="2285029" y="370748"/>
            <a:ext cx="8205900" cy="325069"/>
          </a:xfrm>
          <a:prstGeom prst="rect">
            <a:avLst/>
          </a:prstGeom>
          <a:noFill/>
          <a:ln>
            <a:noFill/>
          </a:ln>
        </p:spPr>
        <p:txBody>
          <a:bodyPr spcFirstLastPara="1" wrap="square" lIns="0" tIns="17125" rIns="0" bIns="0" anchor="t" anchorCtr="0">
            <a:spAutoFit/>
          </a:bodyPr>
          <a:lstStyle/>
          <a:p>
            <a:pPr marL="12700" marR="6350" lvl="0" indent="0">
              <a:buSzPts val="1700"/>
              <a:buFont typeface="Arial"/>
              <a:buNone/>
            </a:pPr>
            <a:r>
              <a:rPr lang="ru-RU" sz="2000" b="1" kern="1200" dirty="0">
                <a:solidFill>
                  <a:srgbClr val="1A969B"/>
                </a:solidFill>
                <a:latin typeface="Calibri" panose="020F0502020204030204" pitchFamily="34" charset="0"/>
                <a:cs typeface="Calibri" panose="020F0502020204030204" pitchFamily="34" charset="0"/>
              </a:rPr>
              <a:t>Качество превыше всего</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pic>
        <p:nvPicPr>
          <p:cNvPr id="257" name="Google Shape;257;p1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58" name="Google Shape;258;p17"/>
          <p:cNvSpPr txBox="1"/>
          <p:nvPr/>
        </p:nvSpPr>
        <p:spPr>
          <a:xfrm>
            <a:off x="2286000" y="583800"/>
            <a:ext cx="9144000" cy="9868402"/>
          </a:xfrm>
          <a:prstGeom prst="rect">
            <a:avLst/>
          </a:prstGeom>
          <a:noFill/>
          <a:ln>
            <a:noFill/>
          </a:ln>
        </p:spPr>
        <p:txBody>
          <a:bodyPr spcFirstLastPara="1" wrap="square" lIns="0" tIns="11425" rIns="0" bIns="0" anchor="t" anchorCtr="0">
            <a:spAutoFit/>
          </a:bodyPr>
          <a:lstStyle/>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Более того, такое использование становится возможным благодаря расщеплению вещества на частицы, которые еще более малы. Расщепление приводит материю к аннигиляции — лишает ее сущности. И именно это позволяет мизерному количеству вещества произвести колоссальные изменения в мире.</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Это открытие было сделано светскими учеными, и его первое использование привело к уничтожению и разрушению. Однако со временем оно, несомненно, будет применяться в благих и конструктивных целях.</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В любом случае, мы уже можем извлечь урок из вышесказанного:</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Не следует впадать в уныние от того факта, что мы “малочисленнее всех народов”. Осознав силу, скрытую в этой мнимой малости — самоотверженность, отречение от своего эго, подобно расщеплению атома — минимальное количество, фактически один атом, может преобразить целый город и завоевать целый мир.</a:t>
            </a:r>
          </a:p>
          <a:p>
            <a:pPr marL="12700" marR="5080" algn="just">
              <a:lnSpc>
                <a:spcPct val="121500"/>
              </a:lnSpc>
              <a:buSzPts val="1800"/>
            </a:pPr>
            <a:endParaRPr lang="ru-RU" sz="2100" kern="1200" dirty="0">
              <a:solidFill>
                <a:schemeClr val="dk1"/>
              </a:solidFill>
              <a:latin typeface="Calibri" panose="020F0502020204030204" pitchFamily="34" charset="0"/>
              <a:cs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p1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74" name="Google Shape;274;p19"/>
          <p:cNvSpPr txBox="1"/>
          <p:nvPr/>
        </p:nvSpPr>
        <p:spPr>
          <a:xfrm>
            <a:off x="2286000" y="173313"/>
            <a:ext cx="8205900" cy="325069"/>
          </a:xfrm>
          <a:prstGeom prst="rect">
            <a:avLst/>
          </a:prstGeom>
          <a:noFill/>
          <a:ln>
            <a:noFill/>
          </a:ln>
        </p:spPr>
        <p:txBody>
          <a:bodyPr spcFirstLastPara="1" wrap="square" lIns="0" tIns="17125" rIns="0" bIns="0" anchor="t" anchorCtr="0">
            <a:spAutoFit/>
          </a:bodyPr>
          <a:lstStyle/>
          <a:p>
            <a:pPr marL="12700" marR="6350">
              <a:buSzPts val="1700"/>
            </a:pPr>
            <a:r>
              <a:rPr lang="ru-RU" sz="2000" b="1" kern="1200" dirty="0">
                <a:solidFill>
                  <a:srgbClr val="1A969B"/>
                </a:solidFill>
                <a:latin typeface="Calibri" panose="020F0502020204030204" pitchFamily="34" charset="0"/>
                <a:cs typeface="Calibri" panose="020F0502020204030204" pitchFamily="34" charset="0"/>
              </a:rPr>
              <a:t>Авраам против всех остальных</a:t>
            </a:r>
          </a:p>
        </p:txBody>
      </p:sp>
      <p:sp>
        <p:nvSpPr>
          <p:cNvPr id="275" name="Google Shape;275;p19"/>
          <p:cNvSpPr txBox="1"/>
          <p:nvPr/>
        </p:nvSpPr>
        <p:spPr>
          <a:xfrm>
            <a:off x="2286000" y="498382"/>
            <a:ext cx="9144000" cy="7108479"/>
          </a:xfrm>
          <a:prstGeom prst="rect">
            <a:avLst/>
          </a:prstGeom>
          <a:noFill/>
          <a:ln>
            <a:noFill/>
          </a:ln>
        </p:spPr>
        <p:txBody>
          <a:bodyPr spcFirstLastPara="1" wrap="square" lIns="0" tIns="11425" rIns="0" bIns="0" anchor="t" anchorCtr="0">
            <a:spAutoFit/>
          </a:bodyPr>
          <a:lstStyle/>
          <a:p>
            <a:pPr marL="12700" marR="5080" lvl="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Вышеупомянутая концепция проиллюстрирована в служении Творцу нашего праотца Авраама, первого еврея.</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Написано: “Авраам был один”, совершенно одинок. Весь мир был против него. О поколении строителей Вавилонской башню Тора говорит: “Весь мир имел один язык и единую цель”. Мудрецы толкуют: “Они резко отзывались о двух вещах, которые называются </a:t>
            </a:r>
            <a:r>
              <a:rPr lang="ru-RU" sz="2100" kern="1200" dirty="0" err="1">
                <a:solidFill>
                  <a:schemeClr val="dk1"/>
                </a:solidFill>
                <a:latin typeface="Calibri" panose="020F0502020204030204" pitchFamily="34" charset="0"/>
                <a:cs typeface="Calibri" panose="020F0502020204030204" pitchFamily="34" charset="0"/>
              </a:rPr>
              <a:t>эхад</a:t>
            </a:r>
            <a:r>
              <a:rPr lang="ru-RU" sz="2100" kern="1200" dirty="0">
                <a:solidFill>
                  <a:schemeClr val="dk1"/>
                </a:solidFill>
                <a:latin typeface="Calibri" panose="020F0502020204030204" pitchFamily="34" charset="0"/>
                <a:cs typeface="Calibri" panose="020F0502020204030204" pitchFamily="34" charset="0"/>
              </a:rPr>
              <a:t> (‘один’) — о стихе ‘Г-</a:t>
            </a:r>
            <a:r>
              <a:rPr lang="ru-RU" sz="2100" kern="1200" dirty="0" err="1">
                <a:solidFill>
                  <a:schemeClr val="dk1"/>
                </a:solidFill>
                <a:latin typeface="Calibri" panose="020F0502020204030204" pitchFamily="34" charset="0"/>
                <a:cs typeface="Calibri" panose="020F0502020204030204" pitchFamily="34" charset="0"/>
              </a:rPr>
              <a:t>сподь</a:t>
            </a:r>
            <a:r>
              <a:rPr lang="ru-RU" sz="2100" kern="1200" dirty="0">
                <a:solidFill>
                  <a:schemeClr val="dk1"/>
                </a:solidFill>
                <a:latin typeface="Calibri" panose="020F0502020204030204" pitchFamily="34" charset="0"/>
                <a:cs typeface="Calibri" panose="020F0502020204030204" pitchFamily="34" charset="0"/>
              </a:rPr>
              <a:t> Б-г наш, Г-</a:t>
            </a:r>
            <a:r>
              <a:rPr lang="ru-RU" sz="2100" kern="1200" dirty="0" err="1">
                <a:solidFill>
                  <a:schemeClr val="dk1"/>
                </a:solidFill>
                <a:latin typeface="Calibri" panose="020F0502020204030204" pitchFamily="34" charset="0"/>
                <a:cs typeface="Calibri" panose="020F0502020204030204" pitchFamily="34" charset="0"/>
              </a:rPr>
              <a:t>сподь</a:t>
            </a:r>
            <a:r>
              <a:rPr lang="ru-RU" sz="2100" kern="1200" dirty="0">
                <a:solidFill>
                  <a:schemeClr val="dk1"/>
                </a:solidFill>
                <a:latin typeface="Calibri" panose="020F0502020204030204" pitchFamily="34" charset="0"/>
                <a:cs typeface="Calibri" panose="020F0502020204030204" pitchFamily="34" charset="0"/>
              </a:rPr>
              <a:t> един’, и о стихе ‘Авраам был один’”. Намек на изолированное положение Авраама есть также в эпитете “Аврам-иври” — “Аврам [с другой] стороны”. Мудрецы объясняют, что это означает, что “весь мир был на одной стороне, а он был на другой стороне”.</a:t>
            </a:r>
          </a:p>
          <a:p>
            <a:pPr marL="12700" marR="5080" lvl="0" algn="just">
              <a:lnSpc>
                <a:spcPct val="121500"/>
              </a:lnSpc>
              <a:buSzPts val="1800"/>
            </a:pPr>
            <a:endParaRPr lang="ru-RU" sz="2100" kern="1200" dirty="0">
              <a:solidFill>
                <a:schemeClr val="dk1"/>
              </a:solidFill>
              <a:latin typeface="Calibri" panose="020F0502020204030204" pitchFamily="34" charset="0"/>
              <a:cs typeface="Calibri" panose="020F0502020204030204" pitchFamily="34" charset="0"/>
            </a:endParaRPr>
          </a:p>
          <a:p>
            <a:pPr marL="12700" marR="5080" lvl="0" indent="0" algn="just">
              <a:lnSpc>
                <a:spcPct val="121500"/>
              </a:lnSpc>
              <a:buSzPts val="1800"/>
              <a:buFont typeface="Arial"/>
              <a:buNone/>
            </a:pPr>
            <a:endParaRPr lang="ru-RU" sz="2100" kern="1200" dirty="0">
              <a:solidFill>
                <a:schemeClr val="dk1"/>
              </a:solidFill>
              <a:latin typeface="Calibri" panose="020F0502020204030204" pitchFamily="34" charset="0"/>
              <a:cs typeface="Calibri" panose="020F0502020204030204" pitchFamily="34" charset="0"/>
            </a:endParaRPr>
          </a:p>
        </p:txBody>
      </p:sp>
      <p:sp>
        <p:nvSpPr>
          <p:cNvPr id="2" name="Google Shape;285;p20">
            <a:extLst>
              <a:ext uri="{FF2B5EF4-FFF2-40B4-BE49-F238E27FC236}">
                <a16:creationId xmlns:a16="http://schemas.microsoft.com/office/drawing/2014/main" id="{70EFBEB7-A273-2816-2284-EA75CEE16D5E}"/>
              </a:ext>
            </a:extLst>
          </p:cNvPr>
          <p:cNvSpPr txBox="1"/>
          <p:nvPr/>
        </p:nvSpPr>
        <p:spPr>
          <a:xfrm>
            <a:off x="2286000" y="5035882"/>
            <a:ext cx="9144000" cy="2771459"/>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Хотя Авраам действовал в одиночку, “он овладел землей”, как говорится в стихе далее. Завоевал мир, будучи одним, потому что стих говорит о нем в единственном числе, но не о его потомках. То, как он это сделал, объясняет стих: “Он взывал там к имени Б-га, Г-сподвижник мира”.</a:t>
            </a:r>
          </a:p>
        </p:txBody>
      </p:sp>
      <p:sp>
        <p:nvSpPr>
          <p:cNvPr id="3" name="Google Shape;287;p20">
            <a:extLst>
              <a:ext uri="{FF2B5EF4-FFF2-40B4-BE49-F238E27FC236}">
                <a16:creationId xmlns:a16="http://schemas.microsoft.com/office/drawing/2014/main" id="{25A23AEB-ADC8-5349-1AD3-2D5E8E992A59}"/>
              </a:ext>
            </a:extLst>
          </p:cNvPr>
          <p:cNvSpPr txBox="1"/>
          <p:nvPr/>
        </p:nvSpPr>
        <p:spPr>
          <a:xfrm>
            <a:off x="2286000" y="4624157"/>
            <a:ext cx="8205900" cy="325069"/>
          </a:xfrm>
          <a:prstGeom prst="rect">
            <a:avLst/>
          </a:prstGeom>
          <a:noFill/>
          <a:ln>
            <a:noFill/>
          </a:ln>
        </p:spPr>
        <p:txBody>
          <a:bodyPr spcFirstLastPara="1" wrap="square" lIns="0" tIns="17125" rIns="0" bIns="0" anchor="t" anchorCtr="0">
            <a:spAutoFit/>
          </a:bodyPr>
          <a:lstStyle/>
          <a:p>
            <a:pPr marL="12700" marR="6350" lvl="0" indent="0">
              <a:buSzPts val="1700"/>
              <a:buFont typeface="Arial"/>
              <a:buNone/>
            </a:pPr>
            <a:r>
              <a:rPr lang="ru-RU" sz="2000" b="1" kern="1200" dirty="0">
                <a:solidFill>
                  <a:srgbClr val="1A969B"/>
                </a:solidFill>
                <a:latin typeface="Calibri" panose="020F0502020204030204" pitchFamily="34" charset="0"/>
                <a:cs typeface="Calibri" panose="020F0502020204030204" pitchFamily="34" charset="0"/>
              </a:rPr>
              <a:t>Кто победил?</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pic>
        <p:nvPicPr>
          <p:cNvPr id="293" name="Google Shape;293;p2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94" name="Google Shape;294;p21"/>
          <p:cNvSpPr txBox="1"/>
          <p:nvPr/>
        </p:nvSpPr>
        <p:spPr>
          <a:xfrm>
            <a:off x="2286000" y="894984"/>
            <a:ext cx="9144000" cy="3954283"/>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Мудрецы объясняют, что первое слово, </a:t>
            </a:r>
            <a:r>
              <a:rPr lang="ru-RU" sz="2100" kern="1200" dirty="0" err="1">
                <a:solidFill>
                  <a:schemeClr val="dk1"/>
                </a:solidFill>
                <a:latin typeface="Calibri" panose="020F0502020204030204" pitchFamily="34" charset="0"/>
                <a:cs typeface="Calibri" panose="020F0502020204030204" pitchFamily="34" charset="0"/>
              </a:rPr>
              <a:t>ваикра</a:t>
            </a:r>
            <a:r>
              <a:rPr lang="ru-RU" sz="2100" kern="1200" dirty="0">
                <a:solidFill>
                  <a:schemeClr val="dk1"/>
                </a:solidFill>
                <a:latin typeface="Calibri" panose="020F0502020204030204" pitchFamily="34" charset="0"/>
                <a:cs typeface="Calibri" panose="020F0502020204030204" pitchFamily="34" charset="0"/>
              </a:rPr>
              <a:t> (“взывал”), можно также прочитать как </a:t>
            </a:r>
            <a:r>
              <a:rPr lang="ru-RU" sz="2100" kern="1200" dirty="0" err="1">
                <a:solidFill>
                  <a:schemeClr val="dk1"/>
                </a:solidFill>
                <a:latin typeface="Calibri" panose="020F0502020204030204" pitchFamily="34" charset="0"/>
                <a:cs typeface="Calibri" panose="020F0502020204030204" pitchFamily="34" charset="0"/>
              </a:rPr>
              <a:t>ваякри</a:t>
            </a:r>
            <a:r>
              <a:rPr lang="ru-RU" sz="2100" kern="1200" dirty="0">
                <a:solidFill>
                  <a:schemeClr val="dk1"/>
                </a:solidFill>
                <a:latin typeface="Calibri" panose="020F0502020204030204" pitchFamily="34" charset="0"/>
                <a:cs typeface="Calibri" panose="020F0502020204030204" pitchFamily="34" charset="0"/>
              </a:rPr>
              <a:t> (“он убеждал взывать”). Следовательно, “Авраам убеждал путников взывать к имени Святого, благословен Он. Авраам не довольствовался тем, что сам осознал, что Б-г является Г-</a:t>
            </a:r>
            <a:r>
              <a:rPr lang="ru-RU" sz="2100" kern="1200" dirty="0" err="1">
                <a:solidFill>
                  <a:schemeClr val="dk1"/>
                </a:solidFill>
                <a:latin typeface="Calibri" panose="020F0502020204030204" pitchFamily="34" charset="0"/>
                <a:cs typeface="Calibri" panose="020F0502020204030204" pitchFamily="34" charset="0"/>
              </a:rPr>
              <a:t>сподом</a:t>
            </a:r>
            <a:r>
              <a:rPr lang="ru-RU" sz="2100" kern="1200" dirty="0">
                <a:solidFill>
                  <a:schemeClr val="dk1"/>
                </a:solidFill>
                <a:latin typeface="Calibri" panose="020F0502020204030204" pitchFamily="34" charset="0"/>
                <a:cs typeface="Calibri" panose="020F0502020204030204" pitchFamily="34" charset="0"/>
              </a:rPr>
              <a:t> мира, но “встал и провозгласил во всеуслышание”. И всякий, кого он встречал, даже язычника, убеждал </a:t>
            </a:r>
            <a:r>
              <a:rPr lang="ru-RU" sz="2100" kern="1200" dirty="0" err="1">
                <a:solidFill>
                  <a:schemeClr val="dk1"/>
                </a:solidFill>
                <a:latin typeface="Calibri" panose="020F0502020204030204" pitchFamily="34" charset="0"/>
                <a:cs typeface="Calibri" panose="020F0502020204030204" pitchFamily="34" charset="0"/>
              </a:rPr>
              <a:t>провозглашать:“Б-г</a:t>
            </a:r>
            <a:r>
              <a:rPr lang="ru-RU" sz="2100" kern="1200" dirty="0">
                <a:solidFill>
                  <a:schemeClr val="dk1"/>
                </a:solidFill>
                <a:latin typeface="Calibri" panose="020F0502020204030204" pitchFamily="34" charset="0"/>
                <a:cs typeface="Calibri" panose="020F0502020204030204" pitchFamily="34" charset="0"/>
              </a:rPr>
              <a:t>, Г-</a:t>
            </a:r>
            <a:r>
              <a:rPr lang="ru-RU" sz="2100" kern="1200" dirty="0" err="1">
                <a:solidFill>
                  <a:schemeClr val="dk1"/>
                </a:solidFill>
                <a:latin typeface="Calibri" panose="020F0502020204030204" pitchFamily="34" charset="0"/>
                <a:cs typeface="Calibri" panose="020F0502020204030204" pitchFamily="34" charset="0"/>
              </a:rPr>
              <a:t>сподь</a:t>
            </a:r>
            <a:r>
              <a:rPr lang="ru-RU" sz="2100" kern="1200" dirty="0">
                <a:solidFill>
                  <a:schemeClr val="dk1"/>
                </a:solidFill>
                <a:latin typeface="Calibri" panose="020F0502020204030204" pitchFamily="34" charset="0"/>
                <a:cs typeface="Calibri" panose="020F0502020204030204" pitchFamily="34" charset="0"/>
              </a:rPr>
              <a:t> мира”.</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pic>
        <p:nvPicPr>
          <p:cNvPr id="301" name="Google Shape;301;p22"/>
          <p:cNvPicPr preferRelativeResize="0"/>
          <p:nvPr/>
        </p:nvPicPr>
        <p:blipFill rotWithShape="1">
          <a:blip r:embed="rId3">
            <a:alphaModFix/>
          </a:blip>
          <a:srcRect t="21769"/>
          <a:stretch/>
        </p:blipFill>
        <p:spPr>
          <a:xfrm>
            <a:off x="0" y="0"/>
            <a:ext cx="12192000" cy="6858000"/>
          </a:xfrm>
          <a:prstGeom prst="rect">
            <a:avLst/>
          </a:prstGeom>
          <a:noFill/>
          <a:ln>
            <a:noFill/>
          </a:ln>
        </p:spPr>
      </p:pic>
      <p:sp>
        <p:nvSpPr>
          <p:cNvPr id="302" name="Google Shape;302;p22"/>
          <p:cNvSpPr txBox="1"/>
          <p:nvPr/>
        </p:nvSpPr>
        <p:spPr>
          <a:xfrm>
            <a:off x="2285029" y="1492538"/>
            <a:ext cx="9144000" cy="5925656"/>
          </a:xfrm>
          <a:prstGeom prst="rect">
            <a:avLst/>
          </a:prstGeom>
          <a:noFill/>
          <a:ln>
            <a:noFill/>
          </a:ln>
        </p:spPr>
        <p:txBody>
          <a:bodyPr spcFirstLastPara="1" wrap="square" lIns="0" tIns="11425" rIns="0" bIns="0" anchor="t" anchorCtr="0">
            <a:spAutoFit/>
          </a:bodyPr>
          <a:lstStyle/>
          <a:p>
            <a:pPr marL="355600" marR="5080" indent="-342900" algn="just">
              <a:lnSpc>
                <a:spcPct val="121500"/>
              </a:lnSpc>
              <a:buSzPts val="1800"/>
              <a:buFont typeface="Arial" panose="020B0604020202020204" pitchFamily="34" charset="0"/>
              <a:buChar char="•"/>
            </a:pPr>
            <a:r>
              <a:rPr lang="ru-RU" sz="2100" kern="1200" dirty="0">
                <a:solidFill>
                  <a:schemeClr val="dk1"/>
                </a:solidFill>
                <a:latin typeface="Calibri" panose="020F0502020204030204" pitchFamily="34" charset="0"/>
                <a:cs typeface="Calibri" panose="020F0502020204030204" pitchFamily="34" charset="0"/>
              </a:rPr>
              <a:t>Авраам назван “иври”, потому что стоял на одной стороне, в то время как весь мир был на другой. Он стоял в одиночку против мира благодаря своей уникальной вере в единого Б-га, а также моральному и этическому кодексу, который был чужд его современникам.</a:t>
            </a:r>
          </a:p>
          <a:p>
            <a:pPr marL="355600" marR="5080" indent="-342900" algn="just">
              <a:lnSpc>
                <a:spcPct val="121500"/>
              </a:lnSpc>
              <a:buSzPts val="1800"/>
              <a:buFont typeface="Arial" panose="020B0604020202020204" pitchFamily="34" charset="0"/>
              <a:buChar char="•"/>
            </a:pPr>
            <a:r>
              <a:rPr lang="ru-RU" sz="2100" kern="1200" dirty="0">
                <a:solidFill>
                  <a:schemeClr val="dk1"/>
                </a:solidFill>
                <a:latin typeface="Calibri" panose="020F0502020204030204" pitchFamily="34" charset="0"/>
                <a:cs typeface="Calibri" panose="020F0502020204030204" pitchFamily="34" charset="0"/>
              </a:rPr>
              <a:t>Как мы можем требовать, чтобы еврейский народ, абсолютное меньшинство среди других народов, отстаивал свои принципы и не был сметен большинством? И как незначительное меньшинство может влиять на человечество?</a:t>
            </a:r>
          </a:p>
          <a:p>
            <a:pPr marL="355600" marR="5080" indent="-342900" algn="just">
              <a:lnSpc>
                <a:spcPct val="121500"/>
              </a:lnSpc>
              <a:buSzPts val="1800"/>
              <a:buFont typeface="Arial" panose="020B0604020202020204" pitchFamily="34" charset="0"/>
              <a:buChar char="•"/>
            </a:pPr>
            <a:r>
              <a:rPr lang="ru-RU" sz="2100" kern="1200" dirty="0">
                <a:solidFill>
                  <a:schemeClr val="dk1"/>
                </a:solidFill>
                <a:latin typeface="Calibri" panose="020F0502020204030204" pitchFamily="34" charset="0"/>
                <a:cs typeface="Calibri" panose="020F0502020204030204" pitchFamily="34" charset="0"/>
              </a:rPr>
              <a:t>Этот вопрос также касается нашего служения Творцу, так как большая часть своего времени тратим на дела материальные, и лишь малая часть посвящена духовности. В чем польза усилий, когда духовность всегда номинальна?</a:t>
            </a:r>
          </a:p>
        </p:txBody>
      </p:sp>
      <p:sp>
        <p:nvSpPr>
          <p:cNvPr id="303" name="Google Shape;303;p22"/>
          <p:cNvSpPr/>
          <p:nvPr/>
        </p:nvSpPr>
        <p:spPr>
          <a:xfrm rot="10800000" flipH="1">
            <a:off x="2285029" y="1105894"/>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100" dirty="0">
              <a:solidFill>
                <a:schemeClr val="dk1"/>
              </a:solidFill>
              <a:latin typeface="Calibri"/>
              <a:ea typeface="Calibri"/>
              <a:cs typeface="Calibri"/>
              <a:sym typeface="Calibri"/>
            </a:endParaRPr>
          </a:p>
        </p:txBody>
      </p:sp>
      <p:sp>
        <p:nvSpPr>
          <p:cNvPr id="304" name="Google Shape;304;p22"/>
          <p:cNvSpPr txBox="1">
            <a:spLocks noGrp="1"/>
          </p:cNvSpPr>
          <p:nvPr>
            <p:ph type="title"/>
          </p:nvPr>
        </p:nvSpPr>
        <p:spPr>
          <a:xfrm>
            <a:off x="2285030" y="779032"/>
            <a:ext cx="4438500" cy="386624"/>
          </a:xfrm>
          <a:prstGeom prst="rect">
            <a:avLst/>
          </a:prstGeom>
          <a:noFill/>
          <a:ln>
            <a:noFill/>
          </a:ln>
        </p:spPr>
        <p:txBody>
          <a:bodyPr spcFirstLastPara="1" wrap="square" lIns="0" tIns="17125" rIns="0" bIns="0" anchor="ctr" anchorCtr="0">
            <a:spAutoFit/>
          </a:bodyPr>
          <a:lstStyle/>
          <a:p>
            <a:pPr marL="12700" indent="0">
              <a:lnSpc>
                <a:spcPct val="100000"/>
              </a:lnSpc>
              <a:buClr>
                <a:srgbClr val="195E68"/>
              </a:buClr>
              <a:buSzPts val="2400"/>
            </a:pPr>
            <a:r>
              <a:rPr lang="ru-RU" sz="2400" dirty="0">
                <a:solidFill>
                  <a:srgbClr val="195E68"/>
                </a:solidFill>
                <a:latin typeface="Arial Black" panose="020B0A04020102020204" pitchFamily="34" charset="0"/>
                <a:cs typeface="Arial"/>
                <a:sym typeface="Arial"/>
              </a:rPr>
              <a:t>КЛЮЧЕВЫЕ МОМЕНТЫ</a:t>
            </a:r>
          </a:p>
        </p:txBody>
      </p:sp>
      <p:pic>
        <p:nvPicPr>
          <p:cNvPr id="305" name="Google Shape;305;p22"/>
          <p:cNvPicPr preferRelativeResize="0"/>
          <p:nvPr/>
        </p:nvPicPr>
        <p:blipFill rotWithShape="1">
          <a:blip r:embed="rId4">
            <a:alphaModFix/>
          </a:blip>
          <a:srcRect l="24870" t="7720" r="47678" b="10809"/>
          <a:stretch/>
        </p:blipFill>
        <p:spPr>
          <a:xfrm>
            <a:off x="548365" y="677662"/>
            <a:ext cx="492942" cy="82132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pic>
        <p:nvPicPr>
          <p:cNvPr id="311" name="Google Shape;311;p23"/>
          <p:cNvPicPr preferRelativeResize="0"/>
          <p:nvPr/>
        </p:nvPicPr>
        <p:blipFill rotWithShape="1">
          <a:blip r:embed="rId3">
            <a:alphaModFix/>
          </a:blip>
          <a:srcRect t="21769"/>
          <a:stretch/>
        </p:blipFill>
        <p:spPr>
          <a:xfrm>
            <a:off x="0" y="0"/>
            <a:ext cx="12192000" cy="6858000"/>
          </a:xfrm>
          <a:prstGeom prst="rect">
            <a:avLst/>
          </a:prstGeom>
          <a:noFill/>
          <a:ln>
            <a:noFill/>
          </a:ln>
        </p:spPr>
      </p:pic>
      <p:sp>
        <p:nvSpPr>
          <p:cNvPr id="312" name="Google Shape;312;p23"/>
          <p:cNvSpPr txBox="1"/>
          <p:nvPr/>
        </p:nvSpPr>
        <p:spPr>
          <a:xfrm>
            <a:off x="2285029" y="1399238"/>
            <a:ext cx="9144000" cy="5925656"/>
          </a:xfrm>
          <a:prstGeom prst="rect">
            <a:avLst/>
          </a:prstGeom>
          <a:noFill/>
          <a:ln>
            <a:noFill/>
          </a:ln>
        </p:spPr>
        <p:txBody>
          <a:bodyPr spcFirstLastPara="1" wrap="square" lIns="0" tIns="11425" rIns="0" bIns="0" anchor="t" anchorCtr="0">
            <a:spAutoFit/>
          </a:bodyPr>
          <a:lstStyle/>
          <a:p>
            <a:pPr marL="355600" marR="5080" lvl="0" indent="-342900" algn="just">
              <a:lnSpc>
                <a:spcPct val="121500"/>
              </a:lnSpc>
              <a:buSzPts val="1800"/>
              <a:buFont typeface="Arial" panose="020B0604020202020204" pitchFamily="34" charset="0"/>
              <a:buChar char="•"/>
            </a:pPr>
            <a:r>
              <a:rPr lang="ru-RU" sz="2100" kern="1200" dirty="0">
                <a:solidFill>
                  <a:schemeClr val="dk1"/>
                </a:solidFill>
                <a:latin typeface="Calibri" panose="020F0502020204030204" pitchFamily="34" charset="0"/>
                <a:cs typeface="Calibri" panose="020F0502020204030204" pitchFamily="34" charset="0"/>
              </a:rPr>
              <a:t>Открытие атома учит, что благодаря оптимальному использованию качества можно произвести огромное воздействие без необходимости в большом количестве вещества, поскольку качество имеет значение. Более того, качество внутри частицы раскрывается, именно посредством расщепления на более мелкие частицы.</a:t>
            </a:r>
          </a:p>
          <a:p>
            <a:pPr marL="355600" marR="5080" lvl="0" indent="-342900" algn="just">
              <a:lnSpc>
                <a:spcPct val="121500"/>
              </a:lnSpc>
              <a:buSzPts val="1800"/>
              <a:buFont typeface="Arial" panose="020B0604020202020204" pitchFamily="34" charset="0"/>
              <a:buChar char="•"/>
            </a:pPr>
            <a:r>
              <a:rPr lang="ru-RU" sz="2100" kern="1200" dirty="0">
                <a:solidFill>
                  <a:schemeClr val="dk1"/>
                </a:solidFill>
                <a:latin typeface="Calibri" panose="020F0502020204030204" pitchFamily="34" charset="0"/>
                <a:cs typeface="Calibri" panose="020F0502020204030204" pitchFamily="34" charset="0"/>
              </a:rPr>
              <a:t>Мы узнаем также, что не должны бояться того, что еврейский народ является меньшинством, потому что, раскрывая великую силу внутри нас, можем повлиять на весь мир. (Через самоотверженность, подобно расщеплению атома, раскрывается “атомная” сила внутри еврея).</a:t>
            </a:r>
          </a:p>
          <a:p>
            <a:pPr marL="355600" marR="5080" lvl="0" indent="-342900" algn="just">
              <a:lnSpc>
                <a:spcPct val="121500"/>
              </a:lnSpc>
              <a:buSzPts val="1800"/>
              <a:buFont typeface="Arial" panose="020B0604020202020204" pitchFamily="34" charset="0"/>
              <a:buChar char="•"/>
            </a:pPr>
            <a:r>
              <a:rPr lang="ru-RU" sz="2100" kern="1200" dirty="0">
                <a:solidFill>
                  <a:schemeClr val="dk1"/>
                </a:solidFill>
                <a:latin typeface="Calibri" panose="020F0502020204030204" pitchFamily="34" charset="0"/>
                <a:cs typeface="Calibri" panose="020F0502020204030204" pitchFamily="34" charset="0"/>
              </a:rPr>
              <a:t>Так было и с Авраамом. Изначально люди смеялись над ним, но в конечном итоге ему удалось склонить всех к вере в единого Б-га.</a:t>
            </a:r>
          </a:p>
        </p:txBody>
      </p:sp>
      <p:sp>
        <p:nvSpPr>
          <p:cNvPr id="313" name="Google Shape;313;p23"/>
          <p:cNvSpPr/>
          <p:nvPr/>
        </p:nvSpPr>
        <p:spPr>
          <a:xfrm rot="10800000" flipH="1">
            <a:off x="2285029" y="1012594"/>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100" dirty="0">
              <a:solidFill>
                <a:schemeClr val="dk1"/>
              </a:solidFill>
              <a:latin typeface="Calibri"/>
              <a:ea typeface="Calibri"/>
              <a:cs typeface="Calibri"/>
              <a:sym typeface="Calibri"/>
            </a:endParaRPr>
          </a:p>
        </p:txBody>
      </p:sp>
      <p:sp>
        <p:nvSpPr>
          <p:cNvPr id="314" name="Google Shape;314;p23"/>
          <p:cNvSpPr txBox="1">
            <a:spLocks noGrp="1"/>
          </p:cNvSpPr>
          <p:nvPr>
            <p:ph type="title"/>
          </p:nvPr>
        </p:nvSpPr>
        <p:spPr>
          <a:xfrm>
            <a:off x="2285030" y="685732"/>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ru-RU" sz="2400" dirty="0">
                <a:solidFill>
                  <a:srgbClr val="195E68"/>
                </a:solidFill>
                <a:latin typeface="Arial Black" panose="020B0A04020102020204" pitchFamily="34" charset="0"/>
                <a:cs typeface="Arial"/>
                <a:sym typeface="Arial"/>
              </a:rPr>
              <a:t>КЛЮЧЕВЫЕ МОМЕНТЫ</a:t>
            </a:r>
          </a:p>
        </p:txBody>
      </p:sp>
      <p:pic>
        <p:nvPicPr>
          <p:cNvPr id="315" name="Google Shape;315;p23"/>
          <p:cNvPicPr preferRelativeResize="0"/>
          <p:nvPr/>
        </p:nvPicPr>
        <p:blipFill rotWithShape="1">
          <a:blip r:embed="rId4">
            <a:alphaModFix/>
          </a:blip>
          <a:srcRect l="24870" t="7720" r="47678" b="10809"/>
          <a:stretch/>
        </p:blipFill>
        <p:spPr>
          <a:xfrm>
            <a:off x="548365" y="677662"/>
            <a:ext cx="492942" cy="82132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pic>
        <p:nvPicPr>
          <p:cNvPr id="321" name="Google Shape;321;p24"/>
          <p:cNvPicPr preferRelativeResize="0"/>
          <p:nvPr/>
        </p:nvPicPr>
        <p:blipFill rotWithShape="1">
          <a:blip r:embed="rId3">
            <a:alphaModFix/>
          </a:blip>
          <a:srcRect t="21769"/>
          <a:stretch/>
        </p:blipFill>
        <p:spPr>
          <a:xfrm>
            <a:off x="0" y="0"/>
            <a:ext cx="12192000" cy="6858000"/>
          </a:xfrm>
          <a:prstGeom prst="rect">
            <a:avLst/>
          </a:prstGeom>
          <a:noFill/>
          <a:ln>
            <a:noFill/>
          </a:ln>
        </p:spPr>
      </p:pic>
      <p:sp>
        <p:nvSpPr>
          <p:cNvPr id="322" name="Google Shape;322;p24"/>
          <p:cNvSpPr txBox="1"/>
          <p:nvPr/>
        </p:nvSpPr>
        <p:spPr>
          <a:xfrm>
            <a:off x="2285029" y="1713362"/>
            <a:ext cx="9144000" cy="3165733"/>
          </a:xfrm>
          <a:prstGeom prst="rect">
            <a:avLst/>
          </a:prstGeom>
          <a:noFill/>
          <a:ln>
            <a:noFill/>
          </a:ln>
        </p:spPr>
        <p:txBody>
          <a:bodyPr spcFirstLastPara="1" wrap="square" lIns="0" tIns="11425" rIns="0" bIns="0" anchor="t" anchorCtr="0">
            <a:spAutoFit/>
          </a:bodyPr>
          <a:lstStyle/>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Когда мы возлагаем тфилин, зажигаем свечи или участвуем в уроке Торы, следует помнить, что заложенная в этих заповеди сила, оказывает влияние на нашу жизнь, превосходя время, которое мы им уделяем. Соответственно, раскрывая потенциал внутри себя, мы можем повлиять на мир в масштабах гораздо больших, чем на то способен наш народ, исходя из его текущей численности.</a:t>
            </a:r>
          </a:p>
        </p:txBody>
      </p:sp>
      <p:sp>
        <p:nvSpPr>
          <p:cNvPr id="323" name="Google Shape;323;p24"/>
          <p:cNvSpPr/>
          <p:nvPr/>
        </p:nvSpPr>
        <p:spPr>
          <a:xfrm rot="10800000" flipH="1">
            <a:off x="2285029" y="1479118"/>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100" dirty="0">
              <a:solidFill>
                <a:schemeClr val="dk1"/>
              </a:solidFill>
              <a:latin typeface="Calibri"/>
              <a:ea typeface="Calibri"/>
              <a:cs typeface="Calibri"/>
              <a:sym typeface="Calibri"/>
            </a:endParaRPr>
          </a:p>
        </p:txBody>
      </p:sp>
      <p:sp>
        <p:nvSpPr>
          <p:cNvPr id="324" name="Google Shape;324;p24"/>
          <p:cNvSpPr txBox="1">
            <a:spLocks noGrp="1"/>
          </p:cNvSpPr>
          <p:nvPr>
            <p:ph type="title"/>
          </p:nvPr>
        </p:nvSpPr>
        <p:spPr>
          <a:xfrm>
            <a:off x="2285030" y="1152256"/>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ru-RU" sz="2400" dirty="0">
                <a:solidFill>
                  <a:srgbClr val="195E68"/>
                </a:solidFill>
                <a:latin typeface="Arial Black" panose="020B0A04020102020204" pitchFamily="34" charset="0"/>
                <a:cs typeface="Arial"/>
                <a:sym typeface="Arial"/>
              </a:rPr>
              <a:t>Вывод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5CDE84-E7D9-4D9B-BDDD-4263E2770A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47CDBE9-6643-447E-B1A2-E8F71901A4DE}"/>
              </a:ext>
            </a:extLst>
          </p:cNvPr>
          <p:cNvSpPr txBox="1"/>
          <p:nvPr/>
        </p:nvSpPr>
        <p:spPr>
          <a:xfrm>
            <a:off x="1568450" y="3292475"/>
            <a:ext cx="6394450" cy="502702"/>
          </a:xfrm>
          <a:prstGeom prst="rect">
            <a:avLst/>
          </a:prstGeom>
          <a:noFill/>
        </p:spPr>
        <p:txBody>
          <a:bodyPr wrap="square" rtlCol="0">
            <a:spAutoFit/>
          </a:bodyPr>
          <a:lstStyle/>
          <a:p>
            <a:pPr>
              <a:buClr>
                <a:srgbClr val="000000"/>
              </a:buClr>
            </a:pPr>
            <a:r>
              <a:rPr lang="ru-RU" sz="4000" baseline="30000" dirty="0">
                <a:solidFill>
                  <a:srgbClr val="30BFBF"/>
                </a:solidFill>
                <a:latin typeface="Arial"/>
                <a:cs typeface="Arial"/>
                <a:sym typeface="Arial"/>
              </a:rPr>
              <a:t>В (день), (время), (место)</a:t>
            </a:r>
            <a:endParaRPr lang="en-US" sz="4000" baseline="30000" dirty="0">
              <a:solidFill>
                <a:srgbClr val="30BFBF"/>
              </a:solidFill>
              <a:latin typeface="Arial"/>
              <a:cs typeface="Arial"/>
              <a:sym typeface="Arial"/>
            </a:endParaRPr>
          </a:p>
        </p:txBody>
      </p:sp>
      <p:sp>
        <p:nvSpPr>
          <p:cNvPr id="7" name="Rectangle 6">
            <a:extLst>
              <a:ext uri="{FF2B5EF4-FFF2-40B4-BE49-F238E27FC236}">
                <a16:creationId xmlns:a16="http://schemas.microsoft.com/office/drawing/2014/main" id="{B3DFBB00-F370-4C6C-8954-25B6E63C9089}"/>
              </a:ext>
            </a:extLst>
          </p:cNvPr>
          <p:cNvSpPr/>
          <p:nvPr/>
        </p:nvSpPr>
        <p:spPr>
          <a:xfrm>
            <a:off x="8339704" y="788565"/>
            <a:ext cx="3160553" cy="1702965"/>
          </a:xfrm>
          <a:prstGeom prst="rect">
            <a:avLst/>
          </a:prstGeom>
          <a:solidFill>
            <a:srgbClr val="1B96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8" name="TextBox 7">
            <a:extLst>
              <a:ext uri="{FF2B5EF4-FFF2-40B4-BE49-F238E27FC236}">
                <a16:creationId xmlns:a16="http://schemas.microsoft.com/office/drawing/2014/main" id="{00081D6E-ACA6-4AF6-9570-C54BB5E7812E}"/>
              </a:ext>
            </a:extLst>
          </p:cNvPr>
          <p:cNvSpPr txBox="1"/>
          <p:nvPr/>
        </p:nvSpPr>
        <p:spPr>
          <a:xfrm>
            <a:off x="8339704" y="1014202"/>
            <a:ext cx="3160553" cy="1477328"/>
          </a:xfrm>
          <a:prstGeom prst="rect">
            <a:avLst/>
          </a:prstGeom>
          <a:noFill/>
        </p:spPr>
        <p:txBody>
          <a:bodyPr wrap="square">
            <a:spAutoFit/>
          </a:bodyPr>
          <a:lstStyle/>
          <a:p>
            <a:pPr marR="0" algn="ctr" rtl="0"/>
            <a:r>
              <a:rPr lang="en-US" b="0" i="0" u="none" strike="noStrike" baseline="30000" dirty="0">
                <a:solidFill>
                  <a:schemeClr val="bg1"/>
                </a:solidFill>
                <a:latin typeface="CeraGR-Medium" panose="00000600000000000000" pitchFamily="50" charset="-95"/>
              </a:rPr>
              <a:t>Book of Deuteronomy / </a:t>
            </a:r>
            <a:r>
              <a:rPr lang="en-US" b="0" i="0" u="none" strike="noStrike" baseline="30000" dirty="0" err="1">
                <a:solidFill>
                  <a:schemeClr val="bg1"/>
                </a:solidFill>
                <a:latin typeface="CeraGR-Medium" panose="00000600000000000000" pitchFamily="50" charset="-95"/>
              </a:rPr>
              <a:t>Devarim</a:t>
            </a:r>
            <a:endParaRPr lang="en-US" b="0" i="0" u="none" strike="noStrike" baseline="30000" dirty="0">
              <a:solidFill>
                <a:schemeClr val="bg1"/>
              </a:solidFill>
              <a:latin typeface="CeraGR-Medium" panose="00000600000000000000" pitchFamily="50" charset="-95"/>
            </a:endParaRPr>
          </a:p>
          <a:p>
            <a:pPr marR="0" algn="ctr" rtl="0"/>
            <a:endParaRPr lang="en-US" i="1" baseline="30000" dirty="0">
              <a:solidFill>
                <a:schemeClr val="bg1"/>
              </a:solidFill>
              <a:latin typeface="Lora Bold Italic" pitchFamily="2" charset="0"/>
            </a:endParaRPr>
          </a:p>
          <a:p>
            <a:pPr marR="0" algn="ctr" rtl="0"/>
            <a:r>
              <a:rPr lang="en-US" i="1" baseline="30000" dirty="0">
                <a:solidFill>
                  <a:schemeClr val="bg1"/>
                </a:solidFill>
                <a:latin typeface="Lora Bold Italic" pitchFamily="2" charset="0"/>
              </a:rPr>
              <a:t>Dedicated by</a:t>
            </a:r>
            <a:endParaRPr lang="en-US" i="1" u="none" strike="noStrike" baseline="30000" dirty="0">
              <a:solidFill>
                <a:schemeClr val="bg1"/>
              </a:solidFill>
              <a:latin typeface="Lora Bold Italic" pitchFamily="2" charset="0"/>
            </a:endParaRPr>
          </a:p>
          <a:p>
            <a:pPr marR="0" algn="ctr" rtl="0"/>
            <a:r>
              <a:rPr lang="en-US" b="1" i="1" u="none" strike="noStrike" baseline="30000" dirty="0">
                <a:solidFill>
                  <a:schemeClr val="bg1"/>
                </a:solidFill>
                <a:latin typeface="Lora Bold Italic" pitchFamily="2" charset="0"/>
              </a:rPr>
              <a:t>Marty</a:t>
            </a:r>
            <a:r>
              <a:rPr lang="en-US" b="0" i="1" u="none" strike="noStrike" baseline="30000" dirty="0">
                <a:solidFill>
                  <a:schemeClr val="bg1"/>
                </a:solidFill>
                <a:latin typeface="Lora Bold Italic" pitchFamily="2" charset="0"/>
              </a:rPr>
              <a:t> &amp; </a:t>
            </a:r>
            <a:r>
              <a:rPr lang="en-US" b="1" i="1" u="none" strike="noStrike" baseline="30000" dirty="0">
                <a:solidFill>
                  <a:schemeClr val="bg1"/>
                </a:solidFill>
                <a:latin typeface="Lora Bold Italic" pitchFamily="2" charset="0"/>
              </a:rPr>
              <a:t>Kate Rifkin</a:t>
            </a:r>
            <a:endParaRPr lang="en-US" b="0" i="1" u="none" strike="noStrike" baseline="30000" dirty="0">
              <a:solidFill>
                <a:schemeClr val="bg1"/>
              </a:solidFill>
              <a:latin typeface="Lora Bold Italic" pitchFamily="2" charset="0"/>
            </a:endParaRPr>
          </a:p>
          <a:p>
            <a:pPr marR="0" algn="ctr" rtl="0"/>
            <a:r>
              <a:rPr lang="en-US" b="1" i="1" u="none" strike="noStrike" baseline="30000" dirty="0">
                <a:solidFill>
                  <a:schemeClr val="bg1"/>
                </a:solidFill>
                <a:latin typeface="Lora Bold Italic" pitchFamily="2" charset="0"/>
              </a:rPr>
              <a:t>KMR Group Foundation</a:t>
            </a:r>
            <a:endParaRPr lang="en-US" b="0" i="1" u="none" strike="noStrike" baseline="30000" dirty="0">
              <a:solidFill>
                <a:schemeClr val="bg1"/>
              </a:solidFill>
              <a:latin typeface="Lora Bold Italic" pitchFamily="2" charset="0"/>
            </a:endParaRPr>
          </a:p>
          <a:p>
            <a:pPr marR="0" algn="ctr" rtl="0"/>
            <a:endParaRPr lang="en-US" b="0" i="1" u="none" strike="noStrike" baseline="30000" dirty="0">
              <a:solidFill>
                <a:schemeClr val="bg1"/>
              </a:solidFill>
              <a:latin typeface="Lora Bold Italic" pitchFamily="2" charset="0"/>
            </a:endParaRPr>
          </a:p>
          <a:p>
            <a:pPr marR="0" algn="ctr" rtl="0"/>
            <a:r>
              <a:rPr lang="en-US" b="0" i="1" u="none" strike="noStrike" baseline="30000" dirty="0">
                <a:solidFill>
                  <a:schemeClr val="bg1"/>
                </a:solidFill>
                <a:latin typeface="Lora Bold Italic" pitchFamily="2" charset="0"/>
              </a:rPr>
              <a:t>Vancouver, WA</a:t>
            </a:r>
            <a:endParaRPr lang="en-US" dirty="0">
              <a:solidFill>
                <a:schemeClr val="bg1"/>
              </a:solidFill>
            </a:endParaRPr>
          </a:p>
        </p:txBody>
      </p:sp>
      <p:sp>
        <p:nvSpPr>
          <p:cNvPr id="2" name="מלבן 1">
            <a:extLst>
              <a:ext uri="{FF2B5EF4-FFF2-40B4-BE49-F238E27FC236}">
                <a16:creationId xmlns:a16="http://schemas.microsoft.com/office/drawing/2014/main" id="{FA740F43-F816-71B1-C4AD-4EA3ECEBE41E}"/>
              </a:ext>
            </a:extLst>
          </p:cNvPr>
          <p:cNvSpPr/>
          <p:nvPr/>
        </p:nvSpPr>
        <p:spPr>
          <a:xfrm>
            <a:off x="691743" y="571500"/>
            <a:ext cx="10989717" cy="2478000"/>
          </a:xfrm>
          <a:prstGeom prst="rect">
            <a:avLst/>
          </a:prstGeom>
          <a:solidFill>
            <a:srgbClr val="1C5E6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מלבן 10">
            <a:extLst>
              <a:ext uri="{FF2B5EF4-FFF2-40B4-BE49-F238E27FC236}">
                <a16:creationId xmlns:a16="http://schemas.microsoft.com/office/drawing/2014/main" id="{1E8D2AAE-1678-C947-5338-19C84D55CBCD}"/>
              </a:ext>
            </a:extLst>
          </p:cNvPr>
          <p:cNvSpPr/>
          <p:nvPr/>
        </p:nvSpPr>
        <p:spPr>
          <a:xfrm>
            <a:off x="7170105" y="3897650"/>
            <a:ext cx="4263390" cy="2857500"/>
          </a:xfrm>
          <a:prstGeom prst="rect">
            <a:avLst/>
          </a:prstGeom>
          <a:solidFill>
            <a:srgbClr val="1C5E6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a:extLst>
              <a:ext uri="{FF2B5EF4-FFF2-40B4-BE49-F238E27FC236}">
                <a16:creationId xmlns:a16="http://schemas.microsoft.com/office/drawing/2014/main" id="{946CB32D-0217-A035-A186-0421F8B82F99}"/>
              </a:ext>
            </a:extLst>
          </p:cNvPr>
          <p:cNvSpPr/>
          <p:nvPr/>
        </p:nvSpPr>
        <p:spPr>
          <a:xfrm rot="18894284">
            <a:off x="9269372" y="4643715"/>
            <a:ext cx="3321232" cy="2925288"/>
          </a:xfrm>
          <a:prstGeom prst="rect">
            <a:avLst/>
          </a:prstGeom>
          <a:solidFill>
            <a:srgbClr val="1B969B"/>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E40927A0-C0CD-3C87-3FB9-9E60A0C27A33}"/>
              </a:ext>
            </a:extLst>
          </p:cNvPr>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aturation sat="101000"/>
                    </a14:imgEffect>
                  </a14:imgLayer>
                </a14:imgProps>
              </a:ext>
              <a:ext uri="{28A0092B-C50C-407E-A947-70E740481C1C}">
                <a14:useLocalDpi xmlns:a14="http://schemas.microsoft.com/office/drawing/2010/main" val="0"/>
              </a:ext>
            </a:extLst>
          </a:blip>
          <a:srcRect t="35859"/>
          <a:stretch/>
        </p:blipFill>
        <p:spPr>
          <a:xfrm>
            <a:off x="6723019" y="4953297"/>
            <a:ext cx="5157562" cy="1175716"/>
          </a:xfrm>
          <a:prstGeom prst="rect">
            <a:avLst/>
          </a:prstGeom>
        </p:spPr>
      </p:pic>
      <p:pic>
        <p:nvPicPr>
          <p:cNvPr id="12" name="תמונה 11" descr="תמונה שמכילה טקסט, גופן, צילום מסך, גרפיקה">
            <a:extLst>
              <a:ext uri="{FF2B5EF4-FFF2-40B4-BE49-F238E27FC236}">
                <a16:creationId xmlns:a16="http://schemas.microsoft.com/office/drawing/2014/main" id="{BE603663-3FD2-4D19-80BB-F6C39C5A5604}"/>
              </a:ext>
            </a:extLst>
          </p:cNvPr>
          <p:cNvPicPr>
            <a:picLocks noChangeAspect="1"/>
          </p:cNvPicPr>
          <p:nvPr/>
        </p:nvPicPr>
        <p:blipFill rotWithShape="1">
          <a:blip r:embed="rId5" cstate="print">
            <a:extLst>
              <a:ext uri="{BEBA8EAE-BF5A-486C-A8C5-ECC9F3942E4B}">
                <a14:imgProps xmlns:a14="http://schemas.microsoft.com/office/drawing/2010/main">
                  <a14:imgLayer r:embed="rId4">
                    <a14:imgEffect>
                      <a14:colorTemperature colorTemp="8800"/>
                    </a14:imgEffect>
                    <a14:imgEffect>
                      <a14:saturation sat="0"/>
                    </a14:imgEffect>
                  </a14:imgLayer>
                </a14:imgProps>
              </a:ext>
              <a:ext uri="{28A0092B-C50C-407E-A947-70E740481C1C}">
                <a14:useLocalDpi xmlns:a14="http://schemas.microsoft.com/office/drawing/2010/main" val="0"/>
              </a:ext>
            </a:extLst>
          </a:blip>
          <a:srcRect l="73230" t="-5066" b="65345"/>
          <a:stretch/>
        </p:blipFill>
        <p:spPr>
          <a:xfrm>
            <a:off x="10455824" y="4225216"/>
            <a:ext cx="1380689" cy="728081"/>
          </a:xfrm>
          <a:prstGeom prst="rect">
            <a:avLst/>
          </a:prstGeom>
          <a:noFill/>
        </p:spPr>
      </p:pic>
      <p:sp>
        <p:nvSpPr>
          <p:cNvPr id="14" name="תיבת טקסט 13">
            <a:extLst>
              <a:ext uri="{FF2B5EF4-FFF2-40B4-BE49-F238E27FC236}">
                <a16:creationId xmlns:a16="http://schemas.microsoft.com/office/drawing/2014/main" id="{C57FBF79-94F2-E914-DB6E-768A25F027C7}"/>
              </a:ext>
            </a:extLst>
          </p:cNvPr>
          <p:cNvSpPr txBox="1"/>
          <p:nvPr/>
        </p:nvSpPr>
        <p:spPr>
          <a:xfrm>
            <a:off x="787399" y="1333432"/>
            <a:ext cx="8416888" cy="1323439"/>
          </a:xfrm>
          <a:prstGeom prst="rect">
            <a:avLst/>
          </a:prstGeom>
          <a:noFill/>
        </p:spPr>
        <p:txBody>
          <a:bodyPr wrap="square" rtlCol="1">
            <a:spAutoFit/>
          </a:bodyPr>
          <a:lstStyle/>
          <a:p>
            <a:r>
              <a:rPr lang="ru-RU" sz="4000" dirty="0">
                <a:solidFill>
                  <a:schemeClr val="bg1"/>
                </a:solidFill>
                <a:latin typeface="Segoe UI Black" panose="020B0A02040204020203" pitchFamily="34" charset="0"/>
                <a:ea typeface="Segoe UI Black" panose="020B0A02040204020203" pitchFamily="34" charset="0"/>
                <a:cs typeface="Arial" panose="020B0604020202020204" pitchFamily="34" charset="0"/>
              </a:rPr>
              <a:t>С НЕТЕРПЕНИЕМ ЖДЕМ ВАС НА СЛЕДУЮЩЕЙ НЕДЕЛЕ!</a:t>
            </a:r>
            <a:endParaRPr lang="he-IL" sz="4000" dirty="0">
              <a:solidFill>
                <a:schemeClr val="bg1"/>
              </a:solidFill>
              <a:latin typeface="Segoe UI Black" panose="020B0A02040204020203" pitchFamily="34" charset="0"/>
              <a:ea typeface="Segoe UI Black" panose="020B0A02040204020203" pitchFamily="34" charset="0"/>
              <a:cs typeface="Arial" panose="020B0604020202020204" pitchFamily="34" charset="0"/>
            </a:endParaRPr>
          </a:p>
        </p:txBody>
      </p:sp>
      <p:sp>
        <p:nvSpPr>
          <p:cNvPr id="6" name="מציין מיקום של מספר שקופית 5">
            <a:extLst>
              <a:ext uri="{FF2B5EF4-FFF2-40B4-BE49-F238E27FC236}">
                <a16:creationId xmlns:a16="http://schemas.microsoft.com/office/drawing/2014/main" id="{17A3D153-953A-5F45-A2A8-518222964CD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17</a:t>
            </a:fld>
            <a:endParaRPr lang="en-US"/>
          </a:p>
        </p:txBody>
      </p:sp>
    </p:spTree>
    <p:extLst>
      <p:ext uri="{BB962C8B-B14F-4D97-AF65-F5344CB8AC3E}">
        <p14:creationId xmlns:p14="http://schemas.microsoft.com/office/powerpoint/2010/main" val="1077582495"/>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1792</Words>
  <Application>Microsoft Macintosh PowerPoint</Application>
  <PresentationFormat>מסך רחב</PresentationFormat>
  <Paragraphs>100</Paragraphs>
  <Slides>17</Slides>
  <Notes>16</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17</vt:i4>
      </vt:variant>
    </vt:vector>
  </HeadingPairs>
  <TitlesOfParts>
    <vt:vector size="26" baseType="lpstr">
      <vt:lpstr>Arial</vt:lpstr>
      <vt:lpstr>CeraGR-Medium</vt:lpstr>
      <vt:lpstr>Lora</vt:lpstr>
      <vt:lpstr>Segoe UI Black</vt:lpstr>
      <vt:lpstr>Josefin Sans</vt:lpstr>
      <vt:lpstr>Calibri</vt:lpstr>
      <vt:lpstr>Lora Bold Italic</vt:lpstr>
      <vt:lpstr>Arial Black</vt:lpstr>
      <vt:lpstr>Office Theme</vt:lpstr>
      <vt:lpstr>מצגת של PowerPoint‏</vt:lpstr>
      <vt:lpstr>מצגת של PowerPoint‏</vt:lpstr>
      <vt:lpstr>מצגת של PowerPoint‏</vt:lpstr>
      <vt:lpstr>מצגת של PowerPoint‏</vt:lpstr>
      <vt:lpstr>מצגת של PowerPoint‏</vt:lpstr>
      <vt:lpstr>Ребе</vt:lpstr>
      <vt:lpstr>מצגת של PowerPoint‏</vt:lpstr>
      <vt:lpstr>מצגת של PowerPoint‏</vt:lpstr>
      <vt:lpstr>מצגת של PowerPoint‏</vt:lpstr>
      <vt:lpstr>Ребе</vt:lpstr>
      <vt:lpstr>מצגת של PowerPoint‏</vt:lpstr>
      <vt:lpstr>מצגת של PowerPoint‏</vt:lpstr>
      <vt:lpstr>מצגת של PowerPoint‏</vt:lpstr>
      <vt:lpstr>КЛЮЧЕВЫЕ МОМЕНТЫ</vt:lpstr>
      <vt:lpstr>КЛЮЧЕВЫЕ МОМЕНТЫ</vt:lpstr>
      <vt:lpstr>Вывод</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Chabad Eugene</dc:creator>
  <cp:lastModifiedBy>חנה וולף</cp:lastModifiedBy>
  <cp:revision>3</cp:revision>
  <dcterms:created xsi:type="dcterms:W3CDTF">2021-05-12T22:42:43Z</dcterms:created>
  <dcterms:modified xsi:type="dcterms:W3CDTF">2025-10-23T09:31:09Z</dcterms:modified>
</cp:coreProperties>
</file>