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3" r:id="rId4"/>
    <p:sldId id="262" r:id="rId5"/>
    <p:sldId id="446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45" r:id="rId14"/>
  </p:sldIdLst>
  <p:sldSz cx="12192000" cy="6858000"/>
  <p:notesSz cx="6858000" cy="9144000"/>
  <p:embeddedFontLst>
    <p:embeddedFont>
      <p:font typeface="Arial Black" panose="020B0604020202020204" pitchFamily="34" charset="0"/>
      <p:bold r:id="rId16"/>
    </p:embeddedFont>
    <p:embeddedFont>
      <p:font typeface="CeraGR-Medium" pitchFamily="2" charset="0"/>
      <p:regular r:id="rId17"/>
    </p:embeddedFont>
    <p:embeddedFont>
      <p:font typeface="Lora" panose="02000503000000020004" pitchFamily="2" charset="0"/>
      <p:regular r:id="rId18"/>
      <p:bold r:id="rId19"/>
      <p:italic r:id="rId20"/>
      <p:boldItalic r:id="rId21"/>
    </p:embeddedFont>
    <p:embeddedFont>
      <p:font typeface="Lora Bold Italic" panose="02000503000000020004" pitchFamily="2" charset="0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iM5Sl5tgHqBYNB7+n7PFDA3Ilc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4"/>
    <p:restoredTop sz="94694"/>
  </p:normalViewPr>
  <p:slideViewPr>
    <p:cSldViewPr snapToGrid="0">
      <p:cViewPr varScale="1">
        <p:scale>
          <a:sx n="97" d="100"/>
          <a:sy n="97" d="100"/>
        </p:scale>
        <p:origin x="216" y="7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3CC292FB-737D-82A6-A465-6B5CF29B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8AB02E2E-97A0-C6B7-8865-99AF43C1A8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5B3ECF72-52B5-5076-5E52-6A08367EF6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8D7A4CE9-32B8-12EA-BCCE-D973206E00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5944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C220C36E-F349-C86D-17F4-32CD10B71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010BE4A9-4323-EA5C-82B6-B7A161FD4F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1566A128-54C1-0531-83EB-0CDB6D79BE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4A09C059-27F1-5970-0922-B6EC0495045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3430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DC6D1E9D-835D-60F1-787C-272551F16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>
            <a:extLst>
              <a:ext uri="{FF2B5EF4-FFF2-40B4-BE49-F238E27FC236}">
                <a16:creationId xmlns:a16="http://schemas.microsoft.com/office/drawing/2014/main" id="{8857030E-2A9D-99CC-75A3-DAFDC66343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7:notes">
            <a:extLst>
              <a:ext uri="{FF2B5EF4-FFF2-40B4-BE49-F238E27FC236}">
                <a16:creationId xmlns:a16="http://schemas.microsoft.com/office/drawing/2014/main" id="{32FBF4EE-60C4-B1B5-5FF2-E273E5A6A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7:notes">
            <a:extLst>
              <a:ext uri="{FF2B5EF4-FFF2-40B4-BE49-F238E27FC236}">
                <a16:creationId xmlns:a16="http://schemas.microsoft.com/office/drawing/2014/main" id="{84773A84-9FBD-A9DB-724C-496EDFE9A01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3266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4D495254-2EF7-9F5D-9DC5-14EDF391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AC5E70B5-4274-0FC6-F4AA-09E7DE54B4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974157A8-8482-C2DB-1382-120BACA2D4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DEF7C267-924D-52DB-7ED4-D8280F8477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6263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450539B7-C959-6AD9-EC3D-1B2A25C5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29B48D5E-8803-C9DC-0C70-05DD19B65B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9904F460-C41D-D682-E853-E4106AA101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7F2B760B-D66A-1069-4A3C-3754126BC8C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203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8A9B9007-88A5-6217-9238-44D64CF36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>
            <a:extLst>
              <a:ext uri="{FF2B5EF4-FFF2-40B4-BE49-F238E27FC236}">
                <a16:creationId xmlns:a16="http://schemas.microsoft.com/office/drawing/2014/main" id="{E20739E4-18C7-72D0-8A42-6A6D3FA864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7:notes">
            <a:extLst>
              <a:ext uri="{FF2B5EF4-FFF2-40B4-BE49-F238E27FC236}">
                <a16:creationId xmlns:a16="http://schemas.microsoft.com/office/drawing/2014/main" id="{633A33D3-98A9-E5C1-46F0-8C2ADCA9D1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7:notes">
            <a:extLst>
              <a:ext uri="{FF2B5EF4-FFF2-40B4-BE49-F238E27FC236}">
                <a16:creationId xmlns:a16="http://schemas.microsoft.com/office/drawing/2014/main" id="{467C1E53-A05B-6999-44E0-2F996655E7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520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9DFC15A9-D85F-9C85-B42D-ECC47E21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99CD239F-B181-493A-778F-DCD28FFAA5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EDE6B26C-7340-4E80-1A6F-6AFE7F49C6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2562FA5C-9ED7-843E-EC30-8DA2EEEB66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669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DA79D8A3-054B-F174-9C0B-38BAFBFE5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>
            <a:extLst>
              <a:ext uri="{FF2B5EF4-FFF2-40B4-BE49-F238E27FC236}">
                <a16:creationId xmlns:a16="http://schemas.microsoft.com/office/drawing/2014/main" id="{CE761F17-B8C8-5DC0-D7C3-A616535390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E4442D8F-3219-8B05-9A9E-A429F39682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B303960E-F1BC-E056-3ECA-723054848A9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05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424847" y="3319254"/>
            <a:ext cx="6102066" cy="1309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Забота о том, чтобы ближний не промок под дождем, важнее самого дождя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424847" y="4794685"/>
            <a:ext cx="5384194" cy="1735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ru-RU" dirty="0">
                <a:solidFill>
                  <a:schemeClr val="dk1"/>
                </a:solidFill>
              </a:rPr>
              <a:t>После праздников месяца тишрей начинается сезон осенних дождей, столь необходимых для урожая на полях Земли Израиля. Однако наши мудрецы решили отложить всеобщие молитвы о дожде на две недели, чтобы позволить последнему из паломников, пришедших в Иерусалимский Храм, вернуться домой, не промокнув. Казалось бы, если дожди столь жизненно важны, как можно пренебрегать «прошением о нуждах» всего народа из-за заботы об отдельных его представителях?</a:t>
            </a: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-RU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069702D5-FF17-D5CE-0DFA-C952CED9CD53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AEA757D4-6F61-2D3E-C21F-62FDA0C5038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871D193F-96EC-E2BE-B49B-8E9FC4D8F79D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AF98D6B0-B59B-BB53-7E2B-D375F9DF574C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0DD80E4D-56B8-448B-0205-E52124D91A5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CFBAF497-1C7B-D806-9DD2-1481327115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7CCC19F9-E33A-F9A8-2DA3-472EE956FDF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3DFB963F-A566-D4AB-2DE1-08015C3E4EFC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52371DBB-3436-6CCA-9158-0C28DB754AA2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 err="1">
                    <a:solidFill>
                      <a:schemeClr val="lt1"/>
                    </a:solidFill>
                  </a:rPr>
                  <a:t>Ноах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262648" y="146311"/>
            <a:ext cx="6920030" cy="371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Забота о том, чтобы ближний не промок под дождем, важнее самого дождя</a:t>
            </a: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dirty="0">
                  <a:solidFill>
                    <a:schemeClr val="lt1"/>
                  </a:solidFill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6CC6CE2-E444-ED51-D753-33412C9D5EE6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084D66A6-7E87-D83A-DA65-D28943259F0D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F9AC4940-44FB-50AE-BCDF-EB86EB7202C0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B7EC7F28-ACFD-5D5B-9BD8-CB7DDEDD1C1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09330B5C-00D9-FA4B-0975-0647C27A0D9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8E2E8C5B-7017-6B67-C9CD-05FCE3824E6A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E34B21E-64A9-179E-D47E-08719A3082B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AF93D00B-3314-52D1-1EA4-E4CA0807A1D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CBB8B698-DEFA-3687-84E6-F9F49809FD8A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Ноах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/>
          <p:nvPr/>
        </p:nvSpPr>
        <p:spPr>
          <a:xfrm rot="10800000" flipH="1">
            <a:off x="2285029" y="59057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>
            <a:spLocks noGrp="1"/>
          </p:cNvSpPr>
          <p:nvPr>
            <p:ph type="title"/>
          </p:nvPr>
        </p:nvSpPr>
        <p:spPr>
          <a:xfrm>
            <a:off x="2285030" y="26371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2285029" y="841527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праздников месяца тишрей начинается сезон осенних дождей, столь необходимых для урожая на полях Земли Израиля. Однако наши мудрецы решили отложить всеобщие молитвы о дожде на две недели, чтобы позволить последнему из паломников, пришедших в Иерусалимский Храм, вернуться домой, не промокнув. Казалось бы, если дожди столь жизненно важны, как можно пренебрегать «прошением о нуждах» всего народа из-за заботы об отдельных его представителях?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вопрос определяет, насколько глубокой должна быть любовь к ближнему и как она меняет шкалу приоритетов самых основных потребностей человека.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 txBox="1"/>
          <p:nvPr/>
        </p:nvSpPr>
        <p:spPr>
          <a:xfrm>
            <a:off x="398792" y="214943"/>
            <a:ext cx="7398322" cy="5187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Как можно пренебречь заповедью “просить о нуждах” народа и запретом причинять страдания телу ради любви к ближнему?</a:t>
            </a:r>
          </a:p>
        </p:txBody>
      </p:sp>
      <p:grpSp>
        <p:nvGrpSpPr>
          <p:cNvPr id="159" name="Google Shape;159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0" name="Google Shape;160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77936BC-D41A-A567-7562-CB3254EE87A1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F407651-8ECD-4D85-7939-B4A7DC2CD8A1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62B5EB82-AC66-A94A-88CF-F81792C1BD8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F2FA2E05-6D05-C32E-C350-716D37476282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1107B5E3-B9C7-F5EC-6D96-5F4FEC412EC7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A03513E8-E579-C1F8-9BEA-E98EBA33AC03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1ED11B0E-8FDF-8C74-5F01-714E6E5BED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E08F47FA-0630-8303-0999-00732CFFB64E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A429A7C4-634B-B754-BE6F-BBED66ADE71F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Ноах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C1F0C255-A0C9-F195-95B9-0C6DA2E3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D2B42716-57D1-F9FE-6891-9B237709E4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>
            <a:extLst>
              <a:ext uri="{FF2B5EF4-FFF2-40B4-BE49-F238E27FC236}">
                <a16:creationId xmlns:a16="http://schemas.microsoft.com/office/drawing/2014/main" id="{92C20F43-1303-8743-32D1-568F7D8821B9}"/>
              </a:ext>
            </a:extLst>
          </p:cNvPr>
          <p:cNvSpPr/>
          <p:nvPr/>
        </p:nvSpPr>
        <p:spPr>
          <a:xfrm rot="10800000" flipH="1">
            <a:off x="2285029" y="59057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>
            <a:extLst>
              <a:ext uri="{FF2B5EF4-FFF2-40B4-BE49-F238E27FC236}">
                <a16:creationId xmlns:a16="http://schemas.microsoft.com/office/drawing/2014/main" id="{6E4E79D2-1028-429C-A4B1-A4CC7BA523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6371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2B41D43B-592B-5F67-1D98-9A191E2EB3D3}"/>
              </a:ext>
            </a:extLst>
          </p:cNvPr>
          <p:cNvSpPr txBox="1"/>
          <p:nvPr/>
        </p:nvSpPr>
        <p:spPr>
          <a:xfrm>
            <a:off x="2285029" y="841527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Отсрочка молитвы о дожде на пятнадцать дней после праздника Суккот из-за заботы о благополучии последнего из паломников порождает вопрос.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 закон, согласно которому надлежит просить Б-га о своих нуждах. Это заповедь Торы – «эта заповедь (молитва) состоит в том… чтобы человек… обращался со своими нуждами в просьбе и мольбе». Таким образом, жителей Земли Израиля, которые нуждаются в дождях («потому что это гористая страна»), Закон обязывает просить о дождях сразу после праздника.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 этому, существует заповедь Торы: «И берегите очень души ваши». И это касается не только непосредственно вопросов спасения жизни. Даже когда речь идет о страдании физического и материального тела, а не только души, – «человек не имеет права… причинять ему (телу) страдания, даже воздерживаясь от какой-либо пищи или питья». И причину этому объясняют наши законоучителя: «Душа человека не является его приобретением, она приобретение Всевышнего!»</a:t>
            </a:r>
          </a:p>
        </p:txBody>
      </p:sp>
    </p:spTree>
    <p:extLst>
      <p:ext uri="{BB962C8B-B14F-4D97-AF65-F5344CB8AC3E}">
        <p14:creationId xmlns:p14="http://schemas.microsoft.com/office/powerpoint/2010/main" val="3264893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07679742-2A42-C8EF-8E39-4CCC261E1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99F20019-5137-C557-00A3-3C3FF2ADA0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481B6560-B294-703A-CC43-01382ED27DF6}"/>
              </a:ext>
            </a:extLst>
          </p:cNvPr>
          <p:cNvSpPr txBox="1"/>
          <p:nvPr/>
        </p:nvSpPr>
        <p:spPr>
          <a:xfrm>
            <a:off x="2285029" y="841527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есть, физическое тело дано человеку только для того, чтобы служить Всевышнему, подобно тому, как он использует другие вещи в мире для служения Ему. Однако причинять этому телу «страдания, даже воздерживаясь от какой-либо пищи или питья» категорически запрещено. И это касается не только слабого, но и сильнейшего из людей, здоровью которого воздержание от пищи и питья не повредит!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учетом сказанного, как может быть, что из-за любви к ближнему (заботы о благе «последнего из паломников») пренебрегают: (а) заповедью просить о своих нуждах на пятнадцать дней; (б) запретом причинять страдания, ведь отсрочка в пятнадцать дней в молитве о дождях (которые несут пищу и питье для тела) причиняет страдание?!</a:t>
            </a:r>
          </a:p>
        </p:txBody>
      </p:sp>
    </p:spTree>
    <p:extLst>
      <p:ext uri="{BB962C8B-B14F-4D97-AF65-F5344CB8AC3E}">
        <p14:creationId xmlns:p14="http://schemas.microsoft.com/office/powerpoint/2010/main" val="30179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3FF65859-3E36-D5C9-E04B-0AD191103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>
            <a:extLst>
              <a:ext uri="{FF2B5EF4-FFF2-40B4-BE49-F238E27FC236}">
                <a16:creationId xmlns:a16="http://schemas.microsoft.com/office/drawing/2014/main" id="{88CD2F48-F94C-C467-3AC2-30E1D45C72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>
            <a:extLst>
              <a:ext uri="{FF2B5EF4-FFF2-40B4-BE49-F238E27FC236}">
                <a16:creationId xmlns:a16="http://schemas.microsoft.com/office/drawing/2014/main" id="{3EB3F9C7-EF7B-D8A3-56E1-FE6B1C327683}"/>
              </a:ext>
            </a:extLst>
          </p:cNvPr>
          <p:cNvSpPr txBox="1"/>
          <p:nvPr/>
        </p:nvSpPr>
        <p:spPr>
          <a:xfrm>
            <a:off x="398792" y="214943"/>
            <a:ext cx="5909243" cy="592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Еврей не чувствует потребности в дожде, когда знает, что его собрат из-за этого будет страдать</a:t>
            </a:r>
          </a:p>
        </p:txBody>
      </p:sp>
      <p:grpSp>
        <p:nvGrpSpPr>
          <p:cNvPr id="159" name="Google Shape;159;p7">
            <a:extLst>
              <a:ext uri="{FF2B5EF4-FFF2-40B4-BE49-F238E27FC236}">
                <a16:creationId xmlns:a16="http://schemas.microsoft.com/office/drawing/2014/main" id="{502E253E-0B0B-BA12-5B18-D42A25794B0D}"/>
              </a:ext>
            </a:extLst>
          </p:cNvPr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0" name="Google Shape;160;p7">
              <a:extLst>
                <a:ext uri="{FF2B5EF4-FFF2-40B4-BE49-F238E27FC236}">
                  <a16:creationId xmlns:a16="http://schemas.microsoft.com/office/drawing/2014/main" id="{3D747332-F61B-01D7-EC9B-917066C1A4E8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>
              <a:extLst>
                <a:ext uri="{FF2B5EF4-FFF2-40B4-BE49-F238E27FC236}">
                  <a16:creationId xmlns:a16="http://schemas.microsoft.com/office/drawing/2014/main" id="{A714B841-EFDA-A085-A12C-729056EA8340}"/>
                </a:ext>
              </a:extLst>
            </p:cNvPr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E50A580-676D-BEE4-1F07-9CD3675D7926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E2AC755C-2255-9119-6B96-E02A30979A8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C4AD4C3F-4599-1ECE-E125-9B1D53A0DE9C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984B15B9-4356-1996-3173-F2A1FA299079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E0FCD98D-BC34-F613-0285-0159FE572587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D6343FC4-F6FF-37ED-3FF7-4B5DEFCDF06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E9D63369-D357-49F8-39F9-A4D33AB44AA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968F5AA6-933C-C9EE-C62A-92B13E2B3777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4B0447AF-8E90-CF11-06B7-7555B91E9B37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Ноах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6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4756F6E4-5261-CAC1-496C-8FA620E9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BD5017D2-F4CC-5C59-91E9-0CE31CE52D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>
            <a:extLst>
              <a:ext uri="{FF2B5EF4-FFF2-40B4-BE49-F238E27FC236}">
                <a16:creationId xmlns:a16="http://schemas.microsoft.com/office/drawing/2014/main" id="{E68DC31D-5695-55D0-7CC8-263BC2387B53}"/>
              </a:ext>
            </a:extLst>
          </p:cNvPr>
          <p:cNvSpPr/>
          <p:nvPr/>
        </p:nvSpPr>
        <p:spPr>
          <a:xfrm rot="10800000" flipH="1">
            <a:off x="2285029" y="59057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>
            <a:extLst>
              <a:ext uri="{FF2B5EF4-FFF2-40B4-BE49-F238E27FC236}">
                <a16:creationId xmlns:a16="http://schemas.microsoft.com/office/drawing/2014/main" id="{EFBB744B-170A-1A59-632B-EE283B4537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6371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C8D86213-EB2C-2CAF-1853-DF44AF53BD98}"/>
              </a:ext>
            </a:extLst>
          </p:cNvPr>
          <p:cNvSpPr txBox="1"/>
          <p:nvPr/>
        </p:nvSpPr>
        <p:spPr>
          <a:xfrm>
            <a:off x="2285029" y="841527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 таково: когда еврей в должной мере охвачен любовью и единством со своим народом, то, зная, что есть риск (даже если это только предположение), что «последний из паломников», который еще не добрался до своего дома у реки Евфрат, пострадает и намокнет из-за дождя шестого числа месяца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 последний день нахождения в пути – он просто не может ощущать личную потребность и наслаждаться дождями для орошения полей!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 из этого, становится понятно, каким образом закон позволяет отложить просьбу о дождях, несмотря на заповедь просить о своих нуждах: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 просить о своих нуждах действует, когда еврей чувствует в этом потребность, что является его исключительной прерогативой. И в данном случае, будучи проникнутым любовью к своему народу, осознавая, что до ночи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«последний из паломников» может пострадать, он не чувствует потребности в выпадении дождей. В таком случае нет обязанности просить о выпадении дождей!</a:t>
            </a:r>
          </a:p>
        </p:txBody>
      </p:sp>
    </p:spTree>
    <p:extLst>
      <p:ext uri="{BB962C8B-B14F-4D97-AF65-F5344CB8AC3E}">
        <p14:creationId xmlns:p14="http://schemas.microsoft.com/office/powerpoint/2010/main" val="3077308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027B0A34-AF8A-8B52-6C26-C51B9E426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D527878E-60FB-AA2F-7577-FB6CA59F26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34BAB320-5E73-0958-5872-7EAE0D79E820}"/>
              </a:ext>
            </a:extLst>
          </p:cNvPr>
          <p:cNvSpPr txBox="1"/>
          <p:nvPr/>
        </p:nvSpPr>
        <p:spPr>
          <a:xfrm>
            <a:off x="2285029" y="841527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и в случае с запретом причинять страдания телу: на практике здесь нет его нарушения. Даже когда о дождях просят шестого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хлеб (который вырастет в результате дождей) будет добыт не в тот же день, а лишь несколько месяцев спустя, и поэтому если повременить с просьбой о них, физического страдания здесь не будет.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 страдания здесь касаются разума и сердца (которое знает, что урожай созреет позже из-за откладывания просьб о дожде). Если осознаешь, что выпадение дождей шестого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может причинить физические страдания «последнему из паломников», у тебя исчезает всякое желание просить о них до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и, соответственно, ты не переживаешь (ни разумом, ни сердцем), что не просишь о них. Наоборот, если бы дожди выпали до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ты бы переживал из-за страданий «последнего из паломников», который задержался в пути.</a:t>
            </a:r>
          </a:p>
        </p:txBody>
      </p:sp>
    </p:spTree>
    <p:extLst>
      <p:ext uri="{BB962C8B-B14F-4D97-AF65-F5344CB8AC3E}">
        <p14:creationId xmlns:p14="http://schemas.microsoft.com/office/powerpoint/2010/main" val="3058855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BC813F22-86F8-2BCF-0CC7-A83571991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>
            <a:extLst>
              <a:ext uri="{FF2B5EF4-FFF2-40B4-BE49-F238E27FC236}">
                <a16:creationId xmlns:a16="http://schemas.microsoft.com/office/drawing/2014/main" id="{D40E78AF-AE05-ED16-34C2-06AFC1B0BE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>
            <a:extLst>
              <a:ext uri="{FF2B5EF4-FFF2-40B4-BE49-F238E27FC236}">
                <a16:creationId xmlns:a16="http://schemas.microsoft.com/office/drawing/2014/main" id="{5942400E-7BD9-1E7F-3273-0F0A64FB2B69}"/>
              </a:ext>
            </a:extLst>
          </p:cNvPr>
          <p:cNvSpPr txBox="1"/>
          <p:nvPr/>
        </p:nvSpPr>
        <p:spPr>
          <a:xfrm>
            <a:off x="398792" y="214943"/>
            <a:ext cx="724771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Г. Доказательство из законов субботы</a:t>
            </a:r>
          </a:p>
        </p:txBody>
      </p:sp>
      <p:grpSp>
        <p:nvGrpSpPr>
          <p:cNvPr id="159" name="Google Shape;159;p7">
            <a:extLst>
              <a:ext uri="{FF2B5EF4-FFF2-40B4-BE49-F238E27FC236}">
                <a16:creationId xmlns:a16="http://schemas.microsoft.com/office/drawing/2014/main" id="{E5B44E30-81A6-5AE7-4D80-3399C70F9E3F}"/>
              </a:ext>
            </a:extLst>
          </p:cNvPr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0" name="Google Shape;160;p7">
              <a:extLst>
                <a:ext uri="{FF2B5EF4-FFF2-40B4-BE49-F238E27FC236}">
                  <a16:creationId xmlns:a16="http://schemas.microsoft.com/office/drawing/2014/main" id="{951C4EB1-BC9B-8982-F313-3C0934285B30}"/>
                </a:ext>
              </a:extLst>
            </p:cNvPr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>
              <a:extLst>
                <a:ext uri="{FF2B5EF4-FFF2-40B4-BE49-F238E27FC236}">
                  <a16:creationId xmlns:a16="http://schemas.microsoft.com/office/drawing/2014/main" id="{463C4A0D-61C6-FFF8-09DC-6ED409D1BBEB}"/>
                </a:ext>
              </a:extLst>
            </p:cNvPr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r>
                <a:rPr lang="ru-RU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D1952648-BDB7-2B7D-DCD9-E36A70149C6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86CF867A-11FE-722F-13A1-60FE53EBD0E7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A7731BF3-6600-D9C3-303D-F7439500FC09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E72BC9CF-C42C-5CBC-7716-3B0F2D49B324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8365D032-253D-D83F-2792-1893DC738CBD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159DED5C-BCCA-7D83-2C3F-0BF73C7A5D18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29200296-97BD-C779-4436-7F043A2F8BD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FE7DF495-C2CE-62F3-B360-8ED9D6E97F99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47E48FFF-23D8-9B47-FFCC-1DAD39313DCC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Ки </a:t>
              </a:r>
              <a:r>
                <a:rPr lang="ru-RU" dirty="0" err="1">
                  <a:solidFill>
                    <a:schemeClr val="lt1"/>
                  </a:solidFill>
                </a:rPr>
                <a:t>Теце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1677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8123BC5B-0748-AB56-44B3-C6C1CE5C4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6DCACCBD-F21D-C189-B786-65377C059A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>
            <a:extLst>
              <a:ext uri="{FF2B5EF4-FFF2-40B4-BE49-F238E27FC236}">
                <a16:creationId xmlns:a16="http://schemas.microsoft.com/office/drawing/2014/main" id="{9C2E2B13-EF27-E7E9-8983-6CF3F1A53EEC}"/>
              </a:ext>
            </a:extLst>
          </p:cNvPr>
          <p:cNvSpPr/>
          <p:nvPr/>
        </p:nvSpPr>
        <p:spPr>
          <a:xfrm rot="10800000" flipH="1">
            <a:off x="2285029" y="59057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ru-RU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>
            <a:extLst>
              <a:ext uri="{FF2B5EF4-FFF2-40B4-BE49-F238E27FC236}">
                <a16:creationId xmlns:a16="http://schemas.microsoft.com/office/drawing/2014/main" id="{181494A2-3C48-F1D9-7CB5-4E108DB79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5030" y="26371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8000882E-FC43-B720-7EAD-573B50209100}"/>
              </a:ext>
            </a:extLst>
          </p:cNvPr>
          <p:cNvSpPr txBox="1"/>
          <p:nvPr/>
        </p:nvSpPr>
        <p:spPr>
          <a:xfrm>
            <a:off x="2285029" y="841527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того, относительно настоящего физического страдания (воздержание от  пищи и питья) мы находим: «Человек не имеет права… причинять ему (телу) страдания, даже воздерживаясь от какой-либо пищи или питья, если только он не делает это целях раскаяния, ведь [в таком случае] изнурения полезны для спасения души от погибели. И поэтому разрешено поститься в целях раскаяния». Изнурение тела в рамках воздержании от пищи и питья в некоторых случаях может вызывать удовольствие.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законах субботы говорится: «Разрешено поститься из-за [плохого] сна в субботу, поскольку здесь нет полного противоречия наслаждением субботой… этот пост является удовольствием для него (человека)». «Постящийся получает большее удовольствие от поста, чем было бы у него, если бы он ел и пил»!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есть, хотя обычно человек получает удовольствие от еды и питья, и по своей природе стремится к ним… тем не менее, желание поститься может приносить удовольствие, соотносимое с желанием есть и пить.</a:t>
            </a:r>
          </a:p>
        </p:txBody>
      </p:sp>
    </p:spTree>
    <p:extLst>
      <p:ext uri="{BB962C8B-B14F-4D97-AF65-F5344CB8AC3E}">
        <p14:creationId xmlns:p14="http://schemas.microsoft.com/office/powerpoint/2010/main" val="378800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>
          <a:extLst>
            <a:ext uri="{FF2B5EF4-FFF2-40B4-BE49-F238E27FC236}">
              <a16:creationId xmlns:a16="http://schemas.microsoft.com/office/drawing/2014/main" id="{52A5DFD2-2691-1B78-88AE-02F97A4E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8">
            <a:extLst>
              <a:ext uri="{FF2B5EF4-FFF2-40B4-BE49-F238E27FC236}">
                <a16:creationId xmlns:a16="http://schemas.microsoft.com/office/drawing/2014/main" id="{48067D96-6094-0C39-C1A6-F894CD5EB6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>
            <a:extLst>
              <a:ext uri="{FF2B5EF4-FFF2-40B4-BE49-F238E27FC236}">
                <a16:creationId xmlns:a16="http://schemas.microsoft.com/office/drawing/2014/main" id="{BDEECD38-0815-CEB0-3243-A948A1B991E5}"/>
              </a:ext>
            </a:extLst>
          </p:cNvPr>
          <p:cNvSpPr txBox="1"/>
          <p:nvPr/>
        </p:nvSpPr>
        <p:spPr>
          <a:xfrm>
            <a:off x="2285029" y="269035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отсюда понятно, что в доброжелательности к «последнему из паломников» нивелируется потребность в дождях, включая отсутствие страданий от невозможности просить о них. Наоборот, если бы дожди выпали до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человеку было бы некомфортно из-за страданий в пути «последнего из паломников».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узнаем, насколько велики любовь к ближнему и единство еврейского народа в этом вопросе. Не только из-за благополучия «последнего из паломников» мы готовы отказаться от своих потребностей, несмотря на то, что это причиняет страдания. Наоборот, проникнувшись любовью к ближнему и солидарностью, мы не чувствуем потребности в дождях до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которые, выпав до этой даты, причинят нам их, поскольку знаем, что есть риск (даже если это лишь предположение), что дожди доставят неудобство «последнему из паломников».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беседы вечера 7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мархешвана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5746 г.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Менахем, т. 1, стр. 504)</a:t>
            </a:r>
          </a:p>
        </p:txBody>
      </p:sp>
    </p:spTree>
    <p:extLst>
      <p:ext uri="{BB962C8B-B14F-4D97-AF65-F5344CB8AC3E}">
        <p14:creationId xmlns:p14="http://schemas.microsoft.com/office/powerpoint/2010/main" val="2405833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0" i="0" u="none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Л</a:t>
            </a:r>
            <a:r>
              <a:rPr lang="ru-RU" sz="1800" dirty="0">
                <a:solidFill>
                  <a:schemeClr val="lt1"/>
                </a:solidFill>
              </a:rPr>
              <a:t>ех - Леха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1289</Words>
  <Application>Microsoft Macintosh PowerPoint</Application>
  <PresentationFormat>מסך רחב</PresentationFormat>
  <Paragraphs>65</Paragraphs>
  <Slides>13</Slides>
  <Notes>12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1" baseType="lpstr">
      <vt:lpstr>Arial</vt:lpstr>
      <vt:lpstr>CeraGR-Medium</vt:lpstr>
      <vt:lpstr>Lora</vt:lpstr>
      <vt:lpstr>Segoe UI Black</vt:lpstr>
      <vt:lpstr>Calibri</vt:lpstr>
      <vt:lpstr>Arial Black</vt:lpstr>
      <vt:lpstr>Lora Bold Italic</vt:lpstr>
      <vt:lpstr>Office Theme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9</cp:revision>
  <dcterms:created xsi:type="dcterms:W3CDTF">2021-05-12T22:42:43Z</dcterms:created>
  <dcterms:modified xsi:type="dcterms:W3CDTF">2025-10-19T22:41:23Z</dcterms:modified>
</cp:coreProperties>
</file>