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6" r:id="rId4"/>
    <p:sldId id="462" r:id="rId5"/>
    <p:sldId id="263" r:id="rId6"/>
    <p:sldId id="262" r:id="rId7"/>
    <p:sldId id="448" r:id="rId8"/>
    <p:sldId id="267" r:id="rId9"/>
    <p:sldId id="463" r:id="rId10"/>
    <p:sldId id="271" r:id="rId11"/>
    <p:sldId id="282" r:id="rId12"/>
    <p:sldId id="464" r:id="rId13"/>
    <p:sldId id="465" r:id="rId14"/>
    <p:sldId id="275" r:id="rId15"/>
    <p:sldId id="466" r:id="rId16"/>
    <p:sldId id="467" r:id="rId17"/>
    <p:sldId id="468" r:id="rId18"/>
    <p:sldId id="469" r:id="rId19"/>
    <p:sldId id="470" r:id="rId20"/>
    <p:sldId id="471" r:id="rId21"/>
    <p:sldId id="445" r:id="rId22"/>
  </p:sldIdLst>
  <p:sldSz cx="12192000" cy="6858000"/>
  <p:notesSz cx="6858000" cy="9144000"/>
  <p:embeddedFontLst>
    <p:embeddedFont>
      <p:font typeface="Arial Black" panose="020B0604020202020204" pitchFamily="34" charset="0"/>
      <p:bold r:id="rId24"/>
    </p:embeddedFont>
    <p:embeddedFont>
      <p:font typeface="CeraGR-Medium" pitchFamily="2" charset="0"/>
      <p:regular r:id="rId25"/>
    </p:embeddedFont>
    <p:embeddedFont>
      <p:font typeface="Lora" panose="02000503000000020004" pitchFamily="2" charset="0"/>
      <p:regular r:id="rId26"/>
      <p:bold r:id="rId27"/>
      <p:italic r:id="rId28"/>
      <p:boldItalic r:id="rId29"/>
    </p:embeddedFont>
    <p:embeddedFont>
      <p:font typeface="Lora Bold Italic" panose="02000503000000020004" pitchFamily="2" charset="0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h4ax6dLShN0iHhLcwWbvAFnzG4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BABC"/>
    <a:srgbClr val="1C5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18"/>
    <p:restoredTop sz="94762"/>
  </p:normalViewPr>
  <p:slideViewPr>
    <p:cSldViewPr snapToGrid="0">
      <p:cViewPr varScale="1">
        <p:scale>
          <a:sx n="95" d="100"/>
          <a:sy n="95" d="100"/>
        </p:scale>
        <p:origin x="160" y="6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0889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>
          <a:extLst>
            <a:ext uri="{FF2B5EF4-FFF2-40B4-BE49-F238E27FC236}">
              <a16:creationId xmlns:a16="http://schemas.microsoft.com/office/drawing/2014/main" id="{B5D4C448-96A8-9D14-632B-174413440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>
            <a:extLst>
              <a:ext uri="{FF2B5EF4-FFF2-40B4-BE49-F238E27FC236}">
                <a16:creationId xmlns:a16="http://schemas.microsoft.com/office/drawing/2014/main" id="{B7FAE5D7-69A0-E4B7-0505-E8E73DEDE9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1:notes">
            <a:extLst>
              <a:ext uri="{FF2B5EF4-FFF2-40B4-BE49-F238E27FC236}">
                <a16:creationId xmlns:a16="http://schemas.microsoft.com/office/drawing/2014/main" id="{0C24AF01-A9F3-9D54-619D-5CF8F8E019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:notes">
            <a:extLst>
              <a:ext uri="{FF2B5EF4-FFF2-40B4-BE49-F238E27FC236}">
                <a16:creationId xmlns:a16="http://schemas.microsoft.com/office/drawing/2014/main" id="{2076DF87-060A-EDFF-CD69-F2FAB176D20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2597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70874971-3C33-20DD-732E-A799E214D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>
            <a:extLst>
              <a:ext uri="{FF2B5EF4-FFF2-40B4-BE49-F238E27FC236}">
                <a16:creationId xmlns:a16="http://schemas.microsoft.com/office/drawing/2014/main" id="{5520AF8E-9AAF-E9FE-1368-C21D50CD9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>
            <a:extLst>
              <a:ext uri="{FF2B5EF4-FFF2-40B4-BE49-F238E27FC236}">
                <a16:creationId xmlns:a16="http://schemas.microsoft.com/office/drawing/2014/main" id="{0045513B-B228-9019-3B09-C8DA063BD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8960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>
          <a:extLst>
            <a:ext uri="{FF2B5EF4-FFF2-40B4-BE49-F238E27FC236}">
              <a16:creationId xmlns:a16="http://schemas.microsoft.com/office/drawing/2014/main" id="{D489D612-73D1-DF7E-2762-20CED5A85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>
            <a:extLst>
              <a:ext uri="{FF2B5EF4-FFF2-40B4-BE49-F238E27FC236}">
                <a16:creationId xmlns:a16="http://schemas.microsoft.com/office/drawing/2014/main" id="{E2B6F96E-33FD-2223-FA3A-2F1E4D37E0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2:notes">
            <a:extLst>
              <a:ext uri="{FF2B5EF4-FFF2-40B4-BE49-F238E27FC236}">
                <a16:creationId xmlns:a16="http://schemas.microsoft.com/office/drawing/2014/main" id="{B727E6A1-597E-EEE5-6442-460494150E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>
            <a:extLst>
              <a:ext uri="{FF2B5EF4-FFF2-40B4-BE49-F238E27FC236}">
                <a16:creationId xmlns:a16="http://schemas.microsoft.com/office/drawing/2014/main" id="{0A2EAA2C-6E52-DDE1-5B57-EB1F53CD79D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71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904C6022-B6DF-48D9-1648-6A5D1E3AC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>
            <a:extLst>
              <a:ext uri="{FF2B5EF4-FFF2-40B4-BE49-F238E27FC236}">
                <a16:creationId xmlns:a16="http://schemas.microsoft.com/office/drawing/2014/main" id="{08804CE1-3F6F-9295-D70D-348F6C82AA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>
            <a:extLst>
              <a:ext uri="{FF2B5EF4-FFF2-40B4-BE49-F238E27FC236}">
                <a16:creationId xmlns:a16="http://schemas.microsoft.com/office/drawing/2014/main" id="{D109D8AF-939C-FF16-DA21-14C5C0BC3C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7572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FCED34F1-616D-6AAE-C551-A0D56D251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>
            <a:extLst>
              <a:ext uri="{FF2B5EF4-FFF2-40B4-BE49-F238E27FC236}">
                <a16:creationId xmlns:a16="http://schemas.microsoft.com/office/drawing/2014/main" id="{1F2985B0-59D5-12C7-6762-D255AF83D8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>
            <a:extLst>
              <a:ext uri="{FF2B5EF4-FFF2-40B4-BE49-F238E27FC236}">
                <a16:creationId xmlns:a16="http://schemas.microsoft.com/office/drawing/2014/main" id="{16084363-B136-4FC7-3282-606F77F4AC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2081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>
          <a:extLst>
            <a:ext uri="{FF2B5EF4-FFF2-40B4-BE49-F238E27FC236}">
              <a16:creationId xmlns:a16="http://schemas.microsoft.com/office/drawing/2014/main" id="{E5EA3624-7CA3-BF34-0881-92D011807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7:notes">
            <a:extLst>
              <a:ext uri="{FF2B5EF4-FFF2-40B4-BE49-F238E27FC236}">
                <a16:creationId xmlns:a16="http://schemas.microsoft.com/office/drawing/2014/main" id="{A561372A-CB51-8A15-E9E0-F17871B33C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7:notes">
            <a:extLst>
              <a:ext uri="{FF2B5EF4-FFF2-40B4-BE49-F238E27FC236}">
                <a16:creationId xmlns:a16="http://schemas.microsoft.com/office/drawing/2014/main" id="{C0BBE5C1-CB4F-AEF1-5F40-04ED15F062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37572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AA9A4EC6-E340-6BF7-897D-EAA1228E5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>
            <a:extLst>
              <a:ext uri="{FF2B5EF4-FFF2-40B4-BE49-F238E27FC236}">
                <a16:creationId xmlns:a16="http://schemas.microsoft.com/office/drawing/2014/main" id="{CD78CAAF-D5EA-B1E8-011B-4C8396CDE9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>
            <a:extLst>
              <a:ext uri="{FF2B5EF4-FFF2-40B4-BE49-F238E27FC236}">
                <a16:creationId xmlns:a16="http://schemas.microsoft.com/office/drawing/2014/main" id="{19A0B412-DBED-37B2-4551-B245616752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73372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>
          <a:extLst>
            <a:ext uri="{FF2B5EF4-FFF2-40B4-BE49-F238E27FC236}">
              <a16:creationId xmlns:a16="http://schemas.microsoft.com/office/drawing/2014/main" id="{4C23AEDA-FCF8-58D1-DA1C-B6CA338C2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>
            <a:extLst>
              <a:ext uri="{FF2B5EF4-FFF2-40B4-BE49-F238E27FC236}">
                <a16:creationId xmlns:a16="http://schemas.microsoft.com/office/drawing/2014/main" id="{08F4680C-DC0A-E24D-0BAE-051165835E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2:notes">
            <a:extLst>
              <a:ext uri="{FF2B5EF4-FFF2-40B4-BE49-F238E27FC236}">
                <a16:creationId xmlns:a16="http://schemas.microsoft.com/office/drawing/2014/main" id="{06DAD923-1073-E03B-765C-DC00B64EBE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>
            <a:extLst>
              <a:ext uri="{FF2B5EF4-FFF2-40B4-BE49-F238E27FC236}">
                <a16:creationId xmlns:a16="http://schemas.microsoft.com/office/drawing/2014/main" id="{46092706-86A4-DBFC-CD10-136E8A9230A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59618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F4577888-8617-FBF1-6800-C093C2A85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>
            <a:extLst>
              <a:ext uri="{FF2B5EF4-FFF2-40B4-BE49-F238E27FC236}">
                <a16:creationId xmlns:a16="http://schemas.microsoft.com/office/drawing/2014/main" id="{78AEBC31-940B-7236-8F5F-F55B982307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>
            <a:extLst>
              <a:ext uri="{FF2B5EF4-FFF2-40B4-BE49-F238E27FC236}">
                <a16:creationId xmlns:a16="http://schemas.microsoft.com/office/drawing/2014/main" id="{DAD6FB00-A676-CBC0-41C3-244EBB751C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6138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>
          <a:extLst>
            <a:ext uri="{FF2B5EF4-FFF2-40B4-BE49-F238E27FC236}">
              <a16:creationId xmlns:a16="http://schemas.microsoft.com/office/drawing/2014/main" id="{860F8539-E386-16D3-D0FB-775480800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7:notes">
            <a:extLst>
              <a:ext uri="{FF2B5EF4-FFF2-40B4-BE49-F238E27FC236}">
                <a16:creationId xmlns:a16="http://schemas.microsoft.com/office/drawing/2014/main" id="{4D3D4F7D-716B-AF22-6845-526A9492DC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7:notes">
            <a:extLst>
              <a:ext uri="{FF2B5EF4-FFF2-40B4-BE49-F238E27FC236}">
                <a16:creationId xmlns:a16="http://schemas.microsoft.com/office/drawing/2014/main" id="{1BFE4B10-60C4-9BE5-1DEC-7B4CA5EBE9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58262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F38B9455-6158-C316-EE2E-3C2FE5D1E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>
            <a:extLst>
              <a:ext uri="{FF2B5EF4-FFF2-40B4-BE49-F238E27FC236}">
                <a16:creationId xmlns:a16="http://schemas.microsoft.com/office/drawing/2014/main" id="{439A7EB3-CAB8-DD18-DD29-FAE989FA5B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>
            <a:extLst>
              <a:ext uri="{FF2B5EF4-FFF2-40B4-BE49-F238E27FC236}">
                <a16:creationId xmlns:a16="http://schemas.microsoft.com/office/drawing/2014/main" id="{7989D205-B876-9874-8813-B4908179CF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6917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" name="Google Shape;93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4" name="Google Shape;94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C23D23F4-F656-715C-4412-017FC01BFA28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3B9B3C77-8158-15FC-3696-557074EF23C7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D7C302BA-81FE-CF82-BA4E-78F2B8BD81A7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R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8B40AC99-8309-DED5-EA51-96EAF81686B6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26C0ED1A-DA67-E437-5D7F-F19DCFC66F6E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A9477F0-1D8F-D4B6-6E80-01372DAA05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27902C49-0097-64D8-6137-2754FCE666A7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0017E0BD-4802-2EA7-39FC-D3101FA6E1FB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7BB90C73-EA54-58C1-AE6F-EA4D02C21CA8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ru-RU" dirty="0">
                    <a:solidFill>
                      <a:schemeClr val="lt1"/>
                    </a:solidFill>
                  </a:rPr>
                  <a:t>Суккот</a:t>
                </a:r>
              </a:p>
            </p:txBody>
          </p:sp>
        </p:grpSp>
      </p:grpSp>
      <p:sp>
        <p:nvSpPr>
          <p:cNvPr id="91" name="Google Shape;91;p1"/>
          <p:cNvSpPr txBox="1"/>
          <p:nvPr/>
        </p:nvSpPr>
        <p:spPr>
          <a:xfrm>
            <a:off x="307469" y="4199323"/>
            <a:ext cx="6146996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ru-RU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Сложность отношений</a:t>
            </a:r>
          </a:p>
        </p:txBody>
      </p:sp>
      <p:sp>
        <p:nvSpPr>
          <p:cNvPr id="92" name="Google Shape;92;p1"/>
          <p:cNvSpPr txBox="1"/>
          <p:nvPr/>
        </p:nvSpPr>
        <p:spPr>
          <a:xfrm>
            <a:off x="312305" y="4856085"/>
            <a:ext cx="4730700" cy="657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lvl="0" algn="just">
              <a:buSzPts val="1400"/>
            </a:pPr>
            <a:r>
              <a:rPr lang="ru-RU" dirty="0">
                <a:solidFill>
                  <a:schemeClr val="dk1"/>
                </a:solidFill>
              </a:rPr>
              <a:t>ЧТО СЛОЖНЕЕ — МОИ ОТНОШЕНИЯ С Б-ГОМ ИЛИ С БЛИЖНИМ? И КАКИЕ ОТНОШЕНИЯ ЕВРЕЙСКАЯ ТРАДИЦИЯ СЧИТАЕТ БОЛЕЕ ВАЖНЫМИ?</a:t>
            </a:r>
          </a:p>
        </p:txBody>
      </p:sp>
      <p:pic>
        <p:nvPicPr>
          <p:cNvPr id="12" name="Google Shape;94;p1">
            <a:extLst>
              <a:ext uri="{FF2B5EF4-FFF2-40B4-BE49-F238E27FC236}">
                <a16:creationId xmlns:a16="http://schemas.microsoft.com/office/drawing/2014/main" id="{D2B598DE-2FBE-F851-83BD-64E1C1ECBD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7469" y="261257"/>
            <a:ext cx="4982988" cy="3603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474053" y="353850"/>
            <a:ext cx="7441221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</a:t>
            </a: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Разлука с вами тяжела для Меня</a:t>
            </a:r>
          </a:p>
        </p:txBody>
      </p:sp>
      <p:grpSp>
        <p:nvGrpSpPr>
          <p:cNvPr id="103" name="Google Shape;103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4" name="Google Shape;104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err="1">
                  <a:solidFill>
                    <a:schemeClr val="lt1"/>
                  </a:solidFill>
                </a:rPr>
                <a:t>Тишрей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E90EFD90-66B7-70B9-68F0-C63EB19F2E34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BAADBF85-EFE2-CD89-19D0-CF66C74098E9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4CF95C54-3B87-85F9-2742-B2CEA7841629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616A1617-E640-CA8E-17C9-03B651B0A7A6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5049F6AC-6686-7A2E-15FE-EA167F747191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E5B56513-0D89-3564-0F4C-27DB7DF824F1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C33AC61E-0956-02A4-7810-7F718691D8B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76AE1952-F0BC-AAD8-DDEB-39BF33D585C0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C473E249-63BD-C689-0863-2078C6A25B87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Суккот</a:t>
              </a:r>
            </a:p>
          </p:txBody>
        </p:sp>
      </p:grpSp>
      <p:pic>
        <p:nvPicPr>
          <p:cNvPr id="11" name="Google Shape;109;p2">
            <a:extLst>
              <a:ext uri="{FF2B5EF4-FFF2-40B4-BE49-F238E27FC236}">
                <a16:creationId xmlns:a16="http://schemas.microsoft.com/office/drawing/2014/main" id="{F0637539-6684-B2D7-7916-ACB6930C8AF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6913" b="21036"/>
          <a:stretch/>
        </p:blipFill>
        <p:spPr>
          <a:xfrm>
            <a:off x="474053" y="2496419"/>
            <a:ext cx="6400276" cy="3833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1"/>
          <p:cNvSpPr txBox="1"/>
          <p:nvPr/>
        </p:nvSpPr>
        <p:spPr>
          <a:xfrm>
            <a:off x="2284624" y="874281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пятнадцатый день седьмого месяца будет наречен для вас святыней; никакой будничной работы не делайте, и празднуйте праздник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семь дней. И принесите вы во всесожжение благоуханное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тринадцать молодых быков, двух овнов, четырнадцать годовалых ягнят; пусть будут без порока.</a:t>
            </a:r>
          </a:p>
        </p:txBody>
      </p:sp>
      <p:sp>
        <p:nvSpPr>
          <p:cNvPr id="177" name="Google Shape;177;p11"/>
          <p:cNvSpPr/>
          <p:nvPr/>
        </p:nvSpPr>
        <p:spPr>
          <a:xfrm rot="10800000" flipH="1">
            <a:off x="2284625" y="770064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/>
          <p:cNvSpPr txBox="1"/>
          <p:nvPr/>
        </p:nvSpPr>
        <p:spPr>
          <a:xfrm>
            <a:off x="2284635" y="57801"/>
            <a:ext cx="419030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1"/>
          <p:cNvSpPr txBox="1"/>
          <p:nvPr/>
        </p:nvSpPr>
        <p:spPr>
          <a:xfrm>
            <a:off x="2224047" y="442526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29:12-13</a:t>
            </a:r>
          </a:p>
        </p:txBody>
      </p:sp>
      <p:sp>
        <p:nvSpPr>
          <p:cNvPr id="2" name="Google Shape;125;p44">
            <a:extLst>
              <a:ext uri="{FF2B5EF4-FFF2-40B4-BE49-F238E27FC236}">
                <a16:creationId xmlns:a16="http://schemas.microsoft.com/office/drawing/2014/main" id="{5AED4855-9671-AB39-5C0B-F0B78E143367}"/>
              </a:ext>
            </a:extLst>
          </p:cNvPr>
          <p:cNvSpPr txBox="1"/>
          <p:nvPr/>
        </p:nvSpPr>
        <p:spPr>
          <a:xfrm>
            <a:off x="2284623" y="2987822"/>
            <a:ext cx="9143999" cy="2923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Семьдесят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семидесяти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Храма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жертвоприношения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защищали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бедствий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" indent="0">
              <a:buSzPts val="1700"/>
              <a:buFont typeface="Arial"/>
              <a:buNone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29:35-36</a:t>
            </a:r>
            <a:endParaRPr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восьмой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ивр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ацерет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будничной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делайте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принесите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всесожжение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благоуханное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годовалых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ягнят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790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6D0AFFBF-0022-10CB-2E70-C801014BD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1">
            <a:extLst>
              <a:ext uri="{FF2B5EF4-FFF2-40B4-BE49-F238E27FC236}">
                <a16:creationId xmlns:a16="http://schemas.microsoft.com/office/drawing/2014/main" id="{A1EFEF65-C6DE-05D7-AF81-F181359207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1">
            <a:extLst>
              <a:ext uri="{FF2B5EF4-FFF2-40B4-BE49-F238E27FC236}">
                <a16:creationId xmlns:a16="http://schemas.microsoft.com/office/drawing/2014/main" id="{C3912855-0862-149D-4127-06476372BC2D}"/>
              </a:ext>
            </a:extLst>
          </p:cNvPr>
          <p:cNvSpPr txBox="1"/>
          <p:nvPr/>
        </p:nvSpPr>
        <p:spPr>
          <a:xfrm>
            <a:off x="2284624" y="678333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«Праздник»: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[это день удержания (ивр.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ацерет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То есть, Б-г как бы говорит Израилю:] “Я задержал (ивр.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ацарти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вас, [чтобы оставить] у Себя”. Это подобно царю, пригласившему своих сыновей на пир на определенное количество дней. Когда пришло время им удалиться, он сказал: “Сыновья мои! Пожалуйста, останьтесь со мной еще на один день, ибо тяжела для меня разлука ваша!”</a:t>
            </a:r>
          </a:p>
        </p:txBody>
      </p:sp>
      <p:sp>
        <p:nvSpPr>
          <p:cNvPr id="177" name="Google Shape;177;p11">
            <a:extLst>
              <a:ext uri="{FF2B5EF4-FFF2-40B4-BE49-F238E27FC236}">
                <a16:creationId xmlns:a16="http://schemas.microsoft.com/office/drawing/2014/main" id="{9B60049F-96D9-C5C7-14F0-1CA91BA09A2C}"/>
              </a:ext>
            </a:extLst>
          </p:cNvPr>
          <p:cNvSpPr/>
          <p:nvPr/>
        </p:nvSpPr>
        <p:spPr>
          <a:xfrm rot="10800000" flipH="1">
            <a:off x="2284625" y="672090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>
            <a:extLst>
              <a:ext uri="{FF2B5EF4-FFF2-40B4-BE49-F238E27FC236}">
                <a16:creationId xmlns:a16="http://schemas.microsoft.com/office/drawing/2014/main" id="{CEE75419-DA58-8786-BE6F-97422CD4BD68}"/>
              </a:ext>
            </a:extLst>
          </p:cNvPr>
          <p:cNvSpPr txBox="1"/>
          <p:nvPr/>
        </p:nvSpPr>
        <p:spPr>
          <a:xfrm>
            <a:off x="2284635" y="57801"/>
            <a:ext cx="419030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1">
            <a:extLst>
              <a:ext uri="{FF2B5EF4-FFF2-40B4-BE49-F238E27FC236}">
                <a16:creationId xmlns:a16="http://schemas.microsoft.com/office/drawing/2014/main" id="{08F516FF-FA61-7001-EC13-C479862914C6}"/>
              </a:ext>
            </a:extLst>
          </p:cNvPr>
          <p:cNvSpPr txBox="1"/>
          <p:nvPr/>
        </p:nvSpPr>
        <p:spPr>
          <a:xfrm>
            <a:off x="2224047" y="344552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29:35</a:t>
            </a:r>
          </a:p>
        </p:txBody>
      </p:sp>
      <p:sp>
        <p:nvSpPr>
          <p:cNvPr id="2" name="Google Shape;176;p11">
            <a:extLst>
              <a:ext uri="{FF2B5EF4-FFF2-40B4-BE49-F238E27FC236}">
                <a16:creationId xmlns:a16="http://schemas.microsoft.com/office/drawing/2014/main" id="{953E1FB9-659B-7290-DD29-E2CA8F011A32}"/>
              </a:ext>
            </a:extLst>
          </p:cNvPr>
          <p:cNvSpPr txBox="1"/>
          <p:nvPr/>
        </p:nvSpPr>
        <p:spPr>
          <a:xfrm>
            <a:off x="2345201" y="3756547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 принесите вы во всесожжение благоуханное Г-</a:t>
            </a:r>
            <a:r>
              <a:rPr lang="ru-RU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споду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одного быка, одного овна…»: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подобно царю, который устроил семидневный пир и пригласил всех граждан страны участвовать… По окончании семи дней он сказал своему близкому другу: “Мы выполнили нашу обязанность перед всеми гражданами, давай проведем немного времени вместе с тем, что осталось; порцией мяса, рыбы или овощей. Подобным образом Святой, благословен Он, сказал и сынам Израиля: «А в восьмой день праздник (ивр.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ацерет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будет для вас» Проведите его с тем, что найдете - возьмите “одного быка, одного овна”.</a:t>
            </a:r>
          </a:p>
        </p:txBody>
      </p:sp>
      <p:sp>
        <p:nvSpPr>
          <p:cNvPr id="3" name="Google Shape;177;p11">
            <a:extLst>
              <a:ext uri="{FF2B5EF4-FFF2-40B4-BE49-F238E27FC236}">
                <a16:creationId xmlns:a16="http://schemas.microsoft.com/office/drawing/2014/main" id="{2CD5EA28-8A98-7739-C5A0-8974FC4EE294}"/>
              </a:ext>
            </a:extLst>
          </p:cNvPr>
          <p:cNvSpPr/>
          <p:nvPr/>
        </p:nvSpPr>
        <p:spPr>
          <a:xfrm rot="10800000" flipH="1">
            <a:off x="2345202" y="368498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78;p11">
            <a:extLst>
              <a:ext uri="{FF2B5EF4-FFF2-40B4-BE49-F238E27FC236}">
                <a16:creationId xmlns:a16="http://schemas.microsoft.com/office/drawing/2014/main" id="{27A26277-B874-38A5-AED6-6D7859A03802}"/>
              </a:ext>
            </a:extLst>
          </p:cNvPr>
          <p:cNvSpPr txBox="1"/>
          <p:nvPr/>
        </p:nvSpPr>
        <p:spPr>
          <a:xfrm>
            <a:off x="2345212" y="3021712"/>
            <a:ext cx="419030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80;p11">
            <a:extLst>
              <a:ext uri="{FF2B5EF4-FFF2-40B4-BE49-F238E27FC236}">
                <a16:creationId xmlns:a16="http://schemas.microsoft.com/office/drawing/2014/main" id="{C6B953B1-D52B-5875-7251-2E22B11F9B63}"/>
              </a:ext>
            </a:extLst>
          </p:cNvPr>
          <p:cNvSpPr txBox="1"/>
          <p:nvPr/>
        </p:nvSpPr>
        <p:spPr>
          <a:xfrm>
            <a:off x="2284624" y="3357450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Мидраш, 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Раба, 21:24</a:t>
            </a:r>
          </a:p>
        </p:txBody>
      </p:sp>
    </p:spTree>
    <p:extLst>
      <p:ext uri="{BB962C8B-B14F-4D97-AF65-F5344CB8AC3E}">
        <p14:creationId xmlns:p14="http://schemas.microsoft.com/office/powerpoint/2010/main" val="3643906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8"/>
          <p:cNvSpPr/>
          <p:nvPr/>
        </p:nvSpPr>
        <p:spPr>
          <a:xfrm rot="10800000" flipH="1">
            <a:off x="2285029" y="376750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8"/>
          <p:cNvSpPr txBox="1">
            <a:spLocks noGrp="1"/>
          </p:cNvSpPr>
          <p:nvPr>
            <p:ph type="title"/>
          </p:nvPr>
        </p:nvSpPr>
        <p:spPr>
          <a:xfrm>
            <a:off x="2285030" y="49888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24;p12">
            <a:extLst>
              <a:ext uri="{FF2B5EF4-FFF2-40B4-BE49-F238E27FC236}">
                <a16:creationId xmlns:a16="http://schemas.microsoft.com/office/drawing/2014/main" id="{887D3CE3-3617-CFE1-E11C-465C046A2750}"/>
              </a:ext>
            </a:extLst>
          </p:cNvPr>
          <p:cNvSpPr txBox="1"/>
          <p:nvPr/>
        </p:nvSpPr>
        <p:spPr>
          <a:xfrm>
            <a:off x="2285029" y="958894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“приходит время им удалиться”, Б-г говорит: “тяжела для Меня разлука ваша!”. Ряд источников отмечают точность этой формулировки, поскольку, казалось бы, здесь уместнее сказать “тяжела наша разлука”.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 время праздника Святой, благословен Он, и еврейский народ (Царь и его дети) были вместе. Это подчеркивается и в том, что праздник называется “временем нашей радости” — радости Б-га и еврейского народа. Так что, когда приходит время проститься, уместнее сказать “тяжела для Меня наша разлука”, что подразумевает расставание между Б-гом и Его народом, а не “время нашей радости”. Почему же говорится “тяжела для Меня разлука ваша”?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объясняется, что со стороны Б-га никогда не происходит расставания с еврейским народом. Более того, и еврейский народ никогда не расстается с Б-гом - если только нет внутреннего разлада и разобщенности между самими евреями. В этом и заключается смысл слов “тяжела для Меня разлука ваша!”, относящихся к внутреннему разделению между самими евреями.</a:t>
            </a:r>
          </a:p>
        </p:txBody>
      </p:sp>
      <p:sp>
        <p:nvSpPr>
          <p:cNvPr id="3" name="Google Shape;226;p12">
            <a:extLst>
              <a:ext uri="{FF2B5EF4-FFF2-40B4-BE49-F238E27FC236}">
                <a16:creationId xmlns:a16="http://schemas.microsoft.com/office/drawing/2014/main" id="{759EC558-082E-CF0E-158F-012643948AF3}"/>
              </a:ext>
            </a:extLst>
          </p:cNvPr>
          <p:cNvSpPr txBox="1"/>
          <p:nvPr/>
        </p:nvSpPr>
        <p:spPr>
          <a:xfrm>
            <a:off x="2285029" y="537711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Ваша разлука или наша разлука?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 txBox="1"/>
          <p:nvPr/>
        </p:nvSpPr>
        <p:spPr>
          <a:xfrm>
            <a:off x="279006" y="248922"/>
            <a:ext cx="7406898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Для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Б-га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тяжел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разлад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между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евреями</a:t>
            </a:r>
            <a:endParaRPr lang="ru-RU"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43" name="Google Shape;143;p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44" name="Google Shape;144;p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Google Shape;174;p49">
            <a:extLst>
              <a:ext uri="{FF2B5EF4-FFF2-40B4-BE49-F238E27FC236}">
                <a16:creationId xmlns:a16="http://schemas.microsoft.com/office/drawing/2014/main" id="{3BA6EBE6-19F5-CAA5-978B-347017E65B7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9398" b="9398"/>
          <a:stretch/>
        </p:blipFill>
        <p:spPr>
          <a:xfrm>
            <a:off x="312003" y="2731128"/>
            <a:ext cx="6257608" cy="37260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D36C1E7E-A918-E4EE-897A-23F338DA282D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4" name="קבוצה 3">
              <a:extLst>
                <a:ext uri="{FF2B5EF4-FFF2-40B4-BE49-F238E27FC236}">
                  <a16:creationId xmlns:a16="http://schemas.microsoft.com/office/drawing/2014/main" id="{2723B9EF-9477-9AEA-0C56-3A9BEA52460A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6" name="קבוצה 5">
                <a:extLst>
                  <a:ext uri="{FF2B5EF4-FFF2-40B4-BE49-F238E27FC236}">
                    <a16:creationId xmlns:a16="http://schemas.microsoft.com/office/drawing/2014/main" id="{592FBD0B-7AEA-8788-36E0-6101BCA73131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8" name="מלבן 7">
                  <a:extLst>
                    <a:ext uri="{FF2B5EF4-FFF2-40B4-BE49-F238E27FC236}">
                      <a16:creationId xmlns:a16="http://schemas.microsoft.com/office/drawing/2014/main" id="{AE9EEA52-322B-E7DC-F09D-E68AF3ACA14A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9" name="קבוצה 8">
                  <a:extLst>
                    <a:ext uri="{FF2B5EF4-FFF2-40B4-BE49-F238E27FC236}">
                      <a16:creationId xmlns:a16="http://schemas.microsoft.com/office/drawing/2014/main" id="{3D843B50-4C40-7A00-DBF4-0061B758F58B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10" name="מלבן 9">
                    <a:extLst>
                      <a:ext uri="{FF2B5EF4-FFF2-40B4-BE49-F238E27FC236}">
                        <a16:creationId xmlns:a16="http://schemas.microsoft.com/office/drawing/2014/main" id="{FC301900-7621-5730-0606-3E2F0FC0532E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1" name="תמונה 10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C10D8995-5562-993C-56BE-E29005E6671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7" name="Google Shape;91;p1">
                <a:extLst>
                  <a:ext uri="{FF2B5EF4-FFF2-40B4-BE49-F238E27FC236}">
                    <a16:creationId xmlns:a16="http://schemas.microsoft.com/office/drawing/2014/main" id="{D5503398-BF17-CC05-9B50-A8997F3BDFE6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" name="Google Shape;92;p1">
              <a:extLst>
                <a:ext uri="{FF2B5EF4-FFF2-40B4-BE49-F238E27FC236}">
                  <a16:creationId xmlns:a16="http://schemas.microsoft.com/office/drawing/2014/main" id="{6B6AC0DB-8482-0B0B-F851-026E697CF548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Суккот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A5B339D9-0590-86BF-6473-D505ECE04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6">
            <a:extLst>
              <a:ext uri="{FF2B5EF4-FFF2-40B4-BE49-F238E27FC236}">
                <a16:creationId xmlns:a16="http://schemas.microsoft.com/office/drawing/2014/main" id="{D9B349D4-1188-9D26-0A3B-4A607C0468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6">
            <a:extLst>
              <a:ext uri="{FF2B5EF4-FFF2-40B4-BE49-F238E27FC236}">
                <a16:creationId xmlns:a16="http://schemas.microsoft.com/office/drawing/2014/main" id="{67B84072-9561-E18E-92AA-6AF845B0D7A1}"/>
              </a:ext>
            </a:extLst>
          </p:cNvPr>
          <p:cNvSpPr/>
          <p:nvPr/>
        </p:nvSpPr>
        <p:spPr>
          <a:xfrm rot="10800000" flipH="1">
            <a:off x="2285029" y="905083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>
            <a:extLst>
              <a:ext uri="{FF2B5EF4-FFF2-40B4-BE49-F238E27FC236}">
                <a16:creationId xmlns:a16="http://schemas.microsoft.com/office/drawing/2014/main" id="{ED97AA3A-D3A8-BBF1-4655-0006D53069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578221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65;p16">
            <a:extLst>
              <a:ext uri="{FF2B5EF4-FFF2-40B4-BE49-F238E27FC236}">
                <a16:creationId xmlns:a16="http://schemas.microsoft.com/office/drawing/2014/main" id="{B0F20EF9-666F-4909-FB40-A73DDED3F9EB}"/>
              </a:ext>
            </a:extLst>
          </p:cNvPr>
          <p:cNvSpPr txBox="1"/>
          <p:nvPr/>
        </p:nvSpPr>
        <p:spPr>
          <a:xfrm>
            <a:off x="2285029" y="1558852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 понять это, нужно сначала объяснить следующие слова Мидраше: “Велик мир, ибо даже когда еврейский народ поклоняется идолам, если между ними царит мир, Б-г говорит: ‘Я не могу наказать их, потому что между ними мир’, ведь сказано: ‘Эфраим привязан к идолам; оставь его в покое’”. Вот почему “в поколении Ахава, хотя весь народ был идолопоклонниками, они выходили на битву и побеждали, потому что среди них не было клеветников”.</a:t>
            </a:r>
          </a:p>
        </p:txBody>
      </p:sp>
      <p:sp>
        <p:nvSpPr>
          <p:cNvPr id="3" name="Google Shape;267;p16">
            <a:extLst>
              <a:ext uri="{FF2B5EF4-FFF2-40B4-BE49-F238E27FC236}">
                <a16:creationId xmlns:a16="http://schemas.microsoft.com/office/drawing/2014/main" id="{13F3FDFF-8884-1315-3D4F-9E759B8DF0C6}"/>
              </a:ext>
            </a:extLst>
          </p:cNvPr>
          <p:cNvSpPr txBox="1"/>
          <p:nvPr/>
        </p:nvSpPr>
        <p:spPr>
          <a:xfrm>
            <a:off x="2285030" y="1104979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 важнее</a:t>
            </a:r>
          </a:p>
        </p:txBody>
      </p:sp>
    </p:spTree>
    <p:extLst>
      <p:ext uri="{BB962C8B-B14F-4D97-AF65-F5344CB8AC3E}">
        <p14:creationId xmlns:p14="http://schemas.microsoft.com/office/powerpoint/2010/main" val="990846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/>
          <p:cNvSpPr txBox="1"/>
          <p:nvPr/>
        </p:nvSpPr>
        <p:spPr>
          <a:xfrm>
            <a:off x="2284624" y="1523424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осталось никого из выживших от великого потопа, однако были выжившие из народа, строившего Вавилонскую башню. Жившие во времена великого потопа погрязли в грабеже… поэтому никто из них не выжил. Те, кто строил Вавилонскую башню, любили друг друга и поэтому выжили, как сказано: “Вся земля была одноязычной”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11:1).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 [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говорит: “Велик мир, ибо даже когда еврейский народ поклоняется идолам, если между ними царит мир, Б-г говорит: ‘Я не могу наказать их, потому что между ними мир’, ведь сказано: ‘[несмотря на то, что] Эфраим привязан к идолам; оставь его в покое’”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Ошеа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4:17). Но когда они разделились, сказано: “Разделилось их сердце, теперь они будут опустошены”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Ошеа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10:2). Отсюда учи ты, что мир велик, а разлад ненавистен.</a:t>
            </a:r>
          </a:p>
        </p:txBody>
      </p:sp>
      <p:sp>
        <p:nvSpPr>
          <p:cNvPr id="188" name="Google Shape;188;p12"/>
          <p:cNvSpPr/>
          <p:nvPr/>
        </p:nvSpPr>
        <p:spPr>
          <a:xfrm rot="10800000" flipH="1">
            <a:off x="2284625" y="1342802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/>
          <p:cNvSpPr txBox="1"/>
          <p:nvPr/>
        </p:nvSpPr>
        <p:spPr>
          <a:xfrm>
            <a:off x="2284634" y="538222"/>
            <a:ext cx="381136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2"/>
          <p:cNvSpPr txBox="1"/>
          <p:nvPr/>
        </p:nvSpPr>
        <p:spPr>
          <a:xfrm>
            <a:off x="2224054" y="958667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Мидраш, 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Раба, 38:6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>
          <a:extLst>
            <a:ext uri="{FF2B5EF4-FFF2-40B4-BE49-F238E27FC236}">
              <a16:creationId xmlns:a16="http://schemas.microsoft.com/office/drawing/2014/main" id="{D6A75358-A256-438D-2466-0C61595D6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2">
            <a:extLst>
              <a:ext uri="{FF2B5EF4-FFF2-40B4-BE49-F238E27FC236}">
                <a16:creationId xmlns:a16="http://schemas.microsoft.com/office/drawing/2014/main" id="{42E636F0-D96E-58D4-7E98-9A21E92052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>
            <a:extLst>
              <a:ext uri="{FF2B5EF4-FFF2-40B4-BE49-F238E27FC236}">
                <a16:creationId xmlns:a16="http://schemas.microsoft.com/office/drawing/2014/main" id="{D8C5E80E-A401-54E0-9261-6763A505C2EC}"/>
              </a:ext>
            </a:extLst>
          </p:cNvPr>
          <p:cNvSpPr txBox="1"/>
          <p:nvPr/>
        </p:nvSpPr>
        <p:spPr>
          <a:xfrm>
            <a:off x="2284624" y="1177984"/>
            <a:ext cx="9144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находим, что в поколении царя Давида были дети, которые были слишком малы, чтобы познать вкус греха, но достаточно сведущи в Торе, чтобы привести 49 причин признания чего-то чистым и 49 причин для признания чего-то нечистым. И царь Давид молился за них. Несмотря на эти славословия [Б-га], выходя на битву, они терпели поражение, потому что среди них были клеветники.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наоборот, поколение Ахава было полностью идолопоклонниками, но поскольку среди них не было клеветников, то, выходя на битву, они побеждали.</a:t>
            </a:r>
          </a:p>
        </p:txBody>
      </p:sp>
      <p:sp>
        <p:nvSpPr>
          <p:cNvPr id="188" name="Google Shape;188;p12">
            <a:extLst>
              <a:ext uri="{FF2B5EF4-FFF2-40B4-BE49-F238E27FC236}">
                <a16:creationId xmlns:a16="http://schemas.microsoft.com/office/drawing/2014/main" id="{CDB73CE6-4D3F-6991-6A8A-0A9EC42B6148}"/>
              </a:ext>
            </a:extLst>
          </p:cNvPr>
          <p:cNvSpPr/>
          <p:nvPr/>
        </p:nvSpPr>
        <p:spPr>
          <a:xfrm rot="10800000" flipH="1">
            <a:off x="2284625" y="1083090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>
            <a:extLst>
              <a:ext uri="{FF2B5EF4-FFF2-40B4-BE49-F238E27FC236}">
                <a16:creationId xmlns:a16="http://schemas.microsoft.com/office/drawing/2014/main" id="{A4126570-9CA0-4A29-C9F4-BB484E11E5C9}"/>
              </a:ext>
            </a:extLst>
          </p:cNvPr>
          <p:cNvSpPr txBox="1"/>
          <p:nvPr/>
        </p:nvSpPr>
        <p:spPr>
          <a:xfrm>
            <a:off x="2284634" y="407102"/>
            <a:ext cx="381136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2">
            <a:extLst>
              <a:ext uri="{FF2B5EF4-FFF2-40B4-BE49-F238E27FC236}">
                <a16:creationId xmlns:a16="http://schemas.microsoft.com/office/drawing/2014/main" id="{B7BDD5A3-D67B-397A-14D7-D23ECE4E74C8}"/>
              </a:ext>
            </a:extLst>
          </p:cNvPr>
          <p:cNvSpPr txBox="1"/>
          <p:nvPr/>
        </p:nvSpPr>
        <p:spPr>
          <a:xfrm>
            <a:off x="2224054" y="770395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Мидраш, 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Ваикра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Раба, 26:2</a:t>
            </a:r>
          </a:p>
        </p:txBody>
      </p:sp>
    </p:spTree>
    <p:extLst>
      <p:ext uri="{BB962C8B-B14F-4D97-AF65-F5344CB8AC3E}">
        <p14:creationId xmlns:p14="http://schemas.microsoft.com/office/powerpoint/2010/main" val="3692451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6"/>
          <p:cNvSpPr txBox="1"/>
          <p:nvPr/>
        </p:nvSpPr>
        <p:spPr>
          <a:xfrm>
            <a:off x="2285029" y="771574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еврейский народ пребывает в мире и единстве ([как сказано:] “все вы”) — они побеждают своих врагов в прямом смысле [слова]. 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Однако, когда между ними есть “разлад”, отсутствует мир и сердечная приязнь, это заслоняет для них победу над реальными врагами, а также заслоняет победу во внутренней борьбе со злым началом.</a:t>
            </a:r>
          </a:p>
        </p:txBody>
      </p:sp>
      <p:sp>
        <p:nvSpPr>
          <p:cNvPr id="225" name="Google Shape;225;p16"/>
          <p:cNvSpPr/>
          <p:nvPr/>
        </p:nvSpPr>
        <p:spPr>
          <a:xfrm rot="10800000" flipH="1">
            <a:off x="2285029" y="5274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/>
          <p:cNvSpPr txBox="1">
            <a:spLocks noGrp="1"/>
          </p:cNvSpPr>
          <p:nvPr>
            <p:ph type="title"/>
          </p:nvPr>
        </p:nvSpPr>
        <p:spPr>
          <a:xfrm>
            <a:off x="2285030" y="2005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24;p16">
            <a:extLst>
              <a:ext uri="{FF2B5EF4-FFF2-40B4-BE49-F238E27FC236}">
                <a16:creationId xmlns:a16="http://schemas.microsoft.com/office/drawing/2014/main" id="{F5687D50-3824-55C5-7D48-DA7BE2A4DA0B}"/>
              </a:ext>
            </a:extLst>
          </p:cNvPr>
          <p:cNvSpPr txBox="1"/>
          <p:nvPr/>
        </p:nvSpPr>
        <p:spPr>
          <a:xfrm>
            <a:off x="2285029" y="3117789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 этом и говорит Святой, благословен Он: “тяжела для Меня разлука ваша!”. Разлад среди евреев создает для Б-га, так сказать, “трудность”. Он желает излить на еврейский народ все Свои блага, но иногда Ему приходится считаться с Небесным Судом, куда приходит ангел-обвинитель и описывает наш внутренний “разлад”. “Трудность” заключается в том, чтобы найти способ предотвратить претворение в жизнь решения, соответствующего характеру их поведения.</a:t>
            </a:r>
          </a:p>
        </p:txBody>
      </p:sp>
      <p:sp>
        <p:nvSpPr>
          <p:cNvPr id="3" name="Google Shape;228;p16">
            <a:extLst>
              <a:ext uri="{FF2B5EF4-FFF2-40B4-BE49-F238E27FC236}">
                <a16:creationId xmlns:a16="http://schemas.microsoft.com/office/drawing/2014/main" id="{C3FBFD81-C8A6-3379-6667-559AD3143AF0}"/>
              </a:ext>
            </a:extLst>
          </p:cNvPr>
          <p:cNvSpPr txBox="1"/>
          <p:nvPr/>
        </p:nvSpPr>
        <p:spPr>
          <a:xfrm>
            <a:off x="2285029" y="2754484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Конфликт тяжел для Б-га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7"/>
          <p:cNvSpPr txBox="1"/>
          <p:nvPr/>
        </p:nvSpPr>
        <p:spPr>
          <a:xfrm>
            <a:off x="287391" y="198012"/>
            <a:ext cx="7511903" cy="37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Заповеди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,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регулирующие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взаимоотношения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людей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более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сложны</a:t>
            </a:r>
            <a:endParaRPr lang="ru-RU"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27" name="Google Shape;327;p2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28" name="Google Shape;328;p2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2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" name="Google Shape;239;p56">
            <a:extLst>
              <a:ext uri="{FF2B5EF4-FFF2-40B4-BE49-F238E27FC236}">
                <a16:creationId xmlns:a16="http://schemas.microsoft.com/office/drawing/2014/main" id="{4206CBFC-EF83-2B14-23B2-F6D0220D75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5246" b="5246"/>
          <a:stretch/>
        </p:blipFill>
        <p:spPr>
          <a:xfrm>
            <a:off x="311230" y="4103376"/>
            <a:ext cx="4852442" cy="25566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BEBEFD7-CA0E-1771-8EC6-6167C02A710F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13" name="קבוצה 12">
              <a:extLst>
                <a:ext uri="{FF2B5EF4-FFF2-40B4-BE49-F238E27FC236}">
                  <a16:creationId xmlns:a16="http://schemas.microsoft.com/office/drawing/2014/main" id="{89515914-9A39-113A-3ABA-A2837D35A57C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15" name="קבוצה 14">
                <a:extLst>
                  <a:ext uri="{FF2B5EF4-FFF2-40B4-BE49-F238E27FC236}">
                    <a16:creationId xmlns:a16="http://schemas.microsoft.com/office/drawing/2014/main" id="{E714DD4B-3AA6-B002-37FC-3C7C3C3B2717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ACE7E2C5-9AF1-25AC-29B9-5CA21D184C10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18" name="קבוצה 17">
                  <a:extLst>
                    <a:ext uri="{FF2B5EF4-FFF2-40B4-BE49-F238E27FC236}">
                      <a16:creationId xmlns:a16="http://schemas.microsoft.com/office/drawing/2014/main" id="{BC2747FF-B7C2-6A40-3CEF-F546C7AA1B9F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19" name="מלבן 18">
                    <a:extLst>
                      <a:ext uri="{FF2B5EF4-FFF2-40B4-BE49-F238E27FC236}">
                        <a16:creationId xmlns:a16="http://schemas.microsoft.com/office/drawing/2014/main" id="{90313C5F-386E-6BC2-DD71-15E283A1FFCE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20" name="תמונה 1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4B2A7B3D-E1EB-9FE2-D427-4A803F7300A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16" name="Google Shape;91;p1">
                <a:extLst>
                  <a:ext uri="{FF2B5EF4-FFF2-40B4-BE49-F238E27FC236}">
                    <a16:creationId xmlns:a16="http://schemas.microsoft.com/office/drawing/2014/main" id="{1ECD830C-EFFF-C42C-74DA-3FFE0D99CBE4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92;p1">
              <a:extLst>
                <a:ext uri="{FF2B5EF4-FFF2-40B4-BE49-F238E27FC236}">
                  <a16:creationId xmlns:a16="http://schemas.microsoft.com/office/drawing/2014/main" id="{DA609A1B-AEDD-1EF2-19AC-38E4B20A2995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Суккот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E50FF234-8C2B-63CF-D61A-C34DFCA8A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6">
            <a:extLst>
              <a:ext uri="{FF2B5EF4-FFF2-40B4-BE49-F238E27FC236}">
                <a16:creationId xmlns:a16="http://schemas.microsoft.com/office/drawing/2014/main" id="{B5798ACC-B44A-6E26-A72E-35C7930119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6">
            <a:extLst>
              <a:ext uri="{FF2B5EF4-FFF2-40B4-BE49-F238E27FC236}">
                <a16:creationId xmlns:a16="http://schemas.microsoft.com/office/drawing/2014/main" id="{F4196581-D29B-AEC0-E109-039733714312}"/>
              </a:ext>
            </a:extLst>
          </p:cNvPr>
          <p:cNvSpPr/>
          <p:nvPr/>
        </p:nvSpPr>
        <p:spPr>
          <a:xfrm rot="10800000" flipH="1">
            <a:off x="2285029" y="5274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>
            <a:extLst>
              <a:ext uri="{FF2B5EF4-FFF2-40B4-BE49-F238E27FC236}">
                <a16:creationId xmlns:a16="http://schemas.microsoft.com/office/drawing/2014/main" id="{5B6B0F88-49A8-939D-8EA3-A105A9BDD3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2005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24;p16">
            <a:extLst>
              <a:ext uri="{FF2B5EF4-FFF2-40B4-BE49-F238E27FC236}">
                <a16:creationId xmlns:a16="http://schemas.microsoft.com/office/drawing/2014/main" id="{64835C22-422D-40E4-0715-B0B14E398957}"/>
              </a:ext>
            </a:extLst>
          </p:cNvPr>
          <p:cNvSpPr txBox="1"/>
          <p:nvPr/>
        </p:nvSpPr>
        <p:spPr>
          <a:xfrm>
            <a:off x="2285029" y="1114569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 еще один аспект в идее “тяжела для Меня разлука ваша!”, касающийся личного служения человека Б-гу.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 указывают на то, что наше служение подразделяется в целом на два типа заповедей: отношения с Б-гом и отношения между людьми. По-простому, заповеди, регулирующие отношения с Б-гом создают близость между еврейским народом и их Отцом Небесным, в то время как второй тип заповедей создает близость между самими евреями.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 намекает фраза “тяжела для Меня разлука ваша!”. Главная проблема здесь не в категории заповедей, относящихся к отношениям человека с Б-гом, а в отношениях людей – “разлука ваша”. Мы видим это в человеческой природе, что легче неукоснительно следовать заповедям, охраняющим отношения с Б-гом, чем с людьми.</a:t>
            </a:r>
          </a:p>
        </p:txBody>
      </p:sp>
      <p:sp>
        <p:nvSpPr>
          <p:cNvPr id="3" name="Google Shape;228;p16">
            <a:extLst>
              <a:ext uri="{FF2B5EF4-FFF2-40B4-BE49-F238E27FC236}">
                <a16:creationId xmlns:a16="http://schemas.microsoft.com/office/drawing/2014/main" id="{46D64AD3-8E8F-5A75-26BC-9E7B21F2A530}"/>
              </a:ext>
            </a:extLst>
          </p:cNvPr>
          <p:cNvSpPr txBox="1"/>
          <p:nvPr/>
        </p:nvSpPr>
        <p:spPr>
          <a:xfrm>
            <a:off x="2285029" y="751264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Заповеди, касающиеся взаимоотношений людей, соблюдать труднее</a:t>
            </a:r>
          </a:p>
        </p:txBody>
      </p:sp>
    </p:spTree>
    <p:extLst>
      <p:ext uri="{BB962C8B-B14F-4D97-AF65-F5344CB8AC3E}">
        <p14:creationId xmlns:p14="http://schemas.microsoft.com/office/powerpoint/2010/main" val="4008480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838062FC-2D70-1B8A-6336-72CFB3AA5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6">
            <a:extLst>
              <a:ext uri="{FF2B5EF4-FFF2-40B4-BE49-F238E27FC236}">
                <a16:creationId xmlns:a16="http://schemas.microsoft.com/office/drawing/2014/main" id="{DEF8BFC6-47C8-3FCE-D663-0AE285C4775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24;p16">
            <a:extLst>
              <a:ext uri="{FF2B5EF4-FFF2-40B4-BE49-F238E27FC236}">
                <a16:creationId xmlns:a16="http://schemas.microsoft.com/office/drawing/2014/main" id="{4727C0AC-FE63-D16F-5D09-2E22D562B5E8}"/>
              </a:ext>
            </a:extLst>
          </p:cNvPr>
          <p:cNvSpPr txBox="1"/>
          <p:nvPr/>
        </p:nvSpPr>
        <p:spPr>
          <a:xfrm>
            <a:off x="2285029" y="670816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Рассказывают, что одного великого раввина однажды спросили: почему когда люди приходят к нему с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алахическим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вопросом о кошерности дорогой коровы, и он постановляет, что она не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кошерна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мясник даже не думает кричать или требовать, чтобы раввин пересмотрел свое решение. Однако, когда два человека приходят к раввину с незначительным денежным спором, и раввин выносит решение в пользу одной стороны, проигравшая сторона обычно начинает громко возмущаться по поводу того, как раввин мог вынести решение в пользу противной стороны, когда прав он!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(Шуточный) ответ: злому началу легче снести потерю, когда другая сторона от этого не выигрывает. Когда же это не только его потеря, но и выигрыш оппонента, для злого начала это уже чересчур…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этом и состоит смысл фразы “тяжела для Меня разлука ваша!” - основная трудность заключается в дисгармонии в межличностных заповедях, и, к сожалению, мы видим это воочию.</a:t>
            </a:r>
          </a:p>
        </p:txBody>
      </p:sp>
      <p:sp>
        <p:nvSpPr>
          <p:cNvPr id="3" name="Google Shape;228;p16">
            <a:extLst>
              <a:ext uri="{FF2B5EF4-FFF2-40B4-BE49-F238E27FC236}">
                <a16:creationId xmlns:a16="http://schemas.microsoft.com/office/drawing/2014/main" id="{8097A85F-9090-592C-30DB-07E1EB8DC88A}"/>
              </a:ext>
            </a:extLst>
          </p:cNvPr>
          <p:cNvSpPr txBox="1"/>
          <p:nvPr/>
        </p:nvSpPr>
        <p:spPr>
          <a:xfrm>
            <a:off x="2285029" y="307511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Проигрывать кому-то другому больнее</a:t>
            </a:r>
          </a:p>
        </p:txBody>
      </p:sp>
    </p:spTree>
    <p:extLst>
      <p:ext uri="{BB962C8B-B14F-4D97-AF65-F5344CB8AC3E}">
        <p14:creationId xmlns:p14="http://schemas.microsoft.com/office/powerpoint/2010/main" val="3952182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0"/>
          <p:cNvSpPr txBox="1"/>
          <p:nvPr/>
        </p:nvSpPr>
        <p:spPr>
          <a:xfrm>
            <a:off x="2285029" y="260414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 также известное изречение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о том, насколько большую осторожность следует проявлять, избегая разладов и конфликтов, и особенно такого спора, в котором каждая сторона убеждена, что он носит религиозный характер.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говорит также о том, что особо следует остерегаться спора вокруг Земли Израиля, который таит в себе опасность.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>
          <a:extLst>
            <a:ext uri="{FF2B5EF4-FFF2-40B4-BE49-F238E27FC236}">
              <a16:creationId xmlns:a16="http://schemas.microsoft.com/office/drawing/2014/main" id="{2F25FD27-BC44-772E-0FED-96760B420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7">
            <a:extLst>
              <a:ext uri="{FF2B5EF4-FFF2-40B4-BE49-F238E27FC236}">
                <a16:creationId xmlns:a16="http://schemas.microsoft.com/office/drawing/2014/main" id="{EF386ACA-D273-685D-B6F1-107D0C114C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7">
            <a:extLst>
              <a:ext uri="{FF2B5EF4-FFF2-40B4-BE49-F238E27FC236}">
                <a16:creationId xmlns:a16="http://schemas.microsoft.com/office/drawing/2014/main" id="{62D39C24-D877-A553-19E7-143D03E6A5CB}"/>
              </a:ext>
            </a:extLst>
          </p:cNvPr>
          <p:cNvSpPr txBox="1"/>
          <p:nvPr/>
        </p:nvSpPr>
        <p:spPr>
          <a:xfrm>
            <a:off x="287391" y="198012"/>
            <a:ext cx="7511903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Г.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Мир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способствует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борьбе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злым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началом</a:t>
            </a:r>
            <a:endParaRPr lang="ru-RU"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27" name="Google Shape;327;p27">
            <a:extLst>
              <a:ext uri="{FF2B5EF4-FFF2-40B4-BE49-F238E27FC236}">
                <a16:creationId xmlns:a16="http://schemas.microsoft.com/office/drawing/2014/main" id="{1A971E4B-0CAA-B6D2-DBD6-FF7567BF135A}"/>
              </a:ext>
            </a:extLst>
          </p:cNvPr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28" name="Google Shape;328;p27">
              <a:extLst>
                <a:ext uri="{FF2B5EF4-FFF2-40B4-BE49-F238E27FC236}">
                  <a16:creationId xmlns:a16="http://schemas.microsoft.com/office/drawing/2014/main" id="{2B0F5FD7-A7F0-77DB-A778-729E15A93E0E}"/>
                </a:ext>
              </a:extLst>
            </p:cNvPr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27">
              <a:extLst>
                <a:ext uri="{FF2B5EF4-FFF2-40B4-BE49-F238E27FC236}">
                  <a16:creationId xmlns:a16="http://schemas.microsoft.com/office/drawing/2014/main" id="{6D8C1D29-F67E-2CE6-7B6F-D3B9B63A1975}"/>
                </a:ext>
              </a:extLst>
            </p:cNvPr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" name="Google Shape;282;p61">
            <a:extLst>
              <a:ext uri="{FF2B5EF4-FFF2-40B4-BE49-F238E27FC236}">
                <a16:creationId xmlns:a16="http://schemas.microsoft.com/office/drawing/2014/main" id="{1D19C57C-5BAF-9062-E061-251F0C72D1B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7446" b="7446"/>
          <a:stretch/>
        </p:blipFill>
        <p:spPr>
          <a:xfrm>
            <a:off x="301040" y="2931459"/>
            <a:ext cx="6086313" cy="36054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46CDEC1F-45E9-E25F-9EA5-82F0F1120087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13" name="קבוצה 12">
              <a:extLst>
                <a:ext uri="{FF2B5EF4-FFF2-40B4-BE49-F238E27FC236}">
                  <a16:creationId xmlns:a16="http://schemas.microsoft.com/office/drawing/2014/main" id="{E1CC1D50-54ED-9A0D-88A1-F32181C9EAB3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15" name="קבוצה 14">
                <a:extLst>
                  <a:ext uri="{FF2B5EF4-FFF2-40B4-BE49-F238E27FC236}">
                    <a16:creationId xmlns:a16="http://schemas.microsoft.com/office/drawing/2014/main" id="{7CAF4FDF-09B4-0F7E-F431-80EFC46C24CF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D636EE4B-8357-5945-8F1A-5EF3FDCF4E67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18" name="קבוצה 17">
                  <a:extLst>
                    <a:ext uri="{FF2B5EF4-FFF2-40B4-BE49-F238E27FC236}">
                      <a16:creationId xmlns:a16="http://schemas.microsoft.com/office/drawing/2014/main" id="{D3509448-FA82-5271-6D92-88271A2EC3FB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19" name="מלבן 18">
                    <a:extLst>
                      <a:ext uri="{FF2B5EF4-FFF2-40B4-BE49-F238E27FC236}">
                        <a16:creationId xmlns:a16="http://schemas.microsoft.com/office/drawing/2014/main" id="{8C65EEB8-2E37-F78D-331B-686F7512E71E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20" name="תמונה 1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BCB6BF93-1554-CA57-D593-4E24EE3748A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16" name="Google Shape;91;p1">
                <a:extLst>
                  <a:ext uri="{FF2B5EF4-FFF2-40B4-BE49-F238E27FC236}">
                    <a16:creationId xmlns:a16="http://schemas.microsoft.com/office/drawing/2014/main" id="{E09CEDFF-3CEE-1FA5-C675-AD31FCB3A102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92;p1">
              <a:extLst>
                <a:ext uri="{FF2B5EF4-FFF2-40B4-BE49-F238E27FC236}">
                  <a16:creationId xmlns:a16="http://schemas.microsoft.com/office/drawing/2014/main" id="{8C618ABD-E2E3-575F-E2D3-51C21A708855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Суккот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1469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0059FEE2-EF7F-0203-B7E0-B4E0E9411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6">
            <a:extLst>
              <a:ext uri="{FF2B5EF4-FFF2-40B4-BE49-F238E27FC236}">
                <a16:creationId xmlns:a16="http://schemas.microsoft.com/office/drawing/2014/main" id="{619A4713-8580-B88B-8F86-E83BBE7265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6">
            <a:extLst>
              <a:ext uri="{FF2B5EF4-FFF2-40B4-BE49-F238E27FC236}">
                <a16:creationId xmlns:a16="http://schemas.microsoft.com/office/drawing/2014/main" id="{292DF1B1-8901-59D2-C52B-DA21FBCE7543}"/>
              </a:ext>
            </a:extLst>
          </p:cNvPr>
          <p:cNvSpPr/>
          <p:nvPr/>
        </p:nvSpPr>
        <p:spPr>
          <a:xfrm rot="10800000" flipH="1">
            <a:off x="2285029" y="5274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>
            <a:extLst>
              <a:ext uri="{FF2B5EF4-FFF2-40B4-BE49-F238E27FC236}">
                <a16:creationId xmlns:a16="http://schemas.microsoft.com/office/drawing/2014/main" id="{D8DFE6C3-8446-C1F0-3863-B4DC83EDB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2005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24;p16">
            <a:extLst>
              <a:ext uri="{FF2B5EF4-FFF2-40B4-BE49-F238E27FC236}">
                <a16:creationId xmlns:a16="http://schemas.microsoft.com/office/drawing/2014/main" id="{142018A8-219B-5900-715C-5B633E5D6E03}"/>
              </a:ext>
            </a:extLst>
          </p:cNvPr>
          <p:cNvSpPr txBox="1"/>
          <p:nvPr/>
        </p:nvSpPr>
        <p:spPr>
          <a:xfrm>
            <a:off x="2285029" y="1114569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также помогает в борьбе со злым началом.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приводит от имени рабби Авраама Малаха трактовку стиха “И все стада собирались там”, заимствованную из военной дисциплины. Чтобы победить, вражеский стан необходимо атаковать не только с одного фланга, но с трех. То же самое применимо и в нашей борьбе со злым началом: нужно работать над собой, применяя не одно чувство, но оба – любовь и трепет, а также все их производные. Такая “атака” непременно увенчается победой над злым началом – словами стиха: когда “все стада собирались там”, лишь тогда могли “отвалить камень с устья колодца”.</a:t>
            </a:r>
          </a:p>
        </p:txBody>
      </p:sp>
      <p:sp>
        <p:nvSpPr>
          <p:cNvPr id="3" name="Google Shape;228;p16">
            <a:extLst>
              <a:ext uri="{FF2B5EF4-FFF2-40B4-BE49-F238E27FC236}">
                <a16:creationId xmlns:a16="http://schemas.microsoft.com/office/drawing/2014/main" id="{B318A868-6613-39CB-2EDF-C97E63B8B033}"/>
              </a:ext>
            </a:extLst>
          </p:cNvPr>
          <p:cNvSpPr txBox="1"/>
          <p:nvPr/>
        </p:nvSpPr>
        <p:spPr>
          <a:xfrm>
            <a:off x="2285029" y="751264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Прямо как война</a:t>
            </a:r>
          </a:p>
        </p:txBody>
      </p:sp>
    </p:spTree>
    <p:extLst>
      <p:ext uri="{BB962C8B-B14F-4D97-AF65-F5344CB8AC3E}">
        <p14:creationId xmlns:p14="http://schemas.microsoft.com/office/powerpoint/2010/main" val="521170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>
          <a:extLst>
            <a:ext uri="{FF2B5EF4-FFF2-40B4-BE49-F238E27FC236}">
              <a16:creationId xmlns:a16="http://schemas.microsoft.com/office/drawing/2014/main" id="{8723DA18-FDB0-CFC6-5F5A-FC6D95073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2">
            <a:extLst>
              <a:ext uri="{FF2B5EF4-FFF2-40B4-BE49-F238E27FC236}">
                <a16:creationId xmlns:a16="http://schemas.microsoft.com/office/drawing/2014/main" id="{8DA2EE9A-C941-7F0C-622C-F6702247F8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>
            <a:extLst>
              <a:ext uri="{FF2B5EF4-FFF2-40B4-BE49-F238E27FC236}">
                <a16:creationId xmlns:a16="http://schemas.microsoft.com/office/drawing/2014/main" id="{59186AE7-C1F0-B6D3-517C-5A385B4BEE58}"/>
              </a:ext>
            </a:extLst>
          </p:cNvPr>
          <p:cNvSpPr txBox="1"/>
          <p:nvPr/>
        </p:nvSpPr>
        <p:spPr>
          <a:xfrm>
            <a:off x="2284624" y="1177984"/>
            <a:ext cx="91440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собирались там все стада, и отваливали камень с устья колодца, и поили овец. Потом возвращали камень на устье колодца, на место его.</a:t>
            </a:r>
          </a:p>
        </p:txBody>
      </p:sp>
      <p:sp>
        <p:nvSpPr>
          <p:cNvPr id="188" name="Google Shape;188;p12">
            <a:extLst>
              <a:ext uri="{FF2B5EF4-FFF2-40B4-BE49-F238E27FC236}">
                <a16:creationId xmlns:a16="http://schemas.microsoft.com/office/drawing/2014/main" id="{D047FD32-0D70-0429-123D-0921DC48D218}"/>
              </a:ext>
            </a:extLst>
          </p:cNvPr>
          <p:cNvSpPr/>
          <p:nvPr/>
        </p:nvSpPr>
        <p:spPr>
          <a:xfrm rot="10800000" flipH="1">
            <a:off x="2284625" y="1083090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>
            <a:extLst>
              <a:ext uri="{FF2B5EF4-FFF2-40B4-BE49-F238E27FC236}">
                <a16:creationId xmlns:a16="http://schemas.microsoft.com/office/drawing/2014/main" id="{162491F1-37D6-D46E-FB47-06794C7B6504}"/>
              </a:ext>
            </a:extLst>
          </p:cNvPr>
          <p:cNvSpPr txBox="1"/>
          <p:nvPr/>
        </p:nvSpPr>
        <p:spPr>
          <a:xfrm>
            <a:off x="2284634" y="407102"/>
            <a:ext cx="381136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6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2">
            <a:extLst>
              <a:ext uri="{FF2B5EF4-FFF2-40B4-BE49-F238E27FC236}">
                <a16:creationId xmlns:a16="http://schemas.microsoft.com/office/drawing/2014/main" id="{40884A03-2447-09DF-F2EB-4FBA65E40B79}"/>
              </a:ext>
            </a:extLst>
          </p:cNvPr>
          <p:cNvSpPr txBox="1"/>
          <p:nvPr/>
        </p:nvSpPr>
        <p:spPr>
          <a:xfrm>
            <a:off x="2224054" y="770395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29:3</a:t>
            </a:r>
          </a:p>
        </p:txBody>
      </p:sp>
    </p:spTree>
    <p:extLst>
      <p:ext uri="{BB962C8B-B14F-4D97-AF65-F5344CB8AC3E}">
        <p14:creationId xmlns:p14="http://schemas.microsoft.com/office/powerpoint/2010/main" val="3990573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A280EDC0-95AA-929E-9C91-D8412D087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6">
            <a:extLst>
              <a:ext uri="{FF2B5EF4-FFF2-40B4-BE49-F238E27FC236}">
                <a16:creationId xmlns:a16="http://schemas.microsoft.com/office/drawing/2014/main" id="{B71318B9-8F86-1198-6DD3-A3EAC91442B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6">
            <a:extLst>
              <a:ext uri="{FF2B5EF4-FFF2-40B4-BE49-F238E27FC236}">
                <a16:creationId xmlns:a16="http://schemas.microsoft.com/office/drawing/2014/main" id="{468D49FA-B700-937F-ABB4-BF67D02FF32E}"/>
              </a:ext>
            </a:extLst>
          </p:cNvPr>
          <p:cNvSpPr/>
          <p:nvPr/>
        </p:nvSpPr>
        <p:spPr>
          <a:xfrm rot="10800000" flipH="1">
            <a:off x="2285029" y="5274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>
            <a:extLst>
              <a:ext uri="{FF2B5EF4-FFF2-40B4-BE49-F238E27FC236}">
                <a16:creationId xmlns:a16="http://schemas.microsoft.com/office/drawing/2014/main" id="{045078C3-24BC-B129-09EE-AF638615D1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2005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24;p16">
            <a:extLst>
              <a:ext uri="{FF2B5EF4-FFF2-40B4-BE49-F238E27FC236}">
                <a16:creationId xmlns:a16="http://schemas.microsoft.com/office/drawing/2014/main" id="{248BA53F-54DD-55CD-07DC-A5C70FEDBF37}"/>
              </a:ext>
            </a:extLst>
          </p:cNvPr>
          <p:cNvSpPr txBox="1"/>
          <p:nvPr/>
        </p:nvSpPr>
        <p:spPr>
          <a:xfrm>
            <a:off x="2285029" y="1114569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же касается нашего вопроса…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 введении к Тании разъясняется, что есть души, берущие начало в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атрибуте доброты, и они более склонны к добродетельности, а есть души, берущие начало в атрибуте строгости и т.д. Отсюда понятно: чтобы победить в войне против злого начала, между евреями, чьи души происходят из атрибута доброты, и теми, чьи души происходят из атрибута строгости, должно быть тесное взаимодействие.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самом деле, каждая душа содержит в себе комбинацию различных атрибутов Б-га. Душа, берущая начало в доброте также содержит в себе строгость. Это способствует борьбе со злым началом, но этого недостаточно для быстрой и окончательной победы. Необходимы тесное сотрудничество и единство (противоположность “разлуке вашей”) между евреями, чьи души коренятся в доброте, и теми (не обязательно единомышленниками), чьи души коренятся в Его строгости.</a:t>
            </a:r>
          </a:p>
        </p:txBody>
      </p:sp>
      <p:sp>
        <p:nvSpPr>
          <p:cNvPr id="3" name="Google Shape;228;p16">
            <a:extLst>
              <a:ext uri="{FF2B5EF4-FFF2-40B4-BE49-F238E27FC236}">
                <a16:creationId xmlns:a16="http://schemas.microsoft.com/office/drawing/2014/main" id="{26774193-BA6A-C158-FF10-575953E1E37C}"/>
              </a:ext>
            </a:extLst>
          </p:cNvPr>
          <p:cNvSpPr txBox="1"/>
          <p:nvPr/>
        </p:nvSpPr>
        <p:spPr>
          <a:xfrm>
            <a:off x="2285029" y="751264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победы требуется кооперация разных архетипов людей</a:t>
            </a:r>
          </a:p>
        </p:txBody>
      </p:sp>
    </p:spTree>
    <p:extLst>
      <p:ext uri="{BB962C8B-B14F-4D97-AF65-F5344CB8AC3E}">
        <p14:creationId xmlns:p14="http://schemas.microsoft.com/office/powerpoint/2010/main" val="2201001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>
          <a:extLst>
            <a:ext uri="{FF2B5EF4-FFF2-40B4-BE49-F238E27FC236}">
              <a16:creationId xmlns:a16="http://schemas.microsoft.com/office/drawing/2014/main" id="{2B263762-E511-8C22-4C12-727B75D28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7">
            <a:extLst>
              <a:ext uri="{FF2B5EF4-FFF2-40B4-BE49-F238E27FC236}">
                <a16:creationId xmlns:a16="http://schemas.microsoft.com/office/drawing/2014/main" id="{97477B14-1875-FD9F-3573-5A970F4602A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7">
            <a:extLst>
              <a:ext uri="{FF2B5EF4-FFF2-40B4-BE49-F238E27FC236}">
                <a16:creationId xmlns:a16="http://schemas.microsoft.com/office/drawing/2014/main" id="{F50055E5-F8EE-1DE7-836B-3697C53CAB9E}"/>
              </a:ext>
            </a:extLst>
          </p:cNvPr>
          <p:cNvSpPr txBox="1"/>
          <p:nvPr/>
        </p:nvSpPr>
        <p:spPr>
          <a:xfrm>
            <a:off x="287391" y="198012"/>
            <a:ext cx="7511903" cy="297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Д.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Единство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приносит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благословение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успех</a:t>
            </a:r>
            <a:endParaRPr lang="ru-RU"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27" name="Google Shape;327;p27">
            <a:extLst>
              <a:ext uri="{FF2B5EF4-FFF2-40B4-BE49-F238E27FC236}">
                <a16:creationId xmlns:a16="http://schemas.microsoft.com/office/drawing/2014/main" id="{2F42ACBC-AB06-C060-80ED-9C5CF4142467}"/>
              </a:ext>
            </a:extLst>
          </p:cNvPr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28" name="Google Shape;328;p27">
              <a:extLst>
                <a:ext uri="{FF2B5EF4-FFF2-40B4-BE49-F238E27FC236}">
                  <a16:creationId xmlns:a16="http://schemas.microsoft.com/office/drawing/2014/main" id="{C4F4C698-2ACB-AE78-1657-2A25D468752F}"/>
                </a:ext>
              </a:extLst>
            </p:cNvPr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27">
              <a:extLst>
                <a:ext uri="{FF2B5EF4-FFF2-40B4-BE49-F238E27FC236}">
                  <a16:creationId xmlns:a16="http://schemas.microsoft.com/office/drawing/2014/main" id="{03D29D1D-A6AB-1E60-5589-1DF5F8A99AF8}"/>
                </a:ext>
              </a:extLst>
            </p:cNvPr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" name="Google Shape;328;p4">
            <a:extLst>
              <a:ext uri="{FF2B5EF4-FFF2-40B4-BE49-F238E27FC236}">
                <a16:creationId xmlns:a16="http://schemas.microsoft.com/office/drawing/2014/main" id="{16F0D2E1-3E51-95AF-C5DF-1133D8B2C74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9492" b="9491"/>
          <a:stretch/>
        </p:blipFill>
        <p:spPr>
          <a:xfrm>
            <a:off x="368275" y="3697781"/>
            <a:ext cx="5195943" cy="2807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8CEE15A8-8396-8D1C-B0BA-F66C07DD2077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13" name="קבוצה 12">
              <a:extLst>
                <a:ext uri="{FF2B5EF4-FFF2-40B4-BE49-F238E27FC236}">
                  <a16:creationId xmlns:a16="http://schemas.microsoft.com/office/drawing/2014/main" id="{36BBEB11-3BE6-5FCA-AA2B-F2669D33BA2A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15" name="קבוצה 14">
                <a:extLst>
                  <a:ext uri="{FF2B5EF4-FFF2-40B4-BE49-F238E27FC236}">
                    <a16:creationId xmlns:a16="http://schemas.microsoft.com/office/drawing/2014/main" id="{E1D10385-91EA-EF65-EF0D-89D23A8ADFAC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E3D02184-8C2F-B9D2-3798-7698383D98C0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18" name="קבוצה 17">
                  <a:extLst>
                    <a:ext uri="{FF2B5EF4-FFF2-40B4-BE49-F238E27FC236}">
                      <a16:creationId xmlns:a16="http://schemas.microsoft.com/office/drawing/2014/main" id="{66D152E7-2D7A-087A-22E6-D8CBC13784E2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19" name="מלבן 18">
                    <a:extLst>
                      <a:ext uri="{FF2B5EF4-FFF2-40B4-BE49-F238E27FC236}">
                        <a16:creationId xmlns:a16="http://schemas.microsoft.com/office/drawing/2014/main" id="{5E0C1AC3-F2BF-A8B4-BA72-319D827E856C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20" name="תמונה 1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63E3629C-7D56-384D-EBD7-40BA7ED4546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16" name="Google Shape;91;p1">
                <a:extLst>
                  <a:ext uri="{FF2B5EF4-FFF2-40B4-BE49-F238E27FC236}">
                    <a16:creationId xmlns:a16="http://schemas.microsoft.com/office/drawing/2014/main" id="{B1B8A1C6-C31B-8059-4097-333FF241F193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92;p1">
              <a:extLst>
                <a:ext uri="{FF2B5EF4-FFF2-40B4-BE49-F238E27FC236}">
                  <a16:creationId xmlns:a16="http://schemas.microsoft.com/office/drawing/2014/main" id="{B23051C3-E8C3-507F-F36C-449A5F5384F0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Суккот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6781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B7AD9EA8-E64A-5F28-064B-E18BDAE39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6">
            <a:extLst>
              <a:ext uri="{FF2B5EF4-FFF2-40B4-BE49-F238E27FC236}">
                <a16:creationId xmlns:a16="http://schemas.microsoft.com/office/drawing/2014/main" id="{CF81EAE3-E22E-E20C-4409-BD2091349B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6">
            <a:extLst>
              <a:ext uri="{FF2B5EF4-FFF2-40B4-BE49-F238E27FC236}">
                <a16:creationId xmlns:a16="http://schemas.microsoft.com/office/drawing/2014/main" id="{DD4DB580-AFF7-B39F-2042-06BDD5323F90}"/>
              </a:ext>
            </a:extLst>
          </p:cNvPr>
          <p:cNvSpPr/>
          <p:nvPr/>
        </p:nvSpPr>
        <p:spPr>
          <a:xfrm rot="10800000" flipH="1">
            <a:off x="2285029" y="5274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>
            <a:extLst>
              <a:ext uri="{FF2B5EF4-FFF2-40B4-BE49-F238E27FC236}">
                <a16:creationId xmlns:a16="http://schemas.microsoft.com/office/drawing/2014/main" id="{F54DAD8F-D259-5F25-701E-583F8A82E4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2005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24;p16">
            <a:extLst>
              <a:ext uri="{FF2B5EF4-FFF2-40B4-BE49-F238E27FC236}">
                <a16:creationId xmlns:a16="http://schemas.microsoft.com/office/drawing/2014/main" id="{A6DA1DFF-9812-BD61-3390-1C3EE8E9AFB1}"/>
              </a:ext>
            </a:extLst>
          </p:cNvPr>
          <p:cNvSpPr txBox="1"/>
          <p:nvPr/>
        </p:nvSpPr>
        <p:spPr>
          <a:xfrm>
            <a:off x="2285029" y="787708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 с интерпретацией мудрецов о сожалении Святого, благословен Он, “тяжела для Меня разлука ваша!” приходит и совет, как этому противостоять — через принесение общественной в жертву в праздник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Шмини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Ацерет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“одного быка и одного овна”. Эта жертва объединяет духовно все 600000 корневых душ еврейского народа и все их ответвления в абсолютном единстве.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касается и эпохи после разрушения Храма. Все эти аспекты имеются духовно. Расставаясь с праздниками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Шмини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Ацерет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Симхат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Тора, нужно всецело быть проникнутыми осознанием, что “мы единая связка [людей, призванных] исполнять Твою волю всем сердцем”, даже когда речь идет о заповедях, регулирующих отношения между людьми.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здесь находит свое воплощение более глубокий смысл фразы “исполнять Твою волю” — мы способны вызвать новое желание Б-га дать явное и очевидное благо каждому из нас, во всем необходимом – духовно и физически – в буквальном смысле.​​​​​​​​​​​​​​​​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274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4272</TotalTime>
  <Words>1987</Words>
  <Application>Microsoft Macintosh PowerPoint</Application>
  <PresentationFormat>מסך רחב</PresentationFormat>
  <Paragraphs>99</Paragraphs>
  <Slides>21</Slides>
  <Notes>20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21</vt:i4>
      </vt:variant>
    </vt:vector>
  </HeadingPairs>
  <TitlesOfParts>
    <vt:vector size="29" baseType="lpstr">
      <vt:lpstr>Calibri</vt:lpstr>
      <vt:lpstr>Lora</vt:lpstr>
      <vt:lpstr>Arial Black</vt:lpstr>
      <vt:lpstr>CeraGR-Medium</vt:lpstr>
      <vt:lpstr>Arial</vt:lpstr>
      <vt:lpstr>Segoe UI Black</vt:lpstr>
      <vt:lpstr>Lora Bold Italic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Ребе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23</cp:revision>
  <dcterms:created xsi:type="dcterms:W3CDTF">2021-05-12T22:42:43Z</dcterms:created>
  <dcterms:modified xsi:type="dcterms:W3CDTF">2025-09-30T16:42:04Z</dcterms:modified>
</cp:coreProperties>
</file>