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66" r:id="rId5"/>
    <p:sldId id="450" r:id="rId6"/>
    <p:sldId id="451" r:id="rId7"/>
    <p:sldId id="263" r:id="rId8"/>
    <p:sldId id="265" r:id="rId9"/>
    <p:sldId id="262" r:id="rId10"/>
    <p:sldId id="448" r:id="rId11"/>
    <p:sldId id="267" r:id="rId12"/>
    <p:sldId id="271" r:id="rId13"/>
    <p:sldId id="282" r:id="rId14"/>
    <p:sldId id="274" r:id="rId15"/>
    <p:sldId id="275" r:id="rId16"/>
    <p:sldId id="283" r:id="rId17"/>
    <p:sldId id="452" r:id="rId18"/>
    <p:sldId id="278" r:id="rId19"/>
    <p:sldId id="453" r:id="rId20"/>
    <p:sldId id="454" r:id="rId21"/>
    <p:sldId id="455" r:id="rId22"/>
    <p:sldId id="456" r:id="rId23"/>
    <p:sldId id="457" r:id="rId24"/>
    <p:sldId id="458" r:id="rId25"/>
    <p:sldId id="459" r:id="rId26"/>
    <p:sldId id="460" r:id="rId27"/>
    <p:sldId id="461" r:id="rId28"/>
    <p:sldId id="445" r:id="rId29"/>
  </p:sldIdLst>
  <p:sldSz cx="12192000" cy="6858000"/>
  <p:notesSz cx="6858000" cy="9144000"/>
  <p:embeddedFontLst>
    <p:embeddedFont>
      <p:font typeface="Arial Black" panose="020B0604020202020204" pitchFamily="34" charset="0"/>
      <p:bold r:id="rId31"/>
    </p:embeddedFont>
    <p:embeddedFont>
      <p:font typeface="CeraGR-Medium" pitchFamily="2" charset="0"/>
      <p:regular r:id="rId32"/>
    </p:embeddedFont>
    <p:embeddedFont>
      <p:font typeface="Josefin Sans" pitchFamily="2" charset="0"/>
      <p:regular r:id="rId33"/>
      <p:bold r:id="rId34"/>
      <p:italic r:id="rId35"/>
      <p:boldItalic r:id="rId36"/>
    </p:embeddedFont>
    <p:embeddedFont>
      <p:font typeface="Lora" panose="02000503000000020004" pitchFamily="2" charset="0"/>
      <p:regular r:id="rId37"/>
      <p:bold r:id="rId38"/>
      <p:italic r:id="rId39"/>
      <p:boldItalic r:id="rId40"/>
    </p:embeddedFont>
    <p:embeddedFont>
      <p:font typeface="Lora Bold Italic" panose="02000503000000020004" pitchFamily="2" charset="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4" roundtripDataSignature="AMtx7mh4ax6dLShN0iHhLcwWbvAFnzG4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BABC"/>
    <a:srgbClr val="1C5E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43"/>
    <p:restoredTop sz="94762"/>
  </p:normalViewPr>
  <p:slideViewPr>
    <p:cSldViewPr snapToGrid="0">
      <p:cViewPr>
        <p:scale>
          <a:sx n="96" d="100"/>
          <a:sy n="96" d="100"/>
        </p:scale>
        <p:origin x="216" y="7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08891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>
          <a:extLst>
            <a:ext uri="{FF2B5EF4-FFF2-40B4-BE49-F238E27FC236}">
              <a16:creationId xmlns:a16="http://schemas.microsoft.com/office/drawing/2014/main" id="{BE48AFE6-D57E-130C-7185-5E3C794AC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1:notes">
            <a:extLst>
              <a:ext uri="{FF2B5EF4-FFF2-40B4-BE49-F238E27FC236}">
                <a16:creationId xmlns:a16="http://schemas.microsoft.com/office/drawing/2014/main" id="{7B8690B8-AECB-5623-825D-409A913700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11:notes">
            <a:extLst>
              <a:ext uri="{FF2B5EF4-FFF2-40B4-BE49-F238E27FC236}">
                <a16:creationId xmlns:a16="http://schemas.microsoft.com/office/drawing/2014/main" id="{91970113-467E-3570-53D2-2FE6E9F91A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1:notes">
            <a:extLst>
              <a:ext uri="{FF2B5EF4-FFF2-40B4-BE49-F238E27FC236}">
                <a16:creationId xmlns:a16="http://schemas.microsoft.com/office/drawing/2014/main" id="{B7E47082-A2D4-DD14-CB9E-0C950196901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4264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>
          <a:extLst>
            <a:ext uri="{FF2B5EF4-FFF2-40B4-BE49-F238E27FC236}">
              <a16:creationId xmlns:a16="http://schemas.microsoft.com/office/drawing/2014/main" id="{05C89DED-2AF6-2103-9B2E-FE66D9195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1:notes">
            <a:extLst>
              <a:ext uri="{FF2B5EF4-FFF2-40B4-BE49-F238E27FC236}">
                <a16:creationId xmlns:a16="http://schemas.microsoft.com/office/drawing/2014/main" id="{F17AD896-5D1D-65FB-F073-992C7791CF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11:notes">
            <a:extLst>
              <a:ext uri="{FF2B5EF4-FFF2-40B4-BE49-F238E27FC236}">
                <a16:creationId xmlns:a16="http://schemas.microsoft.com/office/drawing/2014/main" id="{5560ECFA-454A-E6CD-6260-2FACD09D91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1:notes">
            <a:extLst>
              <a:ext uri="{FF2B5EF4-FFF2-40B4-BE49-F238E27FC236}">
                <a16:creationId xmlns:a16="http://schemas.microsoft.com/office/drawing/2014/main" id="{F32B896F-9B3B-B490-4697-411C196A23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70189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>
          <a:extLst>
            <a:ext uri="{FF2B5EF4-FFF2-40B4-BE49-F238E27FC236}">
              <a16:creationId xmlns:a16="http://schemas.microsoft.com/office/drawing/2014/main" id="{70874971-3C33-20DD-732E-A799E214D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6:notes">
            <a:extLst>
              <a:ext uri="{FF2B5EF4-FFF2-40B4-BE49-F238E27FC236}">
                <a16:creationId xmlns:a16="http://schemas.microsoft.com/office/drawing/2014/main" id="{5520AF8E-9AAF-E9FE-1368-C21D50CD9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6:notes">
            <a:extLst>
              <a:ext uri="{FF2B5EF4-FFF2-40B4-BE49-F238E27FC236}">
                <a16:creationId xmlns:a16="http://schemas.microsoft.com/office/drawing/2014/main" id="{0045513B-B228-9019-3B09-C8DA063BD6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89605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>
          <a:extLst>
            <a:ext uri="{FF2B5EF4-FFF2-40B4-BE49-F238E27FC236}">
              <a16:creationId xmlns:a16="http://schemas.microsoft.com/office/drawing/2014/main" id="{BD87FCC3-B266-E0D7-9A15-49EE63FBC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8:notes">
            <a:extLst>
              <a:ext uri="{FF2B5EF4-FFF2-40B4-BE49-F238E27FC236}">
                <a16:creationId xmlns:a16="http://schemas.microsoft.com/office/drawing/2014/main" id="{8EF9C5C8-29DB-4CD5-58ED-85E9631A0B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28:notes">
            <a:extLst>
              <a:ext uri="{FF2B5EF4-FFF2-40B4-BE49-F238E27FC236}">
                <a16:creationId xmlns:a16="http://schemas.microsoft.com/office/drawing/2014/main" id="{0E66C90B-B353-0778-1A74-CC8FA50331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332257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>
          <a:extLst>
            <a:ext uri="{FF2B5EF4-FFF2-40B4-BE49-F238E27FC236}">
              <a16:creationId xmlns:a16="http://schemas.microsoft.com/office/drawing/2014/main" id="{B6BC9D71-B927-C133-6370-CA803B9B7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9:notes">
            <a:extLst>
              <a:ext uri="{FF2B5EF4-FFF2-40B4-BE49-F238E27FC236}">
                <a16:creationId xmlns:a16="http://schemas.microsoft.com/office/drawing/2014/main" id="{42219CE1-EBA1-FAF0-05F0-C6594365B4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9:notes">
            <a:extLst>
              <a:ext uri="{FF2B5EF4-FFF2-40B4-BE49-F238E27FC236}">
                <a16:creationId xmlns:a16="http://schemas.microsoft.com/office/drawing/2014/main" id="{162D65BD-28A2-A445-AB75-6E2163A8B3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042031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>
          <a:extLst>
            <a:ext uri="{FF2B5EF4-FFF2-40B4-BE49-F238E27FC236}">
              <a16:creationId xmlns:a16="http://schemas.microsoft.com/office/drawing/2014/main" id="{8AD7477E-B5F5-D234-2C77-496421E42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8:notes">
            <a:extLst>
              <a:ext uri="{FF2B5EF4-FFF2-40B4-BE49-F238E27FC236}">
                <a16:creationId xmlns:a16="http://schemas.microsoft.com/office/drawing/2014/main" id="{8ECA6E14-51AE-A6E3-8BF5-613E8FCEEC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28:notes">
            <a:extLst>
              <a:ext uri="{FF2B5EF4-FFF2-40B4-BE49-F238E27FC236}">
                <a16:creationId xmlns:a16="http://schemas.microsoft.com/office/drawing/2014/main" id="{E345C0A2-CE83-7367-B6C9-E64D04CAFC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36416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>
          <a:extLst>
            <a:ext uri="{FF2B5EF4-FFF2-40B4-BE49-F238E27FC236}">
              <a16:creationId xmlns:a16="http://schemas.microsoft.com/office/drawing/2014/main" id="{75B53502-AC2F-A506-048B-84ACB6856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8:notes">
            <a:extLst>
              <a:ext uri="{FF2B5EF4-FFF2-40B4-BE49-F238E27FC236}">
                <a16:creationId xmlns:a16="http://schemas.microsoft.com/office/drawing/2014/main" id="{C80AF248-5CB5-39DB-1E2A-C5DBEDD448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28:notes">
            <a:extLst>
              <a:ext uri="{FF2B5EF4-FFF2-40B4-BE49-F238E27FC236}">
                <a16:creationId xmlns:a16="http://schemas.microsoft.com/office/drawing/2014/main" id="{5BDA6142-4553-2CD0-DA0C-D16C43ED57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861483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>
          <a:extLst>
            <a:ext uri="{FF2B5EF4-FFF2-40B4-BE49-F238E27FC236}">
              <a16:creationId xmlns:a16="http://schemas.microsoft.com/office/drawing/2014/main" id="{1C9E2F2B-75A9-8516-7298-4E7DF4AC2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8:notes">
            <a:extLst>
              <a:ext uri="{FF2B5EF4-FFF2-40B4-BE49-F238E27FC236}">
                <a16:creationId xmlns:a16="http://schemas.microsoft.com/office/drawing/2014/main" id="{F69F2BBB-4397-52AD-3F21-1707194B26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28:notes">
            <a:extLst>
              <a:ext uri="{FF2B5EF4-FFF2-40B4-BE49-F238E27FC236}">
                <a16:creationId xmlns:a16="http://schemas.microsoft.com/office/drawing/2014/main" id="{47721D0D-7DB5-2652-F594-3FC52A31A5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38952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>
          <a:extLst>
            <a:ext uri="{FF2B5EF4-FFF2-40B4-BE49-F238E27FC236}">
              <a16:creationId xmlns:a16="http://schemas.microsoft.com/office/drawing/2014/main" id="{8A0AF957-FB66-4CBB-E2E8-A3E4EB521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8:notes">
            <a:extLst>
              <a:ext uri="{FF2B5EF4-FFF2-40B4-BE49-F238E27FC236}">
                <a16:creationId xmlns:a16="http://schemas.microsoft.com/office/drawing/2014/main" id="{A3F0DF1B-26C2-1A50-7C5E-055C06108F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28:notes">
            <a:extLst>
              <a:ext uri="{FF2B5EF4-FFF2-40B4-BE49-F238E27FC236}">
                <a16:creationId xmlns:a16="http://schemas.microsoft.com/office/drawing/2014/main" id="{E9E4C64C-BF1D-F9E8-21C3-B4C904AC39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770725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>
          <a:extLst>
            <a:ext uri="{FF2B5EF4-FFF2-40B4-BE49-F238E27FC236}">
              <a16:creationId xmlns:a16="http://schemas.microsoft.com/office/drawing/2014/main" id="{682B4EC0-61EA-89DB-236C-FDE46BF34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3:notes">
            <a:extLst>
              <a:ext uri="{FF2B5EF4-FFF2-40B4-BE49-F238E27FC236}">
                <a16:creationId xmlns:a16="http://schemas.microsoft.com/office/drawing/2014/main" id="{09F6D7E9-9655-81B9-AADC-AB196EC1FE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23:notes">
            <a:extLst>
              <a:ext uri="{FF2B5EF4-FFF2-40B4-BE49-F238E27FC236}">
                <a16:creationId xmlns:a16="http://schemas.microsoft.com/office/drawing/2014/main" id="{E4D856F1-5B5D-6DC2-1C52-8168CEA366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23:notes">
            <a:extLst>
              <a:ext uri="{FF2B5EF4-FFF2-40B4-BE49-F238E27FC236}">
                <a16:creationId xmlns:a16="http://schemas.microsoft.com/office/drawing/2014/main" id="{619F033E-D4DD-E9FA-39CF-658504D14E6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540198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>
          <a:extLst>
            <a:ext uri="{FF2B5EF4-FFF2-40B4-BE49-F238E27FC236}">
              <a16:creationId xmlns:a16="http://schemas.microsoft.com/office/drawing/2014/main" id="{E03F1741-9EDE-4718-4088-BFBF061C8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3:notes">
            <a:extLst>
              <a:ext uri="{FF2B5EF4-FFF2-40B4-BE49-F238E27FC236}">
                <a16:creationId xmlns:a16="http://schemas.microsoft.com/office/drawing/2014/main" id="{17656DA6-027C-CEF6-1CF8-7119265C6D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23:notes">
            <a:extLst>
              <a:ext uri="{FF2B5EF4-FFF2-40B4-BE49-F238E27FC236}">
                <a16:creationId xmlns:a16="http://schemas.microsoft.com/office/drawing/2014/main" id="{A3E38AF6-1ACF-990C-C6AF-2ED291A758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23:notes">
            <a:extLst>
              <a:ext uri="{FF2B5EF4-FFF2-40B4-BE49-F238E27FC236}">
                <a16:creationId xmlns:a16="http://schemas.microsoft.com/office/drawing/2014/main" id="{466EEBCC-A0AC-0329-05EE-9478C188D4B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41782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>
          <a:extLst>
            <a:ext uri="{FF2B5EF4-FFF2-40B4-BE49-F238E27FC236}">
              <a16:creationId xmlns:a16="http://schemas.microsoft.com/office/drawing/2014/main" id="{E6D4D3F2-8C0C-FDDB-89A3-CD50EF6BB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3:notes">
            <a:extLst>
              <a:ext uri="{FF2B5EF4-FFF2-40B4-BE49-F238E27FC236}">
                <a16:creationId xmlns:a16="http://schemas.microsoft.com/office/drawing/2014/main" id="{2ABECC96-17ED-1FDA-2B1F-3478EE66C6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23:notes">
            <a:extLst>
              <a:ext uri="{FF2B5EF4-FFF2-40B4-BE49-F238E27FC236}">
                <a16:creationId xmlns:a16="http://schemas.microsoft.com/office/drawing/2014/main" id="{F18E22C6-B12A-3981-3743-7C63EE5916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23:notes">
            <a:extLst>
              <a:ext uri="{FF2B5EF4-FFF2-40B4-BE49-F238E27FC236}">
                <a16:creationId xmlns:a16="http://schemas.microsoft.com/office/drawing/2014/main" id="{5D8C005C-3FC1-D441-AE4A-17051634437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884273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>
          <a:extLst>
            <a:ext uri="{FF2B5EF4-FFF2-40B4-BE49-F238E27FC236}">
              <a16:creationId xmlns:a16="http://schemas.microsoft.com/office/drawing/2014/main" id="{D257BD3E-C757-5EDD-DA84-AAEF2ABEF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3:notes">
            <a:extLst>
              <a:ext uri="{FF2B5EF4-FFF2-40B4-BE49-F238E27FC236}">
                <a16:creationId xmlns:a16="http://schemas.microsoft.com/office/drawing/2014/main" id="{DB753039-A990-02AB-44B2-38689DD950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23:notes">
            <a:extLst>
              <a:ext uri="{FF2B5EF4-FFF2-40B4-BE49-F238E27FC236}">
                <a16:creationId xmlns:a16="http://schemas.microsoft.com/office/drawing/2014/main" id="{80A843B5-1B4E-E6F9-A69A-30964674A2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23:notes">
            <a:extLst>
              <a:ext uri="{FF2B5EF4-FFF2-40B4-BE49-F238E27FC236}">
                <a16:creationId xmlns:a16="http://schemas.microsoft.com/office/drawing/2014/main" id="{E3B3D53C-2A8B-D867-6400-7CF5E9012A8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6114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307469" y="4199323"/>
            <a:ext cx="6146996" cy="448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>
              <a:buSzPts val="2700"/>
            </a:pPr>
            <a:r>
              <a:rPr lang="ru-RU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Опьянение молитвой</a:t>
            </a:r>
          </a:p>
        </p:txBody>
      </p:sp>
      <p:sp>
        <p:nvSpPr>
          <p:cNvPr id="92" name="Google Shape;92;p1"/>
          <p:cNvSpPr txBox="1"/>
          <p:nvPr/>
        </p:nvSpPr>
        <p:spPr>
          <a:xfrm>
            <a:off x="312305" y="4856085"/>
            <a:ext cx="4730700" cy="442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lvl="0" algn="just">
              <a:buSzPts val="1400"/>
            </a:pPr>
            <a:r>
              <a:rPr lang="ru-RU" dirty="0">
                <a:solidFill>
                  <a:schemeClr val="dk1"/>
                </a:solidFill>
                <a:sym typeface="Josefin Sans"/>
              </a:rPr>
              <a:t>О чем мы на самом деле просим в молитвах Рош а--</a:t>
            </a:r>
            <a:r>
              <a:rPr lang="ru-RU" dirty="0" err="1">
                <a:solidFill>
                  <a:schemeClr val="dk1"/>
                </a:solidFill>
                <a:sym typeface="Josefin Sans"/>
              </a:rPr>
              <a:t>шана</a:t>
            </a:r>
            <a:r>
              <a:rPr lang="ru-RU" dirty="0">
                <a:solidFill>
                  <a:schemeClr val="dk1"/>
                </a:solidFill>
                <a:sym typeface="Josefin Sans"/>
              </a:rPr>
              <a:t>?</a:t>
            </a:r>
            <a:endParaRPr lang="ru-RU" dirty="0">
              <a:solidFill>
                <a:schemeClr val="dk1"/>
              </a:solidFill>
            </a:endParaRPr>
          </a:p>
        </p:txBody>
      </p:sp>
      <p:grpSp>
        <p:nvGrpSpPr>
          <p:cNvPr id="93" name="Google Shape;93;p1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94" name="Google Shape;94;p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Тишрей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6" name="Google Shape;96;p1"/>
          <p:cNvSpPr txBox="1"/>
          <p:nvPr/>
        </p:nvSpPr>
        <p:spPr>
          <a:xfrm>
            <a:off x="11180427" y="500471"/>
            <a:ext cx="449317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B”H</a:t>
            </a:r>
            <a:endParaRPr/>
          </a:p>
        </p:txBody>
      </p: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C23D23F4-F656-715C-4412-017FC01BFA28}"/>
              </a:ext>
            </a:extLst>
          </p:cNvPr>
          <p:cNvGrpSpPr/>
          <p:nvPr/>
        </p:nvGrpSpPr>
        <p:grpSpPr>
          <a:xfrm>
            <a:off x="6382011" y="1640909"/>
            <a:ext cx="6440910" cy="5734327"/>
            <a:chOff x="6723019" y="2352675"/>
            <a:chExt cx="5999696" cy="4913200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3B9B3C77-8158-15FC-3696-557074EF23C7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D7C302BA-81FE-CF82-BA4E-78F2B8BD81A7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8" name="קבוצה 7">
                <a:extLst>
                  <a:ext uri="{FF2B5EF4-FFF2-40B4-BE49-F238E27FC236}">
                    <a16:creationId xmlns:a16="http://schemas.microsoft.com/office/drawing/2014/main" id="{8B40AC99-8309-DED5-EA51-96EAF81686B6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9" name="מלבן 8">
                  <a:extLst>
                    <a:ext uri="{FF2B5EF4-FFF2-40B4-BE49-F238E27FC236}">
                      <a16:creationId xmlns:a16="http://schemas.microsoft.com/office/drawing/2014/main" id="{26C0ED1A-DA67-E437-5D7F-F19DCFC66F6E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0" name="תמונה 9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2A9477F0-1D8F-D4B6-6E80-01372DAA05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" name="Google Shape;90;p1">
              <a:extLst>
                <a:ext uri="{FF2B5EF4-FFF2-40B4-BE49-F238E27FC236}">
                  <a16:creationId xmlns:a16="http://schemas.microsoft.com/office/drawing/2014/main" id="{27902C49-0097-64D8-6137-2754FCE666A7}"/>
                </a:ext>
              </a:extLst>
            </p:cNvPr>
            <p:cNvGrpSpPr/>
            <p:nvPr/>
          </p:nvGrpSpPr>
          <p:grpSpPr>
            <a:xfrm>
              <a:off x="9703517" y="5794660"/>
              <a:ext cx="1762795" cy="321782"/>
              <a:chOff x="9646231" y="5640683"/>
              <a:chExt cx="1762795" cy="321782"/>
            </a:xfrm>
          </p:grpSpPr>
          <p:sp>
            <p:nvSpPr>
              <p:cNvPr id="5" name="Google Shape;91;p1">
                <a:extLst>
                  <a:ext uri="{FF2B5EF4-FFF2-40B4-BE49-F238E27FC236}">
                    <a16:creationId xmlns:a16="http://schemas.microsoft.com/office/drawing/2014/main" id="{0017E0BD-4802-2EA7-39FC-D3101FA6E1FB}"/>
                  </a:ext>
                </a:extLst>
              </p:cNvPr>
              <p:cNvSpPr/>
              <p:nvPr/>
            </p:nvSpPr>
            <p:spPr>
              <a:xfrm>
                <a:off x="9646231" y="5640683"/>
                <a:ext cx="1762795" cy="321782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" name="Google Shape;92;p1">
                <a:extLst>
                  <a:ext uri="{FF2B5EF4-FFF2-40B4-BE49-F238E27FC236}">
                    <a16:creationId xmlns:a16="http://schemas.microsoft.com/office/drawing/2014/main" id="{7BB90C73-EA54-58C1-AE6F-EA4D02C21CA8}"/>
                  </a:ext>
                </a:extLst>
              </p:cNvPr>
              <p:cNvSpPr txBox="1"/>
              <p:nvPr/>
            </p:nvSpPr>
            <p:spPr>
              <a:xfrm>
                <a:off x="9646231" y="565775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algn="ctr"/>
                <a:r>
                  <a:rPr lang="ru-RU" dirty="0" err="1">
                    <a:solidFill>
                      <a:schemeClr val="lt1"/>
                    </a:solidFill>
                  </a:rPr>
                  <a:t>Ницавим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  <p:pic>
        <p:nvPicPr>
          <p:cNvPr id="12" name="תמונה 11" descr="תמונה שמכילה תמונה, אומנות, צבע, בתוך מבנה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4CDFF9E2-3C79-A636-B73A-AB04214197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144" y="232182"/>
            <a:ext cx="6108868" cy="36664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/>
          <p:nvPr/>
        </p:nvSpPr>
        <p:spPr>
          <a:xfrm>
            <a:off x="474054" y="353850"/>
            <a:ext cx="6149168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А. Благочестие или пьянство?</a:t>
            </a:r>
          </a:p>
        </p:txBody>
      </p:sp>
      <p:grpSp>
        <p:nvGrpSpPr>
          <p:cNvPr id="103" name="Google Shape;103;p2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04" name="Google Shape;104;p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2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 err="1">
                  <a:solidFill>
                    <a:schemeClr val="lt1"/>
                  </a:solidFill>
                </a:rPr>
                <a:t>Тишрей</a:t>
              </a:r>
              <a:endParaRPr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E90EFD90-66B7-70B9-68F0-C63EB19F2E34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BAADBF85-EFE2-CD89-19D0-CF66C74098E9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4CF95C54-3B87-85F9-2742-B2CEA7841629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616A1617-E640-CA8E-17C9-03B651B0A7A6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5049F6AC-6686-7A2E-15FE-EA167F747191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E5B56513-0D89-3564-0F4C-27DB7DF824F1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C33AC61E-0956-02A4-7810-7F718691D8B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76AE1952-F0BC-AAD8-DDEB-39BF33D585C0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C473E249-63BD-C689-0863-2078C6A25B87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ru-RU" dirty="0" err="1">
                  <a:solidFill>
                    <a:schemeClr val="lt1"/>
                  </a:solidFill>
                </a:rPr>
                <a:t>Ницавим</a:t>
              </a:r>
              <a:endParaRPr lang="ru-RU" dirty="0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/>
          <p:cNvSpPr txBox="1"/>
          <p:nvPr/>
        </p:nvSpPr>
        <p:spPr>
          <a:xfrm>
            <a:off x="2285029" y="973527"/>
            <a:ext cx="914400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афтаре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первого дня Рош а-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(в начале книги пророка Шмуэля) рассказывается история Ханы, жены Эльканы. Поначалу Хана была бесплодной, но затем, благодаря своей молитве (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Мишкане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 Шило), удостоилась сына – пророка Шмуэля.</a:t>
            </a:r>
          </a:p>
        </p:txBody>
      </p:sp>
      <p:sp>
        <p:nvSpPr>
          <p:cNvPr id="112" name="Google Shape;112;p3"/>
          <p:cNvSpPr/>
          <p:nvPr/>
        </p:nvSpPr>
        <p:spPr>
          <a:xfrm rot="10800000" flipH="1">
            <a:off x="2285029" y="670839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3"/>
          <p:cNvSpPr txBox="1">
            <a:spLocks noGrp="1"/>
          </p:cNvSpPr>
          <p:nvPr>
            <p:ph type="title"/>
          </p:nvPr>
        </p:nvSpPr>
        <p:spPr>
          <a:xfrm>
            <a:off x="2285030" y="343977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1"/>
          <p:cNvSpPr txBox="1"/>
          <p:nvPr/>
        </p:nvSpPr>
        <p:spPr>
          <a:xfrm>
            <a:off x="2284624" y="874281"/>
            <a:ext cx="91440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был один человек из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Раматаим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Цофим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с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Эфраимского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нагорья, и имя его Элькана, сын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Йерохама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сына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сына Тоху, сына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Цуфа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эфраимитянин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И у него было две жены: одну звали Хана, а другую – Пнина. У Пнины были дети, а у Ханы детей не было. И поднимался этот человек из своего города постоянно, чтобы поклоняться и приносить жертвы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Воинств в Шило.</a:t>
            </a:r>
          </a:p>
        </p:txBody>
      </p:sp>
      <p:sp>
        <p:nvSpPr>
          <p:cNvPr id="177" name="Google Shape;177;p11"/>
          <p:cNvSpPr/>
          <p:nvPr/>
        </p:nvSpPr>
        <p:spPr>
          <a:xfrm rot="10800000" flipH="1">
            <a:off x="2284625" y="770064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1"/>
          <p:cNvSpPr txBox="1"/>
          <p:nvPr/>
        </p:nvSpPr>
        <p:spPr>
          <a:xfrm>
            <a:off x="2284635" y="57801"/>
            <a:ext cx="4190306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1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1"/>
          <p:cNvSpPr txBox="1"/>
          <p:nvPr/>
        </p:nvSpPr>
        <p:spPr>
          <a:xfrm>
            <a:off x="2224047" y="442526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>
              <a:buSzPts val="1700"/>
            </a:pP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Шмуэль I, 1:1-3</a:t>
            </a:r>
          </a:p>
        </p:txBody>
      </p:sp>
      <p:sp>
        <p:nvSpPr>
          <p:cNvPr id="2" name="Google Shape;138;p5">
            <a:extLst>
              <a:ext uri="{FF2B5EF4-FFF2-40B4-BE49-F238E27FC236}">
                <a16:creationId xmlns:a16="http://schemas.microsoft.com/office/drawing/2014/main" id="{1E77FEC6-645C-3214-FC6F-6A53A3274A4C}"/>
              </a:ext>
            </a:extLst>
          </p:cNvPr>
          <p:cNvSpPr txBox="1"/>
          <p:nvPr/>
        </p:nvSpPr>
        <p:spPr>
          <a:xfrm>
            <a:off x="2284623" y="3228927"/>
            <a:ext cx="9143999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вот настал день, и принес жертву Элькана. И уделял он Пнине, жене своей, и всем ее сыновьям и дочерям доли, а Хане уделял лучшую долю, ибо любил Хану, хотя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затворил чрево ее.</a:t>
            </a:r>
          </a:p>
        </p:txBody>
      </p:sp>
      <p:sp>
        <p:nvSpPr>
          <p:cNvPr id="3" name="Google Shape;140;p5">
            <a:extLst>
              <a:ext uri="{FF2B5EF4-FFF2-40B4-BE49-F238E27FC236}">
                <a16:creationId xmlns:a16="http://schemas.microsoft.com/office/drawing/2014/main" id="{8037D882-BA35-F6ED-7A9D-01B69A5E121B}"/>
              </a:ext>
            </a:extLst>
          </p:cNvPr>
          <p:cNvSpPr txBox="1"/>
          <p:nvPr/>
        </p:nvSpPr>
        <p:spPr>
          <a:xfrm>
            <a:off x="2284624" y="2872421"/>
            <a:ext cx="81417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Семейная междоусобица </a:t>
            </a:r>
          </a:p>
        </p:txBody>
      </p:sp>
      <p:sp>
        <p:nvSpPr>
          <p:cNvPr id="4" name="Google Shape;141;p5">
            <a:extLst>
              <a:ext uri="{FF2B5EF4-FFF2-40B4-BE49-F238E27FC236}">
                <a16:creationId xmlns:a16="http://schemas.microsoft.com/office/drawing/2014/main" id="{380E580D-F96D-F14D-7C0F-1F5AB8E2A97C}"/>
              </a:ext>
            </a:extLst>
          </p:cNvPr>
          <p:cNvSpPr txBox="1"/>
          <p:nvPr/>
        </p:nvSpPr>
        <p:spPr>
          <a:xfrm>
            <a:off x="2222385" y="4499958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>
              <a:buSzPts val="1700"/>
            </a:pP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Мецудат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Давид</a:t>
            </a:r>
          </a:p>
        </p:txBody>
      </p:sp>
      <p:sp>
        <p:nvSpPr>
          <p:cNvPr id="5" name="Google Shape;142;p5">
            <a:extLst>
              <a:ext uri="{FF2B5EF4-FFF2-40B4-BE49-F238E27FC236}">
                <a16:creationId xmlns:a16="http://schemas.microsoft.com/office/drawing/2014/main" id="{A9168680-47EA-1721-D132-7CF8A770BFE4}"/>
              </a:ext>
            </a:extLst>
          </p:cNvPr>
          <p:cNvSpPr txBox="1"/>
          <p:nvPr/>
        </p:nvSpPr>
        <p:spPr>
          <a:xfrm>
            <a:off x="2271370" y="4847946"/>
            <a:ext cx="9157251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«Лучшую долю»: то есть – избранную по красоте.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затворил чрево ее»: и не рожала она и горевала. И поэтому он выказывал ей особую любовь, чтобы облегчить ее печаль.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сильно досаждала ей соперница, побуждая её роптать на то, что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затворил чрево ее.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790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>
          <a:extLst>
            <a:ext uri="{FF2B5EF4-FFF2-40B4-BE49-F238E27FC236}">
              <a16:creationId xmlns:a16="http://schemas.microsoft.com/office/drawing/2014/main" id="{86CB3001-DF40-7795-D011-7CE539EAB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11">
            <a:extLst>
              <a:ext uri="{FF2B5EF4-FFF2-40B4-BE49-F238E27FC236}">
                <a16:creationId xmlns:a16="http://schemas.microsoft.com/office/drawing/2014/main" id="{F5C7B5E4-7F97-CB46-10BD-C00B2A7DA77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55;p6">
            <a:extLst>
              <a:ext uri="{FF2B5EF4-FFF2-40B4-BE49-F238E27FC236}">
                <a16:creationId xmlns:a16="http://schemas.microsoft.com/office/drawing/2014/main" id="{DF80E139-6FDF-8249-0BB4-994424D92778}"/>
              </a:ext>
            </a:extLst>
          </p:cNvPr>
          <p:cNvSpPr txBox="1"/>
          <p:nvPr/>
        </p:nvSpPr>
        <p:spPr>
          <a:xfrm>
            <a:off x="2224050" y="160096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>
              <a:buSzPts val="1700"/>
            </a:pP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Ялкут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Шимони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Шмуэль I, 1:77</a:t>
            </a:r>
          </a:p>
        </p:txBody>
      </p:sp>
      <p:sp>
        <p:nvSpPr>
          <p:cNvPr id="7" name="Google Shape;156;p6">
            <a:extLst>
              <a:ext uri="{FF2B5EF4-FFF2-40B4-BE49-F238E27FC236}">
                <a16:creationId xmlns:a16="http://schemas.microsoft.com/office/drawing/2014/main" id="{DE0B9942-1B92-06CE-ECEF-723D8515D700}"/>
              </a:ext>
            </a:extLst>
          </p:cNvPr>
          <p:cNvSpPr txBox="1"/>
          <p:nvPr/>
        </p:nvSpPr>
        <p:spPr>
          <a:xfrm>
            <a:off x="2286000" y="448070"/>
            <a:ext cx="9144000" cy="1223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«И сильно досаждала ей соперница»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— досаждала снова и снова. 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она говорила ей? «Купила ли ты своему сыну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судар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(платок), хитон и халат?»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 рабби Нахман бар Аба: «Пнина вставала рано и говорила Хане: “Разве ты не встаешь, чтобы умыть лица своих сыновей, прежде чем они пойдут в школу?” В шесть часов она говорила ей: “Хана, разве ты не встаешь, чтобы встретить своих сыновей, которые возвращаются из школы?”»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Танхум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бар Аба сказал: «Они сидели за едой, и Элькана раздавал каждому из своих сыновей его долю. Пнина намеренно расстраивала Хану, говоря Элькане: «Дай этому сыну его долю, этому сыну его долю, а этому ты не дал его долю».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 бывало каждый год: каждый раз, когда она ходила в дом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та досаждала ее. И плакала она, и не ела.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сказал ей Элькана, муж ее: «Хана, почему плачешь ты? И почему не ешь ты? И почему скорбит сердце твое? Разве я не лучше для тебя десяти сыновей?»</a:t>
            </a:r>
          </a:p>
        </p:txBody>
      </p:sp>
    </p:spTree>
    <p:extLst>
      <p:ext uri="{BB962C8B-B14F-4D97-AF65-F5344CB8AC3E}">
        <p14:creationId xmlns:p14="http://schemas.microsoft.com/office/powerpoint/2010/main" val="271166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>
          <a:extLst>
            <a:ext uri="{FF2B5EF4-FFF2-40B4-BE49-F238E27FC236}">
              <a16:creationId xmlns:a16="http://schemas.microsoft.com/office/drawing/2014/main" id="{ADB33229-A252-FE05-AA67-3D5E6E5B0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11">
            <a:extLst>
              <a:ext uri="{FF2B5EF4-FFF2-40B4-BE49-F238E27FC236}">
                <a16:creationId xmlns:a16="http://schemas.microsoft.com/office/drawing/2014/main" id="{454766AB-E9BF-4759-7C00-965E997106F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41;p5">
            <a:extLst>
              <a:ext uri="{FF2B5EF4-FFF2-40B4-BE49-F238E27FC236}">
                <a16:creationId xmlns:a16="http://schemas.microsoft.com/office/drawing/2014/main" id="{2D34FB09-5B60-10BD-6AB6-8373196398E5}"/>
              </a:ext>
            </a:extLst>
          </p:cNvPr>
          <p:cNvSpPr txBox="1"/>
          <p:nvPr/>
        </p:nvSpPr>
        <p:spPr>
          <a:xfrm>
            <a:off x="2222385" y="153245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>
              <a:buSzPts val="1700"/>
            </a:pP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Молитва из глубины сердца</a:t>
            </a:r>
          </a:p>
        </p:txBody>
      </p:sp>
      <p:sp>
        <p:nvSpPr>
          <p:cNvPr id="3" name="Google Shape;142;p5">
            <a:extLst>
              <a:ext uri="{FF2B5EF4-FFF2-40B4-BE49-F238E27FC236}">
                <a16:creationId xmlns:a16="http://schemas.microsoft.com/office/drawing/2014/main" id="{9C44E3FD-C3C6-8868-701D-A178AD664D0B}"/>
              </a:ext>
            </a:extLst>
          </p:cNvPr>
          <p:cNvSpPr txBox="1"/>
          <p:nvPr/>
        </p:nvSpPr>
        <p:spPr>
          <a:xfrm>
            <a:off x="2286000" y="501233"/>
            <a:ext cx="91440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встала Хана после того, как они поели и попили в Шило; а священник Эли сидел на сиденье у дверного косяка храма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и горько плакала, и дала обет, и сказала: «Г-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Воинств! Если Ты увидишь страдание рабы Твоей и вспомнишь обо мне, и не забудешь рабы Твоей, и дашь рабе Твоей сына, то я отдам его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 все дни жизни его, и бритва не коснется головы его».</a:t>
            </a:r>
          </a:p>
        </p:txBody>
      </p:sp>
      <p:sp>
        <p:nvSpPr>
          <p:cNvPr id="4" name="Google Shape;202;p10">
            <a:extLst>
              <a:ext uri="{FF2B5EF4-FFF2-40B4-BE49-F238E27FC236}">
                <a16:creationId xmlns:a16="http://schemas.microsoft.com/office/drawing/2014/main" id="{6B4F150B-9974-209B-78CB-39409F246B89}"/>
              </a:ext>
            </a:extLst>
          </p:cNvPr>
          <p:cNvSpPr txBox="1"/>
          <p:nvPr/>
        </p:nvSpPr>
        <p:spPr>
          <a:xfrm>
            <a:off x="2286012" y="2905863"/>
            <a:ext cx="9143988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noProof="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было, поскольку она долго молилась Г-</a:t>
            </a:r>
            <a:r>
              <a:rPr lang="ru-RU" sz="2100" kern="1200" noProof="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споду</a:t>
            </a:r>
            <a:r>
              <a:rPr lang="ru-RU" sz="2100" kern="1200" noProof="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Эли стал следить за устами ее. Хана же говорила про себя — только губы ее шевелились, а голоса ее не было слышно. И Эли счел её пьяной.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noProof="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сказал ей Эли: «Доколе ты будешь пьянствовать? Удали вино свое от себя!»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noProof="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отвечала Хана и сказала: «Нет, господин мой, я жена, скорбная духом, и вина и </a:t>
            </a:r>
            <a:r>
              <a:rPr lang="ru-RU" sz="2100" kern="1200" noProof="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шехара</a:t>
            </a:r>
            <a:r>
              <a:rPr lang="ru-RU" sz="2100" kern="1200" noProof="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я не пила, а изливала душу мою пред Г-</a:t>
            </a:r>
            <a:r>
              <a:rPr lang="ru-RU" sz="2100" kern="1200" noProof="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сподом</a:t>
            </a:r>
            <a:r>
              <a:rPr lang="ru-RU" sz="2100" kern="1200" noProof="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считай ты рабу твою женщиной негодной, ибо от великой печали и скорби своей говорила я доселе.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отвечал Эли и сказал: “Иди с миром, и Бог Израиля даст тебе то, о чем ты просила Его.”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204;p10">
            <a:extLst>
              <a:ext uri="{FF2B5EF4-FFF2-40B4-BE49-F238E27FC236}">
                <a16:creationId xmlns:a16="http://schemas.microsoft.com/office/drawing/2014/main" id="{197C0C59-777F-E560-A6EC-C87403F37B13}"/>
              </a:ext>
            </a:extLst>
          </p:cNvPr>
          <p:cNvSpPr txBox="1"/>
          <p:nvPr/>
        </p:nvSpPr>
        <p:spPr>
          <a:xfrm>
            <a:off x="2286000" y="2484143"/>
            <a:ext cx="81417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iw-IL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Трезвая</a:t>
            </a:r>
            <a:r>
              <a:rPr lang="iw-IL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благочестивая</a:t>
            </a:r>
            <a:endParaRPr sz="20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1174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8"/>
          <p:cNvSpPr/>
          <p:nvPr/>
        </p:nvSpPr>
        <p:spPr>
          <a:xfrm rot="10800000" flipH="1">
            <a:off x="2285029" y="605358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8"/>
          <p:cNvSpPr txBox="1">
            <a:spLocks noGrp="1"/>
          </p:cNvSpPr>
          <p:nvPr>
            <p:ph type="title"/>
          </p:nvPr>
        </p:nvSpPr>
        <p:spPr>
          <a:xfrm>
            <a:off x="2285030" y="278496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224;p12">
            <a:extLst>
              <a:ext uri="{FF2B5EF4-FFF2-40B4-BE49-F238E27FC236}">
                <a16:creationId xmlns:a16="http://schemas.microsoft.com/office/drawing/2014/main" id="{887D3CE3-3617-CFE1-E11C-465C046A2750}"/>
              </a:ext>
            </a:extLst>
          </p:cNvPr>
          <p:cNvSpPr txBox="1"/>
          <p:nvPr/>
        </p:nvSpPr>
        <p:spPr>
          <a:xfrm>
            <a:off x="2285029" y="1244654"/>
            <a:ext cx="91440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вызывает вопросы: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А) Как мог священник Эли совершить такую ошибку и вместо того чтобы заметить, что она молится, изливая душу, он сделал совершенно полярный вывод — «счел её пьяной»?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это притом, что согласно одном из мнений, Эли был первосвященником, о котором сказано, что он отделен «чтобы освящать Святая Святых». И, разумеется, Эли оставался первосвященником даже после произошедшего и продолжал входить в Святая Святых в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Кипур в последующие годы, так как был достоин этой роли.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бы первосвященник был неправеден, его следовало бы заменить. Таким образом, Эли определенно находился на высочайшем духовном уровне.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 стоит отметить, что в цепочке получения Торы от Моше, Эли указан как третье звено, как пишет Маймонид в своем введении к Мишне Тора: «Эли получил от Пинхаса, Пинхас от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Йеошуа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а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Йеошуа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от Моше, учителя нашего».</a:t>
            </a:r>
          </a:p>
        </p:txBody>
      </p:sp>
      <p:sp>
        <p:nvSpPr>
          <p:cNvPr id="3" name="Google Shape;226;p12">
            <a:extLst>
              <a:ext uri="{FF2B5EF4-FFF2-40B4-BE49-F238E27FC236}">
                <a16:creationId xmlns:a16="http://schemas.microsoft.com/office/drawing/2014/main" id="{759EC558-082E-CF0E-158F-012643948AF3}"/>
              </a:ext>
            </a:extLst>
          </p:cNvPr>
          <p:cNvSpPr txBox="1"/>
          <p:nvPr/>
        </p:nvSpPr>
        <p:spPr>
          <a:xfrm>
            <a:off x="2285029" y="823471"/>
            <a:ext cx="81417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Такая ли это ошибка?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0"/>
          <p:cNvSpPr txBox="1"/>
          <p:nvPr/>
        </p:nvSpPr>
        <p:spPr>
          <a:xfrm>
            <a:off x="2286000" y="692624"/>
            <a:ext cx="914400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Б) Даже если мы найдем объяснение ошибке Эли, все равно непонятно, зачем Торе рассказывать об этом. Ведь даже «о нечистом животном Писание не говорит плохо», а тем более о случае Эли, который не идет с ним ни в какое сравнение!</a:t>
            </a:r>
          </a:p>
        </p:txBody>
      </p:sp>
      <p:sp>
        <p:nvSpPr>
          <p:cNvPr id="169" name="Google Shape;169;p10"/>
          <p:cNvSpPr txBox="1"/>
          <p:nvPr/>
        </p:nvSpPr>
        <p:spPr>
          <a:xfrm>
            <a:off x="2286000" y="398333"/>
            <a:ext cx="91440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ru-RU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Зачем нам рассказывают об этой ошибке?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7"/>
          <p:cNvSpPr txBox="1"/>
          <p:nvPr/>
        </p:nvSpPr>
        <p:spPr>
          <a:xfrm>
            <a:off x="279006" y="248922"/>
            <a:ext cx="7406898" cy="2233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Б. О чем мы молимся в Рош а-</a:t>
            </a:r>
            <a:r>
              <a:rPr lang="ru-RU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шана</a:t>
            </a: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?</a:t>
            </a:r>
          </a:p>
        </p:txBody>
      </p:sp>
      <p:grpSp>
        <p:nvGrpSpPr>
          <p:cNvPr id="143" name="Google Shape;143;p7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44" name="Google Shape;144;p7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7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Тишрей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קבוצה 19">
            <a:extLst>
              <a:ext uri="{FF2B5EF4-FFF2-40B4-BE49-F238E27FC236}">
                <a16:creationId xmlns:a16="http://schemas.microsoft.com/office/drawing/2014/main" id="{7E83A8E7-413B-0448-F45E-B36C2325DEB0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21" name="קבוצה 20">
              <a:extLst>
                <a:ext uri="{FF2B5EF4-FFF2-40B4-BE49-F238E27FC236}">
                  <a16:creationId xmlns:a16="http://schemas.microsoft.com/office/drawing/2014/main" id="{18298211-24AA-B2B5-3158-2DC1CF8D31B7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23" name="קבוצה 22">
                <a:extLst>
                  <a:ext uri="{FF2B5EF4-FFF2-40B4-BE49-F238E27FC236}">
                    <a16:creationId xmlns:a16="http://schemas.microsoft.com/office/drawing/2014/main" id="{35DF3852-0F7A-457B-8914-AF4EE2611964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25" name="מלבן 24">
                  <a:extLst>
                    <a:ext uri="{FF2B5EF4-FFF2-40B4-BE49-F238E27FC236}">
                      <a16:creationId xmlns:a16="http://schemas.microsoft.com/office/drawing/2014/main" id="{ECF1DA83-51E1-0B64-9933-7BB3C3636DCE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26" name="קבוצה 25">
                  <a:extLst>
                    <a:ext uri="{FF2B5EF4-FFF2-40B4-BE49-F238E27FC236}">
                      <a16:creationId xmlns:a16="http://schemas.microsoft.com/office/drawing/2014/main" id="{9A23924E-5F64-E0E0-CEA0-D113378BC492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27" name="מלבן 26">
                    <a:extLst>
                      <a:ext uri="{FF2B5EF4-FFF2-40B4-BE49-F238E27FC236}">
                        <a16:creationId xmlns:a16="http://schemas.microsoft.com/office/drawing/2014/main" id="{AF7C3EB0-5924-C9A6-FB00-D1CEEFC98775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28" name="תמונה 27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563C9409-D853-2917-D875-92555FDB784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24" name="Google Shape;91;p1">
                <a:extLst>
                  <a:ext uri="{FF2B5EF4-FFF2-40B4-BE49-F238E27FC236}">
                    <a16:creationId xmlns:a16="http://schemas.microsoft.com/office/drawing/2014/main" id="{DCBA18E7-C7B5-153A-EC49-4A7F03A09BAF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2" name="Google Shape;92;p1">
              <a:extLst>
                <a:ext uri="{FF2B5EF4-FFF2-40B4-BE49-F238E27FC236}">
                  <a16:creationId xmlns:a16="http://schemas.microsoft.com/office/drawing/2014/main" id="{DF2256AF-2D28-32EC-5725-577264AE09DC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ru-RU" dirty="0" err="1">
                  <a:solidFill>
                    <a:schemeClr val="lt1"/>
                  </a:solidFill>
                </a:rPr>
                <a:t>Ницавим</a:t>
              </a:r>
              <a:endParaRPr lang="ru-RU" dirty="0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>
          <a:extLst>
            <a:ext uri="{FF2B5EF4-FFF2-40B4-BE49-F238E27FC236}">
              <a16:creationId xmlns:a16="http://schemas.microsoft.com/office/drawing/2014/main" id="{A5B339D9-0590-86BF-6473-D505ECE04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16">
            <a:extLst>
              <a:ext uri="{FF2B5EF4-FFF2-40B4-BE49-F238E27FC236}">
                <a16:creationId xmlns:a16="http://schemas.microsoft.com/office/drawing/2014/main" id="{D9B349D4-1188-9D26-0A3B-4A607C04685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6">
            <a:extLst>
              <a:ext uri="{FF2B5EF4-FFF2-40B4-BE49-F238E27FC236}">
                <a16:creationId xmlns:a16="http://schemas.microsoft.com/office/drawing/2014/main" id="{85CCF7E4-60F0-E11F-3986-41AC04CA7158}"/>
              </a:ext>
            </a:extLst>
          </p:cNvPr>
          <p:cNvSpPr txBox="1"/>
          <p:nvPr/>
        </p:nvSpPr>
        <p:spPr>
          <a:xfrm>
            <a:off x="2285029" y="475207"/>
            <a:ext cx="914400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Объяснение таково: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молитвах Нового года мы находим два, казалось бы, противоположных аспекта:</a:t>
            </a:r>
          </a:p>
        </p:txBody>
      </p:sp>
      <p:sp>
        <p:nvSpPr>
          <p:cNvPr id="225" name="Google Shape;225;p16">
            <a:extLst>
              <a:ext uri="{FF2B5EF4-FFF2-40B4-BE49-F238E27FC236}">
                <a16:creationId xmlns:a16="http://schemas.microsoft.com/office/drawing/2014/main" id="{67B84072-9561-E18E-92AA-6AF845B0D7A1}"/>
              </a:ext>
            </a:extLst>
          </p:cNvPr>
          <p:cNvSpPr/>
          <p:nvPr/>
        </p:nvSpPr>
        <p:spPr>
          <a:xfrm rot="10800000" flipH="1">
            <a:off x="2285029" y="32686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6">
            <a:extLst>
              <a:ext uri="{FF2B5EF4-FFF2-40B4-BE49-F238E27FC236}">
                <a16:creationId xmlns:a16="http://schemas.microsoft.com/office/drawing/2014/main" id="{ED97AA3A-D3A8-BBF1-4655-0006D53069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5030" y="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265;p16">
            <a:extLst>
              <a:ext uri="{FF2B5EF4-FFF2-40B4-BE49-F238E27FC236}">
                <a16:creationId xmlns:a16="http://schemas.microsoft.com/office/drawing/2014/main" id="{B0F20EF9-666F-4909-FB40-A73DDED3F9EB}"/>
              </a:ext>
            </a:extLst>
          </p:cNvPr>
          <p:cNvSpPr txBox="1"/>
          <p:nvPr/>
        </p:nvSpPr>
        <p:spPr>
          <a:xfrm>
            <a:off x="2285029" y="1826599"/>
            <a:ext cx="914400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noProof="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Рош а-</a:t>
            </a:r>
            <a:r>
              <a:rPr lang="ru-RU" sz="2100" kern="1200" noProof="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шана</a:t>
            </a:r>
            <a:r>
              <a:rPr lang="ru-RU" sz="2100" kern="1200" noProof="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это день, когда отмеряются все нужды человека, как духовные, так и материальные. Поэтому в молитвах Рош а-</a:t>
            </a:r>
            <a:r>
              <a:rPr lang="ru-RU" sz="2100" kern="1200" noProof="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шана</a:t>
            </a:r>
            <a:r>
              <a:rPr lang="ru-RU" sz="2100" kern="1200" noProof="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мы просим о детях, жизни и пропитании, а также об успехе в духовных делах.</a:t>
            </a:r>
          </a:p>
        </p:txBody>
      </p:sp>
      <p:sp>
        <p:nvSpPr>
          <p:cNvPr id="3" name="Google Shape;267;p16">
            <a:extLst>
              <a:ext uri="{FF2B5EF4-FFF2-40B4-BE49-F238E27FC236}">
                <a16:creationId xmlns:a16="http://schemas.microsoft.com/office/drawing/2014/main" id="{13F3FDFF-8884-1315-3D4F-9E759B8DF0C6}"/>
              </a:ext>
            </a:extLst>
          </p:cNvPr>
          <p:cNvSpPr txBox="1"/>
          <p:nvPr/>
        </p:nvSpPr>
        <p:spPr>
          <a:xfrm>
            <a:off x="2285030" y="1572623"/>
            <a:ext cx="81417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iw-IL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Материальные</a:t>
            </a:r>
            <a:r>
              <a:rPr lang="iw-IL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духовные</a:t>
            </a:r>
            <a:r>
              <a:rPr lang="iw-IL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просьбы</a:t>
            </a:r>
            <a:endParaRPr sz="20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274;p17">
            <a:extLst>
              <a:ext uri="{FF2B5EF4-FFF2-40B4-BE49-F238E27FC236}">
                <a16:creationId xmlns:a16="http://schemas.microsoft.com/office/drawing/2014/main" id="{9F743ACF-5E7A-432C-B070-DCE6E9193704}"/>
              </a:ext>
            </a:extLst>
          </p:cNvPr>
          <p:cNvSpPr txBox="1"/>
          <p:nvPr/>
        </p:nvSpPr>
        <p:spPr>
          <a:xfrm>
            <a:off x="2285029" y="3202191"/>
            <a:ext cx="91440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noProof="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другой стороны, известно, что целью нашего служения (основным выражением которого является молитва) в Рош а-</a:t>
            </a:r>
            <a:r>
              <a:rPr lang="ru-RU" sz="2100" kern="1200" noProof="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шана</a:t>
            </a:r>
            <a:r>
              <a:rPr lang="ru-RU" sz="2100" kern="1200" noProof="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является принятие Всевышнего в качестве царя. Как описывают это мудрецы: «Сделайте Меня царем над собой». Это отражено и в молитвах дня: «Царствуй над всем миром в славе Твоей», «Царь над всей землей» и т.д. Акт коронации и принятия Б-</a:t>
            </a:r>
            <a:r>
              <a:rPr lang="ru-RU" sz="2100" kern="1200" noProof="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жьей</a:t>
            </a:r>
            <a:r>
              <a:rPr lang="ru-RU" sz="2100" kern="1200" noProof="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власти достигается именно через абсолютное самозабвение, через подчинение себя Его власти, до такой степени, что человек вообще не чувствует своих желаний. Это подчинение, в свою очередь, побуждает Царя «принять» коронацию.</a:t>
            </a:r>
          </a:p>
        </p:txBody>
      </p:sp>
      <p:sp>
        <p:nvSpPr>
          <p:cNvPr id="5" name="Google Shape;276;p17">
            <a:extLst>
              <a:ext uri="{FF2B5EF4-FFF2-40B4-BE49-F238E27FC236}">
                <a16:creationId xmlns:a16="http://schemas.microsoft.com/office/drawing/2014/main" id="{2A21FA2A-1406-84CD-E7EC-F1FEB18A7848}"/>
              </a:ext>
            </a:extLst>
          </p:cNvPr>
          <p:cNvSpPr txBox="1"/>
          <p:nvPr/>
        </p:nvSpPr>
        <p:spPr>
          <a:xfrm>
            <a:off x="2285029" y="2946356"/>
            <a:ext cx="81417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iw-IL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Коронация</a:t>
            </a:r>
            <a:r>
              <a:rPr lang="iw-IL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endParaRPr sz="20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846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2"/>
          <p:cNvSpPr txBox="1"/>
          <p:nvPr/>
        </p:nvSpPr>
        <p:spPr>
          <a:xfrm>
            <a:off x="2284624" y="1709164"/>
            <a:ext cx="91440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Адам встал на ноги и выглядел подобием Б-га. Животные увидели его и испугались. Приняв его за Творца, они собрались и поклонились ему. «Вы пришли поклониться мне?» — спросил Адам. «Давайте все вместе пойдем с гордостью и коронуем Б-га как нашего царя, ибо народ коронует царя; царь не коронует сам себя». Адам пошел и первым провозгласил Б-га царем, а животные последовали его примеру.</a:t>
            </a:r>
          </a:p>
        </p:txBody>
      </p:sp>
      <p:sp>
        <p:nvSpPr>
          <p:cNvPr id="188" name="Google Shape;188;p12"/>
          <p:cNvSpPr/>
          <p:nvPr/>
        </p:nvSpPr>
        <p:spPr>
          <a:xfrm rot="10800000" flipH="1">
            <a:off x="2284625" y="1485679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2"/>
          <p:cNvSpPr txBox="1"/>
          <p:nvPr/>
        </p:nvSpPr>
        <p:spPr>
          <a:xfrm>
            <a:off x="2284634" y="538222"/>
            <a:ext cx="3811365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2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2"/>
          <p:cNvSpPr txBox="1"/>
          <p:nvPr/>
        </p:nvSpPr>
        <p:spPr>
          <a:xfrm>
            <a:off x="2224054" y="1101544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>
              <a:buSzPts val="1700"/>
            </a:pP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Пиркей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де-раби Элиэзер,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6"/>
          <p:cNvSpPr txBox="1"/>
          <p:nvPr/>
        </p:nvSpPr>
        <p:spPr>
          <a:xfrm>
            <a:off x="2285029" y="1101030"/>
            <a:ext cx="91440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 эти два аспекта противоречат друг другу. Когда человек стоит в полном самозабвении (перед Царем), он не в состоянии думать – не говоря уже о том, чтобы просить о собственных нуждах. Подобные просьбы означают, что человек все еще не избавился от личных желаний. в том числе и духовных (а тем более к материальных, которые фактически являются основным вопросом, рассматриваемым Небесным судом в Рош а-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этого не требуется высокий духовный уровень. Это видно даже при коронации обычного царя: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сам момент коронации никому не придет в голову просить царя обеспечить подданного пищей на сегодня или завтра. Коронация — не время и не место для таких просьб; можно разрешить их и позже. То же самое должно относиться к Рош а-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когда мы коронуем Б-га, неуместно смешивать просьбы о «хорошей жизни», «благословении, мире, хорошем заработке, Избавлении, утешении и благоприятном вердикте Свыше».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5" name="Google Shape;225;p16"/>
          <p:cNvSpPr/>
          <p:nvPr/>
        </p:nvSpPr>
        <p:spPr>
          <a:xfrm rot="10800000" flipH="1">
            <a:off x="2285029" y="52740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6"/>
          <p:cNvSpPr txBox="1">
            <a:spLocks noGrp="1"/>
          </p:cNvSpPr>
          <p:nvPr>
            <p:ph type="title"/>
          </p:nvPr>
        </p:nvSpPr>
        <p:spPr>
          <a:xfrm>
            <a:off x="2285030" y="20054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6"/>
          <p:cNvSpPr txBox="1"/>
          <p:nvPr/>
        </p:nvSpPr>
        <p:spPr>
          <a:xfrm>
            <a:off x="2285029" y="737725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>
              <a:buSzPts val="1700"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Самозабвение и подача запросов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7"/>
          <p:cNvSpPr txBox="1"/>
          <p:nvPr/>
        </p:nvSpPr>
        <p:spPr>
          <a:xfrm>
            <a:off x="287391" y="198012"/>
            <a:ext cx="9721582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В. Материальное – это духовное</a:t>
            </a:r>
          </a:p>
        </p:txBody>
      </p:sp>
      <p:grpSp>
        <p:nvGrpSpPr>
          <p:cNvPr id="327" name="Google Shape;327;p27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328" name="Google Shape;328;p27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27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Тишрей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E7081C44-1808-568A-838B-75820EB3D014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4175786E-7B0E-3AC5-9F87-596905535D66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93E6BB08-953C-E24F-8642-6FB3A3025B3B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02C05DF4-9426-961F-50C3-7DAC42A6C207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0AFB1C11-7511-2817-D512-1F91C7FCB80D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B30D6024-A759-8A32-10A3-3BB27DC00E49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09BC4B13-3690-5372-DB4A-3DD99B37BF7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0B895004-95BE-87CB-D614-B308F8FCEE75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74D5F594-2F89-B820-93F4-C6D9BE73A8DE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ru-RU" dirty="0" err="1">
                  <a:solidFill>
                    <a:schemeClr val="lt1"/>
                  </a:solidFill>
                </a:rPr>
                <a:t>Ницавим</a:t>
              </a:r>
              <a:endParaRPr lang="ru-RU" dirty="0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19"/>
          <p:cNvSpPr txBox="1"/>
          <p:nvPr/>
        </p:nvSpPr>
        <p:spPr>
          <a:xfrm>
            <a:off x="2285029" y="1201925"/>
            <a:ext cx="91440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Объяснение таково: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 еврей просит о своих нуждах в Рош а-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просьба должна быть не ради собственной выгоды – не ради изобилия в этом мире или даже в духовных делах. Скорее, она должна вытекать из работы «Сделайте Меня царем над собой».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Исполнение «Царствуй над всем миром в славе Своей», чтобы царство Б-га открылось повсюду, происходит через наше участие в мире, который мы превращаем в обитель для Него.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 искры святости, которые связаны с душой каждого человека и которые именно она в силах вознести ввысь. Они заключены в материальных предметах, которым предначертано Б-гом выпасть на нашу долю и стать часть нашей миссии. Поэтому мы просим Б-га обеспечить нас ими, чтобы  посредством них выполнить часть миссии — «Царствуй над всем миром».</a:t>
            </a:r>
          </a:p>
        </p:txBody>
      </p:sp>
      <p:sp>
        <p:nvSpPr>
          <p:cNvPr id="253" name="Google Shape;253;p19"/>
          <p:cNvSpPr/>
          <p:nvPr/>
        </p:nvSpPr>
        <p:spPr>
          <a:xfrm rot="10800000" flipH="1">
            <a:off x="2285029" y="673178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9"/>
          <p:cNvSpPr txBox="1">
            <a:spLocks noGrp="1"/>
          </p:cNvSpPr>
          <p:nvPr>
            <p:ph type="title"/>
          </p:nvPr>
        </p:nvSpPr>
        <p:spPr>
          <a:xfrm>
            <a:off x="2285030" y="346316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328;p22">
            <a:extLst>
              <a:ext uri="{FF2B5EF4-FFF2-40B4-BE49-F238E27FC236}">
                <a16:creationId xmlns:a16="http://schemas.microsoft.com/office/drawing/2014/main" id="{31BEFB9E-559E-9DAC-58E1-5E0DA4192B05}"/>
              </a:ext>
            </a:extLst>
          </p:cNvPr>
          <p:cNvSpPr txBox="1"/>
          <p:nvPr/>
        </p:nvSpPr>
        <p:spPr>
          <a:xfrm>
            <a:off x="2285029" y="897267"/>
            <a:ext cx="81417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Материальное  для духовного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0"/>
          <p:cNvSpPr txBox="1"/>
          <p:nvPr/>
        </p:nvSpPr>
        <p:spPr>
          <a:xfrm>
            <a:off x="2285029" y="260414"/>
            <a:ext cx="91440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Таким образом, даже когда мы просим о личных нуждах в Рош а-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здесь нет примеси самостоятельности человека, ибо мы просим их исключительно ради Б-га.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Напротив, подобное случается именно в состоянии полного самозабвения, в котором мы стоим во время коронации Б-га, поскольку задача вознесения искр святости, одухотворения мира, связана с самой сущностью нашей души.</a:t>
            </a:r>
          </a:p>
        </p:txBody>
      </p:sp>
      <p:sp>
        <p:nvSpPr>
          <p:cNvPr id="2" name="Google Shape;273;p21">
            <a:extLst>
              <a:ext uri="{FF2B5EF4-FFF2-40B4-BE49-F238E27FC236}">
                <a16:creationId xmlns:a16="http://schemas.microsoft.com/office/drawing/2014/main" id="{937BAD91-0F57-B73B-F79C-52B34854A5F3}"/>
              </a:ext>
            </a:extLst>
          </p:cNvPr>
          <p:cNvSpPr txBox="1"/>
          <p:nvPr/>
        </p:nvSpPr>
        <p:spPr>
          <a:xfrm>
            <a:off x="2286000" y="3031872"/>
            <a:ext cx="91440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можно понять благодаря объяснению Баал Шем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Това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стиха «Страдающие от голода и жажды, душа их (досл. “в них укутается”) ослабла» (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Теилим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107:5). Он учил, что телесные голод по еде или жажда питья возникают из-за того, что «душа укутается в них» – душа стремится к содержащимся в пище или питье искрам святости, поскольку именно она в состоянии их вознести.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Другими словами, хотя телом мы испытываем естественное чувство голода к пище, в действительности это голод души по искрам святости, скрытых для нее, внутри этой пищи.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275;p21">
            <a:extLst>
              <a:ext uri="{FF2B5EF4-FFF2-40B4-BE49-F238E27FC236}">
                <a16:creationId xmlns:a16="http://schemas.microsoft.com/office/drawing/2014/main" id="{55B3E426-7268-EC9B-9A44-244982D4A5CF}"/>
              </a:ext>
            </a:extLst>
          </p:cNvPr>
          <p:cNvSpPr txBox="1"/>
          <p:nvPr/>
        </p:nvSpPr>
        <p:spPr>
          <a:xfrm>
            <a:off x="2286000" y="2637598"/>
            <a:ext cx="91440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>
              <a:buSzPts val="1700"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Физическая жажда проистекает из духовной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8"/>
          <p:cNvSpPr txBox="1"/>
          <p:nvPr/>
        </p:nvSpPr>
        <p:spPr>
          <a:xfrm>
            <a:off x="2285029" y="438972"/>
            <a:ext cx="91440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 же и в нашем случае: когда мы молимся в Рош а-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 том, чтобы Б-г удовлетворил наши материальные и духовные нужды, хотя внешне это кажется личным переживанием о детях, жизни и пропитании, на самом деле внутренняя логика нашего изливания души – это её «голод». Это стремление души осуществить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жественный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замысел – посредством материального создать обитель для Б-га в этом мире.</a:t>
            </a:r>
          </a:p>
        </p:txBody>
      </p:sp>
      <p:sp>
        <p:nvSpPr>
          <p:cNvPr id="5" name="Google Shape;370;p27">
            <a:extLst>
              <a:ext uri="{FF2B5EF4-FFF2-40B4-BE49-F238E27FC236}">
                <a16:creationId xmlns:a16="http://schemas.microsoft.com/office/drawing/2014/main" id="{FF7AA483-EB00-9F20-39D2-1767338AFF33}"/>
              </a:ext>
            </a:extLst>
          </p:cNvPr>
          <p:cNvSpPr txBox="1"/>
          <p:nvPr/>
        </p:nvSpPr>
        <p:spPr>
          <a:xfrm>
            <a:off x="2285029" y="2816156"/>
            <a:ext cx="81417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важнее: материальное или духовное?</a:t>
            </a:r>
          </a:p>
        </p:txBody>
      </p:sp>
      <p:sp>
        <p:nvSpPr>
          <p:cNvPr id="6" name="Google Shape;335;p28">
            <a:extLst>
              <a:ext uri="{FF2B5EF4-FFF2-40B4-BE49-F238E27FC236}">
                <a16:creationId xmlns:a16="http://schemas.microsoft.com/office/drawing/2014/main" id="{DE524814-7CF6-5F84-1283-7AACBBEF8A3C}"/>
              </a:ext>
            </a:extLst>
          </p:cNvPr>
          <p:cNvSpPr txBox="1"/>
          <p:nvPr/>
        </p:nvSpPr>
        <p:spPr>
          <a:xfrm>
            <a:off x="2285029" y="3141225"/>
            <a:ext cx="91440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Глубокое сердечное переживание при чтении «Кто упокоится, кто отправится в изгнание …» в молитве У-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нетане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токеф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превосходит то, что вкладывают в слова «Царствуй над всем миром во славе Своей» — это доказательство того, что таково и истинное положение вещей.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Хотя явная причина этого в том, что для души, когда она в теле, мирские дела ближе и трогают сердце больше, чем духовные, более глубокая причина в том, что конечный замысел Б-га — это именно иметь обитель в низшем мире.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 эта цель резонирует и пробуждает самую сердцевину нашей души.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>
          <a:extLst>
            <a:ext uri="{FF2B5EF4-FFF2-40B4-BE49-F238E27FC236}">
              <a16:creationId xmlns:a16="http://schemas.microsoft.com/office/drawing/2014/main" id="{10373507-5170-E3B4-AF24-368DE8341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28">
            <a:extLst>
              <a:ext uri="{FF2B5EF4-FFF2-40B4-BE49-F238E27FC236}">
                <a16:creationId xmlns:a16="http://schemas.microsoft.com/office/drawing/2014/main" id="{8AC10A1D-A32B-61DB-A4A1-4CEA3095879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8">
            <a:extLst>
              <a:ext uri="{FF2B5EF4-FFF2-40B4-BE49-F238E27FC236}">
                <a16:creationId xmlns:a16="http://schemas.microsoft.com/office/drawing/2014/main" id="{517DE364-FDBF-69F4-8C15-56DE22573FDB}"/>
              </a:ext>
            </a:extLst>
          </p:cNvPr>
          <p:cNvSpPr txBox="1"/>
          <p:nvPr/>
        </p:nvSpPr>
        <p:spPr>
          <a:xfrm>
            <a:off x="2285029" y="2240408"/>
            <a:ext cx="91440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Стоит также отметить поведение Баал Шем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Това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Начиная с 5472 (1712) г. – что на иврите складывается в слова «Да придет на него благословение» – он посвятил себя материальному благополучию еврейского народа.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лишь много лет спустя, в 5494 (1734) г., он начал распространение сокровенных знаний Торы.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видим подобное поведение и у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Ребе, основателя Хабада. Есть известная история о том, что он заключил со своим тестем договор, согласно которому деньги, полученные им в качестве приданого, останутся в его распоряжении, чтобы использовать их на свое усмотрение. Он использовал эти деньги для поддержки своих собратьев-евреев. Только позднее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Ребе начал заботиться о духовных нуждах евреев.</a:t>
            </a:r>
          </a:p>
        </p:txBody>
      </p:sp>
      <p:sp>
        <p:nvSpPr>
          <p:cNvPr id="5" name="Google Shape;370;p27">
            <a:extLst>
              <a:ext uri="{FF2B5EF4-FFF2-40B4-BE49-F238E27FC236}">
                <a16:creationId xmlns:a16="http://schemas.microsoft.com/office/drawing/2014/main" id="{28400796-3486-7D4A-67FB-576746627AD1}"/>
              </a:ext>
            </a:extLst>
          </p:cNvPr>
          <p:cNvSpPr txBox="1"/>
          <p:nvPr/>
        </p:nvSpPr>
        <p:spPr>
          <a:xfrm>
            <a:off x="2285029" y="1915339"/>
            <a:ext cx="81417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>
              <a:buSzPts val="1700"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Баал Шем </a:t>
            </a:r>
            <a:r>
              <a:rPr lang="ru-RU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Тов</a:t>
            </a: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сначала помогал евреям материально</a:t>
            </a:r>
          </a:p>
        </p:txBody>
      </p:sp>
      <p:sp>
        <p:nvSpPr>
          <p:cNvPr id="6" name="Google Shape;335;p28">
            <a:extLst>
              <a:ext uri="{FF2B5EF4-FFF2-40B4-BE49-F238E27FC236}">
                <a16:creationId xmlns:a16="http://schemas.microsoft.com/office/drawing/2014/main" id="{0C278532-C27E-BF23-D34B-D4FC85B1F5D1}"/>
              </a:ext>
            </a:extLst>
          </p:cNvPr>
          <p:cNvSpPr txBox="1"/>
          <p:nvPr/>
        </p:nvSpPr>
        <p:spPr>
          <a:xfrm>
            <a:off x="2285029" y="238999"/>
            <a:ext cx="914400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 почему наше глубочайшее переживание пробуждается именно в этих просьбах. Более глубокая причина заключается в том, что сама сущность души толкает ее к исполнению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жественного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замысла — превратить мир в обитель Б-га.</a:t>
            </a:r>
          </a:p>
        </p:txBody>
      </p:sp>
    </p:spTree>
    <p:extLst>
      <p:ext uri="{BB962C8B-B14F-4D97-AF65-F5344CB8AC3E}">
        <p14:creationId xmlns:p14="http://schemas.microsoft.com/office/powerpoint/2010/main" val="13912926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3"/>
          <p:cNvSpPr txBox="1"/>
          <p:nvPr/>
        </p:nvSpPr>
        <p:spPr>
          <a:xfrm>
            <a:off x="2284624" y="1709164"/>
            <a:ext cx="91440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Ребе достиг брачного возраста, он согласился жениться на дочери рабби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Йеуды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Лейба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Сегала из Витебска при условии, что приданое в 5000 рублей будет в его свободном распоряжении, без вмешательства тестя.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течение первого брачного года, с согласия своей жены Штерны,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Ребе отдал все свое состояние группе евреев, которые хотели заниматься земледелием, для покупки участков, скота и рабочих инструментов, жерновов и мастерских по обработке шерсти и льна.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Большие колонии были заложены возле Витебска, вдоль берегов реки Двины, благодаря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Ребе, и он иногда публично призывал людей оставить торговлю на рынках и улицах и заняться земледелием. Он посещал землевладельцев и побуждал их ввести уроки Торы: Пятикнижие, Мидраш и Агаду ради блага простых людей, которые не не понимали Мишну и Талмуд.</a:t>
            </a:r>
          </a:p>
        </p:txBody>
      </p:sp>
      <p:sp>
        <p:nvSpPr>
          <p:cNvPr id="290" name="Google Shape;290;p23"/>
          <p:cNvSpPr/>
          <p:nvPr/>
        </p:nvSpPr>
        <p:spPr>
          <a:xfrm rot="10800000" flipH="1">
            <a:off x="2284625" y="1485679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3"/>
          <p:cNvSpPr txBox="1"/>
          <p:nvPr/>
        </p:nvSpPr>
        <p:spPr>
          <a:xfrm>
            <a:off x="2284633" y="704317"/>
            <a:ext cx="4264447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3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23"/>
          <p:cNvSpPr txBox="1"/>
          <p:nvPr/>
        </p:nvSpPr>
        <p:spPr>
          <a:xfrm>
            <a:off x="2224055" y="1089031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>
              <a:buSzPts val="1700"/>
            </a:pP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Сефер а-</a:t>
            </a: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толдот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Адмор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а-</a:t>
            </a: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закен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т. 1, стр. 82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>
          <a:extLst>
            <a:ext uri="{FF2B5EF4-FFF2-40B4-BE49-F238E27FC236}">
              <a16:creationId xmlns:a16="http://schemas.microsoft.com/office/drawing/2014/main" id="{C066D6CD-B93E-77EF-1BC3-3476970D2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19">
            <a:extLst>
              <a:ext uri="{FF2B5EF4-FFF2-40B4-BE49-F238E27FC236}">
                <a16:creationId xmlns:a16="http://schemas.microsoft.com/office/drawing/2014/main" id="{3E804266-02BB-1E03-1A96-E60F4D0D5FF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19">
            <a:extLst>
              <a:ext uri="{FF2B5EF4-FFF2-40B4-BE49-F238E27FC236}">
                <a16:creationId xmlns:a16="http://schemas.microsoft.com/office/drawing/2014/main" id="{23306FC3-C7BF-D856-D5B2-5CE351D02D43}"/>
              </a:ext>
            </a:extLst>
          </p:cNvPr>
          <p:cNvSpPr txBox="1"/>
          <p:nvPr/>
        </p:nvSpPr>
        <p:spPr>
          <a:xfrm>
            <a:off x="2285029" y="1201925"/>
            <a:ext cx="91440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Причина в том, что «праведники подобны своему Создателю». Так действует и Б-г, как учит Талмуд о «двадцати шести поколениях, которые Б-г создал в Своем мире до того, как даровал им Тору, в течение которых Он поддерживал их Своей добротой». Другими словами, сначала Б-г создал мир и питал  Своих созданий добротой, и только потом, двадцать шесть поколений спустя, Он даровал людям Тору.</a:t>
            </a:r>
          </a:p>
        </p:txBody>
      </p:sp>
      <p:sp>
        <p:nvSpPr>
          <p:cNvPr id="253" name="Google Shape;253;p19">
            <a:extLst>
              <a:ext uri="{FF2B5EF4-FFF2-40B4-BE49-F238E27FC236}">
                <a16:creationId xmlns:a16="http://schemas.microsoft.com/office/drawing/2014/main" id="{10BE0BC1-3A2F-3054-7706-C161D8C2B90D}"/>
              </a:ext>
            </a:extLst>
          </p:cNvPr>
          <p:cNvSpPr/>
          <p:nvPr/>
        </p:nvSpPr>
        <p:spPr>
          <a:xfrm rot="10800000" flipH="1">
            <a:off x="2285029" y="673178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9">
            <a:extLst>
              <a:ext uri="{FF2B5EF4-FFF2-40B4-BE49-F238E27FC236}">
                <a16:creationId xmlns:a16="http://schemas.microsoft.com/office/drawing/2014/main" id="{2F2065D1-20C8-2AE6-C928-FF48808A72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5030" y="346316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328;p22">
            <a:extLst>
              <a:ext uri="{FF2B5EF4-FFF2-40B4-BE49-F238E27FC236}">
                <a16:creationId xmlns:a16="http://schemas.microsoft.com/office/drawing/2014/main" id="{DBCC28BB-B3D2-FFF3-1F99-DCFE33229183}"/>
              </a:ext>
            </a:extLst>
          </p:cNvPr>
          <p:cNvSpPr txBox="1"/>
          <p:nvPr/>
        </p:nvSpPr>
        <p:spPr>
          <a:xfrm>
            <a:off x="2285029" y="897267"/>
            <a:ext cx="81417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>
              <a:buSzPts val="1700"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Учимся у Б-га</a:t>
            </a:r>
          </a:p>
        </p:txBody>
      </p:sp>
      <p:sp>
        <p:nvSpPr>
          <p:cNvPr id="3" name="Google Shape;252;p19">
            <a:extLst>
              <a:ext uri="{FF2B5EF4-FFF2-40B4-BE49-F238E27FC236}">
                <a16:creationId xmlns:a16="http://schemas.microsoft.com/office/drawing/2014/main" id="{FFB8E2F2-B1F3-E902-E3B5-4849AE0B37EA}"/>
              </a:ext>
            </a:extLst>
          </p:cNvPr>
          <p:cNvSpPr txBox="1"/>
          <p:nvPr/>
        </p:nvSpPr>
        <p:spPr>
          <a:xfrm>
            <a:off x="2285029" y="3834143"/>
            <a:ext cx="914400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 что значат слова «Эли счел ее пьяной». Эли считал Хану пьяной не в прямом смысле слова, а в контексте молитвы. Хана молилась так долго, что это казалось Эли чрезмерным, сверх должной меры. Это неуместно, когда стоишь перед Б-гом в Его доме.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Довод Эли состоял в том, что когда стоишь «перед Б-гом» – перед Святая Святых – ничто не должно иметь значения, кроме осознания, что ты перед Ним. </a:t>
            </a:r>
          </a:p>
        </p:txBody>
      </p:sp>
      <p:sp>
        <p:nvSpPr>
          <p:cNvPr id="4" name="Google Shape;328;p22">
            <a:extLst>
              <a:ext uri="{FF2B5EF4-FFF2-40B4-BE49-F238E27FC236}">
                <a16:creationId xmlns:a16="http://schemas.microsoft.com/office/drawing/2014/main" id="{E5943C2B-BC19-9E05-763F-0F9592ED7557}"/>
              </a:ext>
            </a:extLst>
          </p:cNvPr>
          <p:cNvSpPr txBox="1"/>
          <p:nvPr/>
        </p:nvSpPr>
        <p:spPr>
          <a:xfrm>
            <a:off x="2285029" y="3529485"/>
            <a:ext cx="81417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>
              <a:buSzPts val="1700"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 думал, что Ханна просит для себя</a:t>
            </a:r>
          </a:p>
        </p:txBody>
      </p:sp>
    </p:spTree>
    <p:extLst>
      <p:ext uri="{BB962C8B-B14F-4D97-AF65-F5344CB8AC3E}">
        <p14:creationId xmlns:p14="http://schemas.microsoft.com/office/powerpoint/2010/main" val="9885224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>
          <a:extLst>
            <a:ext uri="{FF2B5EF4-FFF2-40B4-BE49-F238E27FC236}">
              <a16:creationId xmlns:a16="http://schemas.microsoft.com/office/drawing/2014/main" id="{5D9D93E9-B746-6AAC-9AC0-BA455E50D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28">
            <a:extLst>
              <a:ext uri="{FF2B5EF4-FFF2-40B4-BE49-F238E27FC236}">
                <a16:creationId xmlns:a16="http://schemas.microsoft.com/office/drawing/2014/main" id="{9DF91745-17E6-7A37-9F45-9189A150C4B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8">
            <a:extLst>
              <a:ext uri="{FF2B5EF4-FFF2-40B4-BE49-F238E27FC236}">
                <a16:creationId xmlns:a16="http://schemas.microsoft.com/office/drawing/2014/main" id="{E952CDAC-5831-E37F-7AD3-18C35F5D3A89}"/>
              </a:ext>
            </a:extLst>
          </p:cNvPr>
          <p:cNvSpPr txBox="1"/>
          <p:nvPr/>
        </p:nvSpPr>
        <p:spPr>
          <a:xfrm>
            <a:off x="2285029" y="438972"/>
            <a:ext cx="914400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должно быть места для просьб о материальном, даже для чего-то вроде «дай рабе Твоей сына», да ещё и для долгих молитв. Такая молитва, по его мнению, была формой «опьянения» своими желаниями – хорошими желаниями, но все же своими желаниями. Ее желание было настолько сильным, что она, казалось, не осознавала, где находится, стоя перед Б-гом.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 почему Эли сказал ей: «Удали вино свое от себя». Вино – это нечто положительное, как следует из того, что мы произносим над ним особое благословение и освящение.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не произносим благословений, когда потребляем нечто вредное. В то же время лишь потребляя вино в меру, оно становится положительным. Иначе обстоит дело с чрезмерным потреблением, как учит Талмуд.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Исходя из этого, становится понятно, почему Эли ждал завершения молитвы Ханы, прежде чем упрекнуть ее (согласно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слова «Эли следил за устами ее» означают, что он ждал). Если бы Эли думал, что она действительно пьяна, на первый взгляд, он должен был бы немедленно прервать ее и позаботиться о том, чтобы ее удалили из Храма.</a:t>
            </a:r>
          </a:p>
        </p:txBody>
      </p:sp>
    </p:spTree>
    <p:extLst>
      <p:ext uri="{BB962C8B-B14F-4D97-AF65-F5344CB8AC3E}">
        <p14:creationId xmlns:p14="http://schemas.microsoft.com/office/powerpoint/2010/main" val="27544160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>
          <a:extLst>
            <a:ext uri="{FF2B5EF4-FFF2-40B4-BE49-F238E27FC236}">
              <a16:creationId xmlns:a16="http://schemas.microsoft.com/office/drawing/2014/main" id="{9EB7648A-6EDA-A8CC-13EE-B0A306AED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28">
            <a:extLst>
              <a:ext uri="{FF2B5EF4-FFF2-40B4-BE49-F238E27FC236}">
                <a16:creationId xmlns:a16="http://schemas.microsoft.com/office/drawing/2014/main" id="{1E334118-77B3-D90D-07BF-07E15999A02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8">
            <a:extLst>
              <a:ext uri="{FF2B5EF4-FFF2-40B4-BE49-F238E27FC236}">
                <a16:creationId xmlns:a16="http://schemas.microsoft.com/office/drawing/2014/main" id="{7A526DF7-CCB5-6E6C-71B3-27E3B7235CE9}"/>
              </a:ext>
            </a:extLst>
          </p:cNvPr>
          <p:cNvSpPr txBox="1"/>
          <p:nvPr/>
        </p:nvSpPr>
        <p:spPr>
          <a:xfrm>
            <a:off x="2285029" y="28152"/>
            <a:ext cx="91440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 поскольку Эли не думал, что она действительно пьяна, а лишь «опьянена» молитвой, он не прерывал ее. Хотя по его мнению такая молитва, при которой еврей молится Б-гу исступленно, является ненадлежащей — прерывать ее недопустимо.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тем более верно в случае с Эли, который был первосвященником и, подобно Аарону, «любил людей». Он никогда бы не подумал прерывать молитву еврея. Поэтому он лишь «следил за устами ее», ожидая, окончания молитвы.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 она закончила молиться, он сказал ей: «Доколе ты будешь пьянствовать?» – стремясь направить ее на путь истинный.</a:t>
            </a:r>
          </a:p>
        </p:txBody>
      </p:sp>
      <p:sp>
        <p:nvSpPr>
          <p:cNvPr id="2" name="Google Shape;252;p19">
            <a:extLst>
              <a:ext uri="{FF2B5EF4-FFF2-40B4-BE49-F238E27FC236}">
                <a16:creationId xmlns:a16="http://schemas.microsoft.com/office/drawing/2014/main" id="{CF0CA13F-2DC8-6BFF-9CF8-D96E31BC3907}"/>
              </a:ext>
            </a:extLst>
          </p:cNvPr>
          <p:cNvSpPr txBox="1"/>
          <p:nvPr/>
        </p:nvSpPr>
        <p:spPr>
          <a:xfrm>
            <a:off x="2285029" y="4178545"/>
            <a:ext cx="91440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 Хана ответила: «Я изливаю душу мою пред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сподом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Ее молитва о сыне не была, не дай Б-г, актом «опьянения» собственными желаниями. Напротив — это было изливанием души из самых ее глубин, что и зовется стоянием «перед Б-гом». Стих гласит: «Ищите лика Моего; лика Твоего,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буду искать я», что следует читать так: «Ищите лика Моего», потому что «лика Твоего,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буду искать я».</a:t>
            </a:r>
          </a:p>
        </p:txBody>
      </p:sp>
      <p:sp>
        <p:nvSpPr>
          <p:cNvPr id="3" name="Google Shape;328;p22">
            <a:extLst>
              <a:ext uri="{FF2B5EF4-FFF2-40B4-BE49-F238E27FC236}">
                <a16:creationId xmlns:a16="http://schemas.microsoft.com/office/drawing/2014/main" id="{2F788221-46FF-18E7-07E8-195B58BEE5C9}"/>
              </a:ext>
            </a:extLst>
          </p:cNvPr>
          <p:cNvSpPr txBox="1"/>
          <p:nvPr/>
        </p:nvSpPr>
        <p:spPr>
          <a:xfrm>
            <a:off x="2285029" y="3873887"/>
            <a:ext cx="81417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>
              <a:buSzPts val="1700"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Разъяснение Ханы</a:t>
            </a:r>
          </a:p>
        </p:txBody>
      </p:sp>
    </p:spTree>
    <p:extLst>
      <p:ext uri="{BB962C8B-B14F-4D97-AF65-F5344CB8AC3E}">
        <p14:creationId xmlns:p14="http://schemas.microsoft.com/office/powerpoint/2010/main" val="6039027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>
          <a:extLst>
            <a:ext uri="{FF2B5EF4-FFF2-40B4-BE49-F238E27FC236}">
              <a16:creationId xmlns:a16="http://schemas.microsoft.com/office/drawing/2014/main" id="{C8C28B36-24A1-B585-99C2-A25FDD6B7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28">
            <a:extLst>
              <a:ext uri="{FF2B5EF4-FFF2-40B4-BE49-F238E27FC236}">
                <a16:creationId xmlns:a16="http://schemas.microsoft.com/office/drawing/2014/main" id="{4F28026C-2AEC-D251-3054-168B3968F5A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8">
            <a:extLst>
              <a:ext uri="{FF2B5EF4-FFF2-40B4-BE49-F238E27FC236}">
                <a16:creationId xmlns:a16="http://schemas.microsoft.com/office/drawing/2014/main" id="{F10593E1-D1B1-3F18-D3E6-D16AF2B871AD}"/>
              </a:ext>
            </a:extLst>
          </p:cNvPr>
          <p:cNvSpPr txBox="1"/>
          <p:nvPr/>
        </p:nvSpPr>
        <p:spPr>
          <a:xfrm>
            <a:off x="2285029" y="120919"/>
            <a:ext cx="914400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 «лика Твоего» (ивр. «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Панеха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») также можно читать как «сокровенного Твоего». В этом состоянии у нее вообще не было личного желания; все ее существо было занято и соединено с Б-гом.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также объясняет, почему она сразу дала обет, что если Б-г даст ей сына, она посвятит его Ему пожизненно. Ибо ее просьба была не для себя, а только ради имени Б-га, истина, которую она глубоко чувствовала в своей душе.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Отсюда урок для каждого из нас в служении Б-гу в Рош а-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 мы стоим, прося Б-га о наших материальных – или даже о духовных – нуждах, внутри нас говорит голос души, сам «Эли-священника», который бросает нам вызов: «Доколе ты будешь пьянствовать?» Как ты можешь думать о мирских делах и личных просьбах сейчас, во время коронации Царя?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все же, несмотря на это, мы все равно должны высказывать такие просьбы. Наоборот, именно к этому призывает ответ Ханы.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 каждый еврей, даже если поначалу кажется, что он просит ради себя, на глубинном уровне его просьба («Я изолью душу свою пред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сподом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»): изливание души из самой ее глубины, занятой и соединенной с Б-гом, единой с Его сущностью.</a:t>
            </a:r>
          </a:p>
        </p:txBody>
      </p:sp>
    </p:spTree>
    <p:extLst>
      <p:ext uri="{BB962C8B-B14F-4D97-AF65-F5344CB8AC3E}">
        <p14:creationId xmlns:p14="http://schemas.microsoft.com/office/powerpoint/2010/main" val="11322237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>
          <a:extLst>
            <a:ext uri="{FF2B5EF4-FFF2-40B4-BE49-F238E27FC236}">
              <a16:creationId xmlns:a16="http://schemas.microsoft.com/office/drawing/2014/main" id="{652E0164-BF3A-FAC2-FB8C-851881D96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28">
            <a:extLst>
              <a:ext uri="{FF2B5EF4-FFF2-40B4-BE49-F238E27FC236}">
                <a16:creationId xmlns:a16="http://schemas.microsoft.com/office/drawing/2014/main" id="{8BEF2256-7271-7598-9172-77A760ABA9A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8">
            <a:extLst>
              <a:ext uri="{FF2B5EF4-FFF2-40B4-BE49-F238E27FC236}">
                <a16:creationId xmlns:a16="http://schemas.microsoft.com/office/drawing/2014/main" id="{4F956F92-3840-42F5-A90F-AA8D42EF2AA0}"/>
              </a:ext>
            </a:extLst>
          </p:cNvPr>
          <p:cNvSpPr txBox="1"/>
          <p:nvPr/>
        </p:nvSpPr>
        <p:spPr>
          <a:xfrm>
            <a:off x="2285029" y="120919"/>
            <a:ext cx="914400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 Ханы полностью снял возражение Эли. Он согласился с ней до такой степени, что благословил и заверил: «Б-г Израиля даст тебе то, о чем ты просила Его».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 и Б-г исполняет просьбы каждого еврея о хорошем и сладком новом годе в прямом смысле слова, давая осязаемое и явное благо детям, в жизни и в заработке в изобилии.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1580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>
          <a:extLst>
            <a:ext uri="{FF2B5EF4-FFF2-40B4-BE49-F238E27FC236}">
              <a16:creationId xmlns:a16="http://schemas.microsoft.com/office/drawing/2014/main" id="{07A71EB2-94BD-246D-FE31-333F8FBD4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23">
            <a:extLst>
              <a:ext uri="{FF2B5EF4-FFF2-40B4-BE49-F238E27FC236}">
                <a16:creationId xmlns:a16="http://schemas.microsoft.com/office/drawing/2014/main" id="{AB001335-B181-430C-89B7-0844D7071B9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3">
            <a:extLst>
              <a:ext uri="{FF2B5EF4-FFF2-40B4-BE49-F238E27FC236}">
                <a16:creationId xmlns:a16="http://schemas.microsoft.com/office/drawing/2014/main" id="{DACDB939-45ED-9854-BEB8-DFF159ECB9DD}"/>
              </a:ext>
            </a:extLst>
          </p:cNvPr>
          <p:cNvSpPr txBox="1"/>
          <p:nvPr/>
        </p:nvSpPr>
        <p:spPr>
          <a:xfrm>
            <a:off x="2284624" y="1990782"/>
            <a:ext cx="91440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встали они рано утром, и поклонились перед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сподом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и возвратились, и пришли в дом свой в Раму. И познал Элькана Хану, жену свою, и вспомнил о ней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 пришло время, Хана зачала и родила сына, и назвала его Шмуэль, ибо сказала: «У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я испросила его».</a:t>
            </a:r>
          </a:p>
        </p:txBody>
      </p:sp>
      <p:sp>
        <p:nvSpPr>
          <p:cNvPr id="290" name="Google Shape;290;p23">
            <a:extLst>
              <a:ext uri="{FF2B5EF4-FFF2-40B4-BE49-F238E27FC236}">
                <a16:creationId xmlns:a16="http://schemas.microsoft.com/office/drawing/2014/main" id="{153E169F-C5B4-08C1-A352-9C7CE887B0FA}"/>
              </a:ext>
            </a:extLst>
          </p:cNvPr>
          <p:cNvSpPr/>
          <p:nvPr/>
        </p:nvSpPr>
        <p:spPr>
          <a:xfrm rot="10800000" flipH="1">
            <a:off x="2284625" y="1485679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3">
            <a:extLst>
              <a:ext uri="{FF2B5EF4-FFF2-40B4-BE49-F238E27FC236}">
                <a16:creationId xmlns:a16="http://schemas.microsoft.com/office/drawing/2014/main" id="{B17B729A-7C9F-A550-2922-686C8BAF16FD}"/>
              </a:ext>
            </a:extLst>
          </p:cNvPr>
          <p:cNvSpPr txBox="1"/>
          <p:nvPr/>
        </p:nvSpPr>
        <p:spPr>
          <a:xfrm>
            <a:off x="2284633" y="704317"/>
            <a:ext cx="4264447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4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23">
            <a:extLst>
              <a:ext uri="{FF2B5EF4-FFF2-40B4-BE49-F238E27FC236}">
                <a16:creationId xmlns:a16="http://schemas.microsoft.com/office/drawing/2014/main" id="{CE7ACE74-02C3-87C2-EB50-866DC9490A48}"/>
              </a:ext>
            </a:extLst>
          </p:cNvPr>
          <p:cNvSpPr txBox="1"/>
          <p:nvPr/>
        </p:nvSpPr>
        <p:spPr>
          <a:xfrm>
            <a:off x="2224055" y="1089031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>
              <a:buSzPts val="1700"/>
            </a:pP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Шмуэль I, 1:19-20</a:t>
            </a:r>
          </a:p>
        </p:txBody>
      </p:sp>
      <p:sp>
        <p:nvSpPr>
          <p:cNvPr id="2" name="Google Shape;328;p22">
            <a:extLst>
              <a:ext uri="{FF2B5EF4-FFF2-40B4-BE49-F238E27FC236}">
                <a16:creationId xmlns:a16="http://schemas.microsoft.com/office/drawing/2014/main" id="{6D82812B-60FA-D8EB-151F-EB3AA6AA815B}"/>
              </a:ext>
            </a:extLst>
          </p:cNvPr>
          <p:cNvSpPr txBox="1"/>
          <p:nvPr/>
        </p:nvSpPr>
        <p:spPr>
          <a:xfrm>
            <a:off x="2284624" y="1546629"/>
            <a:ext cx="81417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Великое чудо</a:t>
            </a:r>
          </a:p>
        </p:txBody>
      </p:sp>
    </p:spTree>
    <p:extLst>
      <p:ext uri="{BB962C8B-B14F-4D97-AF65-F5344CB8AC3E}">
        <p14:creationId xmlns:p14="http://schemas.microsoft.com/office/powerpoint/2010/main" val="19064114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>
          <a:extLst>
            <a:ext uri="{FF2B5EF4-FFF2-40B4-BE49-F238E27FC236}">
              <a16:creationId xmlns:a16="http://schemas.microsoft.com/office/drawing/2014/main" id="{E275A3A1-878A-7005-E495-EB5557689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23">
            <a:extLst>
              <a:ext uri="{FF2B5EF4-FFF2-40B4-BE49-F238E27FC236}">
                <a16:creationId xmlns:a16="http://schemas.microsoft.com/office/drawing/2014/main" id="{03C63AD6-B020-8540-5A8A-DFA902E7CE4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3">
            <a:extLst>
              <a:ext uri="{FF2B5EF4-FFF2-40B4-BE49-F238E27FC236}">
                <a16:creationId xmlns:a16="http://schemas.microsoft.com/office/drawing/2014/main" id="{127EA6BA-C9DA-FE02-164C-9574769E0A47}"/>
              </a:ext>
            </a:extLst>
          </p:cNvPr>
          <p:cNvSpPr txBox="1"/>
          <p:nvPr/>
        </p:nvSpPr>
        <p:spPr>
          <a:xfrm>
            <a:off x="2284624" y="1090941"/>
            <a:ext cx="91440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-34290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афтаре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праздника Рош а-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мы читаем о Хане, которая была бесплодна и молилась в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Мишкане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 Шило, чтобы Б-г благословил ее детьми. Эли-священник увидел ее молитву и подумал, что она пьяна, но она объяснила, что молилась Б-гу исступленно.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 спрашивает:</a:t>
            </a:r>
          </a:p>
          <a:p>
            <a:pPr marL="12700" marR="5080" indent="-34290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 может быть, что такой праведный человек, как Эли, мог принять женщину в искренней молитве за пьяную?</a:t>
            </a:r>
          </a:p>
          <a:p>
            <a:pPr marL="12700" marR="5080" indent="-34290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 Тора рассказывает об этой ошибке, которая, кажется, принижает Эли?</a:t>
            </a:r>
          </a:p>
          <a:p>
            <a:pPr marL="12700" marR="508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молитвах Рош а-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мы сосредотачиваемся на двух, казалось бы, противоположных аспектах: с одной стороны, на просьбах о материальных нуждах; с другой стороны, на коронация Б-га, которая требует поступиться личными желаниями. Как могут сосуществовать эти две противоположности?                                     </a:t>
            </a:r>
          </a:p>
        </p:txBody>
      </p:sp>
      <p:sp>
        <p:nvSpPr>
          <p:cNvPr id="291" name="Google Shape;291;p23">
            <a:extLst>
              <a:ext uri="{FF2B5EF4-FFF2-40B4-BE49-F238E27FC236}">
                <a16:creationId xmlns:a16="http://schemas.microsoft.com/office/drawing/2014/main" id="{140C2E48-B531-9EB0-B823-7E85828E4B4B}"/>
              </a:ext>
            </a:extLst>
          </p:cNvPr>
          <p:cNvSpPr txBox="1"/>
          <p:nvPr/>
        </p:nvSpPr>
        <p:spPr>
          <a:xfrm>
            <a:off x="2284633" y="704317"/>
            <a:ext cx="4264447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КЛЮЧЕВЫЕ МОМЕНТЫ</a:t>
            </a:r>
          </a:p>
        </p:txBody>
      </p:sp>
      <p:sp>
        <p:nvSpPr>
          <p:cNvPr id="3" name="אליפסה 2">
            <a:extLst>
              <a:ext uri="{FF2B5EF4-FFF2-40B4-BE49-F238E27FC236}">
                <a16:creationId xmlns:a16="http://schemas.microsoft.com/office/drawing/2014/main" id="{CFF7DDFF-3019-6735-C90D-D90659B622CD}"/>
              </a:ext>
            </a:extLst>
          </p:cNvPr>
          <p:cNvSpPr/>
          <p:nvPr/>
        </p:nvSpPr>
        <p:spPr>
          <a:xfrm>
            <a:off x="233289" y="560854"/>
            <a:ext cx="1060174" cy="1060174"/>
          </a:xfrm>
          <a:prstGeom prst="ellipse">
            <a:avLst/>
          </a:prstGeom>
          <a:solidFill>
            <a:srgbClr val="1C5E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ru-RU"/>
          </a:p>
        </p:txBody>
      </p:sp>
      <p:pic>
        <p:nvPicPr>
          <p:cNvPr id="6" name="גרפיקה 5" descr="מפתח עם מילוי מלא">
            <a:extLst>
              <a:ext uri="{FF2B5EF4-FFF2-40B4-BE49-F238E27FC236}">
                <a16:creationId xmlns:a16="http://schemas.microsoft.com/office/drawing/2014/main" id="{44EDBE22-0501-27EA-B920-087D31BFE4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9063" y="64246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6621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>
          <a:extLst>
            <a:ext uri="{FF2B5EF4-FFF2-40B4-BE49-F238E27FC236}">
              <a16:creationId xmlns:a16="http://schemas.microsoft.com/office/drawing/2014/main" id="{45E68DE6-FFFA-1B3D-BF35-AD2E06D18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23">
            <a:extLst>
              <a:ext uri="{FF2B5EF4-FFF2-40B4-BE49-F238E27FC236}">
                <a16:creationId xmlns:a16="http://schemas.microsoft.com/office/drawing/2014/main" id="{C99FCC15-34B4-DE51-51B1-4769FB26937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3">
            <a:extLst>
              <a:ext uri="{FF2B5EF4-FFF2-40B4-BE49-F238E27FC236}">
                <a16:creationId xmlns:a16="http://schemas.microsoft.com/office/drawing/2014/main" id="{EA207148-E4C4-1E14-F736-F6CD71433053}"/>
              </a:ext>
            </a:extLst>
          </p:cNvPr>
          <p:cNvSpPr txBox="1"/>
          <p:nvPr/>
        </p:nvSpPr>
        <p:spPr>
          <a:xfrm>
            <a:off x="2284624" y="97028"/>
            <a:ext cx="914400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Объяснение:</a:t>
            </a:r>
          </a:p>
          <a:p>
            <a:pPr marL="12700" marR="508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 еврей просит о материальном в Рош а-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то внутренне делает это не ради личного комфорта, а для исполнения Высшего замысла, явления власти Б-га в мире через вознесение искр святости, вложенных в материальные вещи, тем самым создавая для Него обитель в низшем мире.</a:t>
            </a:r>
          </a:p>
          <a:p>
            <a:pPr marL="12700" marR="508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Баал Шем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Тов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объясняет: голод является следствием стремления души поднять искры святости, скрытые внутри пищи. Так же и с молитвами Рош а-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за материальными просьбами стоит более глубокое желание души исполнить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жественный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замысел.</a:t>
            </a:r>
          </a:p>
          <a:p>
            <a:pPr marL="12700" marR="508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 почему мы чувствуем большее волнение от тех частей молитвы, которые касаются наших нужд, поскольку именно через них реализуется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жественный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замысел.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Понимание истории Эли и Ханы:</a:t>
            </a:r>
          </a:p>
          <a:p>
            <a:pPr marL="12700" marR="508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 считал неуместным просить о материальных нуждах, не связанных со служением Б-гу. Однако Хана разъясняет, что ее просьба не эгоистична, но является изливанием души, чтобы привести в мир детей, которые будут посвящены Б-гу.</a:t>
            </a:r>
          </a:p>
        </p:txBody>
      </p:sp>
      <p:sp>
        <p:nvSpPr>
          <p:cNvPr id="2" name="אליפסה 1">
            <a:extLst>
              <a:ext uri="{FF2B5EF4-FFF2-40B4-BE49-F238E27FC236}">
                <a16:creationId xmlns:a16="http://schemas.microsoft.com/office/drawing/2014/main" id="{9C0879A2-F0EF-3755-E3B9-F8948764013B}"/>
              </a:ext>
            </a:extLst>
          </p:cNvPr>
          <p:cNvSpPr/>
          <p:nvPr/>
        </p:nvSpPr>
        <p:spPr>
          <a:xfrm>
            <a:off x="233289" y="560854"/>
            <a:ext cx="1060174" cy="1060174"/>
          </a:xfrm>
          <a:prstGeom prst="ellipse">
            <a:avLst/>
          </a:prstGeom>
          <a:solidFill>
            <a:srgbClr val="1C5E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ru-RU"/>
          </a:p>
        </p:txBody>
      </p:sp>
      <p:pic>
        <p:nvPicPr>
          <p:cNvPr id="3" name="גרפיקה 2" descr="מפתח עם מילוי מלא">
            <a:extLst>
              <a:ext uri="{FF2B5EF4-FFF2-40B4-BE49-F238E27FC236}">
                <a16:creationId xmlns:a16="http://schemas.microsoft.com/office/drawing/2014/main" id="{A52B9E48-764F-1FD3-6BE5-71E77A618C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9063" y="64246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1230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>
          <a:extLst>
            <a:ext uri="{FF2B5EF4-FFF2-40B4-BE49-F238E27FC236}">
              <a16:creationId xmlns:a16="http://schemas.microsoft.com/office/drawing/2014/main" id="{F1AB103D-0EDE-DA8D-062E-8ADCC276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23">
            <a:extLst>
              <a:ext uri="{FF2B5EF4-FFF2-40B4-BE49-F238E27FC236}">
                <a16:creationId xmlns:a16="http://schemas.microsoft.com/office/drawing/2014/main" id="{1EDEFF4D-5538-515A-D347-902FAC3709B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3">
            <a:extLst>
              <a:ext uri="{FF2B5EF4-FFF2-40B4-BE49-F238E27FC236}">
                <a16:creationId xmlns:a16="http://schemas.microsoft.com/office/drawing/2014/main" id="{3C461E1F-68BD-3A39-6B35-99BA2535CADA}"/>
              </a:ext>
            </a:extLst>
          </p:cNvPr>
          <p:cNvSpPr txBox="1"/>
          <p:nvPr/>
        </p:nvSpPr>
        <p:spPr>
          <a:xfrm>
            <a:off x="1834050" y="1099664"/>
            <a:ext cx="9496560" cy="1936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469900" marR="6350" lvl="1" algn="just">
              <a:lnSpc>
                <a:spcPct val="138888"/>
              </a:lnSpc>
            </a:pPr>
            <a:r>
              <a:rPr lang="ru-RU" sz="1800" dirty="0">
                <a:solidFill>
                  <a:srgbClr val="231F20"/>
                </a:solidFill>
              </a:rPr>
              <a:t>В молитвах Рош а-</a:t>
            </a:r>
            <a:r>
              <a:rPr lang="ru-RU" sz="1800" dirty="0" err="1">
                <a:solidFill>
                  <a:srgbClr val="231F20"/>
                </a:solidFill>
              </a:rPr>
              <a:t>шана</a:t>
            </a:r>
            <a:r>
              <a:rPr lang="ru-RU" sz="1800" dirty="0">
                <a:solidFill>
                  <a:srgbClr val="231F20"/>
                </a:solidFill>
              </a:rPr>
              <a:t> следует объединить голос Эли с голосом Ханы: С одной стороны, помнить, что суть дня — это коронация Б-га, что требует абсолютной преданности Его воле. С другой стороны, просить о материальных нуждах с пониманием и осознанием того, что они являются частью нашего служения Б-гу и нашей миссии превратить мир в обитель Б-га.​​​​​​​​​​​​​​​​</a:t>
            </a:r>
            <a:endParaRPr lang="ru-RU" dirty="0"/>
          </a:p>
        </p:txBody>
      </p:sp>
      <p:sp>
        <p:nvSpPr>
          <p:cNvPr id="291" name="Google Shape;291;p23">
            <a:extLst>
              <a:ext uri="{FF2B5EF4-FFF2-40B4-BE49-F238E27FC236}">
                <a16:creationId xmlns:a16="http://schemas.microsoft.com/office/drawing/2014/main" id="{8572D287-A0D2-8D34-5742-8E399B95D80E}"/>
              </a:ext>
            </a:extLst>
          </p:cNvPr>
          <p:cNvSpPr txBox="1"/>
          <p:nvPr/>
        </p:nvSpPr>
        <p:spPr>
          <a:xfrm>
            <a:off x="2284633" y="704317"/>
            <a:ext cx="4264447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Вывод</a:t>
            </a:r>
          </a:p>
        </p:txBody>
      </p:sp>
      <p:sp>
        <p:nvSpPr>
          <p:cNvPr id="3" name="אליפסה 2">
            <a:extLst>
              <a:ext uri="{FF2B5EF4-FFF2-40B4-BE49-F238E27FC236}">
                <a16:creationId xmlns:a16="http://schemas.microsoft.com/office/drawing/2014/main" id="{5D1530B8-6F1F-78B0-47B5-FD63F4F3AEEA}"/>
              </a:ext>
            </a:extLst>
          </p:cNvPr>
          <p:cNvSpPr/>
          <p:nvPr/>
        </p:nvSpPr>
        <p:spPr>
          <a:xfrm>
            <a:off x="233289" y="560854"/>
            <a:ext cx="1060174" cy="1060174"/>
          </a:xfrm>
          <a:prstGeom prst="ellipse">
            <a:avLst/>
          </a:prstGeom>
          <a:solidFill>
            <a:srgbClr val="1C5E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ru-RU"/>
          </a:p>
        </p:txBody>
      </p:sp>
      <p:pic>
        <p:nvPicPr>
          <p:cNvPr id="6" name="גרפיקה 5" descr="מפתח עם מילוי מלא">
            <a:extLst>
              <a:ext uri="{FF2B5EF4-FFF2-40B4-BE49-F238E27FC236}">
                <a16:creationId xmlns:a16="http://schemas.microsoft.com/office/drawing/2014/main" id="{7A86C485-3829-6DDA-E5A1-7DA3F32390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9063" y="64246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2754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 Bold Italic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A3D153-953A-5F45-A2A8-518222964C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28</a:t>
            </a:fld>
            <a:endParaRPr lang="en-US"/>
          </a:p>
        </p:txBody>
      </p:sp>
      <p:sp>
        <p:nvSpPr>
          <p:cNvPr id="13" name="Google Shape;354;p30">
            <a:extLst>
              <a:ext uri="{FF2B5EF4-FFF2-40B4-BE49-F238E27FC236}">
                <a16:creationId xmlns:a16="http://schemas.microsoft.com/office/drawing/2014/main" id="{7E66228A-1D71-DA4C-B46E-409E6F7FC509}"/>
              </a:ext>
            </a:extLst>
          </p:cNvPr>
          <p:cNvSpPr/>
          <p:nvPr/>
        </p:nvSpPr>
        <p:spPr>
          <a:xfrm>
            <a:off x="787399" y="4418648"/>
            <a:ext cx="3166761" cy="502702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1800" b="0" i="0" u="none" strike="noStrik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Рош – а - </a:t>
            </a:r>
            <a:r>
              <a:rPr lang="ru-RU" sz="1800" b="0" i="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Шана</a:t>
            </a:r>
            <a:endParaRPr lang="ru-RU" sz="1800" b="0" i="0" u="none" strike="noStrik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7582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3434</TotalTime>
  <Words>3528</Words>
  <Application>Microsoft Macintosh PowerPoint</Application>
  <PresentationFormat>מסך רחב</PresentationFormat>
  <Paragraphs>154</Paragraphs>
  <Slides>28</Slides>
  <Notes>27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28</vt:i4>
      </vt:variant>
    </vt:vector>
  </HeadingPairs>
  <TitlesOfParts>
    <vt:vector size="37" baseType="lpstr">
      <vt:lpstr>Josefin Sans</vt:lpstr>
      <vt:lpstr>Calibri</vt:lpstr>
      <vt:lpstr>Arial Black</vt:lpstr>
      <vt:lpstr>CeraGR-Medium</vt:lpstr>
      <vt:lpstr>Lora</vt:lpstr>
      <vt:lpstr>Segoe UI Black</vt:lpstr>
      <vt:lpstr>Arial</vt:lpstr>
      <vt:lpstr>Lora Bold Italic</vt:lpstr>
      <vt:lpstr>Office Theme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Ребе</vt:lpstr>
      <vt:lpstr>מצגת של PowerPoint‏</vt:lpstr>
      <vt:lpstr>Ребе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Chabad Eugene</dc:creator>
  <cp:lastModifiedBy>חנה וולף</cp:lastModifiedBy>
  <cp:revision>14</cp:revision>
  <dcterms:created xsi:type="dcterms:W3CDTF">2021-05-12T22:42:43Z</dcterms:created>
  <dcterms:modified xsi:type="dcterms:W3CDTF">2025-09-17T17:59:19Z</dcterms:modified>
</cp:coreProperties>
</file>