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446" r:id="rId5"/>
    <p:sldId id="447" r:id="rId6"/>
    <p:sldId id="262" r:id="rId7"/>
    <p:sldId id="263" r:id="rId8"/>
    <p:sldId id="265" r:id="rId9"/>
    <p:sldId id="266" r:id="rId10"/>
    <p:sldId id="267" r:id="rId11"/>
    <p:sldId id="448" r:id="rId12"/>
    <p:sldId id="268" r:id="rId13"/>
    <p:sldId id="449" r:id="rId14"/>
    <p:sldId id="271" r:id="rId15"/>
    <p:sldId id="273" r:id="rId16"/>
    <p:sldId id="274" r:id="rId17"/>
    <p:sldId id="275" r:id="rId18"/>
    <p:sldId id="278" r:id="rId19"/>
    <p:sldId id="280" r:id="rId20"/>
    <p:sldId id="282" r:id="rId21"/>
    <p:sldId id="283" r:id="rId22"/>
    <p:sldId id="445" r:id="rId23"/>
  </p:sldIdLst>
  <p:sldSz cx="12192000" cy="6858000"/>
  <p:notesSz cx="6858000" cy="9144000"/>
  <p:embeddedFontLst>
    <p:embeddedFont>
      <p:font typeface="Arial Black" panose="020B0604020202020204" pitchFamily="34" charset="0"/>
      <p:bold r:id="rId25"/>
    </p:embeddedFont>
    <p:embeddedFont>
      <p:font typeface="CeraGR-Medium" pitchFamily="2" charset="0"/>
      <p:regular r:id="rId26"/>
    </p:embeddedFont>
    <p:embeddedFont>
      <p:font typeface="Josefin Sans" pitchFamily="2" charset="0"/>
      <p:regular r:id="rId27"/>
      <p:bold r:id="rId28"/>
      <p:italic r:id="rId29"/>
      <p:boldItalic r:id="rId30"/>
    </p:embeddedFont>
    <p:embeddedFont>
      <p:font typeface="Lora" panose="02000503000000020004" pitchFamily="2" charset="0"/>
      <p:regular r:id="rId31"/>
      <p:bold r:id="rId32"/>
      <p:italic r:id="rId33"/>
      <p:boldItalic r:id="rId34"/>
    </p:embeddedFont>
    <p:embeddedFont>
      <p:font typeface="Lora Bold Italic" panose="02000503000000020004" pitchFamily="2" charset="0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3" roundtripDataSignature="AMtx7mh4ax6dLShN0iHhLcwWbvAFnzG4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93"/>
    <p:restoredTop sz="94694"/>
  </p:normalViewPr>
  <p:slideViewPr>
    <p:cSldViewPr snapToGrid="0">
      <p:cViewPr varScale="1">
        <p:scale>
          <a:sx n="103" d="100"/>
          <a:sy n="103" d="100"/>
        </p:scale>
        <p:origin x="200" y="5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4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F8E12BA6-F8A4-0A60-6440-AF6D6CE6D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C34C822E-195A-17B1-2078-75578F9C9C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163A8E90-7A83-4499-EB91-4708E59D12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6517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A0984000-3EE5-9FCC-6A04-5A61D7DDB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A196001D-8F0A-4E41-223E-50EB161C71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82C59308-AF31-D143-633F-314EFD22CC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8205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>
          <a:extLst>
            <a:ext uri="{FF2B5EF4-FFF2-40B4-BE49-F238E27FC236}">
              <a16:creationId xmlns:a16="http://schemas.microsoft.com/office/drawing/2014/main" id="{70874971-3C33-20DD-732E-A799E214D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>
            <a:extLst>
              <a:ext uri="{FF2B5EF4-FFF2-40B4-BE49-F238E27FC236}">
                <a16:creationId xmlns:a16="http://schemas.microsoft.com/office/drawing/2014/main" id="{5520AF8E-9AAF-E9FE-1368-C21D50CD9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6:notes">
            <a:extLst>
              <a:ext uri="{FF2B5EF4-FFF2-40B4-BE49-F238E27FC236}">
                <a16:creationId xmlns:a16="http://schemas.microsoft.com/office/drawing/2014/main" id="{0045513B-B228-9019-3B09-C8DA063BD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89605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C045CD2A-1E37-0DE5-1A80-0869D2584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3:notes">
            <a:extLst>
              <a:ext uri="{FF2B5EF4-FFF2-40B4-BE49-F238E27FC236}">
                <a16:creationId xmlns:a16="http://schemas.microsoft.com/office/drawing/2014/main" id="{5441A275-3C2B-5AC4-4493-18C82AC1DE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13:notes">
            <a:extLst>
              <a:ext uri="{FF2B5EF4-FFF2-40B4-BE49-F238E27FC236}">
                <a16:creationId xmlns:a16="http://schemas.microsoft.com/office/drawing/2014/main" id="{41D894CF-DA4F-9867-6BDD-7BBEE2701D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3:notes">
            <a:extLst>
              <a:ext uri="{FF2B5EF4-FFF2-40B4-BE49-F238E27FC236}">
                <a16:creationId xmlns:a16="http://schemas.microsoft.com/office/drawing/2014/main" id="{9B37646B-38A1-04FE-3B53-F16FBEC460A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35220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4" name="Google Shape;304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 descr="A train with a container on i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2781" y="284205"/>
            <a:ext cx="6109229" cy="360390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307468" y="4551608"/>
            <a:ext cx="6146996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buSzPts val="2700"/>
              <a:buFont typeface="Arial"/>
              <a:buNone/>
            </a:pP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Праздничное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путешествие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312304" y="5208370"/>
            <a:ext cx="4730700" cy="1304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algn="just">
              <a:buSzPts val="1400"/>
            </a:pPr>
            <a:r>
              <a:rPr lang="en-US" dirty="0">
                <a:solidFill>
                  <a:schemeClr val="dk1"/>
                </a:solidFill>
                <a:sym typeface="Josefin Sans"/>
              </a:rPr>
              <a:t>СЕЗОН ВЫСОКИХ ПРАЗДНИКОВ — ЭТО СВОЕОБРАЗНОЕ ПУТЕШЕСТВИЕ НА ПОЕЗДЕ </a:t>
            </a:r>
            <a:r>
              <a:rPr lang="en-US" dirty="0" err="1">
                <a:solidFill>
                  <a:schemeClr val="dk1"/>
                </a:solidFill>
                <a:sym typeface="Josefin Sans"/>
              </a:rPr>
              <a:t>С</a:t>
            </a:r>
            <a:r>
              <a:rPr lang="en-US" dirty="0">
                <a:solidFill>
                  <a:schemeClr val="dk1"/>
                </a:solidFill>
                <a:sym typeface="Josefin Sans"/>
              </a:rPr>
              <a:t> ОСТАНОВКАМИ НА ВАЖНЫХ СТАНЦИЯХ, ЧТОБЫ ПОЛУЧИТЬ ЭНЕРГИЮ, ИНСТРУКЦИИ </a:t>
            </a:r>
            <a:r>
              <a:rPr lang="en-US" dirty="0" err="1">
                <a:solidFill>
                  <a:schemeClr val="dk1"/>
                </a:solidFill>
                <a:sym typeface="Josefin Sans"/>
              </a:rPr>
              <a:t>И</a:t>
            </a:r>
            <a:r>
              <a:rPr lang="en-US" dirty="0">
                <a:solidFill>
                  <a:schemeClr val="dk1"/>
                </a:solidFill>
                <a:sym typeface="Josefin Sans"/>
              </a:rPr>
              <a:t> ВДОХНОВЕНИЕ, КОТОРЫЕ НАМ ТАК НЕОБХОДИМЫ </a:t>
            </a:r>
            <a:r>
              <a:rPr lang="en-US" dirty="0" err="1">
                <a:solidFill>
                  <a:schemeClr val="dk1"/>
                </a:solidFill>
                <a:sym typeface="Josefin Sans"/>
              </a:rPr>
              <a:t>В</a:t>
            </a:r>
            <a:r>
              <a:rPr lang="en-US" dirty="0">
                <a:solidFill>
                  <a:schemeClr val="dk1"/>
                </a:solidFill>
                <a:sym typeface="Josefin Sans"/>
              </a:rPr>
              <a:t> ТЕЧЕНИЕ ВСЕГО ГОДА. ПРИСОЕДИНЯЙТЕСЬ!</a:t>
            </a:r>
            <a:endParaRPr dirty="0">
              <a:solidFill>
                <a:schemeClr val="dk1"/>
              </a:solidFill>
              <a:sym typeface="Josefin Sans"/>
            </a:endParaRPr>
          </a:p>
        </p:txBody>
      </p:sp>
      <p:grpSp>
        <p:nvGrpSpPr>
          <p:cNvPr id="93" name="Google Shape;93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4" name="Google Shape;94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Тишрей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" name="Google Shape;96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/>
          </a:p>
        </p:txBody>
      </p: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C23D23F4-F656-715C-4412-017FC01BFA28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3B9B3C77-8158-15FC-3696-557074EF23C7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D7C302BA-81FE-CF82-BA4E-78F2B8BD81A7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8B40AC99-8309-DED5-EA51-96EAF81686B6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26C0ED1A-DA67-E437-5D7F-F19DCFC66F6E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2A9477F0-1D8F-D4B6-6E80-01372DAA05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27902C49-0097-64D8-6137-2754FCE666A7}"/>
                </a:ext>
              </a:extLst>
            </p:cNvPr>
            <p:cNvGrpSpPr/>
            <p:nvPr/>
          </p:nvGrpSpPr>
          <p:grpSpPr>
            <a:xfrm>
              <a:off x="9703517" y="5794660"/>
              <a:ext cx="1762795" cy="321782"/>
              <a:chOff x="9646231" y="5640683"/>
              <a:chExt cx="1762795" cy="321782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0017E0BD-4802-2EA7-39FC-D3101FA6E1FB}"/>
                  </a:ext>
                </a:extLst>
              </p:cNvPr>
              <p:cNvSpPr/>
              <p:nvPr/>
            </p:nvSpPr>
            <p:spPr>
              <a:xfrm>
                <a:off x="9646231" y="5640683"/>
                <a:ext cx="1762795" cy="321782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7BB90C73-EA54-58C1-AE6F-EA4D02C21CA8}"/>
                  </a:ext>
                </a:extLst>
              </p:cNvPr>
              <p:cNvSpPr txBox="1"/>
              <p:nvPr/>
            </p:nvSpPr>
            <p:spPr>
              <a:xfrm>
                <a:off x="9646231" y="565775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ru-RU" dirty="0">
                    <a:solidFill>
                      <a:schemeClr val="lt1"/>
                    </a:solidFill>
                  </a:rPr>
                  <a:t>Ки </a:t>
                </a:r>
                <a:r>
                  <a:rPr lang="ru-RU" dirty="0" err="1">
                    <a:solidFill>
                      <a:schemeClr val="lt1"/>
                    </a:solidFill>
                  </a:rPr>
                  <a:t>Таво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474054" y="353850"/>
            <a:ext cx="6149168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buSzPts val="3200"/>
              <a:buFont typeface="Arial"/>
              <a:buNone/>
            </a:pP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A.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Путешествие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на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поезде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03" name="Google Shape;103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4" name="Google Shape;104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 err="1">
                  <a:solidFill>
                    <a:schemeClr val="lt1"/>
                  </a:solidFill>
                </a:rPr>
                <a:t>Тишрей</a:t>
              </a: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E90EFD90-66B7-70B9-68F0-C63EB19F2E34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BAADBF85-EFE2-CD89-19D0-CF66C74098E9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4CF95C54-3B87-85F9-2742-B2CEA7841629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616A1617-E640-CA8E-17C9-03B651B0A7A6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5049F6AC-6686-7A2E-15FE-EA167F747191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E5B56513-0D89-3564-0F4C-27DB7DF824F1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C33AC61E-0956-02A4-7810-7F718691D8B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76AE1952-F0BC-AAD8-DDEB-39BF33D585C0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C473E249-63BD-C689-0863-2078C6A25B87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>
                  <a:solidFill>
                    <a:schemeClr val="lt1"/>
                  </a:solidFill>
                </a:rPr>
                <a:t>Ки </a:t>
              </a:r>
              <a:r>
                <a:rPr lang="ru-RU" dirty="0" err="1">
                  <a:solidFill>
                    <a:schemeClr val="lt1"/>
                  </a:solidFill>
                </a:rPr>
                <a:t>Таво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/>
          <p:cNvSpPr txBox="1"/>
          <p:nvPr/>
        </p:nvSpPr>
        <p:spPr>
          <a:xfrm>
            <a:off x="2285029" y="973527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праздники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месяца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тишрей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вплоть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Шаббата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путешествия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поезде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хочет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быстро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назначения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садится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поезд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Существует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типа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поездов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экспрессы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прямо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назначения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остановок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 также обычные поезда, которые останавливаются на различных станциях по пути, чтобы забрать дополнительных пассажиров, не севших в пункте отправления, а также для тех, кто не может выдержать высокоскоростное путешествие.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Существует также два типа станций. Есть малые станции, где поезд останавливается лишь ненадолго. Есть также крупные станции, где поезд останавливается на более длительное время, чтобы забрать тяжелые грузы, а также животных.</a:t>
            </a:r>
            <a:endParaRPr lang="en-US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" name="Google Shape;112;p3"/>
          <p:cNvSpPr/>
          <p:nvPr/>
        </p:nvSpPr>
        <p:spPr>
          <a:xfrm rot="10800000" flipH="1">
            <a:off x="2285029" y="670839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3"/>
          <p:cNvSpPr txBox="1">
            <a:spLocks noGrp="1"/>
          </p:cNvSpPr>
          <p:nvPr>
            <p:ph type="title"/>
          </p:nvPr>
        </p:nvSpPr>
        <p:spPr>
          <a:xfrm>
            <a:off x="2285030" y="343977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563BAE05-E8E7-B28F-EF99-4C641C58F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>
            <a:extLst>
              <a:ext uri="{FF2B5EF4-FFF2-40B4-BE49-F238E27FC236}">
                <a16:creationId xmlns:a16="http://schemas.microsoft.com/office/drawing/2014/main" id="{DFA7ACAF-FB88-B030-FF50-0FC1DD00F8E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A98EF4DA-D867-DF77-668D-5671F66B25E6}"/>
              </a:ext>
            </a:extLst>
          </p:cNvPr>
          <p:cNvSpPr txBox="1"/>
          <p:nvPr/>
        </p:nvSpPr>
        <p:spPr>
          <a:xfrm>
            <a:off x="2285029" y="363931"/>
            <a:ext cx="914400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погрузки животных на поезд требуется много времени, потому что они боятся поезда, шума, путешествия и т.д. Такой груз загружают на больших станциях — на маленьких нет времени заниматься этим.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 отправлением поезд подает гудок. Это предупреждает пассажиров, занятых своим багажом, или тех, кто забыл, что в настоящий момент им нужно уезжать, что поезд готовится к отправлению.</a:t>
            </a:r>
            <a:endParaRPr lang="en-US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Гудок раздается несколько раз, и если этого недостаточно, чтобы люди начали торопиться, поезд понемногу начинает свой ход, чтобы показать всем, что это всерьез… И лишь после этого поезд наконец набирает полную скорость.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Известно, что каждое физическое явление имеет духовный прообраз. Фактически, этот духовный прообраз является источником физического явления. И таким образом мы можем объяснить аналогию с поездом.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порядок движения поезда таков: прежде чем поезд начинает ехать, раздаётся сигнал сирены, чтобы напомнить пассажирам, ожидающим на перроне, занятым своими узлами и чемоданами, или даже тем, кто совсем забыл, что им нужно ехать, – что поезд вот-вот тронется. </a:t>
            </a:r>
          </a:p>
        </p:txBody>
      </p:sp>
    </p:spTree>
    <p:extLst>
      <p:ext uri="{BB962C8B-B14F-4D97-AF65-F5344CB8AC3E}">
        <p14:creationId xmlns:p14="http://schemas.microsoft.com/office/powerpoint/2010/main" val="2261968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F45F7F97-21FA-7083-3CDC-19172288F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>
            <a:extLst>
              <a:ext uri="{FF2B5EF4-FFF2-40B4-BE49-F238E27FC236}">
                <a16:creationId xmlns:a16="http://schemas.microsoft.com/office/drawing/2014/main" id="{3A31D332-E980-818F-E56C-63A637BFEE0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896CA447-7666-4895-4E06-FC67FE44BBF1}"/>
              </a:ext>
            </a:extLst>
          </p:cNvPr>
          <p:cNvSpPr txBox="1"/>
          <p:nvPr/>
        </p:nvSpPr>
        <p:spPr>
          <a:xfrm>
            <a:off x="2285029" y="363931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не ограничиваются одним сигналом: сирену подают снова и снова. А когда и это не помогает – поезд начинает слегка двигаться, показывая, что намерения серьёзные... И только после этого поезд набирает скорость и едет быстро.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как известно, всё, что существует в материальном мире, имеет свою причину и корень в духовном. Так и здесь: данный порядок в материальном является отражением его духовной сути.</a:t>
            </a:r>
          </a:p>
        </p:txBody>
      </p:sp>
    </p:spTree>
    <p:extLst>
      <p:ext uri="{BB962C8B-B14F-4D97-AF65-F5344CB8AC3E}">
        <p14:creationId xmlns:p14="http://schemas.microsoft.com/office/powerpoint/2010/main" val="974310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7"/>
          <p:cNvSpPr txBox="1"/>
          <p:nvPr/>
        </p:nvSpPr>
        <p:spPr>
          <a:xfrm>
            <a:off x="279006" y="248922"/>
            <a:ext cx="7406898" cy="223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Станции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праздничного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поезда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43" name="Google Shape;143;p7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44" name="Google Shape;144;p7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7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Тишрей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451D3F75-D106-4A0E-5002-1AA3CFB2105F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C33BAF35-BB0C-8C18-FD86-F57D083E8A03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CDA0B895-7C19-9E5A-C85D-1DEC3E298097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A1241C7E-5A78-21E3-3FA8-646E315D3D83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69BAAC1B-7CD0-2BBC-4DF0-E9AE1F343B1F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EE4A8B8B-3864-F28C-C181-55D50514DDE5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8EEE6348-F21E-F1B6-7A3C-93B0D82822A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0BB8E41B-9372-D80C-0D45-3594FD140397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6653B0D7-C3C8-4606-8D23-20BC6E242893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>
                  <a:solidFill>
                    <a:schemeClr val="lt1"/>
                  </a:solidFill>
                </a:rPr>
                <a:t>Ки </a:t>
              </a:r>
              <a:r>
                <a:rPr lang="ru-RU" dirty="0" err="1">
                  <a:solidFill>
                    <a:schemeClr val="lt1"/>
                  </a:solidFill>
                </a:rPr>
                <a:t>Таво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8"/>
          <p:cNvSpPr txBox="1"/>
          <p:nvPr/>
        </p:nvSpPr>
        <p:spPr>
          <a:xfrm>
            <a:off x="2285029" y="1301565"/>
            <a:ext cx="91440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аспекты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путешествия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поезде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начиная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гудка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отправлением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станций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аналоги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праздниках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месяца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тишрей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месяц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тишрей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месяцев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играет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Праздники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месяца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источниками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а-шана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источник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трепета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Кипур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прощения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Суккот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любви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uk-UA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Праздники тишрея можно разделить на две общие категории. Рош а-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Кипур - это Дни трепета, отмечаемые со слезами и горечью, и дни Суккот 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Шмини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Ацерет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отмечаемые с радостью и танцами.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 разные типы праздников с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сопутстсвующей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им тематикой можно сравнить с различными отделениями поезда, в которых размещаются разные типы пассажиров.</a:t>
            </a:r>
          </a:p>
        </p:txBody>
      </p:sp>
      <p:sp>
        <p:nvSpPr>
          <p:cNvPr id="152" name="Google Shape;152;p8"/>
          <p:cNvSpPr/>
          <p:nvPr/>
        </p:nvSpPr>
        <p:spPr>
          <a:xfrm rot="10800000" flipH="1">
            <a:off x="2285029" y="1029427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8"/>
          <p:cNvSpPr txBox="1">
            <a:spLocks noGrp="1"/>
          </p:cNvSpPr>
          <p:nvPr>
            <p:ph type="title"/>
          </p:nvPr>
        </p:nvSpPr>
        <p:spPr>
          <a:xfrm>
            <a:off x="2285030" y="702565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0"/>
          <p:cNvSpPr txBox="1"/>
          <p:nvPr/>
        </p:nvSpPr>
        <p:spPr>
          <a:xfrm>
            <a:off x="2286000" y="692624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готовимся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тишрею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предшествующего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месяца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элул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трубят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шофар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побудить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покаянию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вострубит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шофар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затрепетает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стремиться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покаянию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месяц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элул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побуждает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начиная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элула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вплоть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Кипура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прецедент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Танахе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нечестивых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жителях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Ниневии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раскаяния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отведено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uk-UA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 пробудить евреев к раскаянию, как сказано: «Если затрубит шофар в городе, и народ не содрогнётся?» (риторический вопрос). На самом деле человек должен быть «во все дни своей жизни в состоянии раскаяния». Но именно в месяце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Элул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пробуждается особое стремление к тшуве. Срок, данный для раскаяния, составляет сорок дней — от начала месяца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Элул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до Йом-Кипура, подобно тому, как мы находим в истории с жителями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Нинве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им было дано сорок дней — если они раскаются, будет хорошо, если же нет — иное наказание.</a:t>
            </a:r>
          </a:p>
        </p:txBody>
      </p:sp>
      <p:sp>
        <p:nvSpPr>
          <p:cNvPr id="169" name="Google Shape;169;p10"/>
          <p:cNvSpPr txBox="1"/>
          <p:nvPr/>
        </p:nvSpPr>
        <p:spPr>
          <a:xfrm>
            <a:off x="2286000" y="398333"/>
            <a:ext cx="91440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дней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покаяния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1"/>
          <p:cNvSpPr txBox="1"/>
          <p:nvPr/>
        </p:nvSpPr>
        <p:spPr>
          <a:xfrm>
            <a:off x="2284624" y="1709164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вновь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гласило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Встань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ступай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Нинве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призыв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пошёл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Нинве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Нинве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весьма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вошёл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пройдя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возвестил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Нинве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разрушен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7" name="Google Shape;177;p11"/>
          <p:cNvSpPr/>
          <p:nvPr/>
        </p:nvSpPr>
        <p:spPr>
          <a:xfrm rot="10800000" flipH="1">
            <a:off x="2284625" y="1485679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1"/>
          <p:cNvSpPr txBox="1"/>
          <p:nvPr/>
        </p:nvSpPr>
        <p:spPr>
          <a:xfrm>
            <a:off x="2284635" y="707156"/>
            <a:ext cx="4190306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1"/>
          <p:cNvSpPr txBox="1"/>
          <p:nvPr/>
        </p:nvSpPr>
        <p:spPr>
          <a:xfrm>
            <a:off x="2224047" y="1091881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Йона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3,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3</a:t>
            </a:r>
            <a:endParaRPr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2"/>
          <p:cNvSpPr txBox="1"/>
          <p:nvPr/>
        </p:nvSpPr>
        <p:spPr>
          <a:xfrm>
            <a:off x="2284624" y="1709164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Период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новомесячья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элула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вплоть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окончания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Йом-Кипура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благоволения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Свыше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принимает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искреннее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чистосердечное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раскаяние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круглый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благоприятны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раскаяния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милосердия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принятия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элула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поднялся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Синай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скрижали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её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вершине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спустившись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десятого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тишрея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добившись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искупления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золотого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тельца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Б-жьей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милости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десятое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тишрея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Йом-Кипур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8" name="Google Shape;188;p12"/>
          <p:cNvSpPr/>
          <p:nvPr/>
        </p:nvSpPr>
        <p:spPr>
          <a:xfrm rot="10800000" flipH="1">
            <a:off x="2284625" y="1485679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2"/>
          <p:cNvSpPr txBox="1"/>
          <p:nvPr/>
        </p:nvSpPr>
        <p:spPr>
          <a:xfrm>
            <a:off x="2284634" y="538222"/>
            <a:ext cx="3811365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2"/>
          <p:cNvSpPr txBox="1"/>
          <p:nvPr/>
        </p:nvSpPr>
        <p:spPr>
          <a:xfrm>
            <a:off x="2224054" y="1101544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Кицур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Шульхан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Арух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Орах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хаим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428:1</a:t>
            </a:r>
            <a:endParaRPr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>
          <a:extLst>
            <a:ext uri="{FF2B5EF4-FFF2-40B4-BE49-F238E27FC236}">
              <a16:creationId xmlns:a16="http://schemas.microsoft.com/office/drawing/2014/main" id="{A5B339D9-0590-86BF-6473-D505ECE04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6">
            <a:extLst>
              <a:ext uri="{FF2B5EF4-FFF2-40B4-BE49-F238E27FC236}">
                <a16:creationId xmlns:a16="http://schemas.microsoft.com/office/drawing/2014/main" id="{D9B349D4-1188-9D26-0A3B-4A607C04685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6">
            <a:extLst>
              <a:ext uri="{FF2B5EF4-FFF2-40B4-BE49-F238E27FC236}">
                <a16:creationId xmlns:a16="http://schemas.microsoft.com/office/drawing/2014/main" id="{85CCF7E4-60F0-E11F-3986-41AC04CA7158}"/>
              </a:ext>
            </a:extLst>
          </p:cNvPr>
          <p:cNvSpPr txBox="1"/>
          <p:nvPr/>
        </p:nvSpPr>
        <p:spPr>
          <a:xfrm>
            <a:off x="2285029" y="1947958"/>
            <a:ext cx="91440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также даны в особенности двенадцать дней — от 18-го числа месяца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Элул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до Рош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ха-Шана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Эти двенадцать дней соответствуют двенадцати месяцам года: один день — за один месяц. В эти дни можно исправить и восполнить всё, что связано со всеми двенадцатью месяцами года.</a:t>
            </a:r>
          </a:p>
        </p:txBody>
      </p:sp>
      <p:sp>
        <p:nvSpPr>
          <p:cNvPr id="225" name="Google Shape;225;p16">
            <a:extLst>
              <a:ext uri="{FF2B5EF4-FFF2-40B4-BE49-F238E27FC236}">
                <a16:creationId xmlns:a16="http://schemas.microsoft.com/office/drawing/2014/main" id="{67B84072-9561-E18E-92AA-6AF845B0D7A1}"/>
              </a:ext>
            </a:extLst>
          </p:cNvPr>
          <p:cNvSpPr/>
          <p:nvPr/>
        </p:nvSpPr>
        <p:spPr>
          <a:xfrm rot="10800000" flipH="1">
            <a:off x="2285029" y="144180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6">
            <a:extLst>
              <a:ext uri="{FF2B5EF4-FFF2-40B4-BE49-F238E27FC236}">
                <a16:creationId xmlns:a16="http://schemas.microsoft.com/office/drawing/2014/main" id="{ED97AA3A-D3A8-BBF1-4655-0006D53069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5030" y="111494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6">
            <a:extLst>
              <a:ext uri="{FF2B5EF4-FFF2-40B4-BE49-F238E27FC236}">
                <a16:creationId xmlns:a16="http://schemas.microsoft.com/office/drawing/2014/main" id="{9268896A-F809-BAAF-63B0-EFE4E9952AAA}"/>
              </a:ext>
            </a:extLst>
          </p:cNvPr>
          <p:cNvSpPr txBox="1"/>
          <p:nvPr/>
        </p:nvSpPr>
        <p:spPr>
          <a:xfrm>
            <a:off x="2285029" y="1636351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дней исправления</a:t>
            </a:r>
            <a:endParaRPr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846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3"/>
          <p:cNvSpPr txBox="1"/>
          <p:nvPr/>
        </p:nvSpPr>
        <p:spPr>
          <a:xfrm>
            <a:off x="2284624" y="1019497"/>
            <a:ext cx="9144000" cy="13811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Двенадцать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предшествующих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а-шана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анализа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двенадцати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месяцев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прошедшего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месяц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18-е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элула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днём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отчёта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месяц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тишрей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предыдущего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Отчёт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вспоминание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принятых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месяце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тишрей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отстранении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–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uk-UA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 отчёт следует делать и во все остальные дни этого двенадцатидневного периода, каждый день соответственно месяцу года.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Одним из основных аспектов личного отчёта в эти двенадцать дней подготовки к Рош а-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является серьёзное размышление о совершённых нами добрых делах, учитывая всё хорошее и приятное, что даровал нам Всевышний. Следует также поразмыслить о духовном ущербе, который мы нанесли себе в течение года из-за чрезмерной заботы о материальных делах, что привело к отсутствию времени для изучения Торы и даже к пренебрежению молитвой.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Деловому человеку следует честно оценить, что он или она действительно потеряли бы, изучая определенный объем знаний в Торе каждый день, и что именно они приобрели в результате пренебрежения молитвой.</a:t>
            </a:r>
          </a:p>
        </p:txBody>
      </p:sp>
      <p:sp>
        <p:nvSpPr>
          <p:cNvPr id="199" name="Google Shape;199;p13"/>
          <p:cNvSpPr/>
          <p:nvPr/>
        </p:nvSpPr>
        <p:spPr>
          <a:xfrm rot="10800000" flipH="1">
            <a:off x="2284625" y="929867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3"/>
          <p:cNvSpPr txBox="1"/>
          <p:nvPr/>
        </p:nvSpPr>
        <p:spPr>
          <a:xfrm>
            <a:off x="2284624" y="140526"/>
            <a:ext cx="3811376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3"/>
          <p:cNvSpPr txBox="1"/>
          <p:nvPr/>
        </p:nvSpPr>
        <p:spPr>
          <a:xfrm>
            <a:off x="2140522" y="525232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Сефер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а-сихот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18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элула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5703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>
          <a:extLst>
            <a:ext uri="{FF2B5EF4-FFF2-40B4-BE49-F238E27FC236}">
              <a16:creationId xmlns:a16="http://schemas.microsoft.com/office/drawing/2014/main" id="{973884D6-D9A0-A211-3EF9-1C7AF8D4F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13">
            <a:extLst>
              <a:ext uri="{FF2B5EF4-FFF2-40B4-BE49-F238E27FC236}">
                <a16:creationId xmlns:a16="http://schemas.microsoft.com/office/drawing/2014/main" id="{5DB1EB2F-E986-AB13-CCE5-AF401014F29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3">
            <a:extLst>
              <a:ext uri="{FF2B5EF4-FFF2-40B4-BE49-F238E27FC236}">
                <a16:creationId xmlns:a16="http://schemas.microsoft.com/office/drawing/2014/main" id="{D82A6CE6-6FB7-2C5A-3C39-1198FE4DBBEB}"/>
              </a:ext>
            </a:extLst>
          </p:cNvPr>
          <p:cNvSpPr txBox="1"/>
          <p:nvPr/>
        </p:nvSpPr>
        <p:spPr>
          <a:xfrm>
            <a:off x="2284624" y="1575309"/>
            <a:ext cx="91440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Деловому человеку следует честно оценить, что он или она действительно потеряли бы, изучая определенный объем знаний в Торе каждый день, и что именно они приобрели в результате пренебрежения молитвой.</a:t>
            </a:r>
          </a:p>
        </p:txBody>
      </p:sp>
    </p:spTree>
    <p:extLst>
      <p:ext uri="{BB962C8B-B14F-4D97-AF65-F5344CB8AC3E}">
        <p14:creationId xmlns:p14="http://schemas.microsoft.com/office/powerpoint/2010/main" val="3319825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6"/>
          <p:cNvSpPr txBox="1"/>
          <p:nvPr/>
        </p:nvSpPr>
        <p:spPr>
          <a:xfrm>
            <a:off x="2285029" y="2094942"/>
            <a:ext cx="9144000" cy="710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Вслед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месяцем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элул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а-шана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продолжаем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тшуве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шофар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трублениями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шофар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элуле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а-шана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элула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издаем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десять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звуков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шофара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звуки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десяти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интеллектуальным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эмоциональным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способностям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Рош а-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мы трубим 100 звуков, соответствующих десяти силам души, каждая из которых состоит из десяти элементов. В Рош а-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следует пробудить все элементы этих сил, поэтому мы взаимодействуем с ними, поскольку каждая из них в свою очередь также разделена на десять.</a:t>
            </a: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5" name="Google Shape;225;p16"/>
          <p:cNvSpPr/>
          <p:nvPr/>
        </p:nvSpPr>
        <p:spPr>
          <a:xfrm rot="10800000" flipH="1">
            <a:off x="2285029" y="144180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6"/>
          <p:cNvSpPr txBox="1">
            <a:spLocks noGrp="1"/>
          </p:cNvSpPr>
          <p:nvPr>
            <p:ph type="title"/>
          </p:nvPr>
        </p:nvSpPr>
        <p:spPr>
          <a:xfrm>
            <a:off x="2285030" y="111494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6"/>
          <p:cNvSpPr txBox="1"/>
          <p:nvPr/>
        </p:nvSpPr>
        <p:spPr>
          <a:xfrm>
            <a:off x="2285029" y="1731637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раскаиваются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Рош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а-шана</a:t>
            </a:r>
            <a:endParaRPr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8"/>
          <p:cNvSpPr txBox="1"/>
          <p:nvPr/>
        </p:nvSpPr>
        <p:spPr>
          <a:xfrm>
            <a:off x="2284624" y="1709164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сегодня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старейшины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надсмотрщики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пришельцы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дровосека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водоноса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3" name="Google Shape;243;p18"/>
          <p:cNvSpPr/>
          <p:nvPr/>
        </p:nvSpPr>
        <p:spPr>
          <a:xfrm rot="10800000" flipH="1">
            <a:off x="2284625" y="1485679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8"/>
          <p:cNvSpPr txBox="1"/>
          <p:nvPr/>
        </p:nvSpPr>
        <p:spPr>
          <a:xfrm>
            <a:off x="2284623" y="696338"/>
            <a:ext cx="3547765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8"/>
          <p:cNvSpPr txBox="1"/>
          <p:nvPr/>
        </p:nvSpPr>
        <p:spPr>
          <a:xfrm>
            <a:off x="2224049" y="1081044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Дварим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29:9-10</a:t>
            </a:r>
            <a:endParaRPr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9"/>
          <p:cNvSpPr txBox="1"/>
          <p:nvPr/>
        </p:nvSpPr>
        <p:spPr>
          <a:xfrm>
            <a:off x="2285029" y="1644962"/>
            <a:ext cx="9144000" cy="710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Существуют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десять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архетипов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сегодня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а-Шана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дровосека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водоноса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перечислены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десять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очередь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десяти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трубим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100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звуков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ограничиться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десятью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остальных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дровосека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водоноса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 звуков соответствуют всем десяти уровням, поскольку каждый из них подразделяется на десять, тем самым включая все различные архетипы евреев.</a:t>
            </a: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3" name="Google Shape;253;p19"/>
          <p:cNvSpPr/>
          <p:nvPr/>
        </p:nvSpPr>
        <p:spPr>
          <a:xfrm rot="10800000" flipH="1">
            <a:off x="2285029" y="144180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9"/>
          <p:cNvSpPr txBox="1">
            <a:spLocks noGrp="1"/>
          </p:cNvSpPr>
          <p:nvPr>
            <p:ph type="title"/>
          </p:nvPr>
        </p:nvSpPr>
        <p:spPr>
          <a:xfrm>
            <a:off x="2285030" y="111494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0"/>
          <p:cNvSpPr txBox="1"/>
          <p:nvPr/>
        </p:nvSpPr>
        <p:spPr>
          <a:xfrm>
            <a:off x="2285029" y="1005855"/>
            <a:ext cx="9144000" cy="8291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Вслед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а-шана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Кипур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дарует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прощение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покаяние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Прощение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аспектов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тишрея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благоговения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любви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достигается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прощение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Свыше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Истина же в том, что обретение прощения также находится в руках человека. Совершив покаяние должным образом, мы можем заслужить прощение. Нам даже не придется просить о прощении, его можно потребовать.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напоминает слова коэнов после благословения народа, обращавшихся к Б-гу со следующим призывом: «Мы выполнили то, что Ты повелел нам, теперь же сделай то, что лежит на Тебе».</a:t>
            </a: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5" name="Google Shape;265;p20"/>
          <p:cNvSpPr txBox="1"/>
          <p:nvPr/>
        </p:nvSpPr>
        <p:spPr>
          <a:xfrm>
            <a:off x="2285029" y="537538"/>
            <a:ext cx="91440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Йом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Кипур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прощения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273;p21">
            <a:extLst>
              <a:ext uri="{FF2B5EF4-FFF2-40B4-BE49-F238E27FC236}">
                <a16:creationId xmlns:a16="http://schemas.microsoft.com/office/drawing/2014/main" id="{937BAD91-0F57-B73B-F79C-52B34854A5F3}"/>
              </a:ext>
            </a:extLst>
          </p:cNvPr>
          <p:cNvSpPr txBox="1"/>
          <p:nvPr/>
        </p:nvSpPr>
        <p:spPr>
          <a:xfrm>
            <a:off x="2286000" y="5523950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вступаем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Суккота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которыми следуют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Шмини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Ацерет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Симхат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Тора. Тема этих дней — радость.</a:t>
            </a: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275;p21">
            <a:extLst>
              <a:ext uri="{FF2B5EF4-FFF2-40B4-BE49-F238E27FC236}">
                <a16:creationId xmlns:a16="http://schemas.microsoft.com/office/drawing/2014/main" id="{55B3E426-7268-EC9B-9A44-244982D4A5CF}"/>
              </a:ext>
            </a:extLst>
          </p:cNvPr>
          <p:cNvSpPr txBox="1"/>
          <p:nvPr/>
        </p:nvSpPr>
        <p:spPr>
          <a:xfrm>
            <a:off x="2286000" y="5083925"/>
            <a:ext cx="91440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Фестивали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радости</a:t>
            </a:r>
            <a:endParaRPr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3"/>
          <p:cNvSpPr txBox="1"/>
          <p:nvPr/>
        </p:nvSpPr>
        <p:spPr>
          <a:xfrm>
            <a:off x="2284624" y="1709164"/>
            <a:ext cx="91440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Несмотря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радоваться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праздники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праздник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Суккот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Храме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радоваться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Ваикра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23:40).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накануне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праздника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сооружали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балкон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мужчины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внизу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мешать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Начинали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устраивать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веселье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праздника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 все последующие дни праздника начинали после полуденного жертвоприношения и так продолжалось до конца дня и ночи.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Звучала флейта, исполнялись песни на арфе, лютне и цимбалах. Каждый играл на том инструменте, на котором умел, и те, кто умел петь, тоже пели. Плясали, водили хороводы, хлопали в ладоши и свистели – каждый как умел. Произносились песни и хвалебные гимны</a:t>
            </a:r>
            <a:r>
              <a:rPr lang="uk-UA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0" name="Google Shape;290;p23"/>
          <p:cNvSpPr/>
          <p:nvPr/>
        </p:nvSpPr>
        <p:spPr>
          <a:xfrm rot="10800000" flipH="1">
            <a:off x="2284625" y="1485679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3"/>
          <p:cNvSpPr txBox="1"/>
          <p:nvPr/>
        </p:nvSpPr>
        <p:spPr>
          <a:xfrm>
            <a:off x="2284633" y="704317"/>
            <a:ext cx="4264447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5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3"/>
          <p:cNvSpPr txBox="1"/>
          <p:nvPr/>
        </p:nvSpPr>
        <p:spPr>
          <a:xfrm>
            <a:off x="2224055" y="1089031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Рамбам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Законы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шалаша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лулава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8:12</a:t>
            </a:r>
            <a:endParaRPr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5"/>
          <p:cNvSpPr txBox="1"/>
          <p:nvPr/>
        </p:nvSpPr>
        <p:spPr>
          <a:xfrm>
            <a:off x="2284624" y="1709164"/>
            <a:ext cx="9144000" cy="7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Суккота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Симхат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устраиваем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празднества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трапезу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завершения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цикла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удостоенные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завершить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её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заново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обычно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обязуются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пожертвования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приглашают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застолье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странах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принято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выносить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свитки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ковчега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утреннюю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вечернюю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Симхат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песни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хвалебные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гимны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обычаю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uk-UA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 принято обходить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биму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(возвышения для чтения Торы) синагоги со свитками, подобно тому, как во время Суккот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биму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обходят с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лулавом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Всё это делается во имя радости [праздника].</a:t>
            </a: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9" name="Google Shape;309;p25"/>
          <p:cNvSpPr/>
          <p:nvPr/>
        </p:nvSpPr>
        <p:spPr>
          <a:xfrm rot="10800000" flipH="1">
            <a:off x="2284625" y="1485679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5"/>
          <p:cNvSpPr txBox="1"/>
          <p:nvPr/>
        </p:nvSpPr>
        <p:spPr>
          <a:xfrm>
            <a:off x="2284636" y="661963"/>
            <a:ext cx="3811363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6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25"/>
          <p:cNvSpPr txBox="1"/>
          <p:nvPr/>
        </p:nvSpPr>
        <p:spPr>
          <a:xfrm>
            <a:off x="2184660" y="1142044"/>
            <a:ext cx="85398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Раби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Исерлес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Рама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Шульхан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Арух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Орах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Хаим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669:1</a:t>
            </a:r>
            <a:endParaRPr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7"/>
          <p:cNvSpPr txBox="1"/>
          <p:nvPr/>
        </p:nvSpPr>
        <p:spPr>
          <a:xfrm>
            <a:off x="287391" y="198012"/>
            <a:ext cx="9721582" cy="755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Особые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отделения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27" name="Google Shape;327;p27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328" name="Google Shape;328;p27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27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Тишрей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E7081C44-1808-568A-838B-75820EB3D014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4175786E-7B0E-3AC5-9F87-596905535D66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93E6BB08-953C-E24F-8642-6FB3A3025B3B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02C05DF4-9426-961F-50C3-7DAC42A6C207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0AFB1C11-7511-2817-D512-1F91C7FCB80D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B30D6024-A759-8A32-10A3-3BB27DC00E49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09BC4B13-3690-5372-DB4A-3DD99B37BF7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0B895004-95BE-87CB-D614-B308F8FCEE75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74D5F594-2F89-B820-93F4-C6D9BE73A8DE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>
                  <a:solidFill>
                    <a:schemeClr val="lt1"/>
                  </a:solidFill>
                </a:rPr>
                <a:t>Ки </a:t>
              </a:r>
              <a:r>
                <a:rPr lang="ru-RU" dirty="0" err="1">
                  <a:solidFill>
                    <a:schemeClr val="lt1"/>
                  </a:solidFill>
                </a:rPr>
                <a:t>Таво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8"/>
          <p:cNvSpPr txBox="1"/>
          <p:nvPr/>
        </p:nvSpPr>
        <p:spPr>
          <a:xfrm>
            <a:off x="2285029" y="2029233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праздники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тишрея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неповторимыми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аспектами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сравнить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отделениями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поезда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надписью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слезы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горечь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природе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радостны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танцевать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поезду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отводится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надписью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танцы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танцует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Небес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поезд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направляющийся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навстречу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Машиаху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6" name="Google Shape;336;p28"/>
          <p:cNvSpPr/>
          <p:nvPr/>
        </p:nvSpPr>
        <p:spPr>
          <a:xfrm rot="10800000" flipH="1">
            <a:off x="2285029" y="144180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8"/>
          <p:cNvSpPr txBox="1">
            <a:spLocks noGrp="1"/>
          </p:cNvSpPr>
          <p:nvPr>
            <p:ph type="title"/>
          </p:nvPr>
        </p:nvSpPr>
        <p:spPr>
          <a:xfrm>
            <a:off x="2285030" y="111494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312;p25">
            <a:extLst>
              <a:ext uri="{FF2B5EF4-FFF2-40B4-BE49-F238E27FC236}">
                <a16:creationId xmlns:a16="http://schemas.microsoft.com/office/drawing/2014/main" id="{D62B0DC4-7391-FE33-0CEA-1751F7FEB4EC}"/>
              </a:ext>
            </a:extLst>
          </p:cNvPr>
          <p:cNvSpPr txBox="1"/>
          <p:nvPr/>
        </p:nvSpPr>
        <p:spPr>
          <a:xfrm>
            <a:off x="2184660" y="1690641"/>
            <a:ext cx="85398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>
              <a:buSzPts val="1700"/>
            </a:pP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Пробуждение народа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22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1800" b="0" i="0" u="none" strike="noStrik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Ницавим</a:t>
            </a:r>
            <a:endParaRPr lang="ru-RU" sz="1800" b="0" i="0" u="none" strike="noStrik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1469</TotalTime>
  <Words>2111</Words>
  <Application>Microsoft Macintosh PowerPoint</Application>
  <PresentationFormat>מסך רחב</PresentationFormat>
  <Paragraphs>103</Paragraphs>
  <Slides>22</Slides>
  <Notes>21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31" baseType="lpstr">
      <vt:lpstr>Segoe UI Black</vt:lpstr>
      <vt:lpstr>Josefin Sans</vt:lpstr>
      <vt:lpstr>Calibri</vt:lpstr>
      <vt:lpstr>Lora Bold Italic</vt:lpstr>
      <vt:lpstr>Arial Black</vt:lpstr>
      <vt:lpstr>CeraGR-Medium</vt:lpstr>
      <vt:lpstr>Arial</vt:lpstr>
      <vt:lpstr>Lora</vt:lpstr>
      <vt:lpstr>Office Theme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חנה וולף</cp:lastModifiedBy>
  <cp:revision>8</cp:revision>
  <dcterms:created xsi:type="dcterms:W3CDTF">2021-05-12T22:42:43Z</dcterms:created>
  <dcterms:modified xsi:type="dcterms:W3CDTF">2025-09-05T09:12:16Z</dcterms:modified>
</cp:coreProperties>
</file>