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6" r:id="rId4"/>
    <p:sldId id="462" r:id="rId5"/>
    <p:sldId id="450" r:id="rId6"/>
    <p:sldId id="263" r:id="rId7"/>
    <p:sldId id="258" r:id="rId8"/>
    <p:sldId id="262" r:id="rId9"/>
    <p:sldId id="267" r:id="rId10"/>
    <p:sldId id="463" r:id="rId11"/>
    <p:sldId id="448" r:id="rId12"/>
    <p:sldId id="265" r:id="rId13"/>
    <p:sldId id="464" r:id="rId14"/>
    <p:sldId id="282" r:id="rId15"/>
    <p:sldId id="271" r:id="rId16"/>
    <p:sldId id="275" r:id="rId17"/>
    <p:sldId id="445" r:id="rId18"/>
  </p:sldIdLst>
  <p:sldSz cx="12192000" cy="6858000"/>
  <p:notesSz cx="6858000" cy="9144000"/>
  <p:embeddedFontLst>
    <p:embeddedFont>
      <p:font typeface="Arial Black" panose="020B0604020202020204" pitchFamily="34" charset="0"/>
      <p:bold r:id="rId20"/>
    </p:embeddedFont>
    <p:embeddedFont>
      <p:font typeface="CeraGR-Medium" pitchFamily="2" charset="0"/>
      <p:regular r:id="rId21"/>
    </p:embeddedFont>
    <p:embeddedFont>
      <p:font typeface="Lora" panose="02000503000000020004" pitchFamily="2" charset="0"/>
      <p:regular r:id="rId22"/>
      <p:bold r:id="rId23"/>
      <p:italic r:id="rId24"/>
      <p:boldItalic r:id="rId25"/>
    </p:embeddedFont>
    <p:embeddedFont>
      <p:font typeface="Lora Bold Italic" panose="02000503000000020004" pitchFamily="2" charset="0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4ax6dLShN0iHhLcwWbvAFnzG4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BABC"/>
    <a:srgbClr val="1C5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84"/>
    <p:restoredTop sz="94762"/>
  </p:normalViewPr>
  <p:slideViewPr>
    <p:cSldViewPr snapToGrid="0">
      <p:cViewPr varScale="1">
        <p:scale>
          <a:sx n="89" d="100"/>
          <a:sy n="89" d="100"/>
        </p:scale>
        <p:origin x="192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88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B5D4C448-96A8-9D14-632B-174413440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B7FAE5D7-69A0-E4B7-0505-E8E73DEDE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>
            <a:extLst>
              <a:ext uri="{FF2B5EF4-FFF2-40B4-BE49-F238E27FC236}">
                <a16:creationId xmlns:a16="http://schemas.microsoft.com/office/drawing/2014/main" id="{0C24AF01-A9F3-9D54-619D-5CF8F8E01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>
            <a:extLst>
              <a:ext uri="{FF2B5EF4-FFF2-40B4-BE49-F238E27FC236}">
                <a16:creationId xmlns:a16="http://schemas.microsoft.com/office/drawing/2014/main" id="{2076DF87-060A-EDFF-CD69-F2FAB176D2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597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BE48AFE6-D57E-130C-7185-5E3C794A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7B8690B8-AECB-5623-825D-409A913700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>
            <a:extLst>
              <a:ext uri="{FF2B5EF4-FFF2-40B4-BE49-F238E27FC236}">
                <a16:creationId xmlns:a16="http://schemas.microsoft.com/office/drawing/2014/main" id="{91970113-467E-3570-53D2-2FE6E9F91A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>
            <a:extLst>
              <a:ext uri="{FF2B5EF4-FFF2-40B4-BE49-F238E27FC236}">
                <a16:creationId xmlns:a16="http://schemas.microsoft.com/office/drawing/2014/main" id="{B7E47082-A2D4-DD14-CB9E-0C950196901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264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D489D612-73D1-DF7E-2762-20CED5A8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>
            <a:extLst>
              <a:ext uri="{FF2B5EF4-FFF2-40B4-BE49-F238E27FC236}">
                <a16:creationId xmlns:a16="http://schemas.microsoft.com/office/drawing/2014/main" id="{E2B6F96E-33FD-2223-FA3A-2F1E4D37E0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>
            <a:extLst>
              <a:ext uri="{FF2B5EF4-FFF2-40B4-BE49-F238E27FC236}">
                <a16:creationId xmlns:a16="http://schemas.microsoft.com/office/drawing/2014/main" id="{B727E6A1-597E-EEE5-6442-460494150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>
            <a:extLst>
              <a:ext uri="{FF2B5EF4-FFF2-40B4-BE49-F238E27FC236}">
                <a16:creationId xmlns:a16="http://schemas.microsoft.com/office/drawing/2014/main" id="{0A2EAA2C-6E52-DDE1-5B57-EB1F53CD79D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71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70874971-3C33-20DD-732E-A799E214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5520AF8E-9AAF-E9FE-1368-C21D50CD9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0045513B-B228-9019-3B09-C8DA063BD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8960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0D7D14DF-D3DC-1AB6-45A1-55573BF1C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>
            <a:extLst>
              <a:ext uri="{FF2B5EF4-FFF2-40B4-BE49-F238E27FC236}">
                <a16:creationId xmlns:a16="http://schemas.microsoft.com/office/drawing/2014/main" id="{07DDA29F-47A7-F2AD-A219-9BF91E969F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>
            <a:extLst>
              <a:ext uri="{FF2B5EF4-FFF2-40B4-BE49-F238E27FC236}">
                <a16:creationId xmlns:a16="http://schemas.microsoft.com/office/drawing/2014/main" id="{3B8E1567-43CD-572D-3F52-B62A59FC79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>
            <a:extLst>
              <a:ext uri="{FF2B5EF4-FFF2-40B4-BE49-F238E27FC236}">
                <a16:creationId xmlns:a16="http://schemas.microsoft.com/office/drawing/2014/main" id="{1E57D3C3-F060-5E16-2380-249FC5808BD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5866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07469" y="4199323"/>
            <a:ext cx="6146996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>
              <a:buSzPts val="2700"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Зачем плакать?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312305" y="4856085"/>
            <a:ext cx="4730700" cy="1519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ru-RU" dirty="0">
                <a:solidFill>
                  <a:schemeClr val="dk1"/>
                </a:solidFill>
                <a:sym typeface="Calibri"/>
              </a:rPr>
              <a:t>В период существования Второго храма напряженность в отношениях между двумя еврейскими религиозными группами (</a:t>
            </a:r>
            <a:r>
              <a:rPr lang="ru-RU" dirty="0" err="1">
                <a:solidFill>
                  <a:schemeClr val="dk1"/>
                </a:solidFill>
                <a:sym typeface="Calibri"/>
              </a:rPr>
              <a:t>садукеями</a:t>
            </a:r>
            <a:r>
              <a:rPr lang="ru-RU" dirty="0">
                <a:solidFill>
                  <a:schemeClr val="dk1"/>
                </a:solidFill>
                <a:sym typeface="Calibri"/>
              </a:rPr>
              <a:t> и фарисеями) достигла настолько высокой точки, что  еврейские мудрецы проверяли первосвященника перед его службой в </a:t>
            </a:r>
            <a:r>
              <a:rPr lang="ru-RU" dirty="0" err="1">
                <a:solidFill>
                  <a:schemeClr val="dk1"/>
                </a:solidFill>
                <a:sym typeface="Calibri"/>
              </a:rPr>
              <a:t>Йом</a:t>
            </a:r>
            <a:r>
              <a:rPr lang="ru-RU" dirty="0">
                <a:solidFill>
                  <a:schemeClr val="dk1"/>
                </a:solidFill>
                <a:sym typeface="Calibri"/>
              </a:rPr>
              <a:t> Кипур, а затем и он, и они уходили в слезах друг от друга. Как такое можно объяснить?</a:t>
            </a:r>
            <a:endParaRPr lang="ru-RU" dirty="0">
              <a:solidFill>
                <a:schemeClr val="dk1"/>
              </a:solidFill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C23D23F4-F656-715C-4412-017FC01BFA28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B9B3C77-8158-15FC-3696-557074EF23C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D7C302BA-81FE-CF82-BA4E-78F2B8BD81A7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8B40AC99-8309-DED5-EA51-96EAF81686B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26C0ED1A-DA67-E437-5D7F-F19DCFC66F6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A9477F0-1D8F-D4B6-6E80-01372DAA0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27902C49-0097-64D8-6137-2754FCE666A7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0017E0BD-4802-2EA7-39FC-D3101FA6E1FB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7BB90C73-EA54-58C1-AE6F-EA4D02C21CA8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 err="1">
                    <a:solidFill>
                      <a:schemeClr val="lt1"/>
                    </a:solidFill>
                  </a:rPr>
                  <a:t>Йом</a:t>
                </a:r>
                <a:r>
                  <a:rPr lang="ru-RU" dirty="0">
                    <a:solidFill>
                      <a:schemeClr val="lt1"/>
                    </a:solidFill>
                  </a:rPr>
                  <a:t> Кипур</a:t>
                </a:r>
              </a:p>
            </p:txBody>
          </p:sp>
        </p:grpSp>
      </p:grpSp>
      <p:pic>
        <p:nvPicPr>
          <p:cNvPr id="11" name="Google Shape;126;p1">
            <a:extLst>
              <a:ext uri="{FF2B5EF4-FFF2-40B4-BE49-F238E27FC236}">
                <a16:creationId xmlns:a16="http://schemas.microsoft.com/office/drawing/2014/main" id="{6FB9BE08-DE90-695E-76D5-5A134B4626A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833" y="393780"/>
            <a:ext cx="6650544" cy="323764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74053" y="353850"/>
            <a:ext cx="7441221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Почему они плакали?</a:t>
            </a: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90EFD90-66B7-70B9-68F0-C63EB19F2E3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AADBF85-EFE2-CD89-19D0-CF66C74098E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CF95C54-3B87-85F9-2742-B2CEA784162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16A1617-E640-CA8E-17C9-03B651B0A7A6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5049F6AC-6686-7A2E-15FE-EA167F747191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5B56513-0D89-3564-0F4C-27DB7DF824F1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33AC61E-0956-02A4-7810-7F718691D8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76AE1952-F0BC-AAD8-DDEB-39BF33D585C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C473E249-63BD-C689-0863-2078C6A25B87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Йом</a:t>
              </a:r>
              <a:r>
                <a:rPr lang="ru-RU" dirty="0">
                  <a:solidFill>
                    <a:schemeClr val="lt1"/>
                  </a:solidFill>
                </a:rPr>
                <a:t> Кипур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 txBox="1"/>
          <p:nvPr/>
        </p:nvSpPr>
        <p:spPr>
          <a:xfrm>
            <a:off x="2284624" y="874281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И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Моше: «Говори Аарону, брату твоему, чтобы он не входил во всякое время в Святилище, за завесу, к крышке, которая на ковчеге, чтобы он не умер; ибо в облаке буду являть Себя над крышкой. С этим пусть войдет Аарон в Святилище: с молодым тельцом в качестве очистительной жертвы и с овном в качестве всесожжения. Льняное платье из священного наденет он, и льняное нательное платье будет на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плоти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его, и поясом льняным препояшет себя, и льняным головным повоем повяжет себя — одеяния из священного это; и омоет водою тело свое, и наденет их».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И возьмет он полный совок горящих углей с жертвенника пред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и полные горсти тонкого курения благовонного, и внесет за завесу. И положит курение на огонь пред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, и укроет облако курения крышку, которая на свидетельстве, и он не умрет. И возьмет от крови тельца, и окропит перстом своим к востоку (обращенную сторону) покрытия, и перед покрытием окропит семь раз от крови перстом своим.</a:t>
            </a:r>
          </a:p>
        </p:txBody>
      </p:sp>
      <p:sp>
        <p:nvSpPr>
          <p:cNvPr id="177" name="Google Shape;177;p11"/>
          <p:cNvSpPr/>
          <p:nvPr/>
        </p:nvSpPr>
        <p:spPr>
          <a:xfrm rot="10800000" flipH="1">
            <a:off x="2284625" y="77006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/>
          <p:nvPr/>
        </p:nvSpPr>
        <p:spPr>
          <a:xfrm>
            <a:off x="2284635" y="57801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2224047" y="44252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Ваикра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16:2-4, 12-13</a:t>
            </a: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9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6D0AFFBF-0022-10CB-2E70-C801014B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>
            <a:extLst>
              <a:ext uri="{FF2B5EF4-FFF2-40B4-BE49-F238E27FC236}">
                <a16:creationId xmlns:a16="http://schemas.microsoft.com/office/drawing/2014/main" id="{A1EFEF65-C6DE-05D7-AF81-F181359207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>
            <a:extLst>
              <a:ext uri="{FF2B5EF4-FFF2-40B4-BE49-F238E27FC236}">
                <a16:creationId xmlns:a16="http://schemas.microsoft.com/office/drawing/2014/main" id="{C3912855-0862-149D-4127-06476372BC2D}"/>
              </a:ext>
            </a:extLst>
          </p:cNvPr>
          <p:cNvSpPr txBox="1"/>
          <p:nvPr/>
        </p:nvSpPr>
        <p:spPr>
          <a:xfrm>
            <a:off x="2284624" y="874281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В эпоху Второго Храма в народе Израиля возникла ересь, и выделились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садукеи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(да исчезнут они вскоре), которые не верили в Устную Тору. Они утверждали, что воскурения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Кипура помещают на огонь в Святилище, за пределами завесы, а когда поднимется дым, их вносят в Святая Святых.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А обоснование — ведь написано: «Ибо в облаке буду являть Себя на крышке ковчега». И они говорил, что это дым благовония. Однако в рамках традиции мудрецы учили, что благовоние должно быть помещено [на угли] в Святая Святых перед ковчегом, как сказано: «И возложит он благовоние на огонь перед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И поскольку во Втором храме подозревали, что первосвященник впадает в ересь, в канун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Кипура заклинали и говорили: «Господин, первосвященник, мы посланники суда, а ты наш посланник и посланник суда. Мы заклинаем тебя именем Того, Кто водворил Свое имя в этом Здании, чтобы ты не отступил того, что сказали мы тебе».</a:t>
            </a:r>
          </a:p>
        </p:txBody>
      </p:sp>
      <p:sp>
        <p:nvSpPr>
          <p:cNvPr id="177" name="Google Shape;177;p11">
            <a:extLst>
              <a:ext uri="{FF2B5EF4-FFF2-40B4-BE49-F238E27FC236}">
                <a16:creationId xmlns:a16="http://schemas.microsoft.com/office/drawing/2014/main" id="{9B60049F-96D9-C5C7-14F0-1CA91BA09A2C}"/>
              </a:ext>
            </a:extLst>
          </p:cNvPr>
          <p:cNvSpPr/>
          <p:nvPr/>
        </p:nvSpPr>
        <p:spPr>
          <a:xfrm rot="10800000" flipH="1">
            <a:off x="2284625" y="77006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>
            <a:extLst>
              <a:ext uri="{FF2B5EF4-FFF2-40B4-BE49-F238E27FC236}">
                <a16:creationId xmlns:a16="http://schemas.microsoft.com/office/drawing/2014/main" id="{CEE75419-DA58-8786-BE6F-97422CD4BD68}"/>
              </a:ext>
            </a:extLst>
          </p:cNvPr>
          <p:cNvSpPr txBox="1"/>
          <p:nvPr/>
        </p:nvSpPr>
        <p:spPr>
          <a:xfrm>
            <a:off x="2284635" y="57801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>
            <a:extLst>
              <a:ext uri="{FF2B5EF4-FFF2-40B4-BE49-F238E27FC236}">
                <a16:creationId xmlns:a16="http://schemas.microsoft.com/office/drawing/2014/main" id="{08F516FF-FA61-7001-EC13-C479862914C6}"/>
              </a:ext>
            </a:extLst>
          </p:cNvPr>
          <p:cNvSpPr txBox="1"/>
          <p:nvPr/>
        </p:nvSpPr>
        <p:spPr>
          <a:xfrm>
            <a:off x="2224047" y="44252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Мишне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Законы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храмовой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службы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1:7</a:t>
            </a: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906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86CB3001-DF40-7795-D011-7CE539EA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>
            <a:extLst>
              <a:ext uri="{FF2B5EF4-FFF2-40B4-BE49-F238E27FC236}">
                <a16:creationId xmlns:a16="http://schemas.microsoft.com/office/drawing/2014/main" id="{F5C7B5E4-7F97-CB46-10BD-C00B2A7DA7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56;p6">
            <a:extLst>
              <a:ext uri="{FF2B5EF4-FFF2-40B4-BE49-F238E27FC236}">
                <a16:creationId xmlns:a16="http://schemas.microsoft.com/office/drawing/2014/main" id="{DE0B9942-1B92-06CE-ECEF-723D8515D700}"/>
              </a:ext>
            </a:extLst>
          </p:cNvPr>
          <p:cNvSpPr txBox="1"/>
          <p:nvPr/>
        </p:nvSpPr>
        <p:spPr>
          <a:xfrm>
            <a:off x="2286000" y="448070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И он отворачивался и плакал, потому что его подозревали в ереси, и они отворачивались и плакали, потому что подозревали человека, чьих поступков не могли предугадать. Возможно, у него не было подобных помыслов в сердце.</a:t>
            </a:r>
          </a:p>
        </p:txBody>
      </p:sp>
    </p:spTree>
    <p:extLst>
      <p:ext uri="{BB962C8B-B14F-4D97-AF65-F5344CB8AC3E}">
        <p14:creationId xmlns:p14="http://schemas.microsoft.com/office/powerpoint/2010/main" val="27116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/>
          <p:nvPr/>
        </p:nvSpPr>
        <p:spPr>
          <a:xfrm rot="10800000" flipH="1">
            <a:off x="2285029" y="37675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2285030" y="4988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2">
            <a:extLst>
              <a:ext uri="{FF2B5EF4-FFF2-40B4-BE49-F238E27FC236}">
                <a16:creationId xmlns:a16="http://schemas.microsoft.com/office/drawing/2014/main" id="{887D3CE3-3617-CFE1-E11C-465C046A2750}"/>
              </a:ext>
            </a:extLst>
          </p:cNvPr>
          <p:cNvSpPr txBox="1"/>
          <p:nvPr/>
        </p:nvSpPr>
        <p:spPr>
          <a:xfrm>
            <a:off x="2285029" y="958894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Маймонид  пишет: 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В эпоху Второго Храма в народе Израиля возникла ересь, и выделились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садукеи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(да исчезнут они вскоре), которые не верили в Устную Тору. Они утверждали, что воскурения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Кипура помещают на огонь в Святилище, за пределами завесы, а когда поднимется дым, их вносят в Святая Святых.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А обоснование — ведь написано: «Ибо в облаке буду являть Себя на крышке ковчега». И они говорил, что это дым благовония. Однако в рамках традиции мудрецы учили, что благовоние должно быть помещено [на угли] в Святая Святых перед ковчегом, как сказано: «И возложит он благовоние на огонь перед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«И поскольку во Втором храме подозревали, что первосвященник впадает в ересь, в канун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Кипура заклинали и говорили: «Господин, первосвященник, мы посланники суда, а ты наш посланник и посланник суда. Мы заклинаем тебя именем Того, Кто водворил Свое имя в этом Здании, чтобы ты не отступил того, что сказали мы тебе».</a:t>
            </a:r>
          </a:p>
        </p:txBody>
      </p:sp>
      <p:sp>
        <p:nvSpPr>
          <p:cNvPr id="3" name="Google Shape;226;p12">
            <a:extLst>
              <a:ext uri="{FF2B5EF4-FFF2-40B4-BE49-F238E27FC236}">
                <a16:creationId xmlns:a16="http://schemas.microsoft.com/office/drawing/2014/main" id="{759EC558-082E-CF0E-158F-012643948AF3}"/>
              </a:ext>
            </a:extLst>
          </p:cNvPr>
          <p:cNvSpPr txBox="1"/>
          <p:nvPr/>
        </p:nvSpPr>
        <p:spPr>
          <a:xfrm>
            <a:off x="2285029" y="537711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плакали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2285029" y="444883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И он отворачивался и плакал, потому что его подозревали в ереси, и они отворачивались и плакали, потому что подозревали человека, чьих поступков не могли предугадать. Возможно, у него не было подобных помыслов в сердце».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На первый взгляд, это более, чем удивительно. Уместно ли вообще заклинать первосвященника не отступать от указаний мудрецов, а затем плакать из-за подозрений на его счет!? Если оно (подозрение) нежелательно, почему его заклинают, не выяснив его убеждений? А если закон Торы гласит, что клятва должна быть принесена в любом случае, к чему тогда плакать? Он же ведь выполняет повеление Святого, благословен Он!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Также следует понять: почему первосвященник плачет, когда его заклинают? Если его подозревают, в чем его вина?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279006" y="248922"/>
            <a:ext cx="7406898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Невиновный подозреваемый</a:t>
            </a:r>
          </a:p>
        </p:txBody>
      </p:sp>
      <p:grpSp>
        <p:nvGrpSpPr>
          <p:cNvPr id="143" name="Google Shape;143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44" name="Google Shape;144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קבוצה 19">
            <a:extLst>
              <a:ext uri="{FF2B5EF4-FFF2-40B4-BE49-F238E27FC236}">
                <a16:creationId xmlns:a16="http://schemas.microsoft.com/office/drawing/2014/main" id="{7E83A8E7-413B-0448-F45E-B36C2325DEB0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21" name="קבוצה 20">
              <a:extLst>
                <a:ext uri="{FF2B5EF4-FFF2-40B4-BE49-F238E27FC236}">
                  <a16:creationId xmlns:a16="http://schemas.microsoft.com/office/drawing/2014/main" id="{18298211-24AA-B2B5-3158-2DC1CF8D31B7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23" name="קבוצה 22">
                <a:extLst>
                  <a:ext uri="{FF2B5EF4-FFF2-40B4-BE49-F238E27FC236}">
                    <a16:creationId xmlns:a16="http://schemas.microsoft.com/office/drawing/2014/main" id="{35DF3852-0F7A-457B-8914-AF4EE2611964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25" name="מלבן 24">
                  <a:extLst>
                    <a:ext uri="{FF2B5EF4-FFF2-40B4-BE49-F238E27FC236}">
                      <a16:creationId xmlns:a16="http://schemas.microsoft.com/office/drawing/2014/main" id="{ECF1DA83-51E1-0B64-9933-7BB3C3636DCE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26" name="קבוצה 25">
                  <a:extLst>
                    <a:ext uri="{FF2B5EF4-FFF2-40B4-BE49-F238E27FC236}">
                      <a16:creationId xmlns:a16="http://schemas.microsoft.com/office/drawing/2014/main" id="{9A23924E-5F64-E0E0-CEA0-D113378BC492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27" name="מלבן 26">
                    <a:extLst>
                      <a:ext uri="{FF2B5EF4-FFF2-40B4-BE49-F238E27FC236}">
                        <a16:creationId xmlns:a16="http://schemas.microsoft.com/office/drawing/2014/main" id="{AF7C3EB0-5924-C9A6-FB00-D1CEEFC98775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28" name="תמונה 2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563C9409-D853-2917-D875-92555FDB78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4" name="Google Shape;91;p1">
                <a:extLst>
                  <a:ext uri="{FF2B5EF4-FFF2-40B4-BE49-F238E27FC236}">
                    <a16:creationId xmlns:a16="http://schemas.microsoft.com/office/drawing/2014/main" id="{DCBA18E7-C7B5-153A-EC49-4A7F03A09BAF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Google Shape;92;p1">
              <a:extLst>
                <a:ext uri="{FF2B5EF4-FFF2-40B4-BE49-F238E27FC236}">
                  <a16:creationId xmlns:a16="http://schemas.microsoft.com/office/drawing/2014/main" id="{DF2256AF-2D28-32EC-5725-577264AE09DC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Йом</a:t>
              </a:r>
              <a:r>
                <a:rPr lang="ru-RU" dirty="0">
                  <a:solidFill>
                    <a:schemeClr val="lt1"/>
                  </a:solidFill>
                </a:rPr>
                <a:t> Кипур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/>
        </p:nvSpPr>
        <p:spPr>
          <a:xfrm>
            <a:off x="2284624" y="1523424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Рабби Реувен сын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Ицтробили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сказал: «Человека не подозревают в чем-то, если он этого не сделал. Если он не сделал этого полностью, то сделал частично. Если он не сделал этого частично, то планировал сделать. А если не планировал, он видел, как другие это делают, и был рад».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8" name="Google Shape;188;p12"/>
          <p:cNvSpPr/>
          <p:nvPr/>
        </p:nvSpPr>
        <p:spPr>
          <a:xfrm rot="10800000" flipH="1">
            <a:off x="2284625" y="1342802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2284634" y="538222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2224054" y="958667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Моэд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катан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18б</a:t>
            </a: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>
          <a:extLst>
            <a:ext uri="{FF2B5EF4-FFF2-40B4-BE49-F238E27FC236}">
              <a16:creationId xmlns:a16="http://schemas.microsoft.com/office/drawing/2014/main" id="{D6A75358-A256-438D-2466-0C61595D6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>
            <a:extLst>
              <a:ext uri="{FF2B5EF4-FFF2-40B4-BE49-F238E27FC236}">
                <a16:creationId xmlns:a16="http://schemas.microsoft.com/office/drawing/2014/main" id="{42E636F0-D96E-58D4-7E98-9A21E92052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>
            <a:extLst>
              <a:ext uri="{FF2B5EF4-FFF2-40B4-BE49-F238E27FC236}">
                <a16:creationId xmlns:a16="http://schemas.microsoft.com/office/drawing/2014/main" id="{D8C5E80E-A401-54E0-9261-6763A505C2EC}"/>
              </a:ext>
            </a:extLst>
          </p:cNvPr>
          <p:cNvSpPr txBox="1"/>
          <p:nvPr/>
        </p:nvSpPr>
        <p:spPr>
          <a:xfrm>
            <a:off x="2284624" y="680444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Первосвященник помещал благовония в совок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 и входил в самое священное место, Святая Святых… Если дым благовония поднимался вверх словно гроздь [винограда], он знал, что грехи Израиля прощены… и его служение принято. Но если дым благовония не покрывал ковчег, он знал, что умрет.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Следовательно, первосвященник и весь Израиль пребывали в трепете с того момента, когда он входил в Святая Святых и до тех пор, пока не выходил с миром. Когда же он выходил, народ Израиля радовался благосклонному принятию.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Святой, благословен Он, сказал: «Из всех жертв, что вы приносите, воскурение самое любимое…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…Посмотрите, как драгоценно воскурение — эпидемия была остановлена именно благодаря ему, как сказал Моше Аарону: “Возьми свой совок и положи в него огонь с жертвенника, и положи на него воскурение… Аарон взял его, как велел Моше, и побежал в гущу собрания; и вот, эпидемия началась среди народа…»</a:t>
            </a:r>
          </a:p>
        </p:txBody>
      </p:sp>
      <p:sp>
        <p:nvSpPr>
          <p:cNvPr id="188" name="Google Shape;188;p12">
            <a:extLst>
              <a:ext uri="{FF2B5EF4-FFF2-40B4-BE49-F238E27FC236}">
                <a16:creationId xmlns:a16="http://schemas.microsoft.com/office/drawing/2014/main" id="{CDB73CE6-4D3F-6991-6A8A-0A9EC42B6148}"/>
              </a:ext>
            </a:extLst>
          </p:cNvPr>
          <p:cNvSpPr/>
          <p:nvPr/>
        </p:nvSpPr>
        <p:spPr>
          <a:xfrm rot="10800000" flipH="1">
            <a:off x="2284625" y="585550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>
            <a:extLst>
              <a:ext uri="{FF2B5EF4-FFF2-40B4-BE49-F238E27FC236}">
                <a16:creationId xmlns:a16="http://schemas.microsoft.com/office/drawing/2014/main" id="{A4126570-9CA0-4A29-C9F4-BB484E11E5C9}"/>
              </a:ext>
            </a:extLst>
          </p:cNvPr>
          <p:cNvSpPr txBox="1"/>
          <p:nvPr/>
        </p:nvSpPr>
        <p:spPr>
          <a:xfrm>
            <a:off x="2284634" y="-90438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>
            <a:extLst>
              <a:ext uri="{FF2B5EF4-FFF2-40B4-BE49-F238E27FC236}">
                <a16:creationId xmlns:a16="http://schemas.microsoft.com/office/drawing/2014/main" id="{B7BDD5A3-D67B-397A-14D7-D23ECE4E74C8}"/>
              </a:ext>
            </a:extLst>
          </p:cNvPr>
          <p:cNvSpPr txBox="1"/>
          <p:nvPr/>
        </p:nvSpPr>
        <p:spPr>
          <a:xfrm>
            <a:off x="2224054" y="272855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Танхума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Тецаве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15</a:t>
            </a: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451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A5B339D9-0590-86BF-6473-D505ECE0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D9B349D4-1188-9D26-0A3B-4A607C0468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67B84072-9561-E18E-92AA-6AF845B0D7A1}"/>
              </a:ext>
            </a:extLst>
          </p:cNvPr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ED97AA3A-D3A8-BBF1-4655-0006D5306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65;p16">
            <a:extLst>
              <a:ext uri="{FF2B5EF4-FFF2-40B4-BE49-F238E27FC236}">
                <a16:creationId xmlns:a16="http://schemas.microsoft.com/office/drawing/2014/main" id="{B0F20EF9-666F-4909-FB40-A73DDED3F9EB}"/>
              </a:ext>
            </a:extLst>
          </p:cNvPr>
          <p:cNvSpPr txBox="1"/>
          <p:nvPr/>
        </p:nvSpPr>
        <p:spPr>
          <a:xfrm>
            <a:off x="2285029" y="780734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Объяснение: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«И он отворачивался и плакал», потому что, как учили наши мудрецы, «человека не подозревают в чем-то, если...» Другими словами, если вас подозревают в чем-то, вы в какой-то степени способны на это. Если бы это в самом деле было исключено, вас никогда бы не подозревали.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«Они отворачивались и плакали, потому что подозревали человека, чьих поступков не могли предугадать. Возможно, у него не было подобных помыслов в сердце».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Они были вынуждены принять клятву (несмотря на неприятность ее принесения), чтобы гарантировать, что храмовая служба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 в Святая Святых будет выполнена надлежащим образом.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Воскурение благовоний первосвященником в Святая Святых было важнейшим служением, которое имело глубокие последствия для предстоящего года еврейского народа.</a:t>
            </a:r>
          </a:p>
        </p:txBody>
      </p:sp>
      <p:sp>
        <p:nvSpPr>
          <p:cNvPr id="3" name="Google Shape;267;p16">
            <a:extLst>
              <a:ext uri="{FF2B5EF4-FFF2-40B4-BE49-F238E27FC236}">
                <a16:creationId xmlns:a16="http://schemas.microsoft.com/office/drawing/2014/main" id="{13F3FDFF-8884-1315-3D4F-9E759B8DF0C6}"/>
              </a:ext>
            </a:extLst>
          </p:cNvPr>
          <p:cNvSpPr txBox="1"/>
          <p:nvPr/>
        </p:nvSpPr>
        <p:spPr>
          <a:xfrm>
            <a:off x="2285030" y="526758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успокаивали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совесть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84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2286000" y="692624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Бык и овен имели разные уровни значимости. Была жертва первосвященника, его дома и его колена, и всего народа Израиля, а также другие. Однако воскурение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 было исключительной формой служения, которое совершалось только раз в году, в самый святой день, в самом святом месте — Святая Святых, и самым святым человеком в «Святом Народе», как сказано: «И был отделен Аарон, чтобы освятить его для Святая Святых».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Ввиду возвышенного характера этого служения было важно сделать все возможное, чтобы оно было осуществлено правильно, даже с учетом подозрения в адрес другого еврея.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Тем не менее, испытывая любовь к ближнему, они были глубоко обеспокоены тем, что приходилось подозревать другого еврея, даже по велению Торы. До такой степени это трогало их сердца, что вызывало слезы, которые [согласно Каббале] представляют расширения нашего интеллекта. Другими словами, чем больше они размышляли об этом, тем больше не могли сдержать свое сожаление, до такой степени, что оно выражалось через слезы.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>
          <a:extLst>
            <a:ext uri="{FF2B5EF4-FFF2-40B4-BE49-F238E27FC236}">
              <a16:creationId xmlns:a16="http://schemas.microsoft.com/office/drawing/2014/main" id="{FBC78FEE-9180-CC03-2E11-B11E8F4B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>
            <a:extLst>
              <a:ext uri="{FF2B5EF4-FFF2-40B4-BE49-F238E27FC236}">
                <a16:creationId xmlns:a16="http://schemas.microsoft.com/office/drawing/2014/main" id="{14223FED-0BDF-AA20-A2BB-8747F5C467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>
            <a:extLst>
              <a:ext uri="{FF2B5EF4-FFF2-40B4-BE49-F238E27FC236}">
                <a16:creationId xmlns:a16="http://schemas.microsoft.com/office/drawing/2014/main" id="{A8A42BC4-F219-31A1-168F-177F987FBD9E}"/>
              </a:ext>
            </a:extLst>
          </p:cNvPr>
          <p:cNvSpPr txBox="1"/>
          <p:nvPr/>
        </p:nvSpPr>
        <p:spPr>
          <a:xfrm>
            <a:off x="2284620" y="1066207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Учили наши мудрецы: «Однажды случилось, что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садукей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воскурял благовония снаружи, внес [в Святая Святых] и вышел с большой радостью. Ему повстречался отец, который сказал: “Хотя мы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садукеи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, мы опасаемся фарисеев”. Тот ответил: “Все дни моей жизни я переживал, когда же у меня появится возможность исполнить написанное: “Ибо в облаке буду являться Я на крышке ковчега”. А теперь, когда она появилась — разве не исполню ее?!” Заключили они: не прошло и пары дней, как он умер и был выброшен на мусорную кучу, и черви стали выходить из его ноздрей.</a:t>
            </a:r>
          </a:p>
        </p:txBody>
      </p:sp>
      <p:sp>
        <p:nvSpPr>
          <p:cNvPr id="188" name="Google Shape;188;p12">
            <a:extLst>
              <a:ext uri="{FF2B5EF4-FFF2-40B4-BE49-F238E27FC236}">
                <a16:creationId xmlns:a16="http://schemas.microsoft.com/office/drawing/2014/main" id="{F03E4FB7-4F2C-2945-6B69-813E1BF55389}"/>
              </a:ext>
            </a:extLst>
          </p:cNvPr>
          <p:cNvSpPr/>
          <p:nvPr/>
        </p:nvSpPr>
        <p:spPr>
          <a:xfrm rot="10800000" flipH="1">
            <a:off x="2284621" y="97131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>
            <a:extLst>
              <a:ext uri="{FF2B5EF4-FFF2-40B4-BE49-F238E27FC236}">
                <a16:creationId xmlns:a16="http://schemas.microsoft.com/office/drawing/2014/main" id="{82E01704-0DB4-B166-62EC-763FCB2DE3FF}"/>
              </a:ext>
            </a:extLst>
          </p:cNvPr>
          <p:cNvSpPr txBox="1"/>
          <p:nvPr/>
        </p:nvSpPr>
        <p:spPr>
          <a:xfrm>
            <a:off x="2284630" y="295325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>
            <a:extLst>
              <a:ext uri="{FF2B5EF4-FFF2-40B4-BE49-F238E27FC236}">
                <a16:creationId xmlns:a16="http://schemas.microsoft.com/office/drawing/2014/main" id="{FE222FB7-4FAA-0E39-13B7-7D27B85214FB}"/>
              </a:ext>
            </a:extLst>
          </p:cNvPr>
          <p:cNvSpPr txBox="1"/>
          <p:nvPr/>
        </p:nvSpPr>
        <p:spPr>
          <a:xfrm>
            <a:off x="2224050" y="65861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Ялкут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Шимони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571</a:t>
            </a: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97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/>
          <p:cNvSpPr txBox="1"/>
          <p:nvPr/>
        </p:nvSpPr>
        <p:spPr>
          <a:xfrm>
            <a:off x="287391" y="198012"/>
            <a:ext cx="9721582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Как относиться к своему ближнему?</a:t>
            </a:r>
          </a:p>
        </p:txBody>
      </p:sp>
      <p:grpSp>
        <p:nvGrpSpPr>
          <p:cNvPr id="327" name="Google Shape;327;p2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8" name="Google Shape;328;p2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7081C44-1808-568A-838B-75820EB3D01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4175786E-7B0E-3AC5-9F87-596905535D66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93E6BB08-953C-E24F-8642-6FB3A3025B3B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02C05DF4-9426-961F-50C3-7DAC42A6C20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0AFB1C11-7511-2817-D512-1F91C7FCB80D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B30D6024-A759-8A32-10A3-3BB27DC00E49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09BC4B13-3690-5372-DB4A-3DD99B37BF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0B895004-95BE-87CB-D614-B308F8FCEE75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74D5F594-2F89-B820-93F4-C6D9BE73A8DE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Йом</a:t>
              </a:r>
              <a:r>
                <a:rPr lang="ru-RU" dirty="0">
                  <a:solidFill>
                    <a:schemeClr val="lt1"/>
                  </a:solidFill>
                </a:rPr>
                <a:t> Кипур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/>
          <p:cNvSpPr txBox="1"/>
          <p:nvPr/>
        </p:nvSpPr>
        <p:spPr>
          <a:xfrm>
            <a:off x="2285029" y="986726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Здесь мы видим великую ценность любви к ближнему: речь идет о кануне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Кипура, когда все заняты приготовлениями к дню прощения. Так и старейшины суда делали заключительные приготовления, чтобы обеспечить надлежащее воскурение благовоний в Святая Святых, и поэтому заставили первосвященника принести клятву. И выполнив обязанность, данную Торой, в вопросе столь значительном и жизненно важном, они уходили в слезах, потому что были вынуждены подозревать другого еврея. И это приводит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Рамбам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относительно службы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Кипур в качестве закона!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Если нам нужен урок о значении любви к ближнему, уже одного этого закона достаточно.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Как было сказано, Храма физически нет, но тем не менее, духовно он находит воплощение через наши мысли и речь (в молитве) и даже действие, путем исполнения некоторых действий, которые не ограничиваются храмовой эпохой. То же самое и здесь — отсюда мы извлекаем урок о любви к ближнему.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Все это связано с праздником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Симхат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Тора.</a:t>
            </a:r>
          </a:p>
        </p:txBody>
      </p:sp>
      <p:sp>
        <p:nvSpPr>
          <p:cNvPr id="225" name="Google Shape;225;p16"/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/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6"/>
          <p:cNvSpPr txBox="1"/>
          <p:nvPr/>
        </p:nvSpPr>
        <p:spPr>
          <a:xfrm>
            <a:off x="2285029" y="62342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возьмите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старейшин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 txBox="1"/>
          <p:nvPr/>
        </p:nvSpPr>
        <p:spPr>
          <a:xfrm>
            <a:off x="2285029" y="260414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Мы видим, что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Симхат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 Тора может случиться, что не будет проявлено должным образом уважение к другому человеку, его даже могут толкнуть (например, в танце). Вышеприведенный урок подсказывает, насколько предупредительны мы должны быть по отношению к ближнему. Даже когда старейшины суда выполняли свои обязанности, заклиная первосвященника выполнять их указания [без добавления чего-либо еще], это все равно доводило их до слез.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Lora"/>
              </a:rPr>
              <a:t>Сейчас обсуждается этот вопрос по той причине, что если кто-то испытывает сомнение, что мог толкнуть ближнего не нарочно — ему это будет прощено, если он извиняется перед человеком. Но это должно затрагивать до слез…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</TotalTime>
  <Words>1866</Words>
  <Application>Microsoft Macintosh PowerPoint</Application>
  <PresentationFormat>מסך רחב</PresentationFormat>
  <Paragraphs>81</Paragraphs>
  <Slides>17</Slides>
  <Notes>16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5" baseType="lpstr">
      <vt:lpstr>Calibri</vt:lpstr>
      <vt:lpstr>Arial Black</vt:lpstr>
      <vt:lpstr>Arial</vt:lpstr>
      <vt:lpstr>Segoe UI Black</vt:lpstr>
      <vt:lpstr>Lora</vt:lpstr>
      <vt:lpstr>CeraGR-Medium</vt:lpstr>
      <vt:lpstr>Lora Bold Italic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16</cp:revision>
  <dcterms:created xsi:type="dcterms:W3CDTF">2021-05-12T22:42:43Z</dcterms:created>
  <dcterms:modified xsi:type="dcterms:W3CDTF">2025-09-25T21:17:04Z</dcterms:modified>
</cp:coreProperties>
</file>