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1" r:id="rId6"/>
    <p:sldId id="263" r:id="rId7"/>
    <p:sldId id="265" r:id="rId8"/>
    <p:sldId id="267" r:id="rId9"/>
    <p:sldId id="269" r:id="rId10"/>
    <p:sldId id="270" r:id="rId11"/>
    <p:sldId id="271" r:id="rId12"/>
    <p:sldId id="272" r:id="rId13"/>
    <p:sldId id="274" r:id="rId14"/>
    <p:sldId id="276" r:id="rId15"/>
    <p:sldId id="277" r:id="rId16"/>
    <p:sldId id="278" r:id="rId17"/>
    <p:sldId id="279" r:id="rId18"/>
    <p:sldId id="280" r:id="rId19"/>
    <p:sldId id="282" r:id="rId20"/>
    <p:sldId id="283" r:id="rId21"/>
    <p:sldId id="285" r:id="rId22"/>
    <p:sldId id="286" r:id="rId23"/>
    <p:sldId id="287" r:id="rId24"/>
    <p:sldId id="289" r:id="rId25"/>
    <p:sldId id="445" r:id="rId26"/>
  </p:sldIdLst>
  <p:sldSz cx="12192000" cy="6858000"/>
  <p:notesSz cx="6858000" cy="9144000"/>
  <p:embeddedFontLst>
    <p:embeddedFont>
      <p:font typeface="Arial Black" panose="020B0604020202020204" pitchFamily="34" charset="0"/>
      <p:bold r:id="rId28"/>
    </p:embeddedFont>
    <p:embeddedFont>
      <p:font typeface="CeraGR-Medium" pitchFamily="2" charset="0"/>
      <p:regular r:id="rId29"/>
    </p:embeddedFont>
    <p:embeddedFont>
      <p:font typeface="Josefin Sans" pitchFamily="2" charset="0"/>
      <p:regular r:id="rId30"/>
      <p:bold r:id="rId31"/>
      <p:italic r:id="rId32"/>
      <p:boldItalic r:id="rId33"/>
    </p:embeddedFont>
    <p:embeddedFont>
      <p:font typeface="Lora" panose="02000503000000020004" pitchFamily="2" charset="0"/>
      <p:regular r:id="rId34"/>
      <p:bold r:id="rId35"/>
      <p:italic r:id="rId36"/>
      <p:boldItalic r:id="rId37"/>
    </p:embeddedFont>
    <p:embeddedFont>
      <p:font typeface="Lora Bold Italic" panose="02000503000000020004" pitchFamily="2" charset="0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1" roundtripDataSignature="AMtx7mhc6ohYtItuDo478YFc49TsIwiL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C0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93"/>
    <p:restoredTop sz="94694"/>
  </p:normalViewPr>
  <p:slideViewPr>
    <p:cSldViewPr snapToGrid="0">
      <p:cViewPr>
        <p:scale>
          <a:sx n="104" d="100"/>
          <a:sy n="104" d="100"/>
        </p:scale>
        <p:origin x="200" y="5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customschemas.google.com/relationships/presentationmetadata" Target="meta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20" Type="http://schemas.openxmlformats.org/officeDocument/2006/relationships/slide" Target="slides/slide19.xml"/><Relationship Id="rId5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5" name="Google Shape;19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9" name="Google Shape;219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2" name="Google Shape;262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9" name="Google Shape;279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9" name="Google Shape;299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1" name="Google Shape;341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1" name="Google Shape;351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0" name="Google Shape;370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9" name="Google Shape;379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8" name="Google Shape;388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6" name="Google Shape;406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4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4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4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4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4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4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3143" y="284205"/>
            <a:ext cx="5391940" cy="360658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273143" y="4313839"/>
            <a:ext cx="3540600" cy="448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>
              <a:buSzPts val="2700"/>
            </a:pP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Не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бойся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?</a:t>
            </a:r>
            <a:endParaRPr sz="2800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273143" y="4944945"/>
            <a:ext cx="5448573" cy="1088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lvl="0" indent="0" algn="just">
              <a:buFont typeface="Arial"/>
              <a:buNone/>
            </a:pPr>
            <a:r>
              <a:rPr lang="en-US" dirty="0">
                <a:solidFill>
                  <a:schemeClr val="dk1"/>
                </a:solidFill>
                <a:latin typeface="Josefin Sans"/>
                <a:sym typeface="Josefin Sans"/>
              </a:rPr>
              <a:t>ВО ВРЕМЯ ВОЙНЫ НА ИСТОЩЕНИЕ (1967-1970 </a:t>
            </a:r>
            <a:r>
              <a:rPr lang="en-US" dirty="0" err="1">
                <a:solidFill>
                  <a:schemeClr val="dk1"/>
                </a:solidFill>
                <a:latin typeface="Josefin Sans"/>
                <a:sym typeface="Josefin Sans"/>
              </a:rPr>
              <a:t>гг</a:t>
            </a:r>
            <a:r>
              <a:rPr lang="en-US" dirty="0">
                <a:solidFill>
                  <a:schemeClr val="dk1"/>
                </a:solidFill>
                <a:latin typeface="Josefin Sans"/>
                <a:sym typeface="Josefin Sans"/>
              </a:rPr>
              <a:t>.) МЕЖДУ ИЗРАИЛЕМ </a:t>
            </a:r>
            <a:r>
              <a:rPr lang="en-US" dirty="0" err="1">
                <a:solidFill>
                  <a:schemeClr val="dk1"/>
                </a:solidFill>
                <a:latin typeface="Josefin Sans"/>
                <a:sym typeface="Josefin Sans"/>
              </a:rPr>
              <a:t>И</a:t>
            </a:r>
            <a:r>
              <a:rPr lang="en-US" dirty="0">
                <a:solidFill>
                  <a:schemeClr val="dk1"/>
                </a:solidFill>
                <a:latin typeface="Josefin Sans"/>
                <a:sym typeface="Josefin Sans"/>
              </a:rPr>
              <a:t> ЕГИПТОМ МОШЕ ДАЯН ПРИЗЫВАЛ СОЛДАТ НЕ БОЯТЬСЯ </a:t>
            </a:r>
            <a:r>
              <a:rPr lang="en-US" dirty="0" err="1">
                <a:solidFill>
                  <a:schemeClr val="dk1"/>
                </a:solidFill>
                <a:latin typeface="Josefin Sans"/>
                <a:sym typeface="Josefin Sans"/>
              </a:rPr>
              <a:t>И</a:t>
            </a:r>
            <a:r>
              <a:rPr lang="en-US" dirty="0">
                <a:solidFill>
                  <a:schemeClr val="dk1"/>
                </a:solidFill>
                <a:latin typeface="Josefin Sans"/>
                <a:sym typeface="Josefin Sans"/>
              </a:rPr>
              <a:t> ЦИТИРОВАЛ СООТВЕТСТВУЮЩИЙ СТИХ ТОРЫ. РЕБЕ ЖЕ ВЫДЕЛЯЕТ ЕГО КОНЦОВКУ, КОТОРАЯ ОБЪЯСНЯЕТ, ПОЧЕМУ МЫ НЕ ДОЛЖНЫ БОЯТЬСЯ.</a:t>
            </a:r>
            <a:endParaRPr dirty="0">
              <a:solidFill>
                <a:schemeClr val="dk1"/>
              </a:solidFill>
              <a:latin typeface="Josefin Sans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11180427" y="500471"/>
            <a:ext cx="449317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B”H</a:t>
            </a:r>
            <a:endParaRPr/>
          </a:p>
        </p:txBody>
      </p:sp>
      <p:grpSp>
        <p:nvGrpSpPr>
          <p:cNvPr id="94" name="Google Shape;94;p1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95" name="Google Shape;95;p1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1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Шофтим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65FD8B88-02E8-DA90-622F-E61968F112B0}"/>
              </a:ext>
            </a:extLst>
          </p:cNvPr>
          <p:cNvGrpSpPr/>
          <p:nvPr/>
        </p:nvGrpSpPr>
        <p:grpSpPr>
          <a:xfrm>
            <a:off x="6382011" y="1640909"/>
            <a:ext cx="6440910" cy="5734327"/>
            <a:chOff x="6723019" y="2352675"/>
            <a:chExt cx="5999696" cy="4913200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5A0C33CD-66CC-AC50-90A0-45ABFBFF9D17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7A9AC88C-7F67-2276-3345-29A99F8A39C2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8" name="קבוצה 7">
                <a:extLst>
                  <a:ext uri="{FF2B5EF4-FFF2-40B4-BE49-F238E27FC236}">
                    <a16:creationId xmlns:a16="http://schemas.microsoft.com/office/drawing/2014/main" id="{0DD22F43-3AD4-CDA4-1614-98B45523F9BA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9" name="מלבן 8">
                  <a:extLst>
                    <a:ext uri="{FF2B5EF4-FFF2-40B4-BE49-F238E27FC236}">
                      <a16:creationId xmlns:a16="http://schemas.microsoft.com/office/drawing/2014/main" id="{7338B24C-93B4-8E42-E7A1-4E60E2A1AFF0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0" name="תמונה 9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FA130D94-1B94-676B-0344-E5BBAA2E1A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" name="Google Shape;90;p1">
              <a:extLst>
                <a:ext uri="{FF2B5EF4-FFF2-40B4-BE49-F238E27FC236}">
                  <a16:creationId xmlns:a16="http://schemas.microsoft.com/office/drawing/2014/main" id="{004D7FED-FEF0-90D3-B08B-198F5EC45F11}"/>
                </a:ext>
              </a:extLst>
            </p:cNvPr>
            <p:cNvGrpSpPr/>
            <p:nvPr/>
          </p:nvGrpSpPr>
          <p:grpSpPr>
            <a:xfrm>
              <a:off x="9703517" y="5794660"/>
              <a:ext cx="1762795" cy="321782"/>
              <a:chOff x="9646231" y="5640683"/>
              <a:chExt cx="1762795" cy="321782"/>
            </a:xfrm>
          </p:grpSpPr>
          <p:sp>
            <p:nvSpPr>
              <p:cNvPr id="5" name="Google Shape;91;p1">
                <a:extLst>
                  <a:ext uri="{FF2B5EF4-FFF2-40B4-BE49-F238E27FC236}">
                    <a16:creationId xmlns:a16="http://schemas.microsoft.com/office/drawing/2014/main" id="{304F67E6-7CEB-BD71-4E7D-2BD469AEC7B7}"/>
                  </a:ext>
                </a:extLst>
              </p:cNvPr>
              <p:cNvSpPr/>
              <p:nvPr/>
            </p:nvSpPr>
            <p:spPr>
              <a:xfrm>
                <a:off x="9646231" y="5640683"/>
                <a:ext cx="1762795" cy="321782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" name="Google Shape;92;p1">
                <a:extLst>
                  <a:ext uri="{FF2B5EF4-FFF2-40B4-BE49-F238E27FC236}">
                    <a16:creationId xmlns:a16="http://schemas.microsoft.com/office/drawing/2014/main" id="{12FE67D4-1607-0622-E15B-D58C849D89E7}"/>
                  </a:ext>
                </a:extLst>
              </p:cNvPr>
              <p:cNvSpPr txBox="1"/>
              <p:nvPr/>
            </p:nvSpPr>
            <p:spPr>
              <a:xfrm>
                <a:off x="9646231" y="565775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/>
                <a:r>
                  <a:rPr lang="en-US" dirty="0" err="1">
                    <a:solidFill>
                      <a:schemeClr val="lt1"/>
                    </a:solidFill>
                  </a:rPr>
                  <a:t>Шофтим</a:t>
                </a:r>
                <a:endParaRPr lang="ru-RU" sz="1400" strike="noStrik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 txBox="1"/>
          <p:nvPr/>
        </p:nvSpPr>
        <p:spPr>
          <a:xfrm>
            <a:off x="433034" y="250185"/>
            <a:ext cx="5356500" cy="755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А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Не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бойся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!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04" name="Google Shape;104;p2"/>
          <p:cNvGrpSpPr/>
          <p:nvPr/>
        </p:nvGrpSpPr>
        <p:grpSpPr>
          <a:xfrm>
            <a:off x="9568523" y="5640682"/>
            <a:ext cx="1840503" cy="486015"/>
            <a:chOff x="9568523" y="5640682"/>
            <a:chExt cx="1840503" cy="486015"/>
          </a:xfrm>
        </p:grpSpPr>
        <p:sp>
          <p:nvSpPr>
            <p:cNvPr id="105" name="Google Shape;105;p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2"/>
            <p:cNvSpPr txBox="1"/>
            <p:nvPr/>
          </p:nvSpPr>
          <p:spPr>
            <a:xfrm>
              <a:off x="9568523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 err="1">
                  <a:solidFill>
                    <a:schemeClr val="lt1"/>
                  </a:solidFill>
                </a:rPr>
                <a:t>Шофтим</a:t>
              </a:r>
              <a:endParaRPr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F9837A07-C395-1EC1-E4EE-BCE1E2A2FB29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76EEE657-4176-4383-A76F-57B152EF2054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33C89B6A-377E-0F73-A4CA-3E7CF2836986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2035EDF3-0D57-82E2-30E1-7D0E0C4CF5AD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A5FF8488-BB30-1A76-831E-529A212655B8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E999BFE4-807D-DA23-028A-A469F5BE3285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42CE3EF9-F52F-EE44-EBD8-B13E3F1C572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2008979E-4A1F-5941-A5BF-AE97C95D1ACA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138C0FF1-0D34-B1E5-131D-5468117C71B9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/>
              <a:r>
                <a:rPr lang="en-US" dirty="0" err="1">
                  <a:solidFill>
                    <a:schemeClr val="lt1"/>
                  </a:solidFill>
                </a:rPr>
                <a:t>Шофтим</a:t>
              </a:r>
              <a:endParaRPr lang="ru-RU" sz="1400" strike="noStrik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0434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3"/>
          <p:cNvSpPr txBox="1"/>
          <p:nvPr/>
        </p:nvSpPr>
        <p:spPr>
          <a:xfrm>
            <a:off x="2286000" y="1498984"/>
            <a:ext cx="91440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выйдешь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войну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увидишь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колесницы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многочисленнее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бойся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поднял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египетской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тобою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4" name="Google Shape;114;p3"/>
          <p:cNvSpPr/>
          <p:nvPr/>
        </p:nvSpPr>
        <p:spPr>
          <a:xfrm rot="10800000" flipH="1">
            <a:off x="2286000" y="1280428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 txBox="1"/>
          <p:nvPr/>
        </p:nvSpPr>
        <p:spPr>
          <a:xfrm>
            <a:off x="2286000" y="503613"/>
            <a:ext cx="4086532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1</a:t>
            </a:r>
            <a:endParaRPr sz="2400" b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2224050" y="865252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Дварим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20:1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8" name="Google Shape;118;p3"/>
          <p:cNvSpPr txBox="1"/>
          <p:nvPr/>
        </p:nvSpPr>
        <p:spPr>
          <a:xfrm>
            <a:off x="2286000" y="2835566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9" name="Google Shape;119;p3"/>
          <p:cNvSpPr txBox="1"/>
          <p:nvPr/>
        </p:nvSpPr>
        <p:spPr>
          <a:xfrm>
            <a:off x="2286000" y="3221626"/>
            <a:ext cx="91440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Коней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колесницы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(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досл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.: 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конь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колесница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»):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глазах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Подобно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поразишь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Мидьян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единственном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фараона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многочисленнее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глазах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многочисленнее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глазах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многочисленнее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4"/>
          <p:cNvSpPr txBox="1"/>
          <p:nvPr/>
        </p:nvSpPr>
        <p:spPr>
          <a:xfrm>
            <a:off x="2285029" y="1326619"/>
            <a:ext cx="91440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выйдешь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войну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извлекаем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несмотря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увидишь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колесницы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многочисленнее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призывает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бойся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глазах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факт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многочисленнее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исходит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самоощущения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придаешь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субъектность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становятся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многочисленнее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действительности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глазах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колесница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 начинающий ученик все еще задается вопросом: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 говорит: «И увидишь». Т.е. здесь обсуждается не восприятие Б-га, но восприятие еврейского солдата. Если так, то как поможет нам то, что в глазах Б-га вражеская армия не «многочисленнее», если сама Тора утверждает, что в глазах евреев враг велик? Речь же ведь не идет о слепых.. Как же еврей может их не убояться?</a:t>
            </a:r>
          </a:p>
        </p:txBody>
      </p:sp>
      <p:sp>
        <p:nvSpPr>
          <p:cNvPr id="128" name="Google Shape;128;p4"/>
          <p:cNvSpPr/>
          <p:nvPr/>
        </p:nvSpPr>
        <p:spPr>
          <a:xfrm rot="10800000" flipH="1">
            <a:off x="2285029" y="624624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4"/>
          <p:cNvSpPr txBox="1">
            <a:spLocks noGrp="1"/>
          </p:cNvSpPr>
          <p:nvPr>
            <p:ph type="title"/>
          </p:nvPr>
        </p:nvSpPr>
        <p:spPr>
          <a:xfrm>
            <a:off x="2285030" y="297762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4"/>
          <p:cNvSpPr txBox="1"/>
          <p:nvPr/>
        </p:nvSpPr>
        <p:spPr>
          <a:xfrm>
            <a:off x="2285029" y="901183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конь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6"/>
          <p:cNvSpPr txBox="1"/>
          <p:nvPr/>
        </p:nvSpPr>
        <p:spPr>
          <a:xfrm>
            <a:off x="2362769" y="218400"/>
            <a:ext cx="9144000" cy="11839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Необходимо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восприятие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глазах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многочисленнее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становится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восприятием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солдата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начинает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подлинно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воспринимать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враги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тобою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сопровождает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глазах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колесница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бояться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нечего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Тобой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движет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собственная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 продолжает повествование: «Г-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Б-г твой, который поднял тебя из земли египетской, с тобою». Стих говорит не «который вывел тебя», но </a:t>
            </a: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«который поднял тебя».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Т.е. вознес над Египтом. «Вывести» означало бы, что евреи ушли из Египта, но остались на том же уровне, в том же состоянии и ситуации, что и прежде. «Поднять» же означает, что Б-г вознес их выше Египта и всего, что его олицетворяет, в частности выше логических аргументов. Поэтому, несмотря на то, что логика подсказывает, что «народ многочисленнее тебя», тем не менее говорится: «Не бойся их», потому что истина в том, что они как один конь.</a:t>
            </a:r>
          </a:p>
        </p:txBody>
      </p:sp>
      <p:sp>
        <p:nvSpPr>
          <p:cNvPr id="148" name="Google Shape;148;p6"/>
          <p:cNvSpPr txBox="1"/>
          <p:nvPr/>
        </p:nvSpPr>
        <p:spPr>
          <a:xfrm>
            <a:off x="2362771" y="0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силой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8"/>
          <p:cNvSpPr txBox="1"/>
          <p:nvPr/>
        </p:nvSpPr>
        <p:spPr>
          <a:xfrm>
            <a:off x="2286000" y="0"/>
            <a:ext cx="9144000" cy="8685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воспринимать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означает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сражаться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Разумеется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выступить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войну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номенклатурой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физического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оружия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отправить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шпионов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рисковать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проводить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различные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операции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выведать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происходящее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вражеском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оружием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т.п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надлежит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поднял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египетской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тобою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победим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вражеская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армия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колесница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 не следует бояться, Б-г дарует нам победу. Простая человеческая логика также диктует, что победа возможна только когда мы не боимся врага, поскольку страх мешает ведению войны в целом.</a:t>
            </a:r>
          </a:p>
        </p:txBody>
      </p:sp>
      <p:sp>
        <p:nvSpPr>
          <p:cNvPr id="2" name="Google Shape;173;p9">
            <a:extLst>
              <a:ext uri="{FF2B5EF4-FFF2-40B4-BE49-F238E27FC236}">
                <a16:creationId xmlns:a16="http://schemas.microsoft.com/office/drawing/2014/main" id="{10A6A50E-4457-1F50-2FA1-266063535D6E}"/>
              </a:ext>
            </a:extLst>
          </p:cNvPr>
          <p:cNvSpPr txBox="1"/>
          <p:nvPr/>
        </p:nvSpPr>
        <p:spPr>
          <a:xfrm>
            <a:off x="2286000" y="4386745"/>
            <a:ext cx="91440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indent="0">
              <a:buSzPts val="1700"/>
              <a:buFont typeface="Arial"/>
              <a:buNone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Недосказанность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174;p9">
            <a:extLst>
              <a:ext uri="{FF2B5EF4-FFF2-40B4-BE49-F238E27FC236}">
                <a16:creationId xmlns:a16="http://schemas.microsoft.com/office/drawing/2014/main" id="{4B182962-2FFA-C9E2-F7BC-0D8782E81471}"/>
              </a:ext>
            </a:extLst>
          </p:cNvPr>
          <p:cNvSpPr txBox="1"/>
          <p:nvPr/>
        </p:nvSpPr>
        <p:spPr>
          <a:xfrm>
            <a:off x="2286000" y="4698576"/>
            <a:ext cx="9144000" cy="277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определенному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Даяну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несколько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заявил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условие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выхода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войну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бойся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подкрепил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дополнительными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доводами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10"/>
          <p:cNvSpPr txBox="1"/>
          <p:nvPr/>
        </p:nvSpPr>
        <p:spPr>
          <a:xfrm>
            <a:off x="2286000" y="8426"/>
            <a:ext cx="9144000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бояться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многочисленнее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процитировал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вторую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приводится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причина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пояснение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бояться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поднял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египетской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тобою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бояться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бояться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Единственное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логическое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тобою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»!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190;p11">
            <a:extLst>
              <a:ext uri="{FF2B5EF4-FFF2-40B4-BE49-F238E27FC236}">
                <a16:creationId xmlns:a16="http://schemas.microsoft.com/office/drawing/2014/main" id="{01CB40FC-FFAB-0BDF-8AF1-E78187B865A0}"/>
              </a:ext>
            </a:extLst>
          </p:cNvPr>
          <p:cNvSpPr txBox="1"/>
          <p:nvPr/>
        </p:nvSpPr>
        <p:spPr>
          <a:xfrm>
            <a:off x="2286000" y="3575980"/>
            <a:ext cx="91440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Ошибочно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утверждать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требуется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альтернативный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связанный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основан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логике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действительности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наоборот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Подход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рационален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посмотрев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вокруг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завидев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многочисленнее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испытывать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рационального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довода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испытывать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найти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сможешь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возникает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логическое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поднял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египетской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тобою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192;p11">
            <a:extLst>
              <a:ext uri="{FF2B5EF4-FFF2-40B4-BE49-F238E27FC236}">
                <a16:creationId xmlns:a16="http://schemas.microsoft.com/office/drawing/2014/main" id="{A52E378C-7A93-452F-A122-A10DE18E66C7}"/>
              </a:ext>
            </a:extLst>
          </p:cNvPr>
          <p:cNvSpPr txBox="1"/>
          <p:nvPr/>
        </p:nvSpPr>
        <p:spPr>
          <a:xfrm>
            <a:off x="2286000" y="3221964"/>
            <a:ext cx="91440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Вера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единственное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рациональное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объяснение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12"/>
          <p:cNvSpPr txBox="1"/>
          <p:nvPr/>
        </p:nvSpPr>
        <p:spPr>
          <a:xfrm>
            <a:off x="2286000" y="83222"/>
            <a:ext cx="9144000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Предыдущие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творило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божество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чудеса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прийти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испытаниями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знамениями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чудесами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войной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знамения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чудеса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исхода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Египта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Шестидневной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войны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Удивляет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отважился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спросить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бояться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Выступавший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подкрепил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доводы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повествующими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праотцах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Аврааму было сказано: «Не бойся, Аврам» (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Берешит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15:1). Ицхаку было сказано: «Не бойся» (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Берешит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26:24).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Яакову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было сказано: «Не бойся, раб Мой Яаков» (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Ирмияу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46:27). Однако он не объяснил, почему на самом деле не следует бояться более сильного врага.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 в том, что нам нужно чувствовать, что «Г-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Б-г твой, который поднял тебя из земли египетской, с тобою», как продолжает стих: «Ибо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Б-г ваш, Тот, Кто идет с вами, чтобы сражаться за вас против ваших врагов, чтобы спасти вас». Поэтому не нужно бояться никаких угроз и запугиваний со стороны врага.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14"/>
          <p:cNvSpPr txBox="1"/>
          <p:nvPr/>
        </p:nvSpPr>
        <p:spPr>
          <a:xfrm>
            <a:off x="2286000" y="429149"/>
            <a:ext cx="91440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Выступавший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еще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привык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упоминать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Измениться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кардинально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одночасье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невозможно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произнесения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бойся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понимаем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вектор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движения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конечном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итоге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открыто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произнесет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концовку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тобою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15"/>
          <p:cNvSpPr txBox="1"/>
          <p:nvPr/>
        </p:nvSpPr>
        <p:spPr>
          <a:xfrm>
            <a:off x="485289" y="177873"/>
            <a:ext cx="5915511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Б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Благодаря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«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Шма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Исраэль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»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24" name="Google Shape;224;p15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225" name="Google Shape;225;p15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15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Шофтим</a:t>
              </a:r>
              <a:endPara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FC5244AF-6D56-5A35-D824-28642E2B5795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8FC2414A-C798-5FDC-2135-E9BB6DD80A52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2D944A82-BE27-16B6-C1CF-46434AA00301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EEC21501-7351-4D99-E54B-055389FBB638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89927A4A-076A-28B0-423E-91A6C8B28FAA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CE40D0AD-EC80-DC9F-5CA7-C89EC15F3829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E499B6F6-6599-0805-1DB9-4F2ADE6BA50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67403196-E820-3D1E-9DDF-DA2E457B1089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6D6E5946-C308-A579-44B2-F98F3EC33201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/>
              <a:r>
                <a:rPr lang="en-US" dirty="0" err="1">
                  <a:solidFill>
                    <a:schemeClr val="lt1"/>
                  </a:solidFill>
                </a:rPr>
                <a:t>Шофтим</a:t>
              </a:r>
              <a:endParaRPr lang="ru-RU" sz="1400" strike="noStrik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16"/>
          <p:cNvSpPr/>
          <p:nvPr/>
        </p:nvSpPr>
        <p:spPr>
          <a:xfrm rot="10800000" flipH="1">
            <a:off x="2286000" y="1280428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6"/>
          <p:cNvSpPr txBox="1"/>
          <p:nvPr/>
        </p:nvSpPr>
        <p:spPr>
          <a:xfrm>
            <a:off x="2286000" y="555863"/>
            <a:ext cx="4506661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2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6"/>
          <p:cNvSpPr txBox="1"/>
          <p:nvPr/>
        </p:nvSpPr>
        <p:spPr>
          <a:xfrm>
            <a:off x="2216988" y="940573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Дварим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20:2-4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6" name="Google Shape;236;p16"/>
          <p:cNvSpPr txBox="1"/>
          <p:nvPr/>
        </p:nvSpPr>
        <p:spPr>
          <a:xfrm>
            <a:off x="2286000" y="1484448"/>
            <a:ext cx="914400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приблизитесь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сражению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подойдет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священник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Слушай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Сегодня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приближаетесь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сражению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врагов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обмякнут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бойтесь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мечитесь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страшитесь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сражаться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врагов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17"/>
          <p:cNvSpPr txBox="1"/>
          <p:nvPr/>
        </p:nvSpPr>
        <p:spPr>
          <a:xfrm>
            <a:off x="2285028" y="1075354"/>
            <a:ext cx="914400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Отправляясь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войну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приблизитесь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сражению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солдат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сомневаться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достоин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сопровождал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думать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Б-жественное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покровительство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предоставляется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связан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автономная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личность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связанный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причин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бояться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глазах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вражеская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армия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 не будучи уверен, что он сам находится на должном уровне связи с Б-гом, этот солдат вопрошает: как победить? Оттого он и боится.</a:t>
            </a:r>
          </a:p>
        </p:txBody>
      </p:sp>
      <p:sp>
        <p:nvSpPr>
          <p:cNvPr id="245" name="Google Shape;245;p17"/>
          <p:cNvSpPr/>
          <p:nvPr/>
        </p:nvSpPr>
        <p:spPr>
          <a:xfrm rot="10800000" flipH="1">
            <a:off x="2285029" y="511383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7"/>
          <p:cNvSpPr txBox="1">
            <a:spLocks noGrp="1"/>
          </p:cNvSpPr>
          <p:nvPr>
            <p:ph type="title"/>
          </p:nvPr>
        </p:nvSpPr>
        <p:spPr>
          <a:xfrm>
            <a:off x="2285030" y="184521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7"/>
          <p:cNvSpPr txBox="1"/>
          <p:nvPr/>
        </p:nvSpPr>
        <p:spPr>
          <a:xfrm>
            <a:off x="2285029" y="715517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Сомнения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солдат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257;p18">
            <a:extLst>
              <a:ext uri="{FF2B5EF4-FFF2-40B4-BE49-F238E27FC236}">
                <a16:creationId xmlns:a16="http://schemas.microsoft.com/office/drawing/2014/main" id="{1641BAAF-BCDB-C054-EE7A-902A4540B800}"/>
              </a:ext>
            </a:extLst>
          </p:cNvPr>
          <p:cNvSpPr txBox="1"/>
          <p:nvPr/>
        </p:nvSpPr>
        <p:spPr>
          <a:xfrm>
            <a:off x="2285029" y="4241087"/>
            <a:ext cx="91440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Необычное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начало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258;p18">
            <a:extLst>
              <a:ext uri="{FF2B5EF4-FFF2-40B4-BE49-F238E27FC236}">
                <a16:creationId xmlns:a16="http://schemas.microsoft.com/office/drawing/2014/main" id="{AAD51E93-0801-7E11-20A0-DD8E89BB2A87}"/>
              </a:ext>
            </a:extLst>
          </p:cNvPr>
          <p:cNvSpPr txBox="1"/>
          <p:nvPr/>
        </p:nvSpPr>
        <p:spPr>
          <a:xfrm>
            <a:off x="2285029" y="4595089"/>
            <a:ext cx="914400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подойдет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священник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Слушай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!”»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Использование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выражения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Слушай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требует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разъяснения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подобное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выражение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использовалось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обращении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19"/>
          <p:cNvSpPr txBox="1"/>
          <p:nvPr/>
        </p:nvSpPr>
        <p:spPr>
          <a:xfrm>
            <a:off x="2286000" y="269035"/>
            <a:ext cx="9144000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Например, говоря: «Вот слова, которые говорил Моше всему Израилю», Писание продолжает: «Г-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Б-г наш, говорил нам на Хореве, сказав…», без какого-либо введения «Слушай, Израиль». «Слушай, Израиль» используется только в контексте заповедей, как написано: «И ныне, Израиль, слушай законы и положения» и «Слушай, Израиль, законы и положения». Почему же в нашем случае используется выражение «Слушай, Израиль»?</a:t>
            </a: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объясняет, что стих хочет сообщить нам, что «даже если у вас нет заслуг, кроме чтения “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Шма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”, вы достойны спасения».</a:t>
            </a: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274;p20">
            <a:extLst>
              <a:ext uri="{FF2B5EF4-FFF2-40B4-BE49-F238E27FC236}">
                <a16:creationId xmlns:a16="http://schemas.microsoft.com/office/drawing/2014/main" id="{5C03526E-839E-2A12-7A5A-9857F438ABA2}"/>
              </a:ext>
            </a:extLst>
          </p:cNvPr>
          <p:cNvSpPr txBox="1"/>
          <p:nvPr/>
        </p:nvSpPr>
        <p:spPr>
          <a:xfrm>
            <a:off x="2286000" y="3911576"/>
            <a:ext cx="9144000" cy="592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Слушай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резонирует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иллюстрируется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знаменитой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историей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Раяце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Варшаве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грозила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смертельная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опасность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бомбежками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нацистов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присутствующие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начиная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заканчивая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Кипур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придерживался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кричали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вместе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Слушая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»…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кто-то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Исраэль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воскликнут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Исраэль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сначала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276;p20">
            <a:extLst>
              <a:ext uri="{FF2B5EF4-FFF2-40B4-BE49-F238E27FC236}">
                <a16:creationId xmlns:a16="http://schemas.microsoft.com/office/drawing/2014/main" id="{37EBB57F-322D-4227-E352-E28DC156C864}"/>
              </a:ext>
            </a:extLst>
          </p:cNvPr>
          <p:cNvSpPr txBox="1"/>
          <p:nvPr/>
        </p:nvSpPr>
        <p:spPr>
          <a:xfrm>
            <a:off x="2286000" y="3439485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говорят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Слушай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Израиль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1"/>
          <p:cNvSpPr/>
          <p:nvPr/>
        </p:nvSpPr>
        <p:spPr>
          <a:xfrm rot="10800000" flipH="1">
            <a:off x="2286000" y="1183530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1"/>
          <p:cNvSpPr txBox="1"/>
          <p:nvPr/>
        </p:nvSpPr>
        <p:spPr>
          <a:xfrm>
            <a:off x="2286000" y="412686"/>
            <a:ext cx="395061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3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21"/>
          <p:cNvSpPr txBox="1"/>
          <p:nvPr/>
        </p:nvSpPr>
        <p:spPr>
          <a:xfrm>
            <a:off x="2182482" y="821408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Сефер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а-сихот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Раяца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5700-5701 (1940-1941)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гг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6" name="Google Shape;286;p21"/>
          <p:cNvSpPr txBox="1"/>
          <p:nvPr/>
        </p:nvSpPr>
        <p:spPr>
          <a:xfrm>
            <a:off x="2286000" y="1358816"/>
            <a:ext cx="91440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12-ое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тишрея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войны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запечатлелось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памяти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трудных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12-ое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тишрея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12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покинули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найти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укрытие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глубоком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подвале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Минхи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четыре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трясти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сильной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бомбардировки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близлежащих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улиц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покрыло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улицы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высокие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рухнули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похоронив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заживо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внутри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Осознав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опасность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спастись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покинули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укрытие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побежали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искать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убежище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ворот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Зрелище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горящих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улиц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зданий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крики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несчастных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горящих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жертв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напуганных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особенно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пожилых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невозможно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описать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Бомбардировка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усиливалась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мгновеньем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Огненное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обступило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район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облака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дыма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покрыли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заслонив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солнечный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нескольких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бегали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беспомощно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ища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укрытие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бомбардировки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убежищ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собрались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сотни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происхождения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22"/>
          <p:cNvSpPr txBox="1"/>
          <p:nvPr/>
        </p:nvSpPr>
        <p:spPr>
          <a:xfrm>
            <a:off x="2286000" y="422951"/>
            <a:ext cx="91407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бородами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пейсами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выбриты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покрывали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волосы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париками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светские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женщины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по-польски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стояли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надломленные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отчаяния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группа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включала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семью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несколько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десятков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студентов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ешивы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Томхей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Тмимим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читала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псалмы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Внезапно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сильного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взрыва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трясти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бомба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упавшая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поблизости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момент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распространились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вокруг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увидел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смерть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глазами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Сильный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возглас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спонтанно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вырвался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Слушай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уверен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последние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мгновения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произнесение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Исраэль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исходящее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глубины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происхождения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мировоззрения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слышал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прежде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Исраэль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навечно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запечатлелось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памяти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74A18E4D-5F6F-59D9-0C1F-669D915032F8}"/>
              </a:ext>
            </a:extLst>
          </p:cNvPr>
          <p:cNvSpPr txBox="1"/>
          <p:nvPr/>
        </p:nvSpPr>
        <p:spPr>
          <a:xfrm>
            <a:off x="2294628" y="563893"/>
            <a:ext cx="9307902" cy="40076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военное время, помимо Промысла Б-га и Его покровительства на каждом шагу, в те бурные дни мы также видели порывы еврейского сердца, наполненное простой верой. Увидеть, насколько велика и глубока вера в Б-га, укорененная в еврейском сердце, — это то хорошее, что я узнал в плохом. «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Шма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Исраэль», берущее начало в простой вере, открыло передо мной новые источники любви и уважения к евреям, какими бы они ни были. Я убежден — основываясь на фактах, — что сердце еврея восприимчиво к святому и что только в некоторых вопросах евреи проявили слабость. И на тех, кто «пробуждает» — на педагогах и наставниках — лежит обязанность отвратить евреев от их слабости.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24"/>
          <p:cNvSpPr txBox="1"/>
          <p:nvPr/>
        </p:nvSpPr>
        <p:spPr>
          <a:xfrm>
            <a:off x="2285028" y="1365362"/>
            <a:ext cx="91440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Благодаря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отправляясь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войну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одержим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врагами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согласно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буквальному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переводу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ойвейхем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врагами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обмякнут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бойтесь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торопитесь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страшитесь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упомянуты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четыре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призыва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бояться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соответствует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речь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четырех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устрашения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причин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бояться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сражаться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врагов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4" name="Google Shape;314;p24"/>
          <p:cNvSpPr/>
          <p:nvPr/>
        </p:nvSpPr>
        <p:spPr>
          <a:xfrm rot="10800000" flipH="1">
            <a:off x="2285029" y="111523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24"/>
          <p:cNvSpPr txBox="1">
            <a:spLocks noGrp="1"/>
          </p:cNvSpPr>
          <p:nvPr>
            <p:ph type="title"/>
          </p:nvPr>
        </p:nvSpPr>
        <p:spPr>
          <a:xfrm>
            <a:off x="2285030" y="78837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25"/>
          <p:cNvSpPr txBox="1"/>
          <p:nvPr/>
        </p:nvSpPr>
        <p:spPr>
          <a:xfrm>
            <a:off x="2286000" y="1498984"/>
            <a:ext cx="9144000" cy="7108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Пусть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обмякнут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сердца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ваши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бойтесь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мечитесь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страшитесь</a:t>
            </a:r>
            <a:r>
              <a:rPr lang="en-US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четыре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предостережения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соответствуют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четырем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приемам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пользуются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держат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щиты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близко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ударяя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производя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громкий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шум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обратить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смятение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бегство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противостоит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заставляют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топтать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ржать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издавая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звук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топота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копыт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громко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кричат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трубят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инструментов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«Пусть не обмякнут сердца ваши»: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из-за ржания коней; 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«Не бойтесь»: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из-за звука удара щитов; 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«И не мечитесь»: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из-за звуков горнов; 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b="1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«И не страшитесь»: 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из-за шума боевого клича.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4" name="Google Shape;324;p25"/>
          <p:cNvSpPr/>
          <p:nvPr/>
        </p:nvSpPr>
        <p:spPr>
          <a:xfrm rot="10800000" flipH="1">
            <a:off x="2286000" y="1280428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25"/>
          <p:cNvSpPr txBox="1"/>
          <p:nvPr/>
        </p:nvSpPr>
        <p:spPr>
          <a:xfrm>
            <a:off x="2286000" y="550391"/>
            <a:ext cx="3629332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4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25"/>
          <p:cNvSpPr txBox="1"/>
          <p:nvPr/>
        </p:nvSpPr>
        <p:spPr>
          <a:xfrm>
            <a:off x="2286000" y="935111"/>
            <a:ext cx="7743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Дварим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20:3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27"/>
          <p:cNvSpPr txBox="1"/>
          <p:nvPr/>
        </p:nvSpPr>
        <p:spPr>
          <a:xfrm>
            <a:off x="454524" y="140803"/>
            <a:ext cx="7663866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В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Сила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возложения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тфилин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346" name="Google Shape;346;p27"/>
          <p:cNvGrpSpPr/>
          <p:nvPr/>
        </p:nvGrpSpPr>
        <p:grpSpPr>
          <a:xfrm>
            <a:off x="9646231" y="5640682"/>
            <a:ext cx="1762800" cy="486015"/>
            <a:chOff x="9646231" y="5640682"/>
            <a:chExt cx="1762800" cy="486015"/>
          </a:xfrm>
        </p:grpSpPr>
        <p:sp>
          <p:nvSpPr>
            <p:cNvPr id="347" name="Google Shape;347;p27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27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Шофтим</a:t>
              </a:r>
              <a:endPara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A9139ED1-98A8-D30E-F39A-7F7EAE78B6E1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AE88817F-0375-ED66-DD59-7DBD41ADF9F9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951303C7-A0B8-61A2-C7F7-92C90EBBB55F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1339E4B0-703B-22CD-4C18-715936F5FD85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12A7281D-945A-70C3-5239-A20D4D77A92B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1C612F04-6E60-7EE3-91D0-615E7BC6D4DC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D39E27ED-972E-C625-D9D4-3E6E1F4AF22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DE80E5D6-8C99-B097-AF56-73A7E9077AC3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30FD505D-2481-32CE-0F99-D2342F73D223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/>
              <a:r>
                <a:rPr lang="en-US" dirty="0" err="1">
                  <a:solidFill>
                    <a:schemeClr val="lt1"/>
                  </a:solidFill>
                </a:rPr>
                <a:t>Шофтим</a:t>
              </a:r>
              <a:endParaRPr lang="ru-RU" sz="1400" strike="noStrik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28"/>
          <p:cNvSpPr txBox="1"/>
          <p:nvPr/>
        </p:nvSpPr>
        <p:spPr>
          <a:xfrm>
            <a:off x="2286000" y="1658975"/>
            <a:ext cx="9144000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приводит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недавно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обсуждавшейся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комментирует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заслуг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кроме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достойны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Якар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относится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головным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возлагаем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читаем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Головные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вселяют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врагов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увидят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наречено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убоятся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”.</a:t>
            </a: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Мудрецы объясняют, что этот стих относится к головным тфилин. Они были им нужны при выходе на войну, чтобы враги увидели их и убоялись».</a:t>
            </a: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6" name="Google Shape;356;p28"/>
          <p:cNvSpPr/>
          <p:nvPr/>
        </p:nvSpPr>
        <p:spPr>
          <a:xfrm rot="10800000" flipH="1">
            <a:off x="2286000" y="1070499"/>
            <a:ext cx="1034558" cy="12690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28"/>
          <p:cNvSpPr txBox="1">
            <a:spLocks noGrp="1"/>
          </p:cNvSpPr>
          <p:nvPr>
            <p:ph type="title"/>
          </p:nvPr>
        </p:nvSpPr>
        <p:spPr>
          <a:xfrm>
            <a:off x="2286000" y="751087"/>
            <a:ext cx="5045886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marR="6350" lvl="0">
              <a:lnSpc>
                <a:spcPct val="100000"/>
              </a:lnSpc>
              <a:buClr>
                <a:srgbClr val="000000"/>
              </a:buClr>
              <a:buSzPts val="17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59" name="Google Shape;359;p28"/>
          <p:cNvSpPr txBox="1"/>
          <p:nvPr/>
        </p:nvSpPr>
        <p:spPr>
          <a:xfrm>
            <a:off x="2286000" y="1269126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Шма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Google Shape;373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3304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0"/>
          <p:cNvSpPr txBox="1"/>
          <p:nvPr/>
        </p:nvSpPr>
        <p:spPr>
          <a:xfrm>
            <a:off x="2286000" y="1303315"/>
            <a:ext cx="91440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обобщенно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означает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увидели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наречено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стыдиться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идентичности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гордиться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избрал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гордость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заставит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уважать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необходимо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бояться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бесстрашно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тобою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конечном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итоге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нуждаться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войне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осуществится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предсказание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дарую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6" name="Google Shape;376;p30"/>
          <p:cNvSpPr txBox="1"/>
          <p:nvPr/>
        </p:nvSpPr>
        <p:spPr>
          <a:xfrm>
            <a:off x="2286000" y="877879"/>
            <a:ext cx="8205900" cy="29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indent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Еврейская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гордость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p31"/>
          <p:cNvPicPr preferRelativeResize="0"/>
          <p:nvPr/>
        </p:nvPicPr>
        <p:blipFill rotWithShape="1">
          <a:blip r:embed="rId3">
            <a:alphaModFix/>
          </a:blip>
          <a:srcRect t="21769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31"/>
          <p:cNvSpPr txBox="1"/>
          <p:nvPr/>
        </p:nvSpPr>
        <p:spPr>
          <a:xfrm>
            <a:off x="2285030" y="569320"/>
            <a:ext cx="9144000" cy="671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выйдешь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войну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бойся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глазах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становится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истинное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восприятие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солдата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понимает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тобою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Относительно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речи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министра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обороны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командирам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ЦАХАЛа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призывал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бойтесь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спросил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бояться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вражеская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армия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многочисленна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”!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Единственное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рациональное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тобою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”!»</a:t>
            </a: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Отправляясь на войну, солдат может подумать, что, возможно, он не достоин покровительства Б-га, и таким образом бояться, что не преуспеет. Поэтому коэн начинает свое послание войскам словами «Слушай, Израиль», подразумевая, что «даже если у вас нет заслуг, кроме чтения “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Шма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”, вы достойны спасения». Поскольку у всякого еврея есть заслуга чтения «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Шма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он не должен бояться, ибо Б-г идет с ним в бой.</a:t>
            </a:r>
          </a:p>
        </p:txBody>
      </p:sp>
      <p:sp>
        <p:nvSpPr>
          <p:cNvPr id="384" name="Google Shape;384;p31"/>
          <p:cNvSpPr/>
          <p:nvPr/>
        </p:nvSpPr>
        <p:spPr>
          <a:xfrm rot="10800000" flipH="1">
            <a:off x="2285029" y="418210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31"/>
          <p:cNvSpPr txBox="1">
            <a:spLocks noGrp="1"/>
          </p:cNvSpPr>
          <p:nvPr>
            <p:ph type="title"/>
          </p:nvPr>
        </p:nvSpPr>
        <p:spPr>
          <a:xfrm>
            <a:off x="2285030" y="91348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marR="6350" indent="0">
              <a:lnSpc>
                <a:spcPct val="100000"/>
              </a:lnSpc>
              <a:buClr>
                <a:srgbClr val="000000"/>
              </a:buClr>
              <a:buSzPts val="1700"/>
            </a:pPr>
            <a:r>
              <a:rPr lang="en-US" sz="2400" dirty="0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КЛЮЧЕВЫЕ МОМЕНТЫ</a:t>
            </a:r>
            <a:endParaRPr sz="2400" dirty="0">
              <a:solidFill>
                <a:srgbClr val="195E68"/>
              </a:solidFill>
              <a:latin typeface="Arial Black" panose="020B0A04020102020204" pitchFamily="34" charset="0"/>
              <a:cs typeface="Arial"/>
              <a:sym typeface="Arial"/>
            </a:endParaRPr>
          </a:p>
        </p:txBody>
      </p:sp>
      <p:pic>
        <p:nvPicPr>
          <p:cNvPr id="4" name="גרפיקה 3" descr="מפתח עם מילוי מלא">
            <a:extLst>
              <a:ext uri="{FF2B5EF4-FFF2-40B4-BE49-F238E27FC236}">
                <a16:creationId xmlns:a16="http://schemas.microsoft.com/office/drawing/2014/main" id="{2405FAB7-DB43-966F-A7E9-0A03D3C382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345989" y="756159"/>
            <a:ext cx="832022" cy="83202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" name="Google Shape;391;p32"/>
          <p:cNvPicPr preferRelativeResize="0"/>
          <p:nvPr/>
        </p:nvPicPr>
        <p:blipFill rotWithShape="1">
          <a:blip r:embed="rId3">
            <a:alphaModFix/>
          </a:blip>
          <a:srcRect t="21769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32"/>
          <p:cNvSpPr txBox="1"/>
          <p:nvPr/>
        </p:nvSpPr>
        <p:spPr>
          <a:xfrm>
            <a:off x="2285030" y="1669827"/>
            <a:ext cx="91440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Раяц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рассказывает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личную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историю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Второй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Мировой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войне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ужасающих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бомбардировок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общества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кричали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Исраэль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глубины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демонстрирует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глубокую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Автор «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Якар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объясняет, что чтение «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Шма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связана с тфилин, возлагаемыми на голову, о которых сказано: «И увидят все народы земли, что имя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наречено на тебе, и убоятся тебя».</a:t>
            </a:r>
          </a:p>
          <a:p>
            <a:pPr marL="12700" marR="5080" indent="-285750" algn="just">
              <a:lnSpc>
                <a:spcPct val="121500"/>
              </a:lnSpc>
              <a:buSzPts val="1800"/>
              <a:buFont typeface="Arial"/>
              <a:buChar char="•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Еврейская гордость и бесстрашное поведение предотвращают войны и приносят мир на землю.</a:t>
            </a:r>
          </a:p>
        </p:txBody>
      </p:sp>
      <p:sp>
        <p:nvSpPr>
          <p:cNvPr id="393" name="Google Shape;393;p32"/>
          <p:cNvSpPr/>
          <p:nvPr/>
        </p:nvSpPr>
        <p:spPr>
          <a:xfrm rot="10800000" flipH="1">
            <a:off x="2285029" y="1283183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32"/>
          <p:cNvSpPr txBox="1">
            <a:spLocks noGrp="1"/>
          </p:cNvSpPr>
          <p:nvPr>
            <p:ph type="title"/>
          </p:nvPr>
        </p:nvSpPr>
        <p:spPr>
          <a:xfrm>
            <a:off x="2285030" y="956321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marR="6350" indent="0">
              <a:lnSpc>
                <a:spcPct val="100000"/>
              </a:lnSpc>
              <a:buClr>
                <a:srgbClr val="000000"/>
              </a:buClr>
              <a:buSzPts val="1700"/>
            </a:pPr>
            <a:r>
              <a:rPr lang="en-US" sz="2400" dirty="0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КЛЮЧЕВЫЕ МОМЕНТЫ</a:t>
            </a:r>
            <a:endParaRPr sz="2400" dirty="0">
              <a:solidFill>
                <a:srgbClr val="195E68"/>
              </a:solidFill>
              <a:latin typeface="Arial Black" panose="020B0A04020102020204" pitchFamily="34" charset="0"/>
              <a:cs typeface="Arial"/>
              <a:sym typeface="Arial"/>
            </a:endParaRPr>
          </a:p>
        </p:txBody>
      </p:sp>
      <p:pic>
        <p:nvPicPr>
          <p:cNvPr id="2" name="גרפיקה 1" descr="מפתח עם מילוי מלא">
            <a:extLst>
              <a:ext uri="{FF2B5EF4-FFF2-40B4-BE49-F238E27FC236}">
                <a16:creationId xmlns:a16="http://schemas.microsoft.com/office/drawing/2014/main" id="{0A827080-C2B8-A30F-6220-42B17023C1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345989" y="756159"/>
            <a:ext cx="832022" cy="83202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" name="Google Shape;409;p34"/>
          <p:cNvPicPr preferRelativeResize="0"/>
          <p:nvPr/>
        </p:nvPicPr>
        <p:blipFill rotWithShape="1">
          <a:blip r:embed="rId3">
            <a:alphaModFix/>
          </a:blip>
          <a:srcRect t="21769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34"/>
          <p:cNvSpPr txBox="1"/>
          <p:nvPr/>
        </p:nvSpPr>
        <p:spPr>
          <a:xfrm>
            <a:off x="2285030" y="1762990"/>
            <a:ext cx="9144000" cy="316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совершенно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бояться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песня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пустой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лозунг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осознанно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выбранный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помним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чудеса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исхода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Египта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Шестидневной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войны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напоминаем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бояться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врагов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дополнение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естественного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характера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сопровождающимся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решительными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военными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операциями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обычным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шпионажем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читать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Исраэль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возлагать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гордость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уверенность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наведут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врагов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принесут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победу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1" name="Google Shape;411;p34"/>
          <p:cNvSpPr/>
          <p:nvPr/>
        </p:nvSpPr>
        <p:spPr>
          <a:xfrm rot="10800000" flipH="1">
            <a:off x="2285029" y="1479118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34"/>
          <p:cNvSpPr txBox="1">
            <a:spLocks noGrp="1"/>
          </p:cNvSpPr>
          <p:nvPr>
            <p:ph type="title"/>
          </p:nvPr>
        </p:nvSpPr>
        <p:spPr>
          <a:xfrm>
            <a:off x="2285030" y="1152256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marR="6350" indent="0">
              <a:lnSpc>
                <a:spcPct val="100000"/>
              </a:lnSpc>
              <a:buClr>
                <a:srgbClr val="000000"/>
              </a:buClr>
              <a:buSzPts val="1700"/>
            </a:pPr>
            <a:r>
              <a:rPr lang="en-US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Выводы</a:t>
            </a:r>
            <a:endParaRPr sz="2400" dirty="0">
              <a:solidFill>
                <a:srgbClr val="195E68"/>
              </a:solidFill>
              <a:latin typeface="Arial Black" panose="020B0A04020102020204" pitchFamily="34" charset="0"/>
              <a:cs typeface="Arial"/>
              <a:sym typeface="Arial"/>
            </a:endParaRPr>
          </a:p>
        </p:txBody>
      </p:sp>
      <p:pic>
        <p:nvPicPr>
          <p:cNvPr id="2" name="גרפיקה 1" descr="מפתח עם מילוי מלא">
            <a:extLst>
              <a:ext uri="{FF2B5EF4-FFF2-40B4-BE49-F238E27FC236}">
                <a16:creationId xmlns:a16="http://schemas.microsoft.com/office/drawing/2014/main" id="{8BB035A3-B665-1F93-4596-4DC0745609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345989" y="756159"/>
            <a:ext cx="832022" cy="83202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CDE84-E7D9-4D9B-BDDD-4263E2770A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7CDBE9-6643-447E-B1A2-E8F71901A4DE}"/>
              </a:ext>
            </a:extLst>
          </p:cNvPr>
          <p:cNvSpPr txBox="1"/>
          <p:nvPr/>
        </p:nvSpPr>
        <p:spPr>
          <a:xfrm>
            <a:off x="1568450" y="3292475"/>
            <a:ext cx="639445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ru-RU" sz="4000" baseline="30000" dirty="0">
                <a:solidFill>
                  <a:srgbClr val="30BFBF"/>
                </a:solidFill>
                <a:latin typeface="Arial"/>
                <a:cs typeface="Arial"/>
                <a:sym typeface="Arial"/>
              </a:rPr>
              <a:t>В (день), (время), (место)</a:t>
            </a:r>
            <a:endParaRPr lang="en-US" sz="4000" baseline="30000" dirty="0">
              <a:solidFill>
                <a:srgbClr val="30BFB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DFBB00-F370-4C6C-8954-25B6E63C9089}"/>
              </a:ext>
            </a:extLst>
          </p:cNvPr>
          <p:cNvSpPr/>
          <p:nvPr/>
        </p:nvSpPr>
        <p:spPr>
          <a:xfrm>
            <a:off x="8339704" y="788565"/>
            <a:ext cx="3160553" cy="1702965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81D6E-ACA6-4AF6-9570-C54BB5E7812E}"/>
              </a:ext>
            </a:extLst>
          </p:cNvPr>
          <p:cNvSpPr txBox="1"/>
          <p:nvPr/>
        </p:nvSpPr>
        <p:spPr>
          <a:xfrm>
            <a:off x="8339704" y="1014202"/>
            <a:ext cx="31605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rtl="0"/>
            <a:r>
              <a:rPr lang="en-US" b="0" i="0" u="none" strike="noStrike" baseline="30000" dirty="0">
                <a:solidFill>
                  <a:schemeClr val="bg1"/>
                </a:solidFill>
                <a:latin typeface="CeraGR-Medium" panose="00000600000000000000" pitchFamily="50" charset="-95"/>
              </a:rPr>
              <a:t>Book of Deuteronomy / </a:t>
            </a:r>
            <a:r>
              <a:rPr lang="en-US" b="0" i="0" u="none" strike="noStrike" baseline="30000" dirty="0" err="1">
                <a:solidFill>
                  <a:schemeClr val="bg1"/>
                </a:solidFill>
                <a:latin typeface="CeraGR-Medium" panose="00000600000000000000" pitchFamily="50" charset="-95"/>
              </a:rPr>
              <a:t>Devarim</a:t>
            </a:r>
            <a:endParaRPr lang="en-US" b="0" i="0" u="none" strike="noStrike" baseline="30000" dirty="0">
              <a:solidFill>
                <a:schemeClr val="bg1"/>
              </a:solidFill>
              <a:latin typeface="CeraGR-Medium" panose="00000600000000000000" pitchFamily="50" charset="-95"/>
            </a:endParaRPr>
          </a:p>
          <a:p>
            <a:pPr marR="0" algn="ctr" rtl="0"/>
            <a:endParaRPr lang="en-US" i="1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i="1" baseline="30000" dirty="0">
                <a:solidFill>
                  <a:schemeClr val="bg1"/>
                </a:solidFill>
                <a:latin typeface="Lora Bold Italic" pitchFamily="2" charset="0"/>
              </a:rPr>
              <a:t>Dedicated by</a:t>
            </a:r>
            <a:endParaRPr lang="en-US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Marty</a:t>
            </a:r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 &amp; </a:t>
            </a:r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Kate Rifkin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KMR Group Foundation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Vancouver, WA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FA740F43-F816-71B1-C4AD-4EA3ECEBE41E}"/>
              </a:ext>
            </a:extLst>
          </p:cNvPr>
          <p:cNvSpPr/>
          <p:nvPr/>
        </p:nvSpPr>
        <p:spPr>
          <a:xfrm>
            <a:off x="691743" y="571500"/>
            <a:ext cx="10989717" cy="24780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1E8D2AAE-1678-C947-5338-19C84D55CBCD}"/>
              </a:ext>
            </a:extLst>
          </p:cNvPr>
          <p:cNvSpPr/>
          <p:nvPr/>
        </p:nvSpPr>
        <p:spPr>
          <a:xfrm>
            <a:off x="7170105" y="3897650"/>
            <a:ext cx="4263390" cy="28575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946CB32D-0217-A035-A186-0421F8B82F99}"/>
              </a:ext>
            </a:extLst>
          </p:cNvPr>
          <p:cNvSpPr/>
          <p:nvPr/>
        </p:nvSpPr>
        <p:spPr>
          <a:xfrm rot="18894284">
            <a:off x="9269372" y="4643715"/>
            <a:ext cx="3321232" cy="2925288"/>
          </a:xfrm>
          <a:prstGeom prst="rect">
            <a:avLst/>
          </a:prstGeom>
          <a:solidFill>
            <a:srgbClr val="1B969B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10" name="תמונה 9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E40927A0-C0CD-3C87-3FB9-9E60A0C27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859"/>
          <a:stretch/>
        </p:blipFill>
        <p:spPr>
          <a:xfrm>
            <a:off x="6723019" y="4953297"/>
            <a:ext cx="5157562" cy="1175716"/>
          </a:xfrm>
          <a:prstGeom prst="rect">
            <a:avLst/>
          </a:prstGeom>
        </p:spPr>
      </p:pic>
      <p:pic>
        <p:nvPicPr>
          <p:cNvPr id="12" name="תמונה 11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BE603663-3FD2-4D19-80BB-F6C39C5A56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30" t="-5066" b="65345"/>
          <a:stretch/>
        </p:blipFill>
        <p:spPr>
          <a:xfrm>
            <a:off x="10455824" y="4225216"/>
            <a:ext cx="1380689" cy="728081"/>
          </a:xfrm>
          <a:prstGeom prst="rect">
            <a:avLst/>
          </a:prstGeom>
          <a:noFill/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C57FBF79-94F2-E914-DB6E-768A25F027C7}"/>
              </a:ext>
            </a:extLst>
          </p:cNvPr>
          <p:cNvSpPr txBox="1"/>
          <p:nvPr/>
        </p:nvSpPr>
        <p:spPr>
          <a:xfrm>
            <a:off x="787399" y="1333432"/>
            <a:ext cx="841688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НЕТЕРПЕНИЕМ ЖДЕМ ВАС НА СЛЕДУЮЩЕЙ НЕДЕЛЕ!</a:t>
            </a:r>
            <a:endParaRPr lang="he-IL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7A3D153-953A-5F45-A2A8-518222964C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25</a:t>
            </a:fld>
            <a:endParaRPr lang="en-US"/>
          </a:p>
        </p:txBody>
      </p:sp>
      <p:sp>
        <p:nvSpPr>
          <p:cNvPr id="13" name="Google Shape;354;p30">
            <a:extLst>
              <a:ext uri="{FF2B5EF4-FFF2-40B4-BE49-F238E27FC236}">
                <a16:creationId xmlns:a16="http://schemas.microsoft.com/office/drawing/2014/main" id="{7E66228A-1D71-DA4C-B46E-409E6F7FC509}"/>
              </a:ext>
            </a:extLst>
          </p:cNvPr>
          <p:cNvSpPr/>
          <p:nvPr/>
        </p:nvSpPr>
        <p:spPr>
          <a:xfrm>
            <a:off x="787399" y="4418648"/>
            <a:ext cx="3166761" cy="502702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he-IL" sz="1800" dirty="0">
                <a:solidFill>
                  <a:schemeClr val="lt1"/>
                </a:solidFill>
              </a:rPr>
              <a:t>כי תצא</a:t>
            </a:r>
            <a:endParaRPr lang="ru-RU" sz="1800" b="0" i="0" u="none" strike="noStrik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77582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3110</Words>
  <Application>Microsoft Macintosh PowerPoint</Application>
  <PresentationFormat>מסך רחב</PresentationFormat>
  <Paragraphs>134</Paragraphs>
  <Slides>25</Slides>
  <Notes>24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8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25</vt:i4>
      </vt:variant>
    </vt:vector>
  </HeadingPairs>
  <TitlesOfParts>
    <vt:vector size="34" baseType="lpstr">
      <vt:lpstr>Josefin Sans</vt:lpstr>
      <vt:lpstr>Calibri</vt:lpstr>
      <vt:lpstr>Lora Bold Italic</vt:lpstr>
      <vt:lpstr>Arial Black</vt:lpstr>
      <vt:lpstr>CeraGR-Medium</vt:lpstr>
      <vt:lpstr>Arial</vt:lpstr>
      <vt:lpstr>Lora</vt:lpstr>
      <vt:lpstr>Segoe UI Black</vt:lpstr>
      <vt:lpstr>Office Theme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Ребе</vt:lpstr>
      <vt:lpstr>מצגת של PowerPoint‏</vt:lpstr>
      <vt:lpstr>КЛЮЧЕВЫЕ МОМЕНТЫ</vt:lpstr>
      <vt:lpstr>КЛЮЧЕВЫЕ МОМЕНТЫ</vt:lpstr>
      <vt:lpstr>Выводы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Chabad Eugene</dc:creator>
  <cp:lastModifiedBy>חנה וולף</cp:lastModifiedBy>
  <cp:revision>5</cp:revision>
  <dcterms:created xsi:type="dcterms:W3CDTF">2021-05-12T22:42:43Z</dcterms:created>
  <dcterms:modified xsi:type="dcterms:W3CDTF">2025-08-22T00:42:01Z</dcterms:modified>
</cp:coreProperties>
</file>