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2" r:id="rId7"/>
    <p:sldId id="263" r:id="rId8"/>
    <p:sldId id="265" r:id="rId9"/>
    <p:sldId id="268" r:id="rId10"/>
    <p:sldId id="269" r:id="rId11"/>
    <p:sldId id="271" r:id="rId12"/>
    <p:sldId id="272" r:id="rId13"/>
    <p:sldId id="273" r:id="rId14"/>
    <p:sldId id="275" r:id="rId15"/>
    <p:sldId id="277" r:id="rId16"/>
    <p:sldId id="278" r:id="rId17"/>
    <p:sldId id="280" r:id="rId18"/>
    <p:sldId id="281" r:id="rId19"/>
    <p:sldId id="282" r:id="rId20"/>
    <p:sldId id="284" r:id="rId21"/>
    <p:sldId id="286" r:id="rId22"/>
    <p:sldId id="288" r:id="rId23"/>
    <p:sldId id="290" r:id="rId24"/>
    <p:sldId id="292" r:id="rId25"/>
    <p:sldId id="445" r:id="rId26"/>
  </p:sldIdLst>
  <p:sldSz cx="12192000" cy="6858000"/>
  <p:notesSz cx="6858000" cy="9144000"/>
  <p:embeddedFontLst>
    <p:embeddedFont>
      <p:font typeface="Arial Black" panose="020B0604020202020204" pitchFamily="34" charset="0"/>
      <p:bold r:id="rId28"/>
    </p:embeddedFont>
    <p:embeddedFont>
      <p:font typeface="CeraGR-Medium" pitchFamily="2" charset="0"/>
      <p:regular r:id="rId29"/>
    </p:embeddedFont>
    <p:embeddedFont>
      <p:font typeface="Josefin Sans" pitchFamily="2" charset="0"/>
      <p:regular r:id="rId30"/>
      <p:bold r:id="rId31"/>
      <p:italic r:id="rId32"/>
      <p:boldItalic r:id="rId33"/>
    </p:embeddedFont>
    <p:embeddedFont>
      <p:font typeface="Lora" panose="02000503000000020004" pitchFamily="2" charset="0"/>
      <p:regular r:id="rId34"/>
      <p:bold r:id="rId35"/>
      <p:italic r:id="rId36"/>
      <p:boldItalic r:id="rId37"/>
    </p:embeddedFont>
    <p:embeddedFont>
      <p:font typeface="Lora Bold Italic" panose="02000503000000020004" pitchFamily="2" charset="0"/>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iM5Sl5tgHqBYNB7+n7PFDA3Ilcf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93"/>
    <p:restoredTop sz="94694"/>
  </p:normalViewPr>
  <p:slideViewPr>
    <p:cSldViewPr snapToGrid="0">
      <p:cViewPr>
        <p:scale>
          <a:sx n="63" d="100"/>
          <a:sy n="63" d="100"/>
        </p:scale>
        <p:origin x="1744" y="14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56"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20" Type="http://schemas.openxmlformats.org/officeDocument/2006/relationships/slide" Target="slides/slide19.xml"/><Relationship Id="rId5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 name="Google Shape;10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 name="Google Shape;11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 name="Google Shape;12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 name="Google Shape;13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 name="Google Shape;16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6" name="Google Shape;18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1" name="Google Shape;21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2" name="Google Shape;22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0" name="Google Shape;24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1" name="Google Shape;251;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1" name="Google Shape;26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2" name="Google Shape;28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5" name="Google Shape;31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4" name="Google Shape;33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5" name="Google Shape;345;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5" name="Google Shape;355;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4" name="Google Shape;37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6" name="Google Shape;396;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7" name="Google Shape;417;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 name="Google Shape;43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9" name="Google Shape;439;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8" name="Google Shape;45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iw-IL"/>
              <a:t>24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4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8"/>
          <p:cNvSpPr>
            <a:spLocks noGrp="1"/>
          </p:cNvSpPr>
          <p:nvPr>
            <p:ph type="pic" idx="2"/>
          </p:nvPr>
        </p:nvSpPr>
        <p:spPr>
          <a:xfrm>
            <a:off x="5183188" y="987425"/>
            <a:ext cx="6172200" cy="4873625"/>
          </a:xfrm>
          <a:prstGeom prst="rect">
            <a:avLst/>
          </a:prstGeom>
          <a:noFill/>
          <a:ln>
            <a:noFill/>
          </a:ln>
        </p:spPr>
      </p:sp>
      <p:sp>
        <p:nvSpPr>
          <p:cNvPr id="68" name="Google Shape;68;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0" name="Google Shape;90;p1"/>
          <p:cNvPicPr preferRelativeResize="0"/>
          <p:nvPr/>
        </p:nvPicPr>
        <p:blipFill rotWithShape="1">
          <a:blip r:embed="rId4">
            <a:alphaModFix/>
          </a:blip>
          <a:srcRect/>
          <a:stretch/>
        </p:blipFill>
        <p:spPr>
          <a:xfrm>
            <a:off x="399199" y="333633"/>
            <a:ext cx="5696801" cy="3418190"/>
          </a:xfrm>
          <a:prstGeom prst="rect">
            <a:avLst/>
          </a:prstGeom>
          <a:noFill/>
          <a:ln>
            <a:noFill/>
          </a:ln>
        </p:spPr>
      </p:pic>
      <p:sp>
        <p:nvSpPr>
          <p:cNvPr id="91" name="Google Shape;91;p1"/>
          <p:cNvSpPr txBox="1"/>
          <p:nvPr/>
        </p:nvSpPr>
        <p:spPr>
          <a:xfrm>
            <a:off x="424847" y="4342885"/>
            <a:ext cx="5532317" cy="448179"/>
          </a:xfrm>
          <a:prstGeom prst="rect">
            <a:avLst/>
          </a:prstGeom>
          <a:noFill/>
          <a:ln>
            <a:noFill/>
          </a:ln>
        </p:spPr>
        <p:txBody>
          <a:bodyPr spcFirstLastPara="1" wrap="square" lIns="0" tIns="17125" rIns="0" bIns="0" anchor="t" anchorCtr="0">
            <a:spAutoFit/>
          </a:bodyPr>
          <a:lstStyle/>
          <a:p>
            <a:pPr marL="12700">
              <a:buSzPts val="2700"/>
            </a:pPr>
            <a:r>
              <a:rPr lang="ru-RU" sz="2800" kern="1200" dirty="0">
                <a:solidFill>
                  <a:srgbClr val="1B969B"/>
                </a:solidFill>
                <a:latin typeface="Arial Black" panose="020B0A04020102020204" pitchFamily="34" charset="0"/>
              </a:rPr>
              <a:t>Кто получает награду?</a:t>
            </a:r>
          </a:p>
        </p:txBody>
      </p:sp>
      <p:sp>
        <p:nvSpPr>
          <p:cNvPr id="92" name="Google Shape;92;p1"/>
          <p:cNvSpPr txBox="1"/>
          <p:nvPr/>
        </p:nvSpPr>
        <p:spPr>
          <a:xfrm>
            <a:off x="424847" y="5160891"/>
            <a:ext cx="4605491" cy="657867"/>
          </a:xfrm>
          <a:prstGeom prst="rect">
            <a:avLst/>
          </a:prstGeom>
          <a:noFill/>
          <a:ln>
            <a:noFill/>
          </a:ln>
        </p:spPr>
        <p:txBody>
          <a:bodyPr spcFirstLastPara="1" wrap="square" lIns="0" tIns="11425" rIns="0" bIns="0" anchor="t" anchorCtr="0">
            <a:spAutoFit/>
          </a:bodyPr>
          <a:lstStyle/>
          <a:p>
            <a:pPr marL="0" lvl="0" indent="0" algn="just">
              <a:buSzPts val="1400"/>
              <a:buFont typeface="Arial"/>
              <a:buNone/>
            </a:pPr>
            <a:r>
              <a:rPr lang="ru-RU" dirty="0">
                <a:solidFill>
                  <a:schemeClr val="dk1"/>
                </a:solidFill>
                <a:sym typeface="Josefin Sans"/>
              </a:rPr>
              <a:t>ЧЕЛОВЕКА ПОБУДИЛИ СДЕЛАТЬ ДОБРОЕ ДЕЛО. КТО ПОЛУЧАЕТ ЗА ЭТО НАГРАДУ? ТОТ, КТО СПОДВИГ ИЛИ ТОТ, КОГО СПОДВИГЛИ?</a:t>
            </a:r>
            <a:endParaRPr lang="ru-RU" dirty="0">
              <a:solidFill>
                <a:schemeClr val="dk1"/>
              </a:solidFill>
            </a:endParaRPr>
          </a:p>
        </p:txBody>
      </p:sp>
      <p:sp>
        <p:nvSpPr>
          <p:cNvPr id="93" name="Google Shape;93;p1"/>
          <p:cNvSpPr txBox="1"/>
          <p:nvPr/>
        </p:nvSpPr>
        <p:spPr>
          <a:xfrm>
            <a:off x="11180427" y="500471"/>
            <a:ext cx="449317" cy="230832"/>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ru-RU" sz="900" b="0" i="0" u="none" strike="noStrike" cap="none" dirty="0">
                <a:solidFill>
                  <a:schemeClr val="dk1"/>
                </a:solidFill>
                <a:latin typeface="Lora"/>
                <a:ea typeface="Lora"/>
                <a:cs typeface="Lora"/>
                <a:sym typeface="Lora"/>
              </a:rPr>
              <a:t>B”H</a:t>
            </a:r>
            <a:endParaRPr lang="ru-RU" sz="1400" b="0" i="0" u="none" strike="noStrike" cap="none" dirty="0">
              <a:solidFill>
                <a:srgbClr val="000000"/>
              </a:solidFill>
              <a:latin typeface="Arial"/>
              <a:ea typeface="Arial"/>
              <a:cs typeface="Arial"/>
              <a:sym typeface="Arial"/>
            </a:endParaRPr>
          </a:p>
        </p:txBody>
      </p:sp>
      <p:grpSp>
        <p:nvGrpSpPr>
          <p:cNvPr id="94" name="Google Shape;94;p1"/>
          <p:cNvGrpSpPr/>
          <p:nvPr/>
        </p:nvGrpSpPr>
        <p:grpSpPr>
          <a:xfrm>
            <a:off x="9646231" y="5640682"/>
            <a:ext cx="1762800" cy="486015"/>
            <a:chOff x="9646231" y="5640682"/>
            <a:chExt cx="1762800" cy="486015"/>
          </a:xfrm>
        </p:grpSpPr>
        <p:sp>
          <p:nvSpPr>
            <p:cNvPr id="95" name="Google Shape;95;p1"/>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lang="ru-RU" sz="1600" b="0" i="0" u="none" strike="noStrike" cap="none" dirty="0">
                <a:solidFill>
                  <a:schemeClr val="lt1"/>
                </a:solidFill>
                <a:latin typeface="Calibri"/>
                <a:ea typeface="Calibri"/>
                <a:cs typeface="Calibri"/>
                <a:sym typeface="Calibri"/>
              </a:endParaRPr>
            </a:p>
          </p:txBody>
        </p:sp>
        <p:sp>
          <p:nvSpPr>
            <p:cNvPr id="96" name="Google Shape;96;p1"/>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dirty="0">
                  <a:solidFill>
                    <a:schemeClr val="lt1"/>
                  </a:solidFill>
                  <a:latin typeface="Arial"/>
                  <a:ea typeface="Arial"/>
                  <a:cs typeface="Arial"/>
                  <a:sym typeface="Arial"/>
                </a:rPr>
                <a:t>Ки </a:t>
              </a:r>
              <a:r>
                <a:rPr lang="ru-RU" dirty="0" err="1">
                  <a:solidFill>
                    <a:schemeClr val="lt1"/>
                  </a:solidFill>
                </a:rPr>
                <a:t>Теце</a:t>
              </a:r>
              <a:r>
                <a:rPr lang="ru-RU" sz="1400" b="0" i="0" u="none" strike="noStrike" cap="none" dirty="0">
                  <a:solidFill>
                    <a:schemeClr val="lt1"/>
                  </a:solidFill>
                  <a:latin typeface="Arial"/>
                  <a:ea typeface="Arial"/>
                  <a:cs typeface="Arial"/>
                  <a:sym typeface="Arial"/>
                </a:rPr>
                <a:t> </a:t>
              </a:r>
            </a:p>
          </p:txBody>
        </p:sp>
      </p:grpSp>
      <p:grpSp>
        <p:nvGrpSpPr>
          <p:cNvPr id="2" name="קבוצה 1">
            <a:extLst>
              <a:ext uri="{FF2B5EF4-FFF2-40B4-BE49-F238E27FC236}">
                <a16:creationId xmlns:a16="http://schemas.microsoft.com/office/drawing/2014/main" id="{069702D5-FF17-D5CE-0DFA-C952CED9CD53}"/>
              </a:ext>
            </a:extLst>
          </p:cNvPr>
          <p:cNvGrpSpPr/>
          <p:nvPr/>
        </p:nvGrpSpPr>
        <p:grpSpPr>
          <a:xfrm>
            <a:off x="6382011" y="1640909"/>
            <a:ext cx="6440910" cy="5734327"/>
            <a:chOff x="6723019" y="2352675"/>
            <a:chExt cx="5999696" cy="4913200"/>
          </a:xfrm>
        </p:grpSpPr>
        <p:grpSp>
          <p:nvGrpSpPr>
            <p:cNvPr id="3" name="קבוצה 2">
              <a:extLst>
                <a:ext uri="{FF2B5EF4-FFF2-40B4-BE49-F238E27FC236}">
                  <a16:creationId xmlns:a16="http://schemas.microsoft.com/office/drawing/2014/main" id="{AEA757D4-6F61-2D3E-C21F-62FDA0C50389}"/>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871D193F-96EC-E2BE-B49B-8E9FC4D8F79D}"/>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AF98D6B0-B59B-BB53-7E2B-D375F9DF574C}"/>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0DD80E4D-56B8-448B-0205-E52124D91A57}"/>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CFBAF497-1C7B-D806-9DD2-1481327115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grpSp>
          <p:nvGrpSpPr>
            <p:cNvPr id="4" name="Google Shape;90;p1">
              <a:extLst>
                <a:ext uri="{FF2B5EF4-FFF2-40B4-BE49-F238E27FC236}">
                  <a16:creationId xmlns:a16="http://schemas.microsoft.com/office/drawing/2014/main" id="{7CCC19F9-E33A-F9A8-2DA3-472EE956FDF7}"/>
                </a:ext>
              </a:extLst>
            </p:cNvPr>
            <p:cNvGrpSpPr/>
            <p:nvPr/>
          </p:nvGrpSpPr>
          <p:grpSpPr>
            <a:xfrm>
              <a:off x="9703517" y="5794660"/>
              <a:ext cx="1762795" cy="321782"/>
              <a:chOff x="9646231" y="5640683"/>
              <a:chExt cx="1762795" cy="321782"/>
            </a:xfrm>
          </p:grpSpPr>
          <p:sp>
            <p:nvSpPr>
              <p:cNvPr id="5" name="Google Shape;91;p1">
                <a:extLst>
                  <a:ext uri="{FF2B5EF4-FFF2-40B4-BE49-F238E27FC236}">
                    <a16:creationId xmlns:a16="http://schemas.microsoft.com/office/drawing/2014/main" id="{3DFB963F-A566-D4AB-2DE1-08015C3E4EFC}"/>
                  </a:ext>
                </a:extLst>
              </p:cNvPr>
              <p:cNvSpPr/>
              <p:nvPr/>
            </p:nvSpPr>
            <p:spPr>
              <a:xfrm>
                <a:off x="9646231" y="5640683"/>
                <a:ext cx="1762795" cy="321782"/>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sp>
            <p:nvSpPr>
              <p:cNvPr id="6" name="Google Shape;92;p1">
                <a:extLst>
                  <a:ext uri="{FF2B5EF4-FFF2-40B4-BE49-F238E27FC236}">
                    <a16:creationId xmlns:a16="http://schemas.microsoft.com/office/drawing/2014/main" id="{52371DBB-3436-6CCA-9158-0C28DB754AA2}"/>
                  </a:ext>
                </a:extLst>
              </p:cNvPr>
              <p:cNvSpPr txBox="1"/>
              <p:nvPr/>
            </p:nvSpPr>
            <p:spPr>
              <a:xfrm>
                <a:off x="9646231" y="5657750"/>
                <a:ext cx="1762795" cy="263670"/>
              </a:xfrm>
              <a:prstGeom prst="rect">
                <a:avLst/>
              </a:prstGeom>
              <a:noFill/>
              <a:ln>
                <a:noFill/>
              </a:ln>
            </p:spPr>
            <p:txBody>
              <a:bodyPr spcFirstLastPara="1" wrap="square" lIns="91425" tIns="45700" rIns="91425" bIns="45700" anchor="t" anchorCtr="0">
                <a:spAutoFit/>
              </a:bodyPr>
              <a:lstStyle/>
              <a:p>
                <a:pPr algn="ctr"/>
                <a:r>
                  <a:rPr lang="ru-RU" dirty="0">
                    <a:solidFill>
                      <a:schemeClr val="lt1"/>
                    </a:solidFill>
                  </a:rPr>
                  <a:t>Ки </a:t>
                </a:r>
                <a:r>
                  <a:rPr lang="ru-RU" dirty="0" err="1">
                    <a:solidFill>
                      <a:schemeClr val="lt1"/>
                    </a:solidFill>
                  </a:rPr>
                  <a:t>Теце</a:t>
                </a:r>
                <a:endParaRPr lang="ru-RU" dirty="0">
                  <a:solidFill>
                    <a:schemeClr val="lt1"/>
                  </a:solidFill>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3" name="Google Shape;103;p2"/>
          <p:cNvSpPr txBox="1"/>
          <p:nvPr/>
        </p:nvSpPr>
        <p:spPr>
          <a:xfrm>
            <a:off x="262648" y="146311"/>
            <a:ext cx="8646574" cy="1494620"/>
          </a:xfrm>
          <a:prstGeom prst="rect">
            <a:avLst/>
          </a:prstGeom>
          <a:noFill/>
          <a:ln>
            <a:noFill/>
          </a:ln>
        </p:spPr>
        <p:txBody>
          <a:bodyPr spcFirstLastPara="1" wrap="square" lIns="0" tIns="17125" rIns="0" bIns="0" anchor="t" anchorCtr="0">
            <a:spAutoFit/>
          </a:bodyPr>
          <a:lstStyle/>
          <a:p>
            <a:pPr marL="12700" lvl="1">
              <a:buSzPts val="3200"/>
            </a:pPr>
            <a:r>
              <a:rPr lang="ru-RU" sz="4800" b="1" kern="1200" dirty="0">
                <a:solidFill>
                  <a:srgbClr val="1B969B"/>
                </a:solidFill>
                <a:latin typeface="Arial Black" panose="020B0A04020102020204" pitchFamily="34" charset="0"/>
              </a:rPr>
              <a:t>А. Закон о потерянной вещи</a:t>
            </a:r>
          </a:p>
        </p:txBody>
      </p:sp>
      <p:grpSp>
        <p:nvGrpSpPr>
          <p:cNvPr id="104" name="Google Shape;104;p2"/>
          <p:cNvGrpSpPr/>
          <p:nvPr/>
        </p:nvGrpSpPr>
        <p:grpSpPr>
          <a:xfrm>
            <a:off x="9646231" y="5640682"/>
            <a:ext cx="1762800" cy="486015"/>
            <a:chOff x="9646231" y="5640682"/>
            <a:chExt cx="1762800" cy="486015"/>
          </a:xfrm>
        </p:grpSpPr>
        <p:sp>
          <p:nvSpPr>
            <p:cNvPr id="105" name="Google Shape;105;p2"/>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lang="ru-RU" sz="1600" b="0" i="0" u="none" strike="noStrike" cap="none" dirty="0">
                <a:solidFill>
                  <a:schemeClr val="lt1"/>
                </a:solidFill>
                <a:latin typeface="Calibri"/>
                <a:ea typeface="Calibri"/>
                <a:cs typeface="Calibri"/>
                <a:sym typeface="Calibri"/>
              </a:endParaRPr>
            </a:p>
          </p:txBody>
        </p:sp>
        <p:sp>
          <p:nvSpPr>
            <p:cNvPr id="106" name="Google Shape;106;p2"/>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ru-RU" dirty="0">
                  <a:solidFill>
                    <a:schemeClr val="lt1"/>
                  </a:solidFill>
                </a:rPr>
                <a:t>Ки </a:t>
              </a:r>
              <a:r>
                <a:rPr lang="ru-RU" dirty="0" err="1">
                  <a:solidFill>
                    <a:schemeClr val="lt1"/>
                  </a:solidFill>
                </a:rPr>
                <a:t>Теце</a:t>
              </a:r>
              <a:endParaRPr lang="ru-RU" sz="1400" b="0" i="0" u="none" strike="noStrike" cap="none" dirty="0">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A6CC6CE2-E444-ED51-D753-33412C9D5EE6}"/>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084D66A6-7E87-D83A-DA65-D28943259F0D}"/>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F9AC4940-44FB-50AE-BCDF-EB86EB7202C0}"/>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B7EC7F28-ACFD-5D5B-9BD8-CB7DDEDD1C1A}"/>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09330B5C-00D9-FA4B-0975-0647C27A0D9B}"/>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8E2E8C5B-7017-6B67-C9CD-05FCE3824E6A}"/>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9E34B21E-64A9-179E-D47E-08719A3082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AF93D00B-3314-52D1-1EA4-E4CA0807A1D0}"/>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CBB8B698-DEFA-3687-84E6-F9F49809FD8A}"/>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algn="ctr"/>
              <a:r>
                <a:rPr lang="ru-RU" dirty="0">
                  <a:solidFill>
                    <a:schemeClr val="lt1"/>
                  </a:solidFill>
                </a:rPr>
                <a:t>Ки </a:t>
              </a:r>
              <a:r>
                <a:rPr lang="ru-RU" dirty="0" err="1">
                  <a:solidFill>
                    <a:schemeClr val="lt1"/>
                  </a:solidFill>
                </a:rPr>
                <a:t>Теце</a:t>
              </a:r>
              <a:endParaRPr lang="ru-RU" dirty="0">
                <a:solidFill>
                  <a:schemeClr val="lt1"/>
                </a:solidFil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3" name="Google Shape;113;p3"/>
          <p:cNvSpPr txBox="1"/>
          <p:nvPr/>
        </p:nvSpPr>
        <p:spPr>
          <a:xfrm>
            <a:off x="2286000" y="1326009"/>
            <a:ext cx="9144000" cy="4348558"/>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Да не увидишь ты быка брата твоего или овцу его заблудившихся, и да не скроешься ты от них; верни их брату твоему.</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 если не близко к тебе брат твой или не знаешь ты его, то возьми это в дом твой, и пусть будет у тебя, пока не истребует брат твой это, и возвратишь ему.</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 так поступай с ослом его, и так поступай с одеждой его, и так поступай со всякой потерей брата твоего, которую он потерял, а ты нашел. Не можешь ты скрыться.</a:t>
            </a:r>
          </a:p>
        </p:txBody>
      </p:sp>
      <p:sp>
        <p:nvSpPr>
          <p:cNvPr id="114" name="Google Shape;114;p3"/>
          <p:cNvSpPr/>
          <p:nvPr/>
        </p:nvSpPr>
        <p:spPr>
          <a:xfrm rot="10800000" flipH="1">
            <a:off x="2326615"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lang="ru-RU" sz="1200" b="0" i="0" u="none" strike="noStrike" cap="none" dirty="0">
              <a:solidFill>
                <a:schemeClr val="dk1"/>
              </a:solidFill>
              <a:latin typeface="Calibri"/>
              <a:ea typeface="Calibri"/>
              <a:cs typeface="Calibri"/>
              <a:sym typeface="Calibri"/>
            </a:endParaRPr>
          </a:p>
        </p:txBody>
      </p:sp>
      <p:sp>
        <p:nvSpPr>
          <p:cNvPr id="115" name="Google Shape;115;p3"/>
          <p:cNvSpPr txBox="1"/>
          <p:nvPr/>
        </p:nvSpPr>
        <p:spPr>
          <a:xfrm>
            <a:off x="2286000" y="563463"/>
            <a:ext cx="4490336"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a:t>
            </a:r>
            <a:r>
              <a:rPr lang="uk-UA" sz="2400" dirty="0">
                <a:solidFill>
                  <a:srgbClr val="195E68"/>
                </a:solidFill>
                <a:latin typeface="Arial Black" panose="020B0A04020102020204" pitchFamily="34" charset="0"/>
              </a:rPr>
              <a:t> 1</a:t>
            </a:r>
            <a:endParaRPr lang="ru-RU" sz="2400" b="0" i="0" u="none" strike="noStrike" cap="none" dirty="0">
              <a:solidFill>
                <a:schemeClr val="dk1"/>
              </a:solidFill>
              <a:latin typeface="Arial"/>
              <a:ea typeface="Arial"/>
              <a:cs typeface="Arial"/>
              <a:sym typeface="Arial"/>
            </a:endParaRPr>
          </a:p>
        </p:txBody>
      </p:sp>
      <p:sp>
        <p:nvSpPr>
          <p:cNvPr id="117" name="Google Shape;117;p3"/>
          <p:cNvSpPr txBox="1"/>
          <p:nvPr/>
        </p:nvSpPr>
        <p:spPr>
          <a:xfrm>
            <a:off x="2286000" y="948186"/>
            <a:ext cx="7743900" cy="338514"/>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ru-RU" sz="1600" b="1" kern="1200" dirty="0" err="1">
                <a:solidFill>
                  <a:srgbClr val="1A969B"/>
                </a:solidFill>
                <a:latin typeface="Calibri" panose="020F0502020204030204" pitchFamily="34" charset="0"/>
                <a:cs typeface="Calibri" panose="020F0502020204030204" pitchFamily="34" charset="0"/>
              </a:rPr>
              <a:t>Дварим</a:t>
            </a:r>
            <a:r>
              <a:rPr lang="ru-RU" sz="1600" b="1" kern="1200" dirty="0">
                <a:solidFill>
                  <a:srgbClr val="1A969B"/>
                </a:solidFill>
                <a:latin typeface="Calibri" panose="020F0502020204030204" pitchFamily="34" charset="0"/>
                <a:cs typeface="Calibri" panose="020F0502020204030204" pitchFamily="34" charset="0"/>
              </a:rPr>
              <a:t> 22:1-3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24" name="Google Shape;124;p4"/>
          <p:cNvSpPr txBox="1"/>
          <p:nvPr/>
        </p:nvSpPr>
        <p:spPr>
          <a:xfrm>
            <a:off x="2286000" y="1861451"/>
            <a:ext cx="9144000" cy="3165733"/>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Двое держатся за талит, один говорит: “Я нашел его”, и другой говорит: “Я нашел его”. Один говорит: “Он весь [принадлежит] мне”, и другой говорит: “Он весь [принадлежит] мне”. Один должен поклясться, что ему принадлежит не менее половины, и другой должен поклясться, что принадлежит не менее половины, и они делят его [поровну].</a:t>
            </a:r>
          </a:p>
        </p:txBody>
      </p:sp>
      <p:sp>
        <p:nvSpPr>
          <p:cNvPr id="125" name="Google Shape;125;p4"/>
          <p:cNvSpPr/>
          <p:nvPr/>
        </p:nvSpPr>
        <p:spPr>
          <a:xfrm rot="10800000" flipH="1">
            <a:off x="2326615"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lang="ru-RU" sz="1200" b="0" i="0" u="none" strike="noStrike" cap="none" dirty="0">
              <a:solidFill>
                <a:schemeClr val="dk1"/>
              </a:solidFill>
              <a:latin typeface="Calibri"/>
              <a:ea typeface="Calibri"/>
              <a:cs typeface="Calibri"/>
              <a:sym typeface="Calibri"/>
            </a:endParaRPr>
          </a:p>
        </p:txBody>
      </p:sp>
      <p:sp>
        <p:nvSpPr>
          <p:cNvPr id="126" name="Google Shape;126;p4"/>
          <p:cNvSpPr txBox="1"/>
          <p:nvPr/>
        </p:nvSpPr>
        <p:spPr>
          <a:xfrm>
            <a:off x="2286000" y="545338"/>
            <a:ext cx="4024748"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2</a:t>
            </a:r>
            <a:endParaRPr lang="ru-RU" sz="2400" b="0" i="0" u="none" strike="noStrike" cap="none" dirty="0">
              <a:solidFill>
                <a:schemeClr val="dk1"/>
              </a:solidFill>
              <a:latin typeface="Arial"/>
              <a:ea typeface="Arial"/>
              <a:cs typeface="Arial"/>
              <a:sym typeface="Arial"/>
            </a:endParaRPr>
          </a:p>
        </p:txBody>
      </p:sp>
      <p:sp>
        <p:nvSpPr>
          <p:cNvPr id="128" name="Google Shape;128;p4"/>
          <p:cNvSpPr txBox="1"/>
          <p:nvPr/>
        </p:nvSpPr>
        <p:spPr>
          <a:xfrm>
            <a:off x="2286000" y="930059"/>
            <a:ext cx="7743900" cy="338514"/>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ru-RU" sz="1600" b="1" kern="1200" dirty="0">
                <a:solidFill>
                  <a:srgbClr val="1A969B"/>
                </a:solidFill>
                <a:latin typeface="Calibri" panose="020F0502020204030204" pitchFamily="34" charset="0"/>
                <a:cs typeface="Calibri" panose="020F0502020204030204" pitchFamily="34" charset="0"/>
              </a:rPr>
              <a:t>Талмуд, </a:t>
            </a:r>
            <a:r>
              <a:rPr lang="ru-RU" sz="1600" b="1" kern="1200" dirty="0" err="1">
                <a:solidFill>
                  <a:srgbClr val="1A969B"/>
                </a:solidFill>
                <a:latin typeface="Calibri" panose="020F0502020204030204" pitchFamily="34" charset="0"/>
                <a:cs typeface="Calibri" panose="020F0502020204030204" pitchFamily="34" charset="0"/>
              </a:rPr>
              <a:t>Бава</a:t>
            </a:r>
            <a:r>
              <a:rPr lang="ru-RU" sz="1600" b="1" kern="1200" dirty="0">
                <a:solidFill>
                  <a:srgbClr val="1A969B"/>
                </a:solidFill>
                <a:latin typeface="Calibri" panose="020F0502020204030204" pitchFamily="34" charset="0"/>
                <a:cs typeface="Calibri" panose="020F0502020204030204" pitchFamily="34" charset="0"/>
              </a:rPr>
              <a:t> </a:t>
            </a:r>
            <a:r>
              <a:rPr lang="ru-RU" sz="1600" b="1" kern="1200" dirty="0" err="1">
                <a:solidFill>
                  <a:srgbClr val="1A969B"/>
                </a:solidFill>
                <a:latin typeface="Calibri" panose="020F0502020204030204" pitchFamily="34" charset="0"/>
                <a:cs typeface="Calibri" panose="020F0502020204030204" pitchFamily="34" charset="0"/>
              </a:rPr>
              <a:t>Мециа</a:t>
            </a:r>
            <a:r>
              <a:rPr lang="ru-RU" sz="1600" b="1" kern="1200" dirty="0">
                <a:solidFill>
                  <a:srgbClr val="1A969B"/>
                </a:solidFill>
                <a:latin typeface="Calibri" panose="020F0502020204030204" pitchFamily="34" charset="0"/>
                <a:cs typeface="Calibri" panose="020F0502020204030204" pitchFamily="34" charset="0"/>
              </a:rPr>
              <a:t>, 2a</a:t>
            </a:r>
          </a:p>
        </p:txBody>
      </p:sp>
      <p:sp>
        <p:nvSpPr>
          <p:cNvPr id="129" name="Google Shape;129;p4"/>
          <p:cNvSpPr txBox="1"/>
          <p:nvPr/>
        </p:nvSpPr>
        <p:spPr>
          <a:xfrm>
            <a:off x="2286000" y="1416809"/>
            <a:ext cx="8205900" cy="325069"/>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ru-RU" sz="2000" b="1" kern="1200" dirty="0">
                <a:solidFill>
                  <a:srgbClr val="1A969B"/>
                </a:solidFill>
                <a:latin typeface="Calibri" panose="020F0502020204030204" pitchFamily="34" charset="0"/>
                <a:cs typeface="Calibri" panose="020F0502020204030204" pitchFamily="34" charset="0"/>
              </a:rPr>
              <a:t>Спор в суде</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6" name="Google Shape;136;p5"/>
          <p:cNvSpPr txBox="1"/>
          <p:nvPr/>
        </p:nvSpPr>
        <p:spPr>
          <a:xfrm>
            <a:off x="2286000" y="996963"/>
            <a:ext cx="9144000" cy="6319930"/>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[Процедура] судебных клятв такова: [произносящий] клятву держит свиток Торы в руке, стоит и в клятве или заклятии упоминает либо имя Б-га, либо Его эпитет. Например, он может сказать: “Клянусь Г-</a:t>
            </a:r>
            <a:r>
              <a:rPr lang="ru-RU" sz="2100" kern="1200" dirty="0" err="1">
                <a:solidFill>
                  <a:schemeClr val="dk1"/>
                </a:solidFill>
                <a:latin typeface="Calibri" panose="020F0502020204030204" pitchFamily="34" charset="0"/>
                <a:cs typeface="Calibri" panose="020F0502020204030204" pitchFamily="34" charset="0"/>
              </a:rPr>
              <a:t>сподом</a:t>
            </a:r>
            <a:r>
              <a:rPr lang="ru-RU" sz="2100" kern="1200" dirty="0">
                <a:solidFill>
                  <a:schemeClr val="dk1"/>
                </a:solidFill>
                <a:latin typeface="Calibri" panose="020F0502020204030204" pitchFamily="34" charset="0"/>
                <a:cs typeface="Calibri" panose="020F0502020204030204" pitchFamily="34" charset="0"/>
              </a:rPr>
              <a:t>, Б-гом Израиля, что я ничего не должен этому человеку”.</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Как наводят страх на приносящего клятву? Ему говорят:</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“Знай, что весь мир содрогнулся в тот момент, когда Святой, благословен Он, сказал Моше: ‘Не произноси имени Г-</a:t>
            </a:r>
            <a:r>
              <a:rPr lang="ru-RU" sz="2100" kern="1200" dirty="0" err="1">
                <a:solidFill>
                  <a:schemeClr val="dk1"/>
                </a:solidFill>
                <a:latin typeface="Calibri" panose="020F0502020204030204" pitchFamily="34" charset="0"/>
                <a:cs typeface="Calibri" panose="020F0502020204030204" pitchFamily="34" charset="0"/>
              </a:rPr>
              <a:t>спода</a:t>
            </a:r>
            <a:r>
              <a:rPr lang="ru-RU" sz="2100" kern="1200" dirty="0">
                <a:solidFill>
                  <a:schemeClr val="dk1"/>
                </a:solidFill>
                <a:latin typeface="Calibri" panose="020F0502020204030204" pitchFamily="34" charset="0"/>
                <a:cs typeface="Calibri" panose="020F0502020204030204" pitchFamily="34" charset="0"/>
              </a:rPr>
              <a:t>, Б-га твоего, напрасно’” </a:t>
            </a:r>
            <a:r>
              <a:rPr lang="ru-RU" sz="1600" kern="1200" dirty="0">
                <a:solidFill>
                  <a:schemeClr val="dk1"/>
                </a:solidFill>
                <a:latin typeface="Calibri" panose="020F0502020204030204" pitchFamily="34" charset="0"/>
                <a:cs typeface="Calibri" panose="020F0502020204030204" pitchFamily="34" charset="0"/>
              </a:rPr>
              <a:t>(</a:t>
            </a:r>
            <a:r>
              <a:rPr lang="ru-RU" sz="1600" kern="1200" dirty="0" err="1">
                <a:solidFill>
                  <a:schemeClr val="dk1"/>
                </a:solidFill>
                <a:latin typeface="Calibri" panose="020F0502020204030204" pitchFamily="34" charset="0"/>
                <a:cs typeface="Calibri" panose="020F0502020204030204" pitchFamily="34" charset="0"/>
              </a:rPr>
              <a:t>Шмот</a:t>
            </a:r>
            <a:r>
              <a:rPr lang="ru-RU" sz="1600" kern="1200" dirty="0">
                <a:solidFill>
                  <a:schemeClr val="dk1"/>
                </a:solidFill>
                <a:latin typeface="Calibri" panose="020F0502020204030204" pitchFamily="34" charset="0"/>
                <a:cs typeface="Calibri" panose="020F0502020204030204" pitchFamily="34" charset="0"/>
              </a:rPr>
              <a:t>, 20:7).</a:t>
            </a:r>
            <a:endParaRPr lang="he-IL" sz="16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Обо всех грехах в Торе сказано: “Он очистит”, а здесь сказано: “Он не очистит”. За все грехи взыскивают только с самого [человека], тогда как здесь — с него самого и с его семьи, которая может покрывать его.</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“Более того, тем самым он причиняет вред врагам Израиля (эвфемизм для еврейского народа), поскольку все сыны Израиля ответственны друг за друга”.</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А это наводят страх на языке, который человек понимает, чтобы он понимал [серьезность] происходящего и чтобы грешник мог вернуться на правильный путь.</a:t>
            </a: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137" name="Google Shape;137;p5"/>
          <p:cNvSpPr/>
          <p:nvPr/>
        </p:nvSpPr>
        <p:spPr>
          <a:xfrm rot="10800000" flipH="1">
            <a:off x="2286000" y="868052"/>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lang="ru-RU" sz="1200" b="0" i="0" u="none" strike="noStrike" cap="none" dirty="0">
              <a:solidFill>
                <a:schemeClr val="dk1"/>
              </a:solidFill>
              <a:latin typeface="Calibri"/>
              <a:ea typeface="Calibri"/>
              <a:cs typeface="Calibri"/>
              <a:sym typeface="Calibri"/>
            </a:endParaRPr>
          </a:p>
        </p:txBody>
      </p:sp>
      <p:sp>
        <p:nvSpPr>
          <p:cNvPr id="138" name="Google Shape;138;p5"/>
          <p:cNvSpPr txBox="1"/>
          <p:nvPr/>
        </p:nvSpPr>
        <p:spPr>
          <a:xfrm>
            <a:off x="2286000" y="146435"/>
            <a:ext cx="3769375" cy="386624"/>
          </a:xfrm>
          <a:prstGeom prst="rect">
            <a:avLst/>
          </a:prstGeom>
          <a:noFill/>
          <a:ln>
            <a:noFill/>
          </a:ln>
        </p:spPr>
        <p:txBody>
          <a:bodyPr spcFirstLastPara="1" wrap="square" lIns="0" tIns="17125" rIns="0" bIns="0" anchor="ctr" anchorCtr="0">
            <a:spAutoFit/>
          </a:bodyPr>
          <a:lstStyle/>
          <a:p>
            <a:pPr lvl="0">
              <a:buClr>
                <a:srgbClr val="195E68"/>
              </a:buClr>
              <a:buSzPts val="2400"/>
            </a:pPr>
            <a:r>
              <a:rPr lang="ru-RU" sz="2400" dirty="0">
                <a:solidFill>
                  <a:srgbClr val="195E68"/>
                </a:solidFill>
                <a:latin typeface="Arial Black" panose="020B0A04020102020204" pitchFamily="34" charset="0"/>
              </a:rPr>
              <a:t>ПЕРВОИСТОЧНИК 3</a:t>
            </a:r>
            <a:endParaRPr lang="ru-RU" sz="2400" b="0" i="0" u="none" strike="noStrike" cap="none" dirty="0">
              <a:solidFill>
                <a:schemeClr val="dk1"/>
              </a:solidFill>
              <a:latin typeface="Arial"/>
              <a:ea typeface="Arial"/>
              <a:cs typeface="Arial"/>
              <a:sym typeface="Arial"/>
            </a:endParaRPr>
          </a:p>
        </p:txBody>
      </p:sp>
      <p:sp>
        <p:nvSpPr>
          <p:cNvPr id="140" name="Google Shape;140;p5"/>
          <p:cNvSpPr txBox="1"/>
          <p:nvPr/>
        </p:nvSpPr>
        <p:spPr>
          <a:xfrm>
            <a:off x="2286000" y="531159"/>
            <a:ext cx="7743900" cy="338514"/>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ru-RU" sz="1600" b="1" kern="1200" dirty="0">
                <a:solidFill>
                  <a:srgbClr val="1A969B"/>
                </a:solidFill>
                <a:latin typeface="Calibri" panose="020F0502020204030204" pitchFamily="34" charset="0"/>
                <a:cs typeface="Calibri" panose="020F0502020204030204" pitchFamily="34" charset="0"/>
              </a:rPr>
              <a:t>Мишне Тора, Законы о клятвах, глава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p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58" name="Google Shape;158;p7"/>
          <p:cNvSpPr txBox="1"/>
          <p:nvPr/>
        </p:nvSpPr>
        <p:spPr>
          <a:xfrm>
            <a:off x="398792" y="214943"/>
            <a:ext cx="7398322" cy="1494620"/>
          </a:xfrm>
          <a:prstGeom prst="rect">
            <a:avLst/>
          </a:prstGeom>
          <a:noFill/>
          <a:ln>
            <a:noFill/>
          </a:ln>
        </p:spPr>
        <p:txBody>
          <a:bodyPr spcFirstLastPara="1" wrap="square" lIns="0" tIns="17125" rIns="0" bIns="0" anchor="t" anchorCtr="0">
            <a:spAutoFit/>
          </a:bodyPr>
          <a:lstStyle/>
          <a:p>
            <a:pPr marL="12700" lvl="1">
              <a:buSzPts val="3200"/>
            </a:pPr>
            <a:r>
              <a:rPr lang="ru-RU" sz="4800" b="1" kern="1200" dirty="0">
                <a:solidFill>
                  <a:srgbClr val="1B969B"/>
                </a:solidFill>
                <a:latin typeface="Arial Black" panose="020B0A04020102020204" pitchFamily="34" charset="0"/>
              </a:rPr>
              <a:t>Б. “Двое держатся” на духовном уровне </a:t>
            </a:r>
          </a:p>
        </p:txBody>
      </p:sp>
      <p:grpSp>
        <p:nvGrpSpPr>
          <p:cNvPr id="159" name="Google Shape;159;p7"/>
          <p:cNvGrpSpPr/>
          <p:nvPr/>
        </p:nvGrpSpPr>
        <p:grpSpPr>
          <a:xfrm>
            <a:off x="9646231" y="5640682"/>
            <a:ext cx="1762800" cy="486015"/>
            <a:chOff x="9646231" y="5640682"/>
            <a:chExt cx="1762800" cy="486015"/>
          </a:xfrm>
        </p:grpSpPr>
        <p:sp>
          <p:nvSpPr>
            <p:cNvPr id="160" name="Google Shape;160;p7"/>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lang="ru-RU" sz="1600" b="0" i="0" u="none" strike="noStrike" cap="none" dirty="0">
                <a:solidFill>
                  <a:schemeClr val="lt1"/>
                </a:solidFill>
                <a:latin typeface="Calibri"/>
                <a:ea typeface="Calibri"/>
                <a:cs typeface="Calibri"/>
                <a:sym typeface="Calibri"/>
              </a:endParaRPr>
            </a:p>
          </p:txBody>
        </p:sp>
        <p:sp>
          <p:nvSpPr>
            <p:cNvPr id="161" name="Google Shape;161;p7"/>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dirty="0">
                  <a:solidFill>
                    <a:schemeClr val="lt1"/>
                  </a:solidFill>
                  <a:latin typeface="Arial"/>
                  <a:ea typeface="Arial"/>
                  <a:cs typeface="Arial"/>
                  <a:sym typeface="Arial"/>
                </a:rPr>
                <a:t>Ки </a:t>
              </a:r>
              <a:r>
                <a:rPr lang="ru-RU" dirty="0" err="1">
                  <a:solidFill>
                    <a:schemeClr val="lt1"/>
                  </a:solidFill>
                </a:rPr>
                <a:t>Теце</a:t>
              </a:r>
              <a:r>
                <a:rPr lang="ru-RU" sz="1400" b="0" i="0" u="none" strike="noStrike" cap="none" dirty="0">
                  <a:solidFill>
                    <a:schemeClr val="lt1"/>
                  </a:solidFill>
                  <a:latin typeface="Arial"/>
                  <a:ea typeface="Arial"/>
                  <a:cs typeface="Arial"/>
                  <a:sym typeface="Arial"/>
                </a:rPr>
                <a:t> </a:t>
              </a:r>
            </a:p>
          </p:txBody>
        </p:sp>
      </p:grpSp>
      <p:grpSp>
        <p:nvGrpSpPr>
          <p:cNvPr id="2" name="קבוצה 1">
            <a:extLst>
              <a:ext uri="{FF2B5EF4-FFF2-40B4-BE49-F238E27FC236}">
                <a16:creationId xmlns:a16="http://schemas.microsoft.com/office/drawing/2014/main" id="{677936BC-D41A-A567-7562-CB3254EE87A1}"/>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6F407651-8ECD-4D85-7939-B4A7DC2CD8A1}"/>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62B5EB82-AC66-A94A-88CF-F81792C1BD89}"/>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F2FA2E05-6D05-C32E-C350-716D37476282}"/>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1107B5E3-B9C7-F5EC-6D96-5F4FEC412EC7}"/>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A03513E8-E579-C1F8-9BEA-E98EBA33AC03}"/>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1ED11B0E-8FDF-8C74-5F01-714E6E5BED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E08F47FA-0630-8303-0999-00732CFFB64E}"/>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A429A7C4-634B-B754-BE6F-BBED66ADE71F}"/>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algn="ctr"/>
              <a:r>
                <a:rPr lang="ru-RU" dirty="0">
                  <a:solidFill>
                    <a:schemeClr val="lt1"/>
                  </a:solidFill>
                </a:rPr>
                <a:t>Ки </a:t>
              </a:r>
              <a:r>
                <a:rPr lang="ru-RU" dirty="0" err="1">
                  <a:solidFill>
                    <a:schemeClr val="lt1"/>
                  </a:solidFill>
                </a:rPr>
                <a:t>Теце</a:t>
              </a:r>
              <a:endParaRPr lang="ru-RU" dirty="0">
                <a:solidFill>
                  <a:schemeClr val="lt1"/>
                </a:solidFil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8" name="Google Shape;168;p8"/>
          <p:cNvSpPr txBox="1"/>
          <p:nvPr/>
        </p:nvSpPr>
        <p:spPr>
          <a:xfrm>
            <a:off x="2285029" y="2231322"/>
            <a:ext cx="9144000" cy="8291304"/>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Как есть талит и одежда для тела в физическом смысле, так есть и их аналоги в духовной жизни каждого человека. И в частности в вопросах Торы и заповедей, которые мы исполняем, и награда, которую мы за это получаем.</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Мишна рассматривает случай, где два человека “держатся” за некий аспект Торы или заповедей. Таким образом, есть основания утверждать, что заповедь выполняется совместными силами “держащихся”, тогда как каждый из них считает, что заслуга в этом деле принадлежит только ему.</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 Мишна указывает, где спор именно относительно “талита” проявляется в большей степени. Речь идет о Торе и заповедях, а также о награде за них, поскольку они играют ту же духовную роль, аналогичную одежды в физическом смысле.</a:t>
            </a: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169" name="Google Shape;169;p8"/>
          <p:cNvSpPr/>
          <p:nvPr/>
        </p:nvSpPr>
        <p:spPr>
          <a:xfrm rot="10800000" flipH="1">
            <a:off x="2285029" y="590576"/>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r" rtl="1">
              <a:lnSpc>
                <a:spcPct val="100000"/>
              </a:lnSpc>
              <a:spcBef>
                <a:spcPts val="0"/>
              </a:spcBef>
              <a:spcAft>
                <a:spcPts val="0"/>
              </a:spcAft>
              <a:buClr>
                <a:srgbClr val="000000"/>
              </a:buClr>
              <a:buSzPts val="1100"/>
              <a:buFont typeface="Arial"/>
              <a:buNone/>
            </a:pPr>
            <a:endParaRPr lang="ru-RU" sz="1100" b="0" i="0" u="none" strike="noStrike" cap="none" dirty="0">
              <a:solidFill>
                <a:schemeClr val="dk1"/>
              </a:solidFill>
              <a:latin typeface="Calibri"/>
              <a:ea typeface="Calibri"/>
              <a:cs typeface="Calibri"/>
              <a:sym typeface="Calibri"/>
            </a:endParaRPr>
          </a:p>
        </p:txBody>
      </p:sp>
      <p:sp>
        <p:nvSpPr>
          <p:cNvPr id="170" name="Google Shape;170;p8"/>
          <p:cNvSpPr txBox="1">
            <a:spLocks noGrp="1"/>
          </p:cNvSpPr>
          <p:nvPr>
            <p:ph type="title"/>
          </p:nvPr>
        </p:nvSpPr>
        <p:spPr>
          <a:xfrm>
            <a:off x="2285030" y="263714"/>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
        <p:nvSpPr>
          <p:cNvPr id="172" name="Google Shape;172;p8"/>
          <p:cNvSpPr txBox="1"/>
          <p:nvPr/>
        </p:nvSpPr>
        <p:spPr>
          <a:xfrm>
            <a:off x="2285029" y="1805886"/>
            <a:ext cx="9144000" cy="325069"/>
          </a:xfrm>
          <a:prstGeom prst="rect">
            <a:avLst/>
          </a:prstGeom>
          <a:noFill/>
          <a:ln>
            <a:noFill/>
          </a:ln>
        </p:spPr>
        <p:txBody>
          <a:bodyPr spcFirstLastPara="1" wrap="square" lIns="0" tIns="17125" rIns="0" bIns="0" anchor="t" anchorCtr="0">
            <a:spAutoFit/>
          </a:bodyPr>
          <a:lstStyle/>
          <a:p>
            <a:pPr marL="12700" marR="6350" lvl="0">
              <a:buSzPts val="1700"/>
            </a:pPr>
            <a:r>
              <a:rPr lang="ru-RU" sz="2000" b="1" kern="1200" dirty="0">
                <a:solidFill>
                  <a:srgbClr val="1A969B"/>
                </a:solidFill>
                <a:latin typeface="Calibri" panose="020F0502020204030204" pitchFamily="34" charset="0"/>
                <a:cs typeface="Calibri" panose="020F0502020204030204" pitchFamily="34" charset="0"/>
              </a:rPr>
              <a:t>Двое держатся за талит</a:t>
            </a:r>
          </a:p>
        </p:txBody>
      </p:sp>
      <p:sp>
        <p:nvSpPr>
          <p:cNvPr id="173" name="Google Shape;173;p8"/>
          <p:cNvSpPr txBox="1"/>
          <p:nvPr/>
        </p:nvSpPr>
        <p:spPr>
          <a:xfrm>
            <a:off x="2285029" y="841527"/>
            <a:ext cx="9144000" cy="800086"/>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Давайте взглянем на весь этот отрывок через призму процессов, происходящих в душе, еврея.</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1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89" name="Google Shape;189;p10"/>
          <p:cNvSpPr txBox="1"/>
          <p:nvPr/>
        </p:nvSpPr>
        <p:spPr>
          <a:xfrm>
            <a:off x="2286000" y="245556"/>
            <a:ext cx="9144000" cy="12628324"/>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Физические потребности людей можно разбить в общем на две категории: пища и одежда. На это ссылался и Яаков, когда говорил “и давал мне [Б-г] вкушать хлеб и надевать одежду”. Тора также повелевает “любить прозелита, давать ему хлеб и одежду”. </a:t>
            </a:r>
            <a:r>
              <a:rPr lang="ru-RU" sz="2100" kern="1200" dirty="0" err="1">
                <a:solidFill>
                  <a:schemeClr val="dk1"/>
                </a:solidFill>
                <a:latin typeface="Calibri" panose="020F0502020204030204" pitchFamily="34" charset="0"/>
                <a:cs typeface="Calibri" panose="020F0502020204030204" pitchFamily="34" charset="0"/>
              </a:rPr>
              <a:t>Нахманид</a:t>
            </a:r>
            <a:r>
              <a:rPr lang="ru-RU" sz="2100" kern="1200" dirty="0">
                <a:solidFill>
                  <a:schemeClr val="dk1"/>
                </a:solidFill>
                <a:latin typeface="Calibri" panose="020F0502020204030204" pitchFamily="34" charset="0"/>
                <a:cs typeface="Calibri" panose="020F0502020204030204" pitchFamily="34" charset="0"/>
              </a:rPr>
              <a:t> объясняет: “в этом потребности человека”.</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Как физическому телу требуется пища и одежда, то же самое верно и в духовном смысле. Каждому человеку нужна духовная пища и одежда для достижения духовной цельности и духовного восхождения.</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Мы можем понять функцию духовной пищи и одежды, изучив функцию физической пищи и одежды.</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Пища дает нам жизнь и энергию. Пища и питье, которые мы потребляем, становятся частью нашей </a:t>
            </a:r>
            <a:r>
              <a:rPr lang="ru-RU" sz="2100" kern="1200" dirty="0" err="1">
                <a:solidFill>
                  <a:schemeClr val="dk1"/>
                </a:solidFill>
                <a:latin typeface="Calibri" panose="020F0502020204030204" pitchFamily="34" charset="0"/>
                <a:cs typeface="Calibri" panose="020F0502020204030204" pitchFamily="34" charset="0"/>
              </a:rPr>
              <a:t>плоти</a:t>
            </a:r>
            <a:r>
              <a:rPr lang="ru-RU" sz="2100" kern="1200" dirty="0">
                <a:solidFill>
                  <a:schemeClr val="dk1"/>
                </a:solidFill>
                <a:latin typeface="Calibri" panose="020F0502020204030204" pitchFamily="34" charset="0"/>
                <a:cs typeface="Calibri" panose="020F0502020204030204" pitchFamily="34" charset="0"/>
              </a:rPr>
              <a:t> и крови, полностью объединяясь с нами. Одежда, напротив, обволакивает наше тело и защищает его от жары и холода, но остается независимой сущностью и не сливается с нами.</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Различие между Торой и заповедями идет по тем же линиям.</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Когда мы изучаем Тору, мы пытаемся понять предмет до такой степени, чтобы он укоренился в нашем сознании и стал частью нас.</a:t>
            </a:r>
          </a:p>
          <a:p>
            <a:pPr marL="12700" marR="508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191" name="Google Shape;191;p10"/>
          <p:cNvSpPr txBox="1"/>
          <p:nvPr/>
        </p:nvSpPr>
        <p:spPr>
          <a:xfrm>
            <a:off x="2286000" y="0"/>
            <a:ext cx="9144000" cy="325069"/>
          </a:xfrm>
          <a:prstGeom prst="rect">
            <a:avLst/>
          </a:prstGeom>
          <a:noFill/>
          <a:ln>
            <a:noFill/>
          </a:ln>
        </p:spPr>
        <p:txBody>
          <a:bodyPr spcFirstLastPara="1" wrap="square" lIns="0" tIns="17125" rIns="0" bIns="0" anchor="t" anchorCtr="0">
            <a:spAutoFit/>
          </a:bodyPr>
          <a:lstStyle/>
          <a:p>
            <a:pPr marL="12700" marR="6350" lvl="0">
              <a:buSzPts val="1700"/>
            </a:pPr>
            <a:r>
              <a:rPr lang="ru-RU" sz="2000" b="1" kern="1200" dirty="0">
                <a:solidFill>
                  <a:srgbClr val="1A969B"/>
                </a:solidFill>
                <a:latin typeface="Calibri" panose="020F0502020204030204" pitchFamily="34" charset="0"/>
                <a:cs typeface="Calibri" panose="020F0502020204030204" pitchFamily="34" charset="0"/>
              </a:rPr>
              <a:t>Пища и одеяние души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1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14" name="Google Shape;214;p13"/>
          <p:cNvSpPr txBox="1"/>
          <p:nvPr/>
        </p:nvSpPr>
        <p:spPr>
          <a:xfrm>
            <a:off x="2286000" y="1498984"/>
            <a:ext cx="9144000" cy="5531381"/>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Ибо как физический хлеб питает тело, когда он поглощается внутренне, в самой внутренней сущности человека, где он превращается в кровь и плоть его </a:t>
            </a:r>
            <a:r>
              <a:rPr lang="ru-RU" sz="2100" kern="1200" dirty="0" err="1">
                <a:solidFill>
                  <a:schemeClr val="dk1"/>
                </a:solidFill>
                <a:latin typeface="Calibri" panose="020F0502020204030204" pitchFamily="34" charset="0"/>
                <a:cs typeface="Calibri" panose="020F0502020204030204" pitchFamily="34" charset="0"/>
              </a:rPr>
              <a:t>плоти</a:t>
            </a:r>
            <a:r>
              <a:rPr lang="ru-RU" sz="2100" kern="1200" dirty="0">
                <a:solidFill>
                  <a:schemeClr val="dk1"/>
                </a:solidFill>
                <a:latin typeface="Calibri" panose="020F0502020204030204" pitchFamily="34" charset="0"/>
                <a:cs typeface="Calibri" panose="020F0502020204030204" pitchFamily="34" charset="0"/>
              </a:rPr>
              <a:t>, благодаря чему он живет и существует - так же и с познанием Торы и ее постижением душой человека, который изучает ее хорошо, с сосредоточением своего разума, пока Тора не поглотится его разумом и не объединится с ним, и они не станут одним. Это становится пищей для души и ее внутренней жизнью от Дающего жизнь, благословенного Эйн Соф, Который облачен в Свою мудрость и в Свою Тору, которые поглощены в ней.</a:t>
            </a:r>
          </a:p>
        </p:txBody>
      </p:sp>
      <p:sp>
        <p:nvSpPr>
          <p:cNvPr id="215" name="Google Shape;215;p13"/>
          <p:cNvSpPr/>
          <p:nvPr/>
        </p:nvSpPr>
        <p:spPr>
          <a:xfrm rot="10800000" flipH="1">
            <a:off x="2326615"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lang="ru-RU" sz="1200" b="0" i="0" u="none" strike="noStrike" cap="none" dirty="0">
              <a:solidFill>
                <a:schemeClr val="dk1"/>
              </a:solidFill>
              <a:latin typeface="Calibri"/>
              <a:ea typeface="Calibri"/>
              <a:cs typeface="Calibri"/>
              <a:sym typeface="Calibri"/>
            </a:endParaRPr>
          </a:p>
        </p:txBody>
      </p:sp>
      <p:sp>
        <p:nvSpPr>
          <p:cNvPr id="216" name="Google Shape;216;p13"/>
          <p:cNvSpPr txBox="1"/>
          <p:nvPr/>
        </p:nvSpPr>
        <p:spPr>
          <a:xfrm>
            <a:off x="2286000" y="556180"/>
            <a:ext cx="4666872"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4</a:t>
            </a:r>
            <a:endParaRPr lang="ru-RU" sz="2400" b="0" i="0" u="none" strike="noStrike" cap="none" dirty="0">
              <a:solidFill>
                <a:schemeClr val="dk1"/>
              </a:solidFill>
              <a:latin typeface="Arial"/>
              <a:ea typeface="Arial"/>
              <a:cs typeface="Arial"/>
              <a:sym typeface="Arial"/>
            </a:endParaRPr>
          </a:p>
        </p:txBody>
      </p:sp>
      <p:sp>
        <p:nvSpPr>
          <p:cNvPr id="218" name="Google Shape;218;p13"/>
          <p:cNvSpPr txBox="1"/>
          <p:nvPr/>
        </p:nvSpPr>
        <p:spPr>
          <a:xfrm>
            <a:off x="2286000" y="912292"/>
            <a:ext cx="7743900" cy="338514"/>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ru-RU" sz="1600" b="1" kern="1200" dirty="0" err="1">
                <a:solidFill>
                  <a:srgbClr val="1A969B"/>
                </a:solidFill>
                <a:latin typeface="Calibri" panose="020F0502020204030204" pitchFamily="34" charset="0"/>
                <a:cs typeface="Calibri" panose="020F0502020204030204" pitchFamily="34" charset="0"/>
              </a:rPr>
              <a:t>Танья</a:t>
            </a:r>
            <a:r>
              <a:rPr lang="ru-RU" sz="1600" b="1" kern="1200" dirty="0">
                <a:solidFill>
                  <a:srgbClr val="1A969B"/>
                </a:solidFill>
                <a:latin typeface="Calibri" panose="020F0502020204030204" pitchFamily="34" charset="0"/>
                <a:cs typeface="Calibri" panose="020F0502020204030204" pitchFamily="34" charset="0"/>
              </a:rPr>
              <a:t>, Глава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1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5" name="Google Shape;225;p14"/>
          <p:cNvSpPr txBox="1"/>
          <p:nvPr/>
        </p:nvSpPr>
        <p:spPr>
          <a:xfrm>
            <a:off x="2285028" y="1365362"/>
            <a:ext cx="9144000" cy="8685578"/>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В стихе говорится: «Закон Твой — во внутренности моей». Другие стихи и наставления мудрецов сравнивают Тору с водой, вином, молоком, хлебом и мясом.</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Мицвы, напротив, не связывают человека до такой степени. Напротив, наиболее правильный способ исполнения мицвы — это осознание того, что это Б-</a:t>
            </a:r>
            <a:r>
              <a:rPr lang="ru-RU" sz="2100" kern="1200" dirty="0" err="1">
                <a:solidFill>
                  <a:schemeClr val="dk1"/>
                </a:solidFill>
                <a:latin typeface="Calibri" panose="020F0502020204030204" pitchFamily="34" charset="0"/>
                <a:cs typeface="Calibri" panose="020F0502020204030204" pitchFamily="34" charset="0"/>
              </a:rPr>
              <a:t>жье</a:t>
            </a:r>
            <a:r>
              <a:rPr lang="ru-RU" sz="2100" kern="1200" dirty="0">
                <a:solidFill>
                  <a:schemeClr val="dk1"/>
                </a:solidFill>
                <a:latin typeface="Calibri" panose="020F0502020204030204" pitchFamily="34" charset="0"/>
                <a:cs typeface="Calibri" panose="020F0502020204030204" pitchFamily="34" charset="0"/>
              </a:rPr>
              <a:t> повеление, а не то, что мы находим причину, стоящую за ней, неопровержимой.</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Поэтому заповеди называются “одеждой”. Стих в Захарии описывает видение, которое увидел пророк: “</a:t>
            </a:r>
            <a:r>
              <a:rPr lang="ru-RU" sz="2100" kern="1200" dirty="0" err="1">
                <a:solidFill>
                  <a:schemeClr val="dk1"/>
                </a:solidFill>
                <a:latin typeface="Calibri" panose="020F0502020204030204" pitchFamily="34" charset="0"/>
                <a:cs typeface="Calibri" panose="020F0502020204030204" pitchFamily="34" charset="0"/>
              </a:rPr>
              <a:t>Йошуа</a:t>
            </a:r>
            <a:r>
              <a:rPr lang="ru-RU" sz="2100" kern="1200" dirty="0">
                <a:solidFill>
                  <a:schemeClr val="dk1"/>
                </a:solidFill>
                <a:latin typeface="Calibri" panose="020F0502020204030204" pitchFamily="34" charset="0"/>
                <a:cs typeface="Calibri" panose="020F0502020204030204" pitchFamily="34" charset="0"/>
              </a:rPr>
              <a:t> был одет в грязные одежды… Ангел сказал: ‘Снимите с него грязные одежды’. Затем он сказал </a:t>
            </a:r>
            <a:r>
              <a:rPr lang="ru-RU" sz="2100" kern="1200" dirty="0" err="1">
                <a:solidFill>
                  <a:schemeClr val="dk1"/>
                </a:solidFill>
                <a:latin typeface="Calibri" panose="020F0502020204030204" pitchFamily="34" charset="0"/>
                <a:cs typeface="Calibri" panose="020F0502020204030204" pitchFamily="34" charset="0"/>
              </a:rPr>
              <a:t>Йеошуа</a:t>
            </a:r>
            <a:r>
              <a:rPr lang="ru-RU" sz="2100" kern="1200" dirty="0">
                <a:solidFill>
                  <a:schemeClr val="dk1"/>
                </a:solidFill>
                <a:latin typeface="Calibri" panose="020F0502020204030204" pitchFamily="34" charset="0"/>
                <a:cs typeface="Calibri" panose="020F0502020204030204" pitchFamily="34" charset="0"/>
              </a:rPr>
              <a:t>: ‘Смотри, Я снял с тебя твой грех, и одену тебя в красивые одежды’”. </a:t>
            </a:r>
            <a:r>
              <a:rPr lang="ru-RU" sz="2100" kern="1200" dirty="0" err="1">
                <a:solidFill>
                  <a:schemeClr val="dk1"/>
                </a:solidFill>
                <a:latin typeface="Calibri" panose="020F0502020204030204" pitchFamily="34" charset="0"/>
                <a:cs typeface="Calibri" panose="020F0502020204030204" pitchFamily="34" charset="0"/>
              </a:rPr>
              <a:t>Раши</a:t>
            </a:r>
            <a:r>
              <a:rPr lang="ru-RU" sz="2100" kern="1200" dirty="0">
                <a:solidFill>
                  <a:schemeClr val="dk1"/>
                </a:solidFill>
                <a:latin typeface="Calibri" panose="020F0502020204030204" pitchFamily="34" charset="0"/>
                <a:cs typeface="Calibri" panose="020F0502020204030204" pitchFamily="34" charset="0"/>
              </a:rPr>
              <a:t> объясняет: “грех сравнивается с грязными одеждами, а заслуги сравниваются с прекрасными белыми одеждами”.</a:t>
            </a:r>
          </a:p>
          <a:p>
            <a:pPr marL="12700" marR="508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226" name="Google Shape;226;p14"/>
          <p:cNvSpPr/>
          <p:nvPr/>
        </p:nvSpPr>
        <p:spPr>
          <a:xfrm rot="10800000" flipH="1">
            <a:off x="2285029" y="1115232"/>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lang="ru-RU" sz="1100" b="0" i="0" u="none" strike="noStrike" cap="none" dirty="0">
              <a:solidFill>
                <a:schemeClr val="dk1"/>
              </a:solidFill>
              <a:latin typeface="Calibri"/>
              <a:ea typeface="Calibri"/>
              <a:cs typeface="Calibri"/>
              <a:sym typeface="Calibri"/>
            </a:endParaRPr>
          </a:p>
        </p:txBody>
      </p:sp>
      <p:sp>
        <p:nvSpPr>
          <p:cNvPr id="227" name="Google Shape;227;p14"/>
          <p:cNvSpPr txBox="1">
            <a:spLocks noGrp="1"/>
          </p:cNvSpPr>
          <p:nvPr>
            <p:ph type="title"/>
          </p:nvPr>
        </p:nvSpPr>
        <p:spPr>
          <a:xfrm>
            <a:off x="2285030" y="788370"/>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1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43" name="Google Shape;243;p16"/>
          <p:cNvSpPr txBox="1"/>
          <p:nvPr/>
        </p:nvSpPr>
        <p:spPr>
          <a:xfrm>
            <a:off x="2286000" y="1498984"/>
            <a:ext cx="9144000" cy="1194361"/>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a:t>
            </a:r>
            <a:r>
              <a:rPr lang="ru-RU" sz="2100" kern="1200" dirty="0" err="1">
                <a:solidFill>
                  <a:schemeClr val="dk1"/>
                </a:solidFill>
                <a:latin typeface="Calibri" panose="020F0502020204030204" pitchFamily="34" charset="0"/>
                <a:cs typeface="Calibri" panose="020F0502020204030204" pitchFamily="34" charset="0"/>
              </a:rPr>
              <a:t>Йеошуа</a:t>
            </a:r>
            <a:r>
              <a:rPr lang="ru-RU" sz="2100" kern="1200" dirty="0">
                <a:solidFill>
                  <a:schemeClr val="dk1"/>
                </a:solidFill>
                <a:latin typeface="Calibri" panose="020F0502020204030204" pitchFamily="34" charset="0"/>
                <a:cs typeface="Calibri" panose="020F0502020204030204" pitchFamily="34" charset="0"/>
              </a:rPr>
              <a:t> был одет в грязные одежды… Ангел сказал: ‘Снимите с него грязные одежды’”.</a:t>
            </a: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244" name="Google Shape;244;p16"/>
          <p:cNvSpPr/>
          <p:nvPr/>
        </p:nvSpPr>
        <p:spPr>
          <a:xfrm rot="10800000" flipH="1">
            <a:off x="2286000"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lang="ru-RU" sz="1200" b="0" i="0" u="none" strike="noStrike" cap="none" dirty="0">
              <a:solidFill>
                <a:schemeClr val="dk1"/>
              </a:solidFill>
              <a:latin typeface="Calibri"/>
              <a:ea typeface="Calibri"/>
              <a:cs typeface="Calibri"/>
              <a:sym typeface="Calibri"/>
            </a:endParaRPr>
          </a:p>
        </p:txBody>
      </p:sp>
      <p:sp>
        <p:nvSpPr>
          <p:cNvPr id="245" name="Google Shape;245;p16"/>
          <p:cNvSpPr txBox="1"/>
          <p:nvPr/>
        </p:nvSpPr>
        <p:spPr>
          <a:xfrm>
            <a:off x="2286000" y="583071"/>
            <a:ext cx="3818375"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5</a:t>
            </a:r>
            <a:endParaRPr lang="ru-RU" sz="2400" b="0" i="0" u="none" strike="noStrike" cap="none" dirty="0">
              <a:solidFill>
                <a:schemeClr val="dk1"/>
              </a:solidFill>
              <a:latin typeface="Arial"/>
              <a:ea typeface="Arial"/>
              <a:cs typeface="Arial"/>
              <a:sym typeface="Arial"/>
            </a:endParaRPr>
          </a:p>
        </p:txBody>
      </p:sp>
      <p:sp>
        <p:nvSpPr>
          <p:cNvPr id="247" name="Google Shape;247;p16"/>
          <p:cNvSpPr txBox="1"/>
          <p:nvPr/>
        </p:nvSpPr>
        <p:spPr>
          <a:xfrm>
            <a:off x="2286000" y="912292"/>
            <a:ext cx="7743900" cy="338514"/>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ru-RU" sz="1600" b="1" kern="1200" dirty="0" err="1">
                <a:solidFill>
                  <a:srgbClr val="1A969B"/>
                </a:solidFill>
                <a:latin typeface="Calibri" panose="020F0502020204030204" pitchFamily="34" charset="0"/>
                <a:cs typeface="Calibri" panose="020F0502020204030204" pitchFamily="34" charset="0"/>
              </a:rPr>
              <a:t>Зхарья</a:t>
            </a:r>
            <a:r>
              <a:rPr lang="ru-RU" sz="1600" b="1" kern="1200" dirty="0">
                <a:solidFill>
                  <a:srgbClr val="1A969B"/>
                </a:solidFill>
                <a:latin typeface="Calibri" panose="020F0502020204030204" pitchFamily="34" charset="0"/>
                <a:cs typeface="Calibri" panose="020F0502020204030204" pitchFamily="34" charset="0"/>
              </a:rPr>
              <a:t> 3:3-4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1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54" name="Google Shape;254;p17"/>
          <p:cNvSpPr txBox="1"/>
          <p:nvPr/>
        </p:nvSpPr>
        <p:spPr>
          <a:xfrm>
            <a:off x="429810" y="177873"/>
            <a:ext cx="7113596" cy="2233283"/>
          </a:xfrm>
          <a:prstGeom prst="rect">
            <a:avLst/>
          </a:prstGeom>
          <a:noFill/>
          <a:ln>
            <a:noFill/>
          </a:ln>
        </p:spPr>
        <p:txBody>
          <a:bodyPr spcFirstLastPara="1" wrap="square" lIns="0" tIns="17125" rIns="0" bIns="0" anchor="t" anchorCtr="0">
            <a:spAutoFit/>
          </a:bodyPr>
          <a:lstStyle/>
          <a:p>
            <a:pPr marL="12700" lvl="1">
              <a:buSzPts val="3200"/>
            </a:pPr>
            <a:r>
              <a:rPr lang="ru-RU" sz="4800" b="1" kern="1200" dirty="0">
                <a:solidFill>
                  <a:srgbClr val="1B969B"/>
                </a:solidFill>
                <a:latin typeface="Arial Black" panose="020B0A04020102020204" pitchFamily="34" charset="0"/>
              </a:rPr>
              <a:t>В. “Каждый говорит, что это полностью мое”</a:t>
            </a:r>
          </a:p>
        </p:txBody>
      </p:sp>
      <p:grpSp>
        <p:nvGrpSpPr>
          <p:cNvPr id="255" name="Google Shape;255;p17"/>
          <p:cNvGrpSpPr/>
          <p:nvPr/>
        </p:nvGrpSpPr>
        <p:grpSpPr>
          <a:xfrm>
            <a:off x="9646231" y="5640682"/>
            <a:ext cx="1762800" cy="486015"/>
            <a:chOff x="9646231" y="5640682"/>
            <a:chExt cx="1762800" cy="486015"/>
          </a:xfrm>
        </p:grpSpPr>
        <p:sp>
          <p:nvSpPr>
            <p:cNvPr id="256" name="Google Shape;256;p17"/>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lang="ru-RU" sz="1600" b="0" i="0" u="none" strike="noStrike" cap="none" dirty="0">
                <a:solidFill>
                  <a:schemeClr val="lt1"/>
                </a:solidFill>
                <a:latin typeface="Calibri"/>
                <a:ea typeface="Calibri"/>
                <a:cs typeface="Calibri"/>
                <a:sym typeface="Calibri"/>
              </a:endParaRPr>
            </a:p>
          </p:txBody>
        </p:sp>
        <p:sp>
          <p:nvSpPr>
            <p:cNvPr id="257" name="Google Shape;257;p17"/>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dirty="0">
                  <a:solidFill>
                    <a:schemeClr val="lt1"/>
                  </a:solidFill>
                  <a:latin typeface="Arial"/>
                  <a:ea typeface="Arial"/>
                  <a:cs typeface="Arial"/>
                  <a:sym typeface="Arial"/>
                </a:rPr>
                <a:t>Ки </a:t>
              </a:r>
              <a:r>
                <a:rPr lang="ru-RU" sz="1400" b="0" i="0" u="none" strike="noStrike" cap="none" dirty="0" err="1">
                  <a:solidFill>
                    <a:schemeClr val="lt1"/>
                  </a:solidFill>
                  <a:latin typeface="Arial"/>
                  <a:ea typeface="Arial"/>
                  <a:cs typeface="Arial"/>
                  <a:sym typeface="Arial"/>
                </a:rPr>
                <a:t>теце</a:t>
              </a:r>
              <a:endParaRPr lang="ru-RU" sz="1400" b="0" i="0" u="none" strike="noStrike" cap="none" dirty="0">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79405F79-3DA3-1183-2B08-A0129B28220D}"/>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3526AC6C-953D-3BA8-E9C8-1F3EC6DF9E06}"/>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325298E6-A37C-0863-98FA-EC44FA937495}"/>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43177238-5391-3C27-7D84-8E1270182CBC}"/>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34B0C1AD-8D5D-C0BD-C793-C78498F37982}"/>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E8F11C66-E58A-DB6D-D567-F5A48ED8C296}"/>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0004CDA4-7C62-CD35-9356-D407F97E29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FB475393-5E2E-AD8B-B6FC-943C9047B5B4}"/>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E7D6C2AC-5B19-F634-B353-3276F96F90B3}"/>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algn="ctr"/>
              <a:r>
                <a:rPr lang="ru-RU" dirty="0">
                  <a:solidFill>
                    <a:schemeClr val="lt1"/>
                  </a:solidFill>
                </a:rPr>
                <a:t>Ки </a:t>
              </a:r>
              <a:r>
                <a:rPr lang="ru-RU" dirty="0" err="1">
                  <a:solidFill>
                    <a:schemeClr val="lt1"/>
                  </a:solidFill>
                </a:rPr>
                <a:t>Теце</a:t>
              </a:r>
              <a:endParaRPr lang="ru-RU" dirty="0">
                <a:solidFill>
                  <a:schemeClr val="lt1"/>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1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64" name="Google Shape;264;p18"/>
          <p:cNvSpPr txBox="1"/>
          <p:nvPr/>
        </p:nvSpPr>
        <p:spPr>
          <a:xfrm>
            <a:off x="2286000" y="2624804"/>
            <a:ext cx="9144000" cy="7502754"/>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Природа всех людей дика и необузданна. Это верно для всех, даже для тех, кто по природе прилежен в учебе и обладает утонченными чертами характера. Стих говорит обо всех людях: “человек рождается как дикий осел”, и мудрецы говорят, что только благодаря нашим учителям, которые направляют нас по правильному пути, мы удостаиваемся Грядущего мира.</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Даже после того, как человек был обучен и воспитан в Торе и заповедях, мудрецы все еще советуют нам: “Изгони себя в место Торы… чтобы твои товарищи помогли тебе сохранить ее, и не полагайся на свое понимание”. Маймонид пишет: “Природа людей - находиться под влиянием в своих мнениях и действиях со стороны своих друзей и товарищей”.</a:t>
            </a: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265" name="Google Shape;265;p18"/>
          <p:cNvSpPr/>
          <p:nvPr/>
        </p:nvSpPr>
        <p:spPr>
          <a:xfrm rot="10800000" flipH="1">
            <a:off x="2286000" y="575586"/>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lang="ru-RU" sz="1100" b="0" i="0" u="none" strike="noStrike" cap="none" dirty="0">
              <a:solidFill>
                <a:schemeClr val="dk1"/>
              </a:solidFill>
              <a:latin typeface="Calibri"/>
              <a:ea typeface="Calibri"/>
              <a:cs typeface="Calibri"/>
              <a:sym typeface="Calibri"/>
            </a:endParaRPr>
          </a:p>
        </p:txBody>
      </p:sp>
      <p:sp>
        <p:nvSpPr>
          <p:cNvPr id="266" name="Google Shape;266;p18"/>
          <p:cNvSpPr txBox="1">
            <a:spLocks noGrp="1"/>
          </p:cNvSpPr>
          <p:nvPr>
            <p:ph type="title"/>
          </p:nvPr>
        </p:nvSpPr>
        <p:spPr>
          <a:xfrm>
            <a:off x="2286000" y="248724"/>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
        <p:nvSpPr>
          <p:cNvPr id="268" name="Google Shape;268;p18"/>
          <p:cNvSpPr txBox="1"/>
          <p:nvPr/>
        </p:nvSpPr>
        <p:spPr>
          <a:xfrm>
            <a:off x="2286000" y="2199368"/>
            <a:ext cx="9144000" cy="325069"/>
          </a:xfrm>
          <a:prstGeom prst="rect">
            <a:avLst/>
          </a:prstGeom>
          <a:noFill/>
          <a:ln>
            <a:noFill/>
          </a:ln>
        </p:spPr>
        <p:txBody>
          <a:bodyPr spcFirstLastPara="1" wrap="square" lIns="0" tIns="17125" rIns="0" bIns="0" anchor="t" anchorCtr="0">
            <a:spAutoFit/>
          </a:bodyPr>
          <a:lstStyle/>
          <a:p>
            <a:pPr marL="12700" marR="6350" lvl="0">
              <a:buSzPts val="1700"/>
            </a:pPr>
            <a:r>
              <a:rPr lang="ru-RU" sz="2000" b="1" kern="1200" dirty="0">
                <a:solidFill>
                  <a:srgbClr val="1A969B"/>
                </a:solidFill>
                <a:latin typeface="Calibri" panose="020F0502020204030204" pitchFamily="34" charset="0"/>
                <a:cs typeface="Calibri" panose="020F0502020204030204" pitchFamily="34" charset="0"/>
              </a:rPr>
              <a:t>Люди находятся под влиянием своего окружения</a:t>
            </a:r>
          </a:p>
        </p:txBody>
      </p:sp>
      <p:sp>
        <p:nvSpPr>
          <p:cNvPr id="269" name="Google Shape;269;p18"/>
          <p:cNvSpPr txBox="1"/>
          <p:nvPr/>
        </p:nvSpPr>
        <p:spPr>
          <a:xfrm>
            <a:off x="2286000" y="853802"/>
            <a:ext cx="9144000" cy="1194361"/>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Мишна подробно описывает высказанные аргументы:</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«Один говорит: „Я нашёл это“, а другой говорит: „Я нашёл это“. Один говорит: „Это всё моё“, а другой говорит: „Это всё моё“».</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4" name="Google Shape;284;p2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85" name="Google Shape;285;p20"/>
          <p:cNvSpPr txBox="1"/>
          <p:nvPr/>
        </p:nvSpPr>
        <p:spPr>
          <a:xfrm>
            <a:off x="2342944" y="1498984"/>
            <a:ext cx="9144000" cy="1982910"/>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Природа человека - находиться под влиянием в своих мнениях и действиях со стороны своих друзей и товарищей, и следовать обычаям своей общины. Поэтому мы должны общаться с праведными и всегда сидеть среди мудрых, чтобы учиться от их деяний. Мы должны дистанцироваться от нечестивых, которые ходят во тьме, чтобы не учиться от их действий.</a:t>
            </a:r>
          </a:p>
        </p:txBody>
      </p:sp>
      <p:sp>
        <p:nvSpPr>
          <p:cNvPr id="286" name="Google Shape;286;p20"/>
          <p:cNvSpPr/>
          <p:nvPr/>
        </p:nvSpPr>
        <p:spPr>
          <a:xfrm rot="10800000" flipH="1">
            <a:off x="2326615"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lang="ru-RU" sz="1200" b="0" i="0" u="none" strike="noStrike" cap="none" dirty="0">
              <a:solidFill>
                <a:schemeClr val="dk1"/>
              </a:solidFill>
              <a:latin typeface="Calibri"/>
              <a:ea typeface="Calibri"/>
              <a:cs typeface="Calibri"/>
              <a:sym typeface="Calibri"/>
            </a:endParaRPr>
          </a:p>
        </p:txBody>
      </p:sp>
      <p:sp>
        <p:nvSpPr>
          <p:cNvPr id="287" name="Google Shape;287;p20"/>
          <p:cNvSpPr txBox="1"/>
          <p:nvPr/>
        </p:nvSpPr>
        <p:spPr>
          <a:xfrm>
            <a:off x="2326615" y="584254"/>
            <a:ext cx="3567123"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6</a:t>
            </a:r>
            <a:endParaRPr lang="ru-RU" sz="2400" b="0" i="0" u="none" strike="noStrike" cap="none" dirty="0">
              <a:solidFill>
                <a:schemeClr val="dk1"/>
              </a:solidFill>
              <a:latin typeface="Arial"/>
              <a:ea typeface="Arial"/>
              <a:cs typeface="Arial"/>
              <a:sym typeface="Arial"/>
            </a:endParaRPr>
          </a:p>
        </p:txBody>
      </p:sp>
      <p:sp>
        <p:nvSpPr>
          <p:cNvPr id="289" name="Google Shape;289;p20"/>
          <p:cNvSpPr txBox="1"/>
          <p:nvPr/>
        </p:nvSpPr>
        <p:spPr>
          <a:xfrm>
            <a:off x="2224050" y="971020"/>
            <a:ext cx="7743900" cy="338514"/>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ru-RU" sz="1600" b="1" kern="1200" dirty="0">
                <a:solidFill>
                  <a:srgbClr val="1A969B"/>
                </a:solidFill>
                <a:latin typeface="Calibri" panose="020F0502020204030204" pitchFamily="34" charset="0"/>
                <a:cs typeface="Calibri" panose="020F0502020204030204" pitchFamily="34" charset="0"/>
              </a:rPr>
              <a:t>Мишне Тора, Законы личностного развития</a:t>
            </a:r>
          </a:p>
        </p:txBody>
      </p:sp>
      <p:sp>
        <p:nvSpPr>
          <p:cNvPr id="2" name="Google Shape;296;p21">
            <a:extLst>
              <a:ext uri="{FF2B5EF4-FFF2-40B4-BE49-F238E27FC236}">
                <a16:creationId xmlns:a16="http://schemas.microsoft.com/office/drawing/2014/main" id="{58A36BEB-99B5-D87B-019A-5B4C987E44DB}"/>
              </a:ext>
            </a:extLst>
          </p:cNvPr>
          <p:cNvSpPr txBox="1"/>
          <p:nvPr/>
        </p:nvSpPr>
        <p:spPr>
          <a:xfrm>
            <a:off x="2342944" y="4558182"/>
            <a:ext cx="5385000" cy="405812"/>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Человек по природе социальное существо.</a:t>
            </a:r>
          </a:p>
        </p:txBody>
      </p:sp>
      <p:sp>
        <p:nvSpPr>
          <p:cNvPr id="3" name="Google Shape;297;p21">
            <a:extLst>
              <a:ext uri="{FF2B5EF4-FFF2-40B4-BE49-F238E27FC236}">
                <a16:creationId xmlns:a16="http://schemas.microsoft.com/office/drawing/2014/main" id="{F0445DDE-3611-59AB-62E2-2473AA5DEA81}"/>
              </a:ext>
            </a:extLst>
          </p:cNvPr>
          <p:cNvSpPr/>
          <p:nvPr/>
        </p:nvSpPr>
        <p:spPr>
          <a:xfrm rot="10800000" flipH="1">
            <a:off x="2326615" y="4339626"/>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lang="ru-RU" sz="1200" b="0" i="0" u="none" strike="noStrike" cap="none" dirty="0">
              <a:solidFill>
                <a:schemeClr val="dk1"/>
              </a:solidFill>
              <a:latin typeface="Calibri"/>
              <a:ea typeface="Calibri"/>
              <a:cs typeface="Calibri"/>
              <a:sym typeface="Calibri"/>
            </a:endParaRPr>
          </a:p>
        </p:txBody>
      </p:sp>
      <p:sp>
        <p:nvSpPr>
          <p:cNvPr id="4" name="Google Shape;298;p21">
            <a:extLst>
              <a:ext uri="{FF2B5EF4-FFF2-40B4-BE49-F238E27FC236}">
                <a16:creationId xmlns:a16="http://schemas.microsoft.com/office/drawing/2014/main" id="{878A1677-9C74-3D0B-1C18-6A295949C5C7}"/>
              </a:ext>
            </a:extLst>
          </p:cNvPr>
          <p:cNvSpPr txBox="1"/>
          <p:nvPr/>
        </p:nvSpPr>
        <p:spPr>
          <a:xfrm>
            <a:off x="2326615" y="3581338"/>
            <a:ext cx="4197316"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7</a:t>
            </a:r>
            <a:endParaRPr lang="ru-RU" sz="2400" b="0" i="0" u="none" strike="noStrike" cap="none" dirty="0">
              <a:solidFill>
                <a:schemeClr val="dk1"/>
              </a:solidFill>
              <a:latin typeface="Arial"/>
              <a:ea typeface="Arial"/>
              <a:cs typeface="Arial"/>
              <a:sym typeface="Arial"/>
            </a:endParaRPr>
          </a:p>
        </p:txBody>
      </p:sp>
      <p:sp>
        <p:nvSpPr>
          <p:cNvPr id="5" name="Google Shape;300;p21">
            <a:extLst>
              <a:ext uri="{FF2B5EF4-FFF2-40B4-BE49-F238E27FC236}">
                <a16:creationId xmlns:a16="http://schemas.microsoft.com/office/drawing/2014/main" id="{9CDA6A74-F8C8-2A03-7923-38DFE8CAB5B0}"/>
              </a:ext>
            </a:extLst>
          </p:cNvPr>
          <p:cNvSpPr txBox="1"/>
          <p:nvPr/>
        </p:nvSpPr>
        <p:spPr>
          <a:xfrm>
            <a:off x="2224050" y="3967962"/>
            <a:ext cx="7743900" cy="338514"/>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ru-RU" sz="1600" b="1" kern="1200" dirty="0">
                <a:solidFill>
                  <a:srgbClr val="1A969B"/>
                </a:solidFill>
                <a:latin typeface="Calibri" panose="020F0502020204030204" pitchFamily="34" charset="0"/>
                <a:cs typeface="Calibri" panose="020F0502020204030204" pitchFamily="34" charset="0"/>
              </a:rPr>
              <a:t>Путеводитель растерянных, 2:40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p2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07" name="Google Shape;307;p22"/>
          <p:cNvSpPr txBox="1"/>
          <p:nvPr/>
        </p:nvSpPr>
        <p:spPr>
          <a:xfrm>
            <a:off x="2285029" y="1156496"/>
            <a:ext cx="9144000" cy="5531381"/>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Вот почему двое держат одежду: и актер, и человек, который его обучил или направил, каждый претендует: “это полностью мое”.</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Это верно на общем уровне, что всегда есть два человека с претензией на заслугу. Очень часто это также верно и относительно конкретного действия: Когда человек изучает Тору или соблюдает заповедь, потому что был вдохновлен кем-то другим совершить это конкретное действие. В этом случае претензия второй стороны “это полностью мое” даже сильнее, чем претензия человека, который обучал актера в юности.</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 этом случае вдохновение или руководство, предоставленное, было прямой и непосредственной причиной положительного действия.</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Обе стороны утверждают: “это полностью мое”. Человек, который совершил заповедь, утверждает, что он праведен в этом отношении и не нуждался в руководителе. Он утверждает, что естественно склонен к этой заповеди сам по себе.</a:t>
            </a:r>
          </a:p>
        </p:txBody>
      </p:sp>
      <p:sp>
        <p:nvSpPr>
          <p:cNvPr id="308" name="Google Shape;308;p22"/>
          <p:cNvSpPr/>
          <p:nvPr/>
        </p:nvSpPr>
        <p:spPr>
          <a:xfrm rot="10800000" flipH="1">
            <a:off x="2285029" y="509751"/>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lang="ru-RU" sz="1100" b="0" i="0" u="none" strike="noStrike" cap="none" dirty="0">
              <a:solidFill>
                <a:schemeClr val="dk1"/>
              </a:solidFill>
              <a:latin typeface="Calibri"/>
              <a:ea typeface="Calibri"/>
              <a:cs typeface="Calibri"/>
              <a:sym typeface="Calibri"/>
            </a:endParaRPr>
          </a:p>
        </p:txBody>
      </p:sp>
      <p:sp>
        <p:nvSpPr>
          <p:cNvPr id="309" name="Google Shape;309;p22"/>
          <p:cNvSpPr txBox="1">
            <a:spLocks noGrp="1"/>
          </p:cNvSpPr>
          <p:nvPr>
            <p:ph type="title"/>
          </p:nvPr>
        </p:nvSpPr>
        <p:spPr>
          <a:xfrm>
            <a:off x="2285030" y="182889"/>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
        <p:nvSpPr>
          <p:cNvPr id="311" name="Google Shape;311;p22"/>
          <p:cNvSpPr txBox="1"/>
          <p:nvPr/>
        </p:nvSpPr>
        <p:spPr>
          <a:xfrm>
            <a:off x="2285029" y="731060"/>
            <a:ext cx="9144000" cy="325069"/>
          </a:xfrm>
          <a:prstGeom prst="rect">
            <a:avLst/>
          </a:prstGeom>
          <a:noFill/>
          <a:ln>
            <a:noFill/>
          </a:ln>
        </p:spPr>
        <p:txBody>
          <a:bodyPr spcFirstLastPara="1" wrap="square" lIns="0" tIns="17125" rIns="0" bIns="0" anchor="t" anchorCtr="0">
            <a:spAutoFit/>
          </a:bodyPr>
          <a:lstStyle/>
          <a:p>
            <a:pPr marL="12700" marR="6350" lvl="0">
              <a:buSzPts val="1700"/>
            </a:pPr>
            <a:r>
              <a:rPr lang="ru-RU" sz="2000" b="1" kern="1200" dirty="0">
                <a:solidFill>
                  <a:srgbClr val="1A969B"/>
                </a:solidFill>
                <a:latin typeface="Calibri" panose="020F0502020204030204" pitchFamily="34" charset="0"/>
                <a:cs typeface="Calibri" panose="020F0502020204030204" pitchFamily="34" charset="0"/>
              </a:rPr>
              <a:t>Критическая роль учителя</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Google Shape;317;p2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 name="Google Shape;307;p22">
            <a:extLst>
              <a:ext uri="{FF2B5EF4-FFF2-40B4-BE49-F238E27FC236}">
                <a16:creationId xmlns:a16="http://schemas.microsoft.com/office/drawing/2014/main" id="{AB86AC6A-41A8-D01A-F16F-8D6B64EB86EA}"/>
              </a:ext>
            </a:extLst>
          </p:cNvPr>
          <p:cNvSpPr txBox="1"/>
          <p:nvPr/>
        </p:nvSpPr>
        <p:spPr>
          <a:xfrm>
            <a:off x="2285029" y="495006"/>
            <a:ext cx="9144000" cy="2771459"/>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Руководитель также утверждает, что заслуживает полной заслуги. Он утверждает, что без его руководства или своевременного упрека этот человек не совершил бы заповедь, а вместо этого сосредоточился бы исключительно на своих физических потребностях.</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Даже если человек по своей природе трудолюбив, он все равно естественным образом ставит свое тело выше души и предпочитает материальную выгоду заповедям...</a:t>
            </a:r>
          </a:p>
        </p:txBody>
      </p:sp>
      <p:sp>
        <p:nvSpPr>
          <p:cNvPr id="3" name="Google Shape;326;p24">
            <a:extLst>
              <a:ext uri="{FF2B5EF4-FFF2-40B4-BE49-F238E27FC236}">
                <a16:creationId xmlns:a16="http://schemas.microsoft.com/office/drawing/2014/main" id="{0F34A80F-F6C5-763E-7A9C-299F644A9E7B}"/>
              </a:ext>
            </a:extLst>
          </p:cNvPr>
          <p:cNvSpPr txBox="1"/>
          <p:nvPr/>
        </p:nvSpPr>
        <p:spPr>
          <a:xfrm>
            <a:off x="2286000" y="3691901"/>
            <a:ext cx="9144000" cy="2377184"/>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Мудрецы учат: “человек должен всегда жить в городе своего учителя. Пока </a:t>
            </a:r>
            <a:r>
              <a:rPr lang="ru-RU" sz="2100" kern="1200" dirty="0" err="1">
                <a:solidFill>
                  <a:schemeClr val="dk1"/>
                </a:solidFill>
                <a:latin typeface="Calibri" panose="020F0502020204030204" pitchFamily="34" charset="0"/>
                <a:cs typeface="Calibri" panose="020F0502020204030204" pitchFamily="34" charset="0"/>
              </a:rPr>
              <a:t>Шими</a:t>
            </a:r>
            <a:r>
              <a:rPr lang="ru-RU" sz="2100" kern="1200" dirty="0">
                <a:solidFill>
                  <a:schemeClr val="dk1"/>
                </a:solidFill>
                <a:latin typeface="Calibri" panose="020F0502020204030204" pitchFamily="34" charset="0"/>
                <a:cs typeface="Calibri" panose="020F0502020204030204" pitchFamily="34" charset="0"/>
              </a:rPr>
              <a:t> бен Гера был жив, царь Шломо не женился на дочери фараона - даже несмотря на то, что Шломо был величайшим человеком на земле”.</a:t>
            </a:r>
          </a:p>
        </p:txBody>
      </p:sp>
      <p:sp>
        <p:nvSpPr>
          <p:cNvPr id="4" name="Google Shape;328;p24">
            <a:extLst>
              <a:ext uri="{FF2B5EF4-FFF2-40B4-BE49-F238E27FC236}">
                <a16:creationId xmlns:a16="http://schemas.microsoft.com/office/drawing/2014/main" id="{E70CA66B-217D-F9CD-B67D-FD79F46A7D78}"/>
              </a:ext>
            </a:extLst>
          </p:cNvPr>
          <p:cNvSpPr txBox="1"/>
          <p:nvPr/>
        </p:nvSpPr>
        <p:spPr>
          <a:xfrm>
            <a:off x="2286000" y="3266465"/>
            <a:ext cx="9144000" cy="325069"/>
          </a:xfrm>
          <a:prstGeom prst="rect">
            <a:avLst/>
          </a:prstGeom>
          <a:noFill/>
          <a:ln>
            <a:noFill/>
          </a:ln>
        </p:spPr>
        <p:txBody>
          <a:bodyPr spcFirstLastPara="1" wrap="square" lIns="0" tIns="17125" rIns="0" bIns="0" anchor="t" anchorCtr="0">
            <a:spAutoFit/>
          </a:bodyPr>
          <a:lstStyle/>
          <a:p>
            <a:pPr marL="12700" marR="6350" lvl="0">
              <a:buSzPts val="1700"/>
            </a:pPr>
            <a:r>
              <a:rPr lang="ru-RU" sz="2000" b="1" kern="1200" dirty="0">
                <a:solidFill>
                  <a:srgbClr val="1A969B"/>
                </a:solidFill>
                <a:latin typeface="Calibri" panose="020F0502020204030204" pitchFamily="34" charset="0"/>
                <a:cs typeface="Calibri" panose="020F0502020204030204" pitchFamily="34" charset="0"/>
              </a:rPr>
              <a:t>Жизнь рядом с учителем</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2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37" name="Google Shape;337;p25"/>
          <p:cNvSpPr txBox="1"/>
          <p:nvPr/>
        </p:nvSpPr>
        <p:spPr>
          <a:xfrm>
            <a:off x="2286000" y="1498984"/>
            <a:ext cx="9144000" cy="3954283"/>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Рабби </a:t>
            </a:r>
            <a:r>
              <a:rPr lang="ru-RU" sz="2100" kern="1200" dirty="0" err="1">
                <a:solidFill>
                  <a:schemeClr val="dk1"/>
                </a:solidFill>
                <a:latin typeface="Calibri" panose="020F0502020204030204" pitchFamily="34" charset="0"/>
                <a:cs typeface="Calibri" panose="020F0502020204030204" pitchFamily="34" charset="0"/>
              </a:rPr>
              <a:t>Хия</a:t>
            </a:r>
            <a:r>
              <a:rPr lang="ru-RU" sz="2100" kern="1200" dirty="0">
                <a:solidFill>
                  <a:schemeClr val="dk1"/>
                </a:solidFill>
                <a:latin typeface="Calibri" panose="020F0502020204030204" pitchFamily="34" charset="0"/>
                <a:cs typeface="Calibri" panose="020F0502020204030204" pitchFamily="34" charset="0"/>
              </a:rPr>
              <a:t> бар Ами сказал от имени </a:t>
            </a:r>
            <a:r>
              <a:rPr lang="ru-RU" sz="2100" kern="1200" dirty="0" err="1">
                <a:solidFill>
                  <a:schemeClr val="dk1"/>
                </a:solidFill>
                <a:latin typeface="Calibri" panose="020F0502020204030204" pitchFamily="34" charset="0"/>
                <a:cs typeface="Calibri" panose="020F0502020204030204" pitchFamily="34" charset="0"/>
              </a:rPr>
              <a:t>Улы</a:t>
            </a:r>
            <a:r>
              <a:rPr lang="ru-RU" sz="2100" kern="1200" dirty="0">
                <a:solidFill>
                  <a:schemeClr val="dk1"/>
                </a:solidFill>
                <a:latin typeface="Calibri" panose="020F0502020204030204" pitchFamily="34" charset="0"/>
                <a:cs typeface="Calibri" panose="020F0502020204030204" pitchFamily="34" charset="0"/>
              </a:rPr>
              <a:t>: Человек должен всегда жить в месте своего учителя, чтобы он избегал грехов. Ибо мы находим, что пока </a:t>
            </a:r>
            <a:r>
              <a:rPr lang="ru-RU" sz="2100" kern="1200" dirty="0" err="1">
                <a:solidFill>
                  <a:schemeClr val="dk1"/>
                </a:solidFill>
                <a:latin typeface="Calibri" panose="020F0502020204030204" pitchFamily="34" charset="0"/>
                <a:cs typeface="Calibri" panose="020F0502020204030204" pitchFamily="34" charset="0"/>
              </a:rPr>
              <a:t>Шими</a:t>
            </a:r>
            <a:r>
              <a:rPr lang="ru-RU" sz="2100" kern="1200" dirty="0">
                <a:solidFill>
                  <a:schemeClr val="dk1"/>
                </a:solidFill>
                <a:latin typeface="Calibri" panose="020F0502020204030204" pitchFamily="34" charset="0"/>
                <a:cs typeface="Calibri" panose="020F0502020204030204" pitchFamily="34" charset="0"/>
              </a:rPr>
              <a:t> бен Гера (который, согласно традиции, был великим ученым и учителем Шломо; см. Гитин 59а) был жив, Шломо не женился на дочери фараона, поскольку только после смерти </a:t>
            </a:r>
            <a:r>
              <a:rPr lang="ru-RU" sz="2100" kern="1200" dirty="0" err="1">
                <a:solidFill>
                  <a:schemeClr val="dk1"/>
                </a:solidFill>
                <a:latin typeface="Calibri" panose="020F0502020204030204" pitchFamily="34" charset="0"/>
                <a:cs typeface="Calibri" panose="020F0502020204030204" pitchFamily="34" charset="0"/>
              </a:rPr>
              <a:t>Шими</a:t>
            </a:r>
            <a:r>
              <a:rPr lang="ru-RU" sz="2100" kern="1200" dirty="0">
                <a:solidFill>
                  <a:schemeClr val="dk1"/>
                </a:solidFill>
                <a:latin typeface="Calibri" panose="020F0502020204030204" pitchFamily="34" charset="0"/>
                <a:cs typeface="Calibri" panose="020F0502020204030204" pitchFamily="34" charset="0"/>
              </a:rPr>
              <a:t> (1 Царей 2:27) Тора рассказывает о браке Шломо с дочерью фараона (начало главы 3).</a:t>
            </a:r>
          </a:p>
        </p:txBody>
      </p:sp>
      <p:sp>
        <p:nvSpPr>
          <p:cNvPr id="338" name="Google Shape;338;p25"/>
          <p:cNvSpPr/>
          <p:nvPr/>
        </p:nvSpPr>
        <p:spPr>
          <a:xfrm rot="10800000" flipH="1">
            <a:off x="2286000"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lang="ru-RU" sz="1200" b="0" i="0" u="none" strike="noStrike" cap="none" dirty="0">
              <a:solidFill>
                <a:schemeClr val="dk1"/>
              </a:solidFill>
              <a:latin typeface="Calibri"/>
              <a:ea typeface="Calibri"/>
              <a:cs typeface="Calibri"/>
              <a:sym typeface="Calibri"/>
            </a:endParaRPr>
          </a:p>
        </p:txBody>
      </p:sp>
      <p:sp>
        <p:nvSpPr>
          <p:cNvPr id="339" name="Google Shape;339;p25"/>
          <p:cNvSpPr txBox="1"/>
          <p:nvPr/>
        </p:nvSpPr>
        <p:spPr>
          <a:xfrm>
            <a:off x="2286000" y="608541"/>
            <a:ext cx="3678334"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8</a:t>
            </a:r>
            <a:endParaRPr lang="ru-RU" sz="2400" b="0" i="0" u="none" strike="noStrike" cap="none" dirty="0">
              <a:solidFill>
                <a:schemeClr val="dk1"/>
              </a:solidFill>
              <a:latin typeface="Arial"/>
              <a:ea typeface="Arial"/>
              <a:cs typeface="Arial"/>
              <a:sym typeface="Arial"/>
            </a:endParaRPr>
          </a:p>
        </p:txBody>
      </p:sp>
      <p:sp>
        <p:nvSpPr>
          <p:cNvPr id="341" name="Google Shape;341;p25"/>
          <p:cNvSpPr txBox="1"/>
          <p:nvPr/>
        </p:nvSpPr>
        <p:spPr>
          <a:xfrm>
            <a:off x="2286000" y="954854"/>
            <a:ext cx="7743900" cy="338514"/>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ru-RU" sz="1600" b="1" kern="1200" dirty="0">
                <a:solidFill>
                  <a:srgbClr val="1A969B"/>
                </a:solidFill>
                <a:latin typeface="Calibri" panose="020F0502020204030204" pitchFamily="34" charset="0"/>
                <a:cs typeface="Calibri" panose="020F0502020204030204" pitchFamily="34" charset="0"/>
              </a:rPr>
              <a:t>Талмуд, </a:t>
            </a:r>
            <a:r>
              <a:rPr lang="ru-RU" sz="1600" b="1" kern="1200" dirty="0" err="1">
                <a:solidFill>
                  <a:srgbClr val="1A969B"/>
                </a:solidFill>
                <a:latin typeface="Calibri" panose="020F0502020204030204" pitchFamily="34" charset="0"/>
                <a:cs typeface="Calibri" panose="020F0502020204030204" pitchFamily="34" charset="0"/>
              </a:rPr>
              <a:t>Брахот</a:t>
            </a:r>
            <a:r>
              <a:rPr lang="ru-RU" sz="1600" b="1" kern="1200" dirty="0">
                <a:solidFill>
                  <a:srgbClr val="1A969B"/>
                </a:solidFill>
                <a:latin typeface="Calibri" panose="020F0502020204030204" pitchFamily="34" charset="0"/>
                <a:cs typeface="Calibri" panose="020F0502020204030204" pitchFamily="34" charset="0"/>
              </a:rPr>
              <a:t> 8a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pic>
        <p:nvPicPr>
          <p:cNvPr id="347" name="Google Shape;347;p2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48" name="Google Shape;348;p26"/>
          <p:cNvSpPr txBox="1"/>
          <p:nvPr/>
        </p:nvSpPr>
        <p:spPr>
          <a:xfrm>
            <a:off x="343312" y="165516"/>
            <a:ext cx="6724753" cy="2233283"/>
          </a:xfrm>
          <a:prstGeom prst="rect">
            <a:avLst/>
          </a:prstGeom>
          <a:noFill/>
          <a:ln>
            <a:noFill/>
          </a:ln>
        </p:spPr>
        <p:txBody>
          <a:bodyPr spcFirstLastPara="1" wrap="square" lIns="0" tIns="17125" rIns="0" bIns="0" anchor="t" anchorCtr="0">
            <a:spAutoFit/>
          </a:bodyPr>
          <a:lstStyle/>
          <a:p>
            <a:pPr marL="12700" lvl="1">
              <a:buSzPts val="3200"/>
            </a:pPr>
            <a:r>
              <a:rPr lang="ru-RU" sz="4800" b="1" kern="1200" dirty="0">
                <a:solidFill>
                  <a:srgbClr val="1B969B"/>
                </a:solidFill>
                <a:latin typeface="Arial Black" panose="020B0A04020102020204" pitchFamily="34" charset="0"/>
              </a:rPr>
              <a:t>Г. Оба должны поклясться - и разделить</a:t>
            </a:r>
          </a:p>
        </p:txBody>
      </p:sp>
      <p:grpSp>
        <p:nvGrpSpPr>
          <p:cNvPr id="349" name="Google Shape;349;p26"/>
          <p:cNvGrpSpPr/>
          <p:nvPr/>
        </p:nvGrpSpPr>
        <p:grpSpPr>
          <a:xfrm>
            <a:off x="9646231" y="5640682"/>
            <a:ext cx="1762800" cy="486015"/>
            <a:chOff x="9646231" y="5640682"/>
            <a:chExt cx="1762800" cy="486015"/>
          </a:xfrm>
        </p:grpSpPr>
        <p:sp>
          <p:nvSpPr>
            <p:cNvPr id="350" name="Google Shape;350;p26"/>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lang="ru-RU" sz="1600" b="0" i="0" u="none" strike="noStrike" cap="none" dirty="0">
                <a:solidFill>
                  <a:schemeClr val="lt1"/>
                </a:solidFill>
                <a:latin typeface="Calibri"/>
                <a:ea typeface="Calibri"/>
                <a:cs typeface="Calibri"/>
                <a:sym typeface="Calibri"/>
              </a:endParaRPr>
            </a:p>
          </p:txBody>
        </p:sp>
        <p:sp>
          <p:nvSpPr>
            <p:cNvPr id="351" name="Google Shape;351;p26"/>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dirty="0">
                  <a:solidFill>
                    <a:schemeClr val="lt1"/>
                  </a:solidFill>
                  <a:latin typeface="Arial"/>
                  <a:ea typeface="Arial"/>
                  <a:cs typeface="Arial"/>
                  <a:sym typeface="Arial"/>
                </a:rPr>
                <a:t>Ки </a:t>
              </a:r>
              <a:r>
                <a:rPr lang="ru-RU" sz="1400" b="0" i="0" u="none" strike="noStrike" cap="none" dirty="0" err="1">
                  <a:solidFill>
                    <a:schemeClr val="lt1"/>
                  </a:solidFill>
                  <a:latin typeface="Arial"/>
                  <a:ea typeface="Arial"/>
                  <a:cs typeface="Arial"/>
                  <a:sym typeface="Arial"/>
                </a:rPr>
                <a:t>теце</a:t>
              </a:r>
              <a:r>
                <a:rPr lang="ru-RU" sz="1400" b="0" i="0" u="none" strike="noStrike" cap="none" dirty="0">
                  <a:solidFill>
                    <a:schemeClr val="lt1"/>
                  </a:solidFill>
                  <a:latin typeface="Arial"/>
                  <a:ea typeface="Arial"/>
                  <a:cs typeface="Arial"/>
                  <a:sym typeface="Arial"/>
                </a:rPr>
                <a:t> </a:t>
              </a:r>
            </a:p>
          </p:txBody>
        </p:sp>
      </p:grpSp>
      <p:grpSp>
        <p:nvGrpSpPr>
          <p:cNvPr id="2" name="קבוצה 1">
            <a:extLst>
              <a:ext uri="{FF2B5EF4-FFF2-40B4-BE49-F238E27FC236}">
                <a16:creationId xmlns:a16="http://schemas.microsoft.com/office/drawing/2014/main" id="{C70776E9-E659-5FB9-57B7-D1A7967D09B6}"/>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ADD6AD4D-1199-4643-52F3-726B1E03C56F}"/>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6C4E54F0-22AB-8F1E-DC48-2171942FFBBA}"/>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C45333B9-1305-6598-60FD-E8F971ECE10A}"/>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58243D19-5EFB-D709-E2B2-CA5145A78445}"/>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581C55AE-9AE5-DF81-AF74-74815A7C918E}"/>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811FD767-11ED-1A64-DFF5-01719929F1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3EA1EC46-49DE-FCCD-7768-F4A5A8E68990}"/>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C21230D3-338E-E387-BE69-5C2EDA504028}"/>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algn="ctr"/>
              <a:r>
                <a:rPr lang="ru-RU" dirty="0">
                  <a:solidFill>
                    <a:schemeClr val="lt1"/>
                  </a:solidFill>
                </a:rPr>
                <a:t>Ки </a:t>
              </a:r>
              <a:r>
                <a:rPr lang="ru-RU" dirty="0" err="1">
                  <a:solidFill>
                    <a:schemeClr val="lt1"/>
                  </a:solidFill>
                </a:rPr>
                <a:t>Теце</a:t>
              </a:r>
              <a:endParaRPr lang="ru-RU" dirty="0">
                <a:solidFill>
                  <a:schemeClr val="lt1"/>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2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58" name="Google Shape;358;p27"/>
          <p:cNvSpPr txBox="1"/>
          <p:nvPr/>
        </p:nvSpPr>
        <p:spPr>
          <a:xfrm>
            <a:off x="2285029" y="1236684"/>
            <a:ext cx="9144000" cy="9474127"/>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Решение таково: </a:t>
            </a:r>
            <a:r>
              <a:rPr lang="ru-RU" sz="2100" b="1" kern="1200" dirty="0">
                <a:solidFill>
                  <a:schemeClr val="dk1"/>
                </a:solidFill>
                <a:latin typeface="Calibri" panose="020F0502020204030204" pitchFamily="34" charset="0"/>
                <a:cs typeface="Calibri" panose="020F0502020204030204" pitchFamily="34" charset="0"/>
              </a:rPr>
              <a:t>“этот должен поклясться… и тот должен поклясться… и они разделят это”.</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Функция клятвы заключается в том, что когда у нас есть человек, которого мы подозреваем во лжи, и запрет на ложь его не беспокоит, мы надеемся, что если мы заставим его принести клятву, он признает правду, а не будет клясться ложно, потому что принесение ложной клятвы - очень серьезное дело.</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Другими словами, клятва пробудит скрытый страх Небес и преступления у этого человека, тем самым спасая его от менее серьезного преступления. Вот почему мудрецы советуют нам приносить клятву для соблюдения заповеди. Кодекс еврейского права формулирует это следующим образом: “Если ты боишься, что твое дурное побуждение одолеет тебя и приведет к нарушению одной из отрицательных заповедей, или к пренебрежению соблюдением одной из положительных заповедей, это заповедь - принести клятву и обет, чтобы мотивировать себя”.</a:t>
            </a: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359" name="Google Shape;359;p27"/>
          <p:cNvSpPr/>
          <p:nvPr/>
        </p:nvSpPr>
        <p:spPr>
          <a:xfrm rot="10800000" flipH="1">
            <a:off x="2285029" y="589939"/>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lang="ru-RU" sz="1100" b="0" i="0" u="none" strike="noStrike" cap="none" dirty="0">
              <a:solidFill>
                <a:schemeClr val="dk1"/>
              </a:solidFill>
              <a:latin typeface="Calibri"/>
              <a:ea typeface="Calibri"/>
              <a:cs typeface="Calibri"/>
              <a:sym typeface="Calibri"/>
            </a:endParaRPr>
          </a:p>
        </p:txBody>
      </p:sp>
      <p:sp>
        <p:nvSpPr>
          <p:cNvPr id="360" name="Google Shape;360;p27"/>
          <p:cNvSpPr txBox="1">
            <a:spLocks noGrp="1"/>
          </p:cNvSpPr>
          <p:nvPr>
            <p:ph type="title"/>
          </p:nvPr>
        </p:nvSpPr>
        <p:spPr>
          <a:xfrm>
            <a:off x="2285030" y="263077"/>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
        <p:nvSpPr>
          <p:cNvPr id="362" name="Google Shape;362;p27"/>
          <p:cNvSpPr txBox="1"/>
          <p:nvPr/>
        </p:nvSpPr>
        <p:spPr>
          <a:xfrm>
            <a:off x="2285029" y="881277"/>
            <a:ext cx="9144000" cy="325069"/>
          </a:xfrm>
          <a:prstGeom prst="rect">
            <a:avLst/>
          </a:prstGeom>
          <a:noFill/>
          <a:ln>
            <a:noFill/>
          </a:ln>
        </p:spPr>
        <p:txBody>
          <a:bodyPr spcFirstLastPara="1" wrap="square" lIns="0" tIns="17125" rIns="0" bIns="0" anchor="t" anchorCtr="0">
            <a:spAutoFit/>
          </a:bodyPr>
          <a:lstStyle/>
          <a:p>
            <a:pPr marL="12700" marR="6350" lvl="0">
              <a:buSzPts val="1700"/>
            </a:pPr>
            <a:r>
              <a:rPr lang="ru-RU" sz="2000" b="1" kern="1200" dirty="0">
                <a:solidFill>
                  <a:srgbClr val="1A969B"/>
                </a:solidFill>
                <a:latin typeface="Calibri" panose="020F0502020204030204" pitchFamily="34" charset="0"/>
                <a:cs typeface="Calibri" panose="020F0502020204030204" pitchFamily="34" charset="0"/>
              </a:rPr>
              <a:t>Сила клятвы</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2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77" name="Google Shape;377;p29"/>
          <p:cNvSpPr txBox="1"/>
          <p:nvPr/>
        </p:nvSpPr>
        <p:spPr>
          <a:xfrm>
            <a:off x="2286000" y="1168243"/>
            <a:ext cx="9144000" cy="9868402"/>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Если ты говоришь: “Я повторю эту главу”, и боишься, что можешь стать небрежным в этом, тебе разрешается дать обет с целью </a:t>
            </a:r>
            <a:r>
              <a:rPr lang="ru-RU" sz="2100" kern="1200" dirty="0" err="1">
                <a:solidFill>
                  <a:schemeClr val="dk1"/>
                </a:solidFill>
                <a:latin typeface="Calibri" panose="020F0502020204030204" pitchFamily="34" charset="0"/>
                <a:cs typeface="Calibri" panose="020F0502020204030204" pitchFamily="34" charset="0"/>
              </a:rPr>
              <a:t>самомотивации</a:t>
            </a:r>
            <a:r>
              <a:rPr lang="ru-RU" sz="2100" kern="1200" dirty="0">
                <a:solidFill>
                  <a:schemeClr val="dk1"/>
                </a:solidFill>
                <a:latin typeface="Calibri" panose="020F0502020204030204" pitchFamily="34" charset="0"/>
                <a:cs typeface="Calibri" panose="020F0502020204030204" pitchFamily="34" charset="0"/>
              </a:rPr>
              <a:t>. Аналогично, если ты боишься, что твое дурное побуждение одолеет тебя и приведет к нарушению одной из отрицательных заповедей, или к пренебрежению соблюдением одной из положительных заповедей, это заповедь - принести клятву и обет, чтобы мотивировать себя.</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Люди, которые дают обеты для исправления своего характера и улучшения своих действий, считаются прилежными и достойными похвалы.</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Например: человек, который был чревоугодником и запретил себе есть мясо на год или два. Или человек, который был привычным пьяницей и запретил себе вино на длительный период, или тот, кто запретил себе пьянство навсегда. Аналогично, человек, который был одержим деньгами и богатством и запретил себе принимать подарки. Это правильная форма Божественного служения.</a:t>
            </a: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378" name="Google Shape;378;p29"/>
          <p:cNvSpPr/>
          <p:nvPr/>
        </p:nvSpPr>
        <p:spPr>
          <a:xfrm rot="10800000" flipH="1">
            <a:off x="2286000" y="949687"/>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lang="ru-RU" sz="1200" b="0" i="0" u="none" strike="noStrike" cap="none" dirty="0">
              <a:solidFill>
                <a:schemeClr val="dk1"/>
              </a:solidFill>
              <a:latin typeface="Calibri"/>
              <a:ea typeface="Calibri"/>
              <a:cs typeface="Calibri"/>
              <a:sym typeface="Calibri"/>
            </a:endParaRPr>
          </a:p>
        </p:txBody>
      </p:sp>
      <p:sp>
        <p:nvSpPr>
          <p:cNvPr id="379" name="Google Shape;379;p29"/>
          <p:cNvSpPr txBox="1"/>
          <p:nvPr/>
        </p:nvSpPr>
        <p:spPr>
          <a:xfrm>
            <a:off x="2286000" y="265870"/>
            <a:ext cx="4308525"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9</a:t>
            </a:r>
            <a:endParaRPr lang="ru-RU" sz="2400" b="0" i="0" u="none" strike="noStrike" cap="none" dirty="0">
              <a:solidFill>
                <a:schemeClr val="dk1"/>
              </a:solidFill>
              <a:latin typeface="Arial"/>
              <a:ea typeface="Arial"/>
              <a:cs typeface="Arial"/>
              <a:sym typeface="Arial"/>
            </a:endParaRPr>
          </a:p>
        </p:txBody>
      </p:sp>
      <p:sp>
        <p:nvSpPr>
          <p:cNvPr id="381" name="Google Shape;381;p29"/>
          <p:cNvSpPr txBox="1"/>
          <p:nvPr/>
        </p:nvSpPr>
        <p:spPr>
          <a:xfrm>
            <a:off x="2286000" y="630030"/>
            <a:ext cx="7743900" cy="338514"/>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ru-RU" sz="1600" b="1" kern="1200" dirty="0">
                <a:solidFill>
                  <a:srgbClr val="1A969B"/>
                </a:solidFill>
                <a:latin typeface="Calibri" panose="020F0502020204030204" pitchFamily="34" charset="0"/>
                <a:cs typeface="Calibri" panose="020F0502020204030204" pitchFamily="34" charset="0"/>
              </a:rPr>
              <a:t>Кодекс еврейского права, </a:t>
            </a:r>
            <a:r>
              <a:rPr lang="ru-RU" sz="1600" b="1" kern="1200" dirty="0" err="1">
                <a:solidFill>
                  <a:srgbClr val="1A969B"/>
                </a:solidFill>
                <a:latin typeface="Calibri" panose="020F0502020204030204" pitchFamily="34" charset="0"/>
                <a:cs typeface="Calibri" panose="020F0502020204030204" pitchFamily="34" charset="0"/>
              </a:rPr>
              <a:t>Йоре</a:t>
            </a:r>
            <a:r>
              <a:rPr lang="ru-RU" sz="1600" b="1" kern="1200" dirty="0">
                <a:solidFill>
                  <a:srgbClr val="1A969B"/>
                </a:solidFill>
                <a:latin typeface="Calibri" panose="020F0502020204030204" pitchFamily="34" charset="0"/>
                <a:cs typeface="Calibri" panose="020F0502020204030204" pitchFamily="34" charset="0"/>
              </a:rPr>
              <a:t> </a:t>
            </a:r>
            <a:r>
              <a:rPr lang="ru-RU" sz="1600" b="1" kern="1200" dirty="0" err="1">
                <a:solidFill>
                  <a:srgbClr val="1A969B"/>
                </a:solidFill>
                <a:latin typeface="Calibri" panose="020F0502020204030204" pitchFamily="34" charset="0"/>
                <a:cs typeface="Calibri" panose="020F0502020204030204" pitchFamily="34" charset="0"/>
              </a:rPr>
              <a:t>Деа</a:t>
            </a:r>
            <a:r>
              <a:rPr lang="ru-RU" sz="1600" b="1" kern="1200" dirty="0">
                <a:solidFill>
                  <a:srgbClr val="1A969B"/>
                </a:solidFill>
                <a:latin typeface="Calibri" panose="020F0502020204030204" pitchFamily="34" charset="0"/>
                <a:cs typeface="Calibri" panose="020F0502020204030204" pitchFamily="34" charset="0"/>
              </a:rPr>
              <a:t> 203:6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98" name="Google Shape;398;p3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99" name="Google Shape;399;p31"/>
          <p:cNvSpPr txBox="1"/>
          <p:nvPr/>
        </p:nvSpPr>
        <p:spPr>
          <a:xfrm>
            <a:off x="2286000" y="488478"/>
            <a:ext cx="9144000" cy="1982910"/>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Принесение клятвы пробуждает более глубокие силы в человеке. Человек называется “целым миром”, и мудрецы учат, что когда Б-г сказал “не произноси имени Б-га напрасно”, весь мир содрогнулся.</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Аналогично, в нашей Мишне закон определяется тем, что обе стороны приносят клятву.</a:t>
            </a:r>
          </a:p>
        </p:txBody>
      </p:sp>
      <p:sp>
        <p:nvSpPr>
          <p:cNvPr id="400" name="Google Shape;400;p31"/>
          <p:cNvSpPr/>
          <p:nvPr/>
        </p:nvSpPr>
        <p:spPr>
          <a:xfrm rot="10800000" flipH="1">
            <a:off x="2286000" y="326856"/>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lang="ru-RU" sz="1100" b="0" i="0" u="none" strike="noStrike" cap="none" dirty="0">
              <a:solidFill>
                <a:schemeClr val="dk1"/>
              </a:solidFill>
              <a:latin typeface="Calibri"/>
              <a:ea typeface="Calibri"/>
              <a:cs typeface="Calibri"/>
              <a:sym typeface="Calibri"/>
            </a:endParaRPr>
          </a:p>
        </p:txBody>
      </p:sp>
      <p:sp>
        <p:nvSpPr>
          <p:cNvPr id="401" name="Google Shape;401;p31"/>
          <p:cNvSpPr txBox="1">
            <a:spLocks noGrp="1"/>
          </p:cNvSpPr>
          <p:nvPr>
            <p:ph type="title"/>
          </p:nvPr>
        </p:nvSpPr>
        <p:spPr>
          <a:xfrm>
            <a:off x="2286000" y="-6"/>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
        <p:nvSpPr>
          <p:cNvPr id="403" name="Google Shape;403;p31"/>
          <p:cNvSpPr txBox="1"/>
          <p:nvPr/>
        </p:nvSpPr>
        <p:spPr>
          <a:xfrm>
            <a:off x="2286000" y="2904139"/>
            <a:ext cx="9144000" cy="3954283"/>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Мы можем определить, вызвало ли руководство или критика человека выполнить заповедь, проверив, была ли она предоставлена правильно.</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А именно, исходила ли критика из глубин сердца критикующего - а не из какого-либо чувства ненависти? На это намекает близость в стихах “не ненавидь… упрекай… люби ближнего твоего”.</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Правильная критика также не может быть высказана впервые публично. Критика также не должна быть отвержением человека обеими руками. Если человек давал критику, не будучи осторожным с этими условиями, то она не будет эффективной. Наоборот, она может заставить человека грешить еще больше, как мы ясно видим.</a:t>
            </a:r>
          </a:p>
        </p:txBody>
      </p:sp>
      <p:sp>
        <p:nvSpPr>
          <p:cNvPr id="405" name="Google Shape;405;p31"/>
          <p:cNvSpPr txBox="1"/>
          <p:nvPr/>
        </p:nvSpPr>
        <p:spPr>
          <a:xfrm>
            <a:off x="2286000" y="2478703"/>
            <a:ext cx="9144000" cy="325069"/>
          </a:xfrm>
          <a:prstGeom prst="rect">
            <a:avLst/>
          </a:prstGeom>
          <a:noFill/>
          <a:ln>
            <a:noFill/>
          </a:ln>
        </p:spPr>
        <p:txBody>
          <a:bodyPr spcFirstLastPara="1" wrap="square" lIns="0" tIns="17125" rIns="0" bIns="0" anchor="t" anchorCtr="0">
            <a:spAutoFit/>
          </a:bodyPr>
          <a:lstStyle/>
          <a:p>
            <a:pPr marL="12700" marR="6350" lvl="0">
              <a:buSzPts val="1700"/>
            </a:pPr>
            <a:r>
              <a:rPr lang="ru-RU" sz="2000" b="1" kern="1200" dirty="0">
                <a:solidFill>
                  <a:srgbClr val="1A969B"/>
                </a:solidFill>
                <a:latin typeface="Calibri" panose="020F0502020204030204" pitchFamily="34" charset="0"/>
                <a:cs typeface="Calibri" panose="020F0502020204030204" pitchFamily="34" charset="0"/>
              </a:rPr>
              <a:t>Критика с любовью</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pic>
        <p:nvPicPr>
          <p:cNvPr id="419" name="Google Shape;419;p3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20" name="Google Shape;420;p33"/>
          <p:cNvSpPr txBox="1"/>
          <p:nvPr/>
        </p:nvSpPr>
        <p:spPr>
          <a:xfrm>
            <a:off x="2286000" y="1498984"/>
            <a:ext cx="9144000" cy="7897029"/>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Мудрецы учили: Всегда пусть левая рука отталкивает, а правая рука приближает. Не как </a:t>
            </a:r>
            <a:r>
              <a:rPr lang="ru-RU" sz="2100" kern="1200" dirty="0" err="1">
                <a:solidFill>
                  <a:schemeClr val="dk1"/>
                </a:solidFill>
                <a:latin typeface="Calibri" panose="020F0502020204030204" pitchFamily="34" charset="0"/>
                <a:cs typeface="Calibri" panose="020F0502020204030204" pitchFamily="34" charset="0"/>
              </a:rPr>
              <a:t>Элиша</a:t>
            </a:r>
            <a:r>
              <a:rPr lang="ru-RU" sz="2100" kern="1200" dirty="0">
                <a:solidFill>
                  <a:schemeClr val="dk1"/>
                </a:solidFill>
                <a:latin typeface="Calibri" panose="020F0502020204030204" pitchFamily="34" charset="0"/>
                <a:cs typeface="Calibri" panose="020F0502020204030204" pitchFamily="34" charset="0"/>
              </a:rPr>
              <a:t>, который оттолкнул </a:t>
            </a:r>
            <a:r>
              <a:rPr lang="ru-RU" sz="2100" kern="1200" dirty="0" err="1">
                <a:solidFill>
                  <a:schemeClr val="dk1"/>
                </a:solidFill>
                <a:latin typeface="Calibri" panose="020F0502020204030204" pitchFamily="34" charset="0"/>
                <a:cs typeface="Calibri" panose="020F0502020204030204" pitchFamily="34" charset="0"/>
              </a:rPr>
              <a:t>Гехази</a:t>
            </a:r>
            <a:r>
              <a:rPr lang="ru-RU" sz="2100" kern="1200" dirty="0">
                <a:solidFill>
                  <a:schemeClr val="dk1"/>
                </a:solidFill>
                <a:latin typeface="Calibri" panose="020F0502020204030204" pitchFamily="34" charset="0"/>
                <a:cs typeface="Calibri" panose="020F0502020204030204" pitchFamily="34" charset="0"/>
              </a:rPr>
              <a:t> обеими руками.</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Рабби Ицхак сказал: В то время </a:t>
            </a:r>
            <a:r>
              <a:rPr lang="ru-RU" sz="2100" kern="1200" dirty="0" err="1">
                <a:solidFill>
                  <a:schemeClr val="dk1"/>
                </a:solidFill>
                <a:latin typeface="Calibri" panose="020F0502020204030204" pitchFamily="34" charset="0"/>
                <a:cs typeface="Calibri" panose="020F0502020204030204" pitchFamily="34" charset="0"/>
              </a:rPr>
              <a:t>Элиша</a:t>
            </a:r>
            <a:r>
              <a:rPr lang="ru-RU" sz="2100" kern="1200" dirty="0">
                <a:solidFill>
                  <a:schemeClr val="dk1"/>
                </a:solidFill>
                <a:latin typeface="Calibri" panose="020F0502020204030204" pitchFamily="34" charset="0"/>
                <a:cs typeface="Calibri" panose="020F0502020204030204" pitchFamily="34" charset="0"/>
              </a:rPr>
              <a:t> был занят и сказал </a:t>
            </a:r>
            <a:r>
              <a:rPr lang="ru-RU" sz="2100" kern="1200" dirty="0" err="1">
                <a:solidFill>
                  <a:schemeClr val="dk1"/>
                </a:solidFill>
                <a:latin typeface="Calibri" panose="020F0502020204030204" pitchFamily="34" charset="0"/>
                <a:cs typeface="Calibri" panose="020F0502020204030204" pitchFamily="34" charset="0"/>
              </a:rPr>
              <a:t>Гехази</a:t>
            </a:r>
            <a:r>
              <a:rPr lang="ru-RU" sz="2100" kern="1200" dirty="0">
                <a:solidFill>
                  <a:schemeClr val="dk1"/>
                </a:solidFill>
                <a:latin typeface="Calibri" panose="020F0502020204030204" pitchFamily="34" charset="0"/>
                <a:cs typeface="Calibri" panose="020F0502020204030204" pitchFamily="34" charset="0"/>
              </a:rPr>
              <a:t>: “Нечестивец, пришло время получить плату за эти восемь видов пресмыкающихся”. Затем он провозгласил, что проказа </a:t>
            </a:r>
            <a:r>
              <a:rPr lang="ru-RU" sz="2100" kern="1200" dirty="0" err="1">
                <a:solidFill>
                  <a:schemeClr val="dk1"/>
                </a:solidFill>
                <a:latin typeface="Calibri" panose="020F0502020204030204" pitchFamily="34" charset="0"/>
                <a:cs typeface="Calibri" panose="020F0502020204030204" pitchFamily="34" charset="0"/>
              </a:rPr>
              <a:t>Наамана</a:t>
            </a:r>
            <a:r>
              <a:rPr lang="ru-RU" sz="2100" kern="1200" dirty="0">
                <a:solidFill>
                  <a:schemeClr val="dk1"/>
                </a:solidFill>
                <a:latin typeface="Calibri" panose="020F0502020204030204" pitchFamily="34" charset="0"/>
                <a:cs typeface="Calibri" panose="020F0502020204030204" pitchFamily="34" charset="0"/>
              </a:rPr>
              <a:t> будет держаться на </a:t>
            </a:r>
            <a:r>
              <a:rPr lang="ru-RU" sz="2100" kern="1200" dirty="0" err="1">
                <a:solidFill>
                  <a:schemeClr val="dk1"/>
                </a:solidFill>
                <a:latin typeface="Calibri" panose="020F0502020204030204" pitchFamily="34" charset="0"/>
                <a:cs typeface="Calibri" panose="020F0502020204030204" pitchFamily="34" charset="0"/>
              </a:rPr>
              <a:t>Гехази</a:t>
            </a:r>
            <a:r>
              <a:rPr lang="ru-RU" sz="2100" kern="1200" dirty="0">
                <a:solidFill>
                  <a:schemeClr val="dk1"/>
                </a:solidFill>
                <a:latin typeface="Calibri" panose="020F0502020204030204" pitchFamily="34" charset="0"/>
                <a:cs typeface="Calibri" panose="020F0502020204030204" pitchFamily="34" charset="0"/>
              </a:rPr>
              <a:t> и его потомках навсегда.</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Стих гласит: “</a:t>
            </a:r>
            <a:r>
              <a:rPr lang="ru-RU" sz="2100" kern="1200" dirty="0" err="1">
                <a:solidFill>
                  <a:schemeClr val="dk1"/>
                </a:solidFill>
                <a:latin typeface="Calibri" panose="020F0502020204030204" pitchFamily="34" charset="0"/>
                <a:cs typeface="Calibri" panose="020F0502020204030204" pitchFamily="34" charset="0"/>
              </a:rPr>
              <a:t>Элиша</a:t>
            </a:r>
            <a:r>
              <a:rPr lang="ru-RU" sz="2100" kern="1200" dirty="0">
                <a:solidFill>
                  <a:schemeClr val="dk1"/>
                </a:solidFill>
                <a:latin typeface="Calibri" panose="020F0502020204030204" pitchFamily="34" charset="0"/>
                <a:cs typeface="Calibri" panose="020F0502020204030204" pitchFamily="34" charset="0"/>
              </a:rPr>
              <a:t> пришел в Дамаск”. Почему он пошел? Рабби </a:t>
            </a:r>
            <a:r>
              <a:rPr lang="ru-RU" sz="2100" kern="1200" dirty="0" err="1">
                <a:solidFill>
                  <a:schemeClr val="dk1"/>
                </a:solidFill>
                <a:latin typeface="Calibri" panose="020F0502020204030204" pitchFamily="34" charset="0"/>
                <a:cs typeface="Calibri" panose="020F0502020204030204" pitchFamily="34" charset="0"/>
              </a:rPr>
              <a:t>Йоханан</a:t>
            </a:r>
            <a:r>
              <a:rPr lang="ru-RU" sz="2100" kern="1200" dirty="0">
                <a:solidFill>
                  <a:schemeClr val="dk1"/>
                </a:solidFill>
                <a:latin typeface="Calibri" panose="020F0502020204030204" pitchFamily="34" charset="0"/>
                <a:cs typeface="Calibri" panose="020F0502020204030204" pitchFamily="34" charset="0"/>
              </a:rPr>
              <a:t> сказал: Он пошел, чтобы вернуть </a:t>
            </a:r>
            <a:r>
              <a:rPr lang="ru-RU" sz="2100" kern="1200" dirty="0" err="1">
                <a:solidFill>
                  <a:schemeClr val="dk1"/>
                </a:solidFill>
                <a:latin typeface="Calibri" panose="020F0502020204030204" pitchFamily="34" charset="0"/>
                <a:cs typeface="Calibri" panose="020F0502020204030204" pitchFamily="34" charset="0"/>
              </a:rPr>
              <a:t>Гехази</a:t>
            </a:r>
            <a:r>
              <a:rPr lang="ru-RU" sz="2100" kern="1200" dirty="0">
                <a:solidFill>
                  <a:schemeClr val="dk1"/>
                </a:solidFill>
                <a:latin typeface="Calibri" panose="020F0502020204030204" pitchFamily="34" charset="0"/>
                <a:cs typeface="Calibri" panose="020F0502020204030204" pitchFamily="34" charset="0"/>
              </a:rPr>
              <a:t> к покаянию, но </a:t>
            </a:r>
            <a:r>
              <a:rPr lang="ru-RU" sz="2100" kern="1200" dirty="0" err="1">
                <a:solidFill>
                  <a:schemeClr val="dk1"/>
                </a:solidFill>
                <a:latin typeface="Calibri" panose="020F0502020204030204" pitchFamily="34" charset="0"/>
                <a:cs typeface="Calibri" panose="020F0502020204030204" pitchFamily="34" charset="0"/>
              </a:rPr>
              <a:t>Гехази</a:t>
            </a:r>
            <a:r>
              <a:rPr lang="ru-RU" sz="2100" kern="1200" dirty="0">
                <a:solidFill>
                  <a:schemeClr val="dk1"/>
                </a:solidFill>
                <a:latin typeface="Calibri" panose="020F0502020204030204" pitchFamily="34" charset="0"/>
                <a:cs typeface="Calibri" panose="020F0502020204030204" pitchFamily="34" charset="0"/>
              </a:rPr>
              <a:t> не вернулся. </a:t>
            </a:r>
            <a:r>
              <a:rPr lang="ru-RU" sz="2100" kern="1200" dirty="0" err="1">
                <a:solidFill>
                  <a:schemeClr val="dk1"/>
                </a:solidFill>
                <a:latin typeface="Calibri" panose="020F0502020204030204" pitchFamily="34" charset="0"/>
                <a:cs typeface="Calibri" panose="020F0502020204030204" pitchFamily="34" charset="0"/>
              </a:rPr>
              <a:t>Элиша</a:t>
            </a:r>
            <a:r>
              <a:rPr lang="ru-RU" sz="2100" kern="1200" dirty="0">
                <a:solidFill>
                  <a:schemeClr val="dk1"/>
                </a:solidFill>
                <a:latin typeface="Calibri" panose="020F0502020204030204" pitchFamily="34" charset="0"/>
                <a:cs typeface="Calibri" panose="020F0502020204030204" pitchFamily="34" charset="0"/>
              </a:rPr>
              <a:t> сказал ему: “Обрати себя назад”.</a:t>
            </a:r>
          </a:p>
          <a:p>
            <a:pPr marL="12700" marR="5080" algn="just">
              <a:lnSpc>
                <a:spcPct val="121500"/>
              </a:lnSpc>
              <a:buSzPts val="1800"/>
            </a:pPr>
            <a:r>
              <a:rPr lang="ru-RU" sz="2100" kern="1200" dirty="0" err="1">
                <a:solidFill>
                  <a:schemeClr val="dk1"/>
                </a:solidFill>
                <a:latin typeface="Calibri" panose="020F0502020204030204" pitchFamily="34" charset="0"/>
                <a:cs typeface="Calibri" panose="020F0502020204030204" pitchFamily="34" charset="0"/>
              </a:rPr>
              <a:t>Гехази</a:t>
            </a:r>
            <a:r>
              <a:rPr lang="ru-RU" sz="2100" kern="1200" dirty="0">
                <a:solidFill>
                  <a:schemeClr val="dk1"/>
                </a:solidFill>
                <a:latin typeface="Calibri" panose="020F0502020204030204" pitchFamily="34" charset="0"/>
                <a:cs typeface="Calibri" panose="020F0502020204030204" pitchFamily="34" charset="0"/>
              </a:rPr>
              <a:t> ответил: “Вот что я получил от тебя; любой, кто грешит и заставляет других грешить, не может покаяться”.</a:t>
            </a:r>
          </a:p>
          <a:p>
            <a:pPr marL="12700" marR="508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421" name="Google Shape;421;p33"/>
          <p:cNvSpPr/>
          <p:nvPr/>
        </p:nvSpPr>
        <p:spPr>
          <a:xfrm rot="10800000" flipH="1">
            <a:off x="2286000"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lang="ru-RU" sz="1200" b="0" i="0" u="none" strike="noStrike" cap="none" dirty="0">
              <a:solidFill>
                <a:schemeClr val="dk1"/>
              </a:solidFill>
              <a:latin typeface="Calibri"/>
              <a:ea typeface="Calibri"/>
              <a:cs typeface="Calibri"/>
              <a:sym typeface="Calibri"/>
            </a:endParaRPr>
          </a:p>
        </p:txBody>
      </p:sp>
      <p:sp>
        <p:nvSpPr>
          <p:cNvPr id="422" name="Google Shape;422;p33"/>
          <p:cNvSpPr txBox="1"/>
          <p:nvPr/>
        </p:nvSpPr>
        <p:spPr>
          <a:xfrm>
            <a:off x="2286000" y="632844"/>
            <a:ext cx="41646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10</a:t>
            </a:r>
            <a:endParaRPr lang="ru-RU" sz="2400" b="0" i="0" u="none" strike="noStrike" cap="none" dirty="0">
              <a:solidFill>
                <a:schemeClr val="dk1"/>
              </a:solidFill>
              <a:latin typeface="Arial"/>
              <a:ea typeface="Arial"/>
              <a:cs typeface="Arial"/>
              <a:sym typeface="Arial"/>
            </a:endParaRPr>
          </a:p>
        </p:txBody>
      </p:sp>
      <p:sp>
        <p:nvSpPr>
          <p:cNvPr id="424" name="Google Shape;424;p33"/>
          <p:cNvSpPr txBox="1"/>
          <p:nvPr/>
        </p:nvSpPr>
        <p:spPr>
          <a:xfrm>
            <a:off x="2286000" y="912688"/>
            <a:ext cx="7743900" cy="338514"/>
          </a:xfrm>
          <a:prstGeom prst="rect">
            <a:avLst/>
          </a:prstGeom>
          <a:noFill/>
          <a:ln>
            <a:noFill/>
          </a:ln>
        </p:spPr>
        <p:txBody>
          <a:bodyPr spcFirstLastPara="1" wrap="square" lIns="91425" tIns="45700" rIns="91425" bIns="45700" anchor="t" anchorCtr="0">
            <a:spAutoFit/>
          </a:bodyPr>
          <a:lstStyle/>
          <a:p>
            <a:pPr marL="12700" marR="6350" lvl="0">
              <a:buSzPts val="1700"/>
            </a:pPr>
            <a:r>
              <a:rPr lang="ru-RU" sz="1600" b="1" kern="1200" dirty="0">
                <a:solidFill>
                  <a:srgbClr val="1A969B"/>
                </a:solidFill>
                <a:latin typeface="Calibri" panose="020F0502020204030204" pitchFamily="34" charset="0"/>
                <a:cs typeface="Calibri" panose="020F0502020204030204" pitchFamily="34" charset="0"/>
              </a:rPr>
              <a:t>Талмуд, Сота 7a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3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42" name="Google Shape;442;p35"/>
          <p:cNvSpPr txBox="1"/>
          <p:nvPr/>
        </p:nvSpPr>
        <p:spPr>
          <a:xfrm>
            <a:off x="2285029" y="428132"/>
            <a:ext cx="9144000" cy="2377184"/>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Но если критикующий утверждает “это полностью мое” и приносит клятву в этом, тем самым доказывая, что это нечто исходящее из глубин его сердца, тогда мы можем быть уверены, что слова, исходящие из сердца, войдут в сердце слушателя. Как учат мудрецы: “когда у человека есть страх Небес, его слова </a:t>
            </a:r>
            <a:r>
              <a:rPr lang="ru-RU" sz="2100" kern="1200" dirty="0" err="1">
                <a:solidFill>
                  <a:schemeClr val="dk1"/>
                </a:solidFill>
                <a:latin typeface="Calibri" panose="020F0502020204030204" pitchFamily="34" charset="0"/>
                <a:cs typeface="Calibri" panose="020F0502020204030204" pitchFamily="34" charset="0"/>
              </a:rPr>
              <a:t>внимаются</a:t>
            </a:r>
            <a:r>
              <a:rPr lang="ru-RU" sz="2100" kern="1200" dirty="0">
                <a:solidFill>
                  <a:schemeClr val="dk1"/>
                </a:solidFill>
                <a:latin typeface="Calibri" panose="020F0502020204030204" pitchFamily="34" charset="0"/>
                <a:cs typeface="Calibri" panose="020F0502020204030204" pitchFamily="34" charset="0"/>
              </a:rPr>
              <a:t>”. Мы уверены, что критика имела эффект, и ее подающий заслуживает часть “одежды”.</a:t>
            </a:r>
          </a:p>
        </p:txBody>
      </p:sp>
      <p:sp>
        <p:nvSpPr>
          <p:cNvPr id="443" name="Google Shape;443;p35"/>
          <p:cNvSpPr/>
          <p:nvPr/>
        </p:nvSpPr>
        <p:spPr>
          <a:xfrm rot="10800000" flipH="1">
            <a:off x="2285029" y="326862"/>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lang="ru-RU" sz="1100" b="0" i="0" u="none" strike="noStrike" cap="none" dirty="0">
              <a:solidFill>
                <a:schemeClr val="dk1"/>
              </a:solidFill>
              <a:latin typeface="Calibri"/>
              <a:ea typeface="Calibri"/>
              <a:cs typeface="Calibri"/>
              <a:sym typeface="Calibri"/>
            </a:endParaRPr>
          </a:p>
        </p:txBody>
      </p:sp>
      <p:sp>
        <p:nvSpPr>
          <p:cNvPr id="444" name="Google Shape;444;p35"/>
          <p:cNvSpPr txBox="1">
            <a:spLocks noGrp="1"/>
          </p:cNvSpPr>
          <p:nvPr>
            <p:ph type="title"/>
          </p:nvPr>
        </p:nvSpPr>
        <p:spPr>
          <a:xfrm>
            <a:off x="2285030" y="0"/>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
        <p:nvSpPr>
          <p:cNvPr id="2" name="Google Shape;452;p36">
            <a:extLst>
              <a:ext uri="{FF2B5EF4-FFF2-40B4-BE49-F238E27FC236}">
                <a16:creationId xmlns:a16="http://schemas.microsoft.com/office/drawing/2014/main" id="{A47F9329-2FF5-762B-0BBF-C98342C5A398}"/>
              </a:ext>
            </a:extLst>
          </p:cNvPr>
          <p:cNvSpPr txBox="1"/>
          <p:nvPr/>
        </p:nvSpPr>
        <p:spPr>
          <a:xfrm>
            <a:off x="2286000" y="2981832"/>
            <a:ext cx="9144000" cy="7108479"/>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Вторая сторона, тот, кто фактически выполнил заповедь, также должен принести клятву, чтобы доказать, что их поведение не было просто внешним шоу. Если их действие было чисто внешним, они не получают часть “одежды”, и заповедь не обеспечивает им защиты - функцию одежды. Как учит </a:t>
            </a:r>
            <a:r>
              <a:rPr lang="ru-RU" sz="2100" kern="1200" dirty="0" err="1">
                <a:solidFill>
                  <a:schemeClr val="dk1"/>
                </a:solidFill>
                <a:latin typeface="Calibri" panose="020F0502020204030204" pitchFamily="34" charset="0"/>
                <a:cs typeface="Calibri" panose="020F0502020204030204" pitchFamily="34" charset="0"/>
              </a:rPr>
              <a:t>Тосафот</a:t>
            </a:r>
            <a:r>
              <a:rPr lang="ru-RU" sz="2100" kern="1200" dirty="0">
                <a:solidFill>
                  <a:schemeClr val="dk1"/>
                </a:solidFill>
                <a:latin typeface="Calibri" panose="020F0502020204030204" pitchFamily="34" charset="0"/>
                <a:cs typeface="Calibri" panose="020F0502020204030204" pitchFamily="34" charset="0"/>
              </a:rPr>
              <a:t> относительно </a:t>
            </a:r>
            <a:r>
              <a:rPr lang="ru-RU" sz="2100" kern="1200" dirty="0" err="1">
                <a:solidFill>
                  <a:schemeClr val="dk1"/>
                </a:solidFill>
                <a:latin typeface="Calibri" panose="020F0502020204030204" pitchFamily="34" charset="0"/>
                <a:cs typeface="Calibri" panose="020F0502020204030204" pitchFamily="34" charset="0"/>
              </a:rPr>
              <a:t>Доэга</a:t>
            </a:r>
            <a:r>
              <a:rPr lang="ru-RU" sz="2100" kern="1200" dirty="0">
                <a:solidFill>
                  <a:schemeClr val="dk1"/>
                </a:solidFill>
                <a:latin typeface="Calibri" panose="020F0502020204030204" pitchFamily="34" charset="0"/>
                <a:cs typeface="Calibri" panose="020F0502020204030204" pitchFamily="34" charset="0"/>
              </a:rPr>
              <a:t> и </a:t>
            </a:r>
            <a:r>
              <a:rPr lang="ru-RU" sz="2100" kern="1200" dirty="0" err="1">
                <a:solidFill>
                  <a:schemeClr val="dk1"/>
                </a:solidFill>
                <a:latin typeface="Calibri" panose="020F0502020204030204" pitchFamily="34" charset="0"/>
                <a:cs typeface="Calibri" panose="020F0502020204030204" pitchFamily="34" charset="0"/>
              </a:rPr>
              <a:t>Ахитофеля</a:t>
            </a:r>
            <a:r>
              <a:rPr lang="ru-RU" sz="2100" kern="1200" dirty="0">
                <a:solidFill>
                  <a:schemeClr val="dk1"/>
                </a:solidFill>
                <a:latin typeface="Calibri" panose="020F0502020204030204" pitchFamily="34" charset="0"/>
                <a:cs typeface="Calibri" panose="020F0502020204030204" pitchFamily="34" charset="0"/>
              </a:rPr>
              <a:t>, что их изучение Торы не защитило их, потому что у них не было страха Небес.</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Мудрецы учат, что конечная цель мудрости - покаяние и добрые дела - изучение Торы должно сопровождаться покаянием и добрыми делами.</a:t>
            </a:r>
            <a:r>
              <a:rPr lang="he-IL" sz="2100" kern="1200" dirty="0">
                <a:solidFill>
                  <a:schemeClr val="dk1"/>
                </a:solidFill>
                <a:latin typeface="Calibri" panose="020F0502020204030204" pitchFamily="34" charset="0"/>
                <a:cs typeface="Calibri" panose="020F0502020204030204" pitchFamily="34" charset="0"/>
              </a:rPr>
              <a:t> </a:t>
            </a:r>
            <a:r>
              <a:rPr lang="ru-RU" sz="2100" kern="1200" dirty="0">
                <a:solidFill>
                  <a:schemeClr val="dk1"/>
                </a:solidFill>
                <a:latin typeface="Calibri" panose="020F0502020204030204" pitchFamily="34" charset="0"/>
                <a:cs typeface="Calibri" panose="020F0502020204030204" pitchFamily="34" charset="0"/>
              </a:rPr>
              <a:t>Если тот, кто не изучает таким образом, “читает Тору и изучает Мишну, презирая своего отца, мать и учителя”.</a:t>
            </a: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3" name="Google Shape;454;p36">
            <a:extLst>
              <a:ext uri="{FF2B5EF4-FFF2-40B4-BE49-F238E27FC236}">
                <a16:creationId xmlns:a16="http://schemas.microsoft.com/office/drawing/2014/main" id="{3FB33F3F-D3D9-A3CD-6EE0-8C51C4D4A5C9}"/>
              </a:ext>
            </a:extLst>
          </p:cNvPr>
          <p:cNvSpPr txBox="1"/>
          <p:nvPr/>
        </p:nvSpPr>
        <p:spPr>
          <a:xfrm>
            <a:off x="2286000" y="2759596"/>
            <a:ext cx="8205900" cy="325069"/>
          </a:xfrm>
          <a:prstGeom prst="rect">
            <a:avLst/>
          </a:prstGeom>
          <a:noFill/>
          <a:ln>
            <a:noFill/>
          </a:ln>
        </p:spPr>
        <p:txBody>
          <a:bodyPr spcFirstLastPara="1" wrap="square" lIns="0" tIns="17125" rIns="0" bIns="0" anchor="t" anchorCtr="0">
            <a:spAutoFit/>
          </a:bodyPr>
          <a:lstStyle/>
          <a:p>
            <a:pPr marL="12700" marR="6350" lvl="0">
              <a:buSzPts val="1700"/>
            </a:pPr>
            <a:r>
              <a:rPr lang="ru-RU" sz="2000" b="1" kern="1200" dirty="0">
                <a:solidFill>
                  <a:srgbClr val="1A969B"/>
                </a:solidFill>
                <a:latin typeface="Calibri" panose="020F0502020204030204" pitchFamily="34" charset="0"/>
                <a:cs typeface="Calibri" panose="020F0502020204030204" pitchFamily="34" charset="0"/>
              </a:rPr>
              <a:t>Тора и заповеди со страхом Небес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p3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61" name="Google Shape;461;p37"/>
          <p:cNvSpPr txBox="1"/>
          <p:nvPr/>
        </p:nvSpPr>
        <p:spPr>
          <a:xfrm>
            <a:off x="2286000" y="1163086"/>
            <a:ext cx="9144000" cy="3954283"/>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Если исполнитель заповеди клянется, что заслуживает часть “одежды”, что их Тора и заповеди соблюдались из глубин их сердца, их Божественное служение завершено. Более того, это доказывает, что они действовали не только из-за внешнего вдохновения и поощрения, которые получили. В таком случае две стороны делят “одежду”, потому что они оба внесли в нее вклад.</a:t>
            </a:r>
          </a:p>
        </p:txBody>
      </p:sp>
      <p:sp>
        <p:nvSpPr>
          <p:cNvPr id="463" name="Google Shape;463;p37"/>
          <p:cNvSpPr txBox="1"/>
          <p:nvPr/>
        </p:nvSpPr>
        <p:spPr>
          <a:xfrm>
            <a:off x="2286000" y="737650"/>
            <a:ext cx="9144000" cy="325069"/>
          </a:xfrm>
          <a:prstGeom prst="rect">
            <a:avLst/>
          </a:prstGeom>
          <a:noFill/>
          <a:ln>
            <a:noFill/>
          </a:ln>
        </p:spPr>
        <p:txBody>
          <a:bodyPr spcFirstLastPara="1" wrap="square" lIns="0" tIns="17125" rIns="0" bIns="0" anchor="t" anchorCtr="0">
            <a:spAutoFit/>
          </a:bodyPr>
          <a:lstStyle/>
          <a:p>
            <a:pPr marL="12700" marR="6350" lvl="0">
              <a:buSzPts val="1700"/>
            </a:pPr>
            <a:r>
              <a:rPr lang="ru-RU" sz="2000" b="1" kern="1200" dirty="0">
                <a:solidFill>
                  <a:srgbClr val="1A969B"/>
                </a:solidFill>
                <a:latin typeface="Calibri" panose="020F0502020204030204" pitchFamily="34" charset="0"/>
                <a:cs typeface="Calibri" panose="020F0502020204030204" pitchFamily="34" charset="0"/>
              </a:rPr>
              <a:t>Когда оба действовали правильно, они делят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5CDE84-E7D9-4D9B-BDDD-4263E2770A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47CDBE9-6643-447E-B1A2-E8F71901A4DE}"/>
              </a:ext>
            </a:extLst>
          </p:cNvPr>
          <p:cNvSpPr txBox="1"/>
          <p:nvPr/>
        </p:nvSpPr>
        <p:spPr>
          <a:xfrm>
            <a:off x="1568450" y="3292475"/>
            <a:ext cx="6394450" cy="502702"/>
          </a:xfrm>
          <a:prstGeom prst="rect">
            <a:avLst/>
          </a:prstGeom>
          <a:noFill/>
        </p:spPr>
        <p:txBody>
          <a:bodyPr wrap="square" rtlCol="0">
            <a:spAutoFit/>
          </a:bodyPr>
          <a:lstStyle/>
          <a:p>
            <a:pPr>
              <a:buClr>
                <a:srgbClr val="000000"/>
              </a:buClr>
            </a:pPr>
            <a:r>
              <a:rPr lang="ru-RU" sz="4000" baseline="30000" dirty="0">
                <a:solidFill>
                  <a:srgbClr val="30BFBF"/>
                </a:solidFill>
                <a:latin typeface="Arial"/>
                <a:cs typeface="Arial"/>
                <a:sym typeface="Arial"/>
              </a:rPr>
              <a:t>В (день), (время), (место)</a:t>
            </a:r>
            <a:endParaRPr lang="en-US" sz="4000" baseline="30000" dirty="0">
              <a:solidFill>
                <a:srgbClr val="30BFBF"/>
              </a:solidFill>
              <a:latin typeface="Arial"/>
              <a:cs typeface="Arial"/>
              <a:sym typeface="Arial"/>
            </a:endParaRPr>
          </a:p>
        </p:txBody>
      </p:sp>
      <p:sp>
        <p:nvSpPr>
          <p:cNvPr id="7" name="Rectangle 6">
            <a:extLst>
              <a:ext uri="{FF2B5EF4-FFF2-40B4-BE49-F238E27FC236}">
                <a16:creationId xmlns:a16="http://schemas.microsoft.com/office/drawing/2014/main" id="{B3DFBB00-F370-4C6C-8954-25B6E63C9089}"/>
              </a:ext>
            </a:extLst>
          </p:cNvPr>
          <p:cNvSpPr/>
          <p:nvPr/>
        </p:nvSpPr>
        <p:spPr>
          <a:xfrm>
            <a:off x="8339704" y="788565"/>
            <a:ext cx="3160553" cy="1702965"/>
          </a:xfrm>
          <a:prstGeom prst="rect">
            <a:avLst/>
          </a:prstGeom>
          <a:solidFill>
            <a:srgbClr val="1B9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 name="TextBox 7">
            <a:extLst>
              <a:ext uri="{FF2B5EF4-FFF2-40B4-BE49-F238E27FC236}">
                <a16:creationId xmlns:a16="http://schemas.microsoft.com/office/drawing/2014/main" id="{00081D6E-ACA6-4AF6-9570-C54BB5E7812E}"/>
              </a:ext>
            </a:extLst>
          </p:cNvPr>
          <p:cNvSpPr txBox="1"/>
          <p:nvPr/>
        </p:nvSpPr>
        <p:spPr>
          <a:xfrm>
            <a:off x="8339704" y="1014202"/>
            <a:ext cx="3160553" cy="1477328"/>
          </a:xfrm>
          <a:prstGeom prst="rect">
            <a:avLst/>
          </a:prstGeom>
          <a:noFill/>
        </p:spPr>
        <p:txBody>
          <a:bodyPr wrap="square">
            <a:spAutoFit/>
          </a:bodyPr>
          <a:lstStyle/>
          <a:p>
            <a:pPr marR="0" algn="ctr" rtl="0"/>
            <a:r>
              <a:rPr lang="en-US" b="0" i="0" u="none" strike="noStrike" baseline="30000" dirty="0">
                <a:solidFill>
                  <a:schemeClr val="bg1"/>
                </a:solidFill>
                <a:latin typeface="CeraGR-Medium" panose="00000600000000000000" pitchFamily="50" charset="-95"/>
              </a:rPr>
              <a:t>Book of Deuteronomy / </a:t>
            </a:r>
            <a:r>
              <a:rPr lang="en-US" b="0" i="0" u="none" strike="noStrike" baseline="30000" dirty="0" err="1">
                <a:solidFill>
                  <a:schemeClr val="bg1"/>
                </a:solidFill>
                <a:latin typeface="CeraGR-Medium" panose="00000600000000000000" pitchFamily="50" charset="-95"/>
              </a:rPr>
              <a:t>Devarim</a:t>
            </a:r>
            <a:endParaRPr lang="en-US" b="0" i="0" u="none" strike="noStrike" baseline="30000" dirty="0">
              <a:solidFill>
                <a:schemeClr val="bg1"/>
              </a:solidFill>
              <a:latin typeface="CeraGR-Medium" panose="00000600000000000000" pitchFamily="50" charset="-95"/>
            </a:endParaRPr>
          </a:p>
          <a:p>
            <a:pPr marR="0" algn="ctr" rtl="0"/>
            <a:endParaRPr lang="en-US" i="1" baseline="30000" dirty="0">
              <a:solidFill>
                <a:schemeClr val="bg1"/>
              </a:solidFill>
              <a:latin typeface="Lora Bold Italic" pitchFamily="2" charset="0"/>
            </a:endParaRPr>
          </a:p>
          <a:p>
            <a:pPr marR="0" algn="ctr" rtl="0"/>
            <a:r>
              <a:rPr lang="en-US" i="1" baseline="30000" dirty="0">
                <a:solidFill>
                  <a:schemeClr val="bg1"/>
                </a:solidFill>
                <a:latin typeface="Lora Bold Italic" pitchFamily="2" charset="0"/>
              </a:rPr>
              <a:t>Dedicated by</a:t>
            </a:r>
            <a:endParaRPr lang="en-US"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Marty</a:t>
            </a:r>
            <a:r>
              <a:rPr lang="en-US" b="0" i="1" u="none" strike="noStrike" baseline="30000" dirty="0">
                <a:solidFill>
                  <a:schemeClr val="bg1"/>
                </a:solidFill>
                <a:latin typeface="Lora Bold Italic" pitchFamily="2" charset="0"/>
              </a:rPr>
              <a:t> &amp; </a:t>
            </a:r>
            <a:r>
              <a:rPr lang="en-US" b="1" i="1" u="none" strike="noStrike" baseline="30000" dirty="0">
                <a:solidFill>
                  <a:schemeClr val="bg1"/>
                </a:solidFill>
                <a:latin typeface="Lora Bold Italic" pitchFamily="2" charset="0"/>
              </a:rPr>
              <a:t>Kate Rifkin</a:t>
            </a:r>
            <a:endParaRPr lang="en-US" b="0"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KMR Group Foundation</a:t>
            </a:r>
            <a:endParaRPr lang="en-US" b="0" i="1" u="none" strike="noStrike" baseline="30000" dirty="0">
              <a:solidFill>
                <a:schemeClr val="bg1"/>
              </a:solidFill>
              <a:latin typeface="Lora Bold Italic" pitchFamily="2" charset="0"/>
            </a:endParaRPr>
          </a:p>
          <a:p>
            <a:pPr marR="0" algn="ctr" rtl="0"/>
            <a:endParaRPr lang="en-US" b="0" i="1" u="none" strike="noStrike" baseline="30000" dirty="0">
              <a:solidFill>
                <a:schemeClr val="bg1"/>
              </a:solidFill>
              <a:latin typeface="Lora Bold Italic" pitchFamily="2" charset="0"/>
            </a:endParaRPr>
          </a:p>
          <a:p>
            <a:pPr marR="0" algn="ctr" rtl="0"/>
            <a:r>
              <a:rPr lang="en-US" b="0" i="1" u="none" strike="noStrike" baseline="30000" dirty="0">
                <a:solidFill>
                  <a:schemeClr val="bg1"/>
                </a:solidFill>
                <a:latin typeface="Lora Bold Italic" pitchFamily="2" charset="0"/>
              </a:rPr>
              <a:t>Vancouver, WA</a:t>
            </a:r>
            <a:endParaRPr lang="en-US" dirty="0">
              <a:solidFill>
                <a:schemeClr val="bg1"/>
              </a:solidFill>
            </a:endParaRPr>
          </a:p>
        </p:txBody>
      </p:sp>
      <p:sp>
        <p:nvSpPr>
          <p:cNvPr id="2" name="מלבן 1">
            <a:extLst>
              <a:ext uri="{FF2B5EF4-FFF2-40B4-BE49-F238E27FC236}">
                <a16:creationId xmlns:a16="http://schemas.microsoft.com/office/drawing/2014/main" id="{FA740F43-F816-71B1-C4AD-4EA3ECEBE41E}"/>
              </a:ext>
            </a:extLst>
          </p:cNvPr>
          <p:cNvSpPr/>
          <p:nvPr/>
        </p:nvSpPr>
        <p:spPr>
          <a:xfrm>
            <a:off x="691743" y="571500"/>
            <a:ext cx="10989717" cy="24780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a:extLst>
              <a:ext uri="{FF2B5EF4-FFF2-40B4-BE49-F238E27FC236}">
                <a16:creationId xmlns:a16="http://schemas.microsoft.com/office/drawing/2014/main" id="{1E8D2AAE-1678-C947-5338-19C84D55CBCD}"/>
              </a:ext>
            </a:extLst>
          </p:cNvPr>
          <p:cNvSpPr/>
          <p:nvPr/>
        </p:nvSpPr>
        <p:spPr>
          <a:xfrm>
            <a:off x="7170105" y="3897650"/>
            <a:ext cx="4263390" cy="28575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946CB32D-0217-A035-A186-0421F8B82F99}"/>
              </a:ext>
            </a:extLst>
          </p:cNvPr>
          <p:cNvSpPr/>
          <p:nvPr/>
        </p:nvSpPr>
        <p:spPr>
          <a:xfrm rot="18894284">
            <a:off x="9269372" y="4643715"/>
            <a:ext cx="3321232" cy="2925288"/>
          </a:xfrm>
          <a:prstGeom prst="rect">
            <a:avLst/>
          </a:prstGeom>
          <a:solidFill>
            <a:srgbClr val="1B969B"/>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E40927A0-C0CD-3C87-3FB9-9E60A0C27A33}"/>
              </a:ext>
            </a:extLst>
          </p:cNvPr>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aturation sat="101000"/>
                    </a14:imgEffect>
                  </a14:imgLayer>
                </a14:imgProps>
              </a:ext>
              <a:ext uri="{28A0092B-C50C-407E-A947-70E740481C1C}">
                <a14:useLocalDpi xmlns:a14="http://schemas.microsoft.com/office/drawing/2010/main" val="0"/>
              </a:ext>
            </a:extLst>
          </a:blip>
          <a:srcRect t="35859"/>
          <a:stretch/>
        </p:blipFill>
        <p:spPr>
          <a:xfrm>
            <a:off x="6723019" y="4953297"/>
            <a:ext cx="5157562" cy="1175716"/>
          </a:xfrm>
          <a:prstGeom prst="rect">
            <a:avLst/>
          </a:prstGeom>
        </p:spPr>
      </p:pic>
      <p:pic>
        <p:nvPicPr>
          <p:cNvPr id="12" name="תמונה 11" descr="תמונה שמכילה טקסט, גופן, צילום מסך, גרפיקה">
            <a:extLst>
              <a:ext uri="{FF2B5EF4-FFF2-40B4-BE49-F238E27FC236}">
                <a16:creationId xmlns:a16="http://schemas.microsoft.com/office/drawing/2014/main" id="{BE603663-3FD2-4D19-80BB-F6C39C5A5604}"/>
              </a:ext>
            </a:extLst>
          </p:cNvPr>
          <p:cNvPicPr>
            <a:picLocks noChangeAspect="1"/>
          </p:cNvPicPr>
          <p:nvPr/>
        </p:nvPicPr>
        <p:blipFill rotWithShape="1">
          <a:blip r:embed="rId5" cstate="print">
            <a:extLst>
              <a:ext uri="{BEBA8EAE-BF5A-486C-A8C5-ECC9F3942E4B}">
                <a14:imgProps xmlns:a14="http://schemas.microsoft.com/office/drawing/2010/main">
                  <a14:imgLayer r:embed="rId4">
                    <a14:imgEffect>
                      <a14:colorTemperature colorTemp="8800"/>
                    </a14:imgEffect>
                    <a14:imgEffect>
                      <a14:saturation sat="0"/>
                    </a14:imgEffect>
                  </a14:imgLayer>
                </a14:imgProps>
              </a:ext>
              <a:ext uri="{28A0092B-C50C-407E-A947-70E740481C1C}">
                <a14:useLocalDpi xmlns:a14="http://schemas.microsoft.com/office/drawing/2010/main" val="0"/>
              </a:ext>
            </a:extLst>
          </a:blip>
          <a:srcRect l="73230" t="-5066" b="65345"/>
          <a:stretch/>
        </p:blipFill>
        <p:spPr>
          <a:xfrm>
            <a:off x="10455824" y="4225216"/>
            <a:ext cx="1380689" cy="728081"/>
          </a:xfrm>
          <a:prstGeom prst="rect">
            <a:avLst/>
          </a:prstGeom>
          <a:noFill/>
        </p:spPr>
      </p:pic>
      <p:sp>
        <p:nvSpPr>
          <p:cNvPr id="14" name="תיבת טקסט 13">
            <a:extLst>
              <a:ext uri="{FF2B5EF4-FFF2-40B4-BE49-F238E27FC236}">
                <a16:creationId xmlns:a16="http://schemas.microsoft.com/office/drawing/2014/main" id="{C57FBF79-94F2-E914-DB6E-768A25F027C7}"/>
              </a:ext>
            </a:extLst>
          </p:cNvPr>
          <p:cNvSpPr txBox="1"/>
          <p:nvPr/>
        </p:nvSpPr>
        <p:spPr>
          <a:xfrm>
            <a:off x="787399" y="1333432"/>
            <a:ext cx="8416888" cy="1323439"/>
          </a:xfrm>
          <a:prstGeom prst="rect">
            <a:avLst/>
          </a:prstGeom>
          <a:noFill/>
        </p:spPr>
        <p:txBody>
          <a:bodyPr wrap="square" rtlCol="1">
            <a:spAutoFit/>
          </a:bodyPr>
          <a:lstStyle/>
          <a:p>
            <a:r>
              <a:rPr lang="ru-RU"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rPr>
              <a:t>С НЕТЕРПЕНИЕМ ЖДЕМ ВАС НА СЛЕДУЮЩЕЙ НЕДЕЛЕ!</a:t>
            </a:r>
            <a:endParaRPr lang="he-IL"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17A3D153-953A-5F45-A2A8-518222964C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sp>
        <p:nvSpPr>
          <p:cNvPr id="13" name="Google Shape;354;p30">
            <a:extLst>
              <a:ext uri="{FF2B5EF4-FFF2-40B4-BE49-F238E27FC236}">
                <a16:creationId xmlns:a16="http://schemas.microsoft.com/office/drawing/2014/main" id="{7E66228A-1D71-DA4C-B46E-409E6F7FC509}"/>
              </a:ext>
            </a:extLst>
          </p:cNvPr>
          <p:cNvSpPr/>
          <p:nvPr/>
        </p:nvSpPr>
        <p:spPr>
          <a:xfrm>
            <a:off x="787399" y="4418648"/>
            <a:ext cx="3166761" cy="502702"/>
          </a:xfrm>
          <a:prstGeom prst="rect">
            <a:avLst/>
          </a:prstGeom>
          <a:solidFill>
            <a:srgbClr val="1B969B"/>
          </a:solidFill>
          <a:ln>
            <a:noFill/>
          </a:ln>
        </p:spPr>
        <p:txBody>
          <a:bodyPr spcFirstLastPara="1" wrap="square" lIns="91425" tIns="45700" rIns="91425" bIns="45700" anchor="ctr" anchorCtr="0">
            <a:noAutofit/>
          </a:bodyPr>
          <a:lstStyle/>
          <a:p>
            <a:pPr lvl="0" algn="ctr"/>
            <a:r>
              <a:rPr lang="ru-RU" sz="1800" dirty="0">
                <a:solidFill>
                  <a:schemeClr val="lt1"/>
                </a:solidFill>
              </a:rPr>
              <a:t>Ки </a:t>
            </a:r>
            <a:r>
              <a:rPr lang="ru-RU" sz="1800" dirty="0" err="1">
                <a:solidFill>
                  <a:schemeClr val="lt1"/>
                </a:solidFill>
              </a:rPr>
              <a:t>Таво</a:t>
            </a:r>
            <a:endParaRPr lang="ru-RU" sz="1800" b="0" i="0" u="none" strike="noStrik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07758249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721</TotalTime>
  <Words>2697</Words>
  <Application>Microsoft Macintosh PowerPoint</Application>
  <PresentationFormat>מסך רחב</PresentationFormat>
  <Paragraphs>148</Paragraphs>
  <Slides>25</Slides>
  <Notes>24</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25</vt:i4>
      </vt:variant>
    </vt:vector>
  </HeadingPairs>
  <TitlesOfParts>
    <vt:vector size="34" baseType="lpstr">
      <vt:lpstr>Lora</vt:lpstr>
      <vt:lpstr>Arial Black</vt:lpstr>
      <vt:lpstr>Segoe UI Black</vt:lpstr>
      <vt:lpstr>Josefin Sans</vt:lpstr>
      <vt:lpstr>Arial</vt:lpstr>
      <vt:lpstr>Lora Bold Italic</vt:lpstr>
      <vt:lpstr>Calibri</vt:lpstr>
      <vt:lpstr>CeraGR-Medium</vt:lpstr>
      <vt:lpstr>Office Theme</vt:lpstr>
      <vt:lpstr>מצגת של PowerPoint‏</vt:lpstr>
      <vt:lpstr>מצגת של PowerPoint‏</vt:lpstr>
      <vt:lpstr>מצגת של PowerPoint‏</vt:lpstr>
      <vt:lpstr>מצגת של PowerPoint‏</vt:lpstr>
      <vt:lpstr>מצגת של PowerPoint‏</vt:lpstr>
      <vt:lpstr>מצגת של PowerPoint‏</vt:lpstr>
      <vt:lpstr>Ребе</vt:lpstr>
      <vt:lpstr>מצגת של PowerPoint‏</vt:lpstr>
      <vt:lpstr>מצגת של PowerPoint‏</vt:lpstr>
      <vt:lpstr>Ребе</vt:lpstr>
      <vt:lpstr>מצגת של PowerPoint‏</vt:lpstr>
      <vt:lpstr>מצגת של PowerPoint‏</vt:lpstr>
      <vt:lpstr>Ребе</vt:lpstr>
      <vt:lpstr>מצגת של PowerPoint‏</vt:lpstr>
      <vt:lpstr>Ребе</vt:lpstr>
      <vt:lpstr>מצגת של PowerPoint‏</vt:lpstr>
      <vt:lpstr>מצגת של PowerPoint‏</vt:lpstr>
      <vt:lpstr>מצגת של PowerPoint‏</vt:lpstr>
      <vt:lpstr>Ребе</vt:lpstr>
      <vt:lpstr>מצגת של PowerPoint‏</vt:lpstr>
      <vt:lpstr>Ребе</vt:lpstr>
      <vt:lpstr>מצגת של PowerPoint‏</vt:lpstr>
      <vt:lpstr>Ребе</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Chabad Eugene</dc:creator>
  <cp:lastModifiedBy>חנה וולף</cp:lastModifiedBy>
  <cp:revision>7</cp:revision>
  <dcterms:created xsi:type="dcterms:W3CDTF">2021-05-12T22:42:43Z</dcterms:created>
  <dcterms:modified xsi:type="dcterms:W3CDTF">2025-08-28T20:34:58Z</dcterms:modified>
</cp:coreProperties>
</file>