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446" r:id="rId3"/>
    <p:sldId id="257" r:id="rId4"/>
    <p:sldId id="258" r:id="rId5"/>
    <p:sldId id="259" r:id="rId6"/>
    <p:sldId id="262" r:id="rId7"/>
    <p:sldId id="264" r:id="rId8"/>
    <p:sldId id="266" r:id="rId9"/>
    <p:sldId id="267" r:id="rId10"/>
    <p:sldId id="269" r:id="rId11"/>
    <p:sldId id="271" r:id="rId12"/>
    <p:sldId id="273" r:id="rId13"/>
    <p:sldId id="274" r:id="rId14"/>
    <p:sldId id="276" r:id="rId15"/>
    <p:sldId id="278" r:id="rId16"/>
    <p:sldId id="279" r:id="rId17"/>
    <p:sldId id="280" r:id="rId18"/>
    <p:sldId id="281" r:id="rId19"/>
    <p:sldId id="282" r:id="rId20"/>
    <p:sldId id="284" r:id="rId21"/>
    <p:sldId id="285" r:id="rId22"/>
    <p:sldId id="288" r:id="rId23"/>
    <p:sldId id="289" r:id="rId24"/>
    <p:sldId id="291" r:id="rId25"/>
    <p:sldId id="292" r:id="rId26"/>
    <p:sldId id="293" r:id="rId27"/>
    <p:sldId id="295" r:id="rId28"/>
    <p:sldId id="297" r:id="rId29"/>
    <p:sldId id="298" r:id="rId30"/>
    <p:sldId id="299" r:id="rId31"/>
    <p:sldId id="445" r:id="rId32"/>
  </p:sldIdLst>
  <p:sldSz cx="12192000" cy="6858000"/>
  <p:notesSz cx="6858000" cy="9144000"/>
  <p:embeddedFontLst>
    <p:embeddedFont>
      <p:font typeface="Arial Black" panose="020B0604020202020204" pitchFamily="34" charset="0"/>
      <p:bold r:id="rId34"/>
    </p:embeddedFont>
    <p:embeddedFont>
      <p:font typeface="CeraGR-Medium" pitchFamily="2" charset="0"/>
      <p:regular r:id="rId35"/>
    </p:embeddedFont>
    <p:embeddedFont>
      <p:font typeface="Josefin Sans" pitchFamily="2" charset="0"/>
      <p:regular r:id="rId36"/>
      <p:bold r:id="rId37"/>
      <p:italic r:id="rId38"/>
      <p:boldItalic r:id="rId39"/>
    </p:embeddedFont>
    <p:embeddedFont>
      <p:font typeface="Lora" panose="02000503000000020004" pitchFamily="2" charset="0"/>
      <p:regular r:id="rId40"/>
      <p:bold r:id="rId41"/>
      <p:italic r:id="rId42"/>
      <p:boldItalic r:id="rId43"/>
    </p:embeddedFont>
    <p:embeddedFont>
      <p:font typeface="Lora Bold Italic" panose="02000503000000020004" pitchFamily="2" charset="0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9" roundtripDataSignature="AMtx7miZDne6CtTB03Ds5DHEXWovbAf0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93"/>
    <p:restoredTop sz="94694"/>
  </p:normalViewPr>
  <p:slideViewPr>
    <p:cSldViewPr snapToGrid="0">
      <p:cViewPr varScale="1">
        <p:scale>
          <a:sx n="103" d="100"/>
          <a:sy n="103" d="100"/>
        </p:scale>
        <p:origin x="200" y="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F893B77F-2CC1-D914-007F-4E44E09B4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>
            <a:extLst>
              <a:ext uri="{FF2B5EF4-FFF2-40B4-BE49-F238E27FC236}">
                <a16:creationId xmlns:a16="http://schemas.microsoft.com/office/drawing/2014/main" id="{7B6D1D69-D516-140E-5664-9A251CDBB5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>
            <a:extLst>
              <a:ext uri="{FF2B5EF4-FFF2-40B4-BE49-F238E27FC236}">
                <a16:creationId xmlns:a16="http://schemas.microsoft.com/office/drawing/2014/main" id="{0FEE0DFF-3F45-A389-B31E-20A24E55B1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>
            <a:extLst>
              <a:ext uri="{FF2B5EF4-FFF2-40B4-BE49-F238E27FC236}">
                <a16:creationId xmlns:a16="http://schemas.microsoft.com/office/drawing/2014/main" id="{04FAFFA2-DF0F-3D23-4FDC-F0B40AA2DE2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1740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2" name="Google Shape;482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1" name="Google Shape;491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0" name="Google Shape;500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627" y="308919"/>
            <a:ext cx="5594422" cy="35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526044" y="4625010"/>
            <a:ext cx="5794789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Мощь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еврейского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народа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526054" y="5237927"/>
            <a:ext cx="4305437" cy="87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lvl="0" indent="0" algn="just">
              <a:buSzPts val="14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КАКАЯ ЗАПОВЕДЬ ТОРЫ ВСЕЛЯЕТ СТРАХ </a:t>
            </a:r>
            <a:r>
              <a:rPr lang="en-US" dirty="0" err="1">
                <a:solidFill>
                  <a:schemeClr val="dk1"/>
                </a:solidFill>
                <a:latin typeface="Josefin Sans"/>
                <a:sym typeface="Josefin Sans"/>
              </a:rPr>
              <a:t>В</a:t>
            </a: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 СЕРДЦАХ ВРАГОВ?</a:t>
            </a:r>
            <a:endParaRPr dirty="0">
              <a:solidFill>
                <a:schemeClr val="dk1"/>
              </a:solidFill>
              <a:latin typeface="Josefin Sans"/>
            </a:endParaRPr>
          </a:p>
          <a:p>
            <a:pPr marL="0" lvl="0" indent="0" algn="just">
              <a:buSzPts val="14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ИСТОРИЯ КАМПАНИИ ЛЮБАВИЧСКОГО РЕБЕ ПО ВОЗЛОЖЕНИЮ ТФИЛИН</a:t>
            </a:r>
            <a:endParaRPr dirty="0">
              <a:solidFill>
                <a:schemeClr val="dk1"/>
              </a:solidFill>
              <a:latin typeface="Josefin Sans"/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4" name="Google Shape;94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Ваэтханан</a:t>
              </a:r>
              <a:endParaRPr/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3AF8C060-913F-4E57-134D-2DBCBC137EE5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C95C868B-833D-CC4D-2F15-A2649C4842B3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7DB69A63-95B0-21E7-88D0-652FAA094E5C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7AA1D858-AEEA-F26D-7AC4-7B0D66FBDA38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CC4FEC42-712A-4A7C-B10A-C22EB01D08E7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3235E45E-C8B3-4A72-A821-69F62A6B74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F61C74F8-2561-3514-8888-5D79F3FAB876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C75FB112-41A6-2B12-75FA-FED3C2FFA555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1E443029-BE0F-5F3C-0B2E-4C6F26371C40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en-US" dirty="0" err="1">
                    <a:solidFill>
                      <a:schemeClr val="lt1"/>
                    </a:solidFill>
                  </a:rPr>
                  <a:t>Ваэтханан</a:t>
                </a:r>
                <a:endParaRPr lang="ru-RU" sz="1400" strike="noStrik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1C5F3072-7091-1527-784D-A13CBE01F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3">
            <a:extLst>
              <a:ext uri="{FF2B5EF4-FFF2-40B4-BE49-F238E27FC236}">
                <a16:creationId xmlns:a16="http://schemas.microsoft.com/office/drawing/2014/main" id="{2C8C0B2A-937A-936C-443C-CF4DCEE4FB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E83AC59B-9415-4C09-ED4F-6586F2A2F84E}"/>
              </a:ext>
            </a:extLst>
          </p:cNvPr>
          <p:cNvSpPr txBox="1"/>
          <p:nvPr/>
        </p:nvSpPr>
        <p:spPr>
          <a:xfrm>
            <a:off x="357292" y="222515"/>
            <a:ext cx="8008232" cy="75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Вступление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15" name="Google Shape;115;p3">
            <a:extLst>
              <a:ext uri="{FF2B5EF4-FFF2-40B4-BE49-F238E27FC236}">
                <a16:creationId xmlns:a16="http://schemas.microsoft.com/office/drawing/2014/main" id="{F75BD865-2BC8-D4A8-9E20-A416E809017C}"/>
              </a:ext>
            </a:extLst>
          </p:cNvPr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16" name="Google Shape;116;p3">
              <a:extLst>
                <a:ext uri="{FF2B5EF4-FFF2-40B4-BE49-F238E27FC236}">
                  <a16:creationId xmlns:a16="http://schemas.microsoft.com/office/drawing/2014/main" id="{F0B157E4-4808-2A46-EFEF-67DD85FB1823}"/>
                </a:ext>
              </a:extLst>
            </p:cNvPr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">
              <a:extLst>
                <a:ext uri="{FF2B5EF4-FFF2-40B4-BE49-F238E27FC236}">
                  <a16:creationId xmlns:a16="http://schemas.microsoft.com/office/drawing/2014/main" id="{F08D8B35-746A-3D75-F909-5AF57D2DB21B}"/>
                </a:ext>
              </a:extLst>
            </p:cNvPr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Ваэтханан</a:t>
              </a:r>
              <a:endParaRPr dirty="0"/>
            </a:p>
          </p:txBody>
        </p:sp>
      </p:grp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D8E824F1-BF35-B4D0-20AC-00D2B54A21A0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2" name="קבוצה 1">
              <a:extLst>
                <a:ext uri="{FF2B5EF4-FFF2-40B4-BE49-F238E27FC236}">
                  <a16:creationId xmlns:a16="http://schemas.microsoft.com/office/drawing/2014/main" id="{356BCB9D-1D71-30A0-45E6-E4BE5BE8DA58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3" name="קבוצה 2">
                <a:extLst>
                  <a:ext uri="{FF2B5EF4-FFF2-40B4-BE49-F238E27FC236}">
                    <a16:creationId xmlns:a16="http://schemas.microsoft.com/office/drawing/2014/main" id="{DEB27C5B-3E9C-B845-D878-DA5309881042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5" name="מלבן 4">
                  <a:extLst>
                    <a:ext uri="{FF2B5EF4-FFF2-40B4-BE49-F238E27FC236}">
                      <a16:creationId xmlns:a16="http://schemas.microsoft.com/office/drawing/2014/main" id="{80FB5A2A-31D6-6DFF-1AAA-891B9F2A578F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6" name="קבוצה 5">
                  <a:extLst>
                    <a:ext uri="{FF2B5EF4-FFF2-40B4-BE49-F238E27FC236}">
                      <a16:creationId xmlns:a16="http://schemas.microsoft.com/office/drawing/2014/main" id="{EF723D06-E014-E212-FF6A-0D244BCB479C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7" name="מלבן 6">
                    <a:extLst>
                      <a:ext uri="{FF2B5EF4-FFF2-40B4-BE49-F238E27FC236}">
                        <a16:creationId xmlns:a16="http://schemas.microsoft.com/office/drawing/2014/main" id="{F0F401E0-CBAA-F86B-AC89-FB4F13E6A31E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8" name="תמונה 7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D6DA9C08-4B84-0A16-46BA-135E69B7D76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4" name="Google Shape;91;p1">
                <a:extLst>
                  <a:ext uri="{FF2B5EF4-FFF2-40B4-BE49-F238E27FC236}">
                    <a16:creationId xmlns:a16="http://schemas.microsoft.com/office/drawing/2014/main" id="{FCB50330-5E7A-E68D-A616-87A75946B409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" name="Google Shape;92;p1">
              <a:extLst>
                <a:ext uri="{FF2B5EF4-FFF2-40B4-BE49-F238E27FC236}">
                  <a16:creationId xmlns:a16="http://schemas.microsoft.com/office/drawing/2014/main" id="{DC9AAC9F-380C-DB92-21E6-4C63F5E68B31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Ваэтханан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074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2284624" y="1405262"/>
            <a:ext cx="9144000" cy="513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повторяй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сыновьям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произноси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дорогою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ложась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повяжи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дверных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косяках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воротах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" name="Google Shape;104;p2"/>
          <p:cNvSpPr/>
          <p:nvPr/>
        </p:nvSpPr>
        <p:spPr>
          <a:xfrm rot="10800000" flipH="1">
            <a:off x="2284625" y="123374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2284624" y="484515"/>
            <a:ext cx="352305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</a:t>
            </a: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</a:rPr>
              <a:t> 1</a:t>
            </a:r>
            <a:endParaRPr sz="2400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2154274" y="869214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Дварим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6:4-9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 txBox="1"/>
          <p:nvPr/>
        </p:nvSpPr>
        <p:spPr>
          <a:xfrm>
            <a:off x="357292" y="222515"/>
            <a:ext cx="8008232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«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Возлагай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тфилин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,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чтобы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победить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войне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!»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15" name="Google Shape;115;p3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16" name="Google Shape;116;p3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Ваэтханан</a:t>
              </a:r>
              <a:endParaRPr dirty="0"/>
            </a:p>
          </p:txBody>
        </p:sp>
      </p:grp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D28665F7-58FE-CD93-A6FD-9F317ACD81C9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2" name="קבוצה 1">
              <a:extLst>
                <a:ext uri="{FF2B5EF4-FFF2-40B4-BE49-F238E27FC236}">
                  <a16:creationId xmlns:a16="http://schemas.microsoft.com/office/drawing/2014/main" id="{B8F7F977-A3B1-A90B-1E69-5574AD31E70A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3" name="קבוצה 2">
                <a:extLst>
                  <a:ext uri="{FF2B5EF4-FFF2-40B4-BE49-F238E27FC236}">
                    <a16:creationId xmlns:a16="http://schemas.microsoft.com/office/drawing/2014/main" id="{E40CD61F-2BC8-5712-1DB7-09F2A0F50BEA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5" name="מלבן 4">
                  <a:extLst>
                    <a:ext uri="{FF2B5EF4-FFF2-40B4-BE49-F238E27FC236}">
                      <a16:creationId xmlns:a16="http://schemas.microsoft.com/office/drawing/2014/main" id="{17BEA973-1397-A28B-6126-F14D25352F4D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6" name="קבוצה 5">
                  <a:extLst>
                    <a:ext uri="{FF2B5EF4-FFF2-40B4-BE49-F238E27FC236}">
                      <a16:creationId xmlns:a16="http://schemas.microsoft.com/office/drawing/2014/main" id="{DBC0C2EF-6B8D-DF73-47C4-D99E0E9DE155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7" name="מלבן 6">
                    <a:extLst>
                      <a:ext uri="{FF2B5EF4-FFF2-40B4-BE49-F238E27FC236}">
                        <a16:creationId xmlns:a16="http://schemas.microsoft.com/office/drawing/2014/main" id="{616B7223-A085-C7FD-00BB-6A5ABA5AA380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8" name="תמונה 7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DA0A30AE-6FA0-511E-6C9E-CFC7C7F0FAD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4" name="Google Shape;91;p1">
                <a:extLst>
                  <a:ext uri="{FF2B5EF4-FFF2-40B4-BE49-F238E27FC236}">
                    <a16:creationId xmlns:a16="http://schemas.microsoft.com/office/drawing/2014/main" id="{117981BF-4E18-DC57-AA9D-43FB66B796ED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" name="Google Shape;92;p1">
              <a:extLst>
                <a:ext uri="{FF2B5EF4-FFF2-40B4-BE49-F238E27FC236}">
                  <a16:creationId xmlns:a16="http://schemas.microsoft.com/office/drawing/2014/main" id="{FD360871-DD78-3AB1-61DE-8043302DA27F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Ваэтханан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2285029" y="1207627"/>
            <a:ext cx="9144000" cy="11051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сестры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сейчас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посылает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избытке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выйдут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очередной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всё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упуская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действуя в этом направлении, руководствуясь заповедью о любви к ближним и убеждая своих друзей и семью поступать так же — вы воплощаете то, что мы читали в главе вчера: “И будете жить вы (сыны Израиля) в безопасности в стране вашей”, “И дарую Я (Б-г) мир в стране этой”, и “Я буду Я вам Б-гом”, “И будете вы народом Моим”. То есть все мы, включая наших собратьев, где бы они ни находились, будем народом Б-га, и Он избавит нас Своей открытой, святой и щедрой рукой от всех напастей и принесет мир и безопасность во всем, в чем есть нужда.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Google Shape;125;p4"/>
          <p:cNvSpPr/>
          <p:nvPr/>
        </p:nvSpPr>
        <p:spPr>
          <a:xfrm rot="10800000" flipH="1">
            <a:off x="2285029" y="5056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 txBox="1">
            <a:spLocks noGrp="1"/>
          </p:cNvSpPr>
          <p:nvPr>
            <p:ph type="title"/>
          </p:nvPr>
        </p:nvSpPr>
        <p:spPr>
          <a:xfrm>
            <a:off x="2285030" y="1787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2285029" y="782191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собратья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победят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 txBox="1"/>
          <p:nvPr/>
        </p:nvSpPr>
        <p:spPr>
          <a:xfrm>
            <a:off x="2285029" y="1028857"/>
            <a:ext cx="9144000" cy="1183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продлевает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почиет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очевидно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долголетии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невредимы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убавится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 также обладают дополнительным свойством. Талмудический трактат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Брахот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утверждает: “И увидят все народы земли, что имя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наречено на тебе, и убоятся тебя… это [говорится] о тфилин головы”.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“убоятся тебя”, то не только “не убавится… ни одного”, но и безо всякой необходимости вести войну тотчас исчезнет враг.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Казалось бы, уместно возразить, что страх падает на врага только в то время, когда тфилин возложены на человека, а не после этого. Однако прямой смысл не таков, но состоит в том, что возложение тфилин вызывает страх у врага даже после того, как их сняли.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Google Shape;152;p7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2285029" y="603421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помогает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победить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9"/>
          <p:cNvSpPr txBox="1"/>
          <p:nvPr/>
        </p:nvSpPr>
        <p:spPr>
          <a:xfrm>
            <a:off x="2294446" y="0"/>
            <a:ext cx="9144000" cy="1223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рассечения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смятение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Эдома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обмякли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Кнаана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воздействие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спустя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подтверждает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Рахав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слышали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иссушил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оробело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оробели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заставило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Кнаана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самоустраниться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воевать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случилось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несмотря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значительное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рассечения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сразу после выхода из Египта, до дарования Торы — задолго до того, как еврейский народ вошел в Землю Израиля.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 же самое верно и в нашем случае. Когда мы возлагаем тфилин, враги видят, что мы — евреи, на которых почиет “имя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и это наводит страх не только в моменте, но и после их снятия.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пусть будет на то воля Б-га, чтобы за счет исполнения заповеди о тфилин страх был таким, чтобы враги еврейского народа окончательно исчезли и борьба с ними не требовалась, как об говорит стих: ““И дарую Я (Б-г) мир в стране этой… и меч не пройдет через землю вашу”.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1"/>
          <p:cNvSpPr txBox="1"/>
          <p:nvPr/>
        </p:nvSpPr>
        <p:spPr>
          <a:xfrm>
            <a:off x="353148" y="169746"/>
            <a:ext cx="7419252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Заповедь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корыстным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мотивом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87" name="Google Shape;187;p1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88" name="Google Shape;188;p1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Ваэтханан</a:t>
              </a:r>
              <a:endParaRPr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C9FB33BF-23BB-4356-066A-776F8852DD84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94DDCAE1-5145-5EDF-B303-C6614C5B2D4A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E0A10317-B9DA-0CA5-F79B-EDD118C857EC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8429B3F1-61C1-3717-A326-369B66F81DE7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A2D7B6DB-AC11-8957-19BA-2353C649545C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57AE02C6-A9D1-D750-5190-1D470C1A62EF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03D3159A-E86B-D71A-154C-C40A8B1EB08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EB6D9EF0-8A81-4A6A-FB2E-D377BFAC26F7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553B62D2-A76E-666D-2B6F-F438A5AC2666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Ваэтханан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2"/>
          <p:cNvSpPr txBox="1"/>
          <p:nvPr/>
        </p:nvSpPr>
        <p:spPr>
          <a:xfrm>
            <a:off x="2285029" y="1225556"/>
            <a:ext cx="91440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затрагивает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нынешней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фарбренгенах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воздействие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посредством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аспектов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разделяет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пространство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разделяет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хасидская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трактовка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ответственны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ивр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аревим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 “ответственны”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аревим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здесь созвучно слову “переплетены”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меуравим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То есть все евреи до такой степени взаимосвязаны, что подобны единому телу. Таким образом, усиление одной части тела укрепляет все тело.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Существуют заповеди, которые обладают особыми свойствами и оказывают помощь в определенных вопросах. О награде за другие заповеди мы не знаем, а есть и такие, о награде и свойствах которых мы знаем.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Google Shape;197;p12"/>
          <p:cNvSpPr/>
          <p:nvPr/>
        </p:nvSpPr>
        <p:spPr>
          <a:xfrm rot="10800000" flipH="1">
            <a:off x="2285029" y="523561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2"/>
          <p:cNvSpPr txBox="1">
            <a:spLocks noGrp="1"/>
          </p:cNvSpPr>
          <p:nvPr>
            <p:ph type="title"/>
          </p:nvPr>
        </p:nvSpPr>
        <p:spPr>
          <a:xfrm>
            <a:off x="2285030" y="196699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sp>
        <p:nvSpPr>
          <p:cNvPr id="200" name="Google Shape;200;p12"/>
          <p:cNvSpPr txBox="1"/>
          <p:nvPr/>
        </p:nvSpPr>
        <p:spPr>
          <a:xfrm>
            <a:off x="2285029" y="800120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Взаимная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ответственность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4"/>
          <p:cNvSpPr txBox="1"/>
          <p:nvPr/>
        </p:nvSpPr>
        <p:spPr>
          <a:xfrm>
            <a:off x="2282909" y="332052"/>
            <a:ext cx="9144000" cy="1183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текущей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полноценной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бороться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сражаться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трепетать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краткосрочной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Брахот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наречено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убоятся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.’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трактат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Менахот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продлевает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почиет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’”.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 заповедь о тфилин обладает этими особыми свойствами, в свете текущей ситуации было предложено, чтобы все еврейские солдаты проверили свои тфилин и были особенно прилежны в их возложении. Подобным образом мы удостоимся исполнения обещаний “всякий, кто возлагает тфилин, продлевает себе жизнь” и “все народы земли увидят и убоятся тебя”.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 того, это устранит необходимость в войне.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6"/>
          <p:cNvSpPr txBox="1"/>
          <p:nvPr/>
        </p:nvSpPr>
        <p:spPr>
          <a:xfrm>
            <a:off x="2388634" y="635708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каким-либо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отражено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произносим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Освятивший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Заповедавший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публично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долголетия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наведения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3" name="Google Shape;233;p16"/>
          <p:cNvSpPr txBox="1"/>
          <p:nvPr/>
        </p:nvSpPr>
        <p:spPr>
          <a:xfrm>
            <a:off x="2388634" y="191921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корыстным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мотивом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240;p17">
            <a:extLst>
              <a:ext uri="{FF2B5EF4-FFF2-40B4-BE49-F238E27FC236}">
                <a16:creationId xmlns:a16="http://schemas.microsoft.com/office/drawing/2014/main" id="{FBF5F446-80F6-CA1C-20AF-C640D8EC7113}"/>
              </a:ext>
            </a:extLst>
          </p:cNvPr>
          <p:cNvSpPr txBox="1"/>
          <p:nvPr/>
        </p:nvSpPr>
        <p:spPr>
          <a:xfrm>
            <a:off x="2388633" y="3449716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занимается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Нельзя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неполноценному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Маймонид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42;p17">
            <a:extLst>
              <a:ext uri="{FF2B5EF4-FFF2-40B4-BE49-F238E27FC236}">
                <a16:creationId xmlns:a16="http://schemas.microsoft.com/office/drawing/2014/main" id="{5070E7F3-D50E-863E-238E-81ED69C606BE}"/>
              </a:ext>
            </a:extLst>
          </p:cNvPr>
          <p:cNvSpPr txBox="1"/>
          <p:nvPr/>
        </p:nvSpPr>
        <p:spPr>
          <a:xfrm>
            <a:off x="2388634" y="3003196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Начиная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скрытых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мотивов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8"/>
          <p:cNvSpPr txBox="1"/>
          <p:nvPr/>
        </p:nvSpPr>
        <p:spPr>
          <a:xfrm>
            <a:off x="2286000" y="360853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тяжелый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Маймонид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убеждают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9"/>
          <p:cNvSpPr txBox="1"/>
          <p:nvPr/>
        </p:nvSpPr>
        <p:spPr>
          <a:xfrm>
            <a:off x="2284626" y="823134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поймешь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следующем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Маленький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неокрепшего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вынужден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поощрять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вознаграждая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нравятся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засахаренные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орехи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награды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бесполезными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красивую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его ум окрепнет, учитель будет обещать ему монету или две в качестве награды за учебу, а когда он станет еще старше, учитель скажет ему учиться, чтобы он мог стать раввином, ученым или судьей и пользоваться большим уважением.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 служил Б-гу с любовью, и мы должны стремиться к этому достойному пути.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 наши мудрецы знали, что это чрезвычайно сложно, и что не каждый осознает истину так, чтобы уподобиться Аврааму, они позволили нам исполнять заповеди с ожиданием награды.</a:t>
            </a:r>
          </a:p>
        </p:txBody>
      </p:sp>
      <p:sp>
        <p:nvSpPr>
          <p:cNvPr id="258" name="Google Shape;258;p19"/>
          <p:cNvSpPr/>
          <p:nvPr/>
        </p:nvSpPr>
        <p:spPr>
          <a:xfrm rot="10800000" flipH="1">
            <a:off x="2284625" y="777416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9"/>
          <p:cNvSpPr txBox="1"/>
          <p:nvPr/>
        </p:nvSpPr>
        <p:spPr>
          <a:xfrm>
            <a:off x="2284622" y="0"/>
            <a:ext cx="3980253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9"/>
          <p:cNvSpPr txBox="1"/>
          <p:nvPr/>
        </p:nvSpPr>
        <p:spPr>
          <a:xfrm>
            <a:off x="2146808" y="384711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намерениях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10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1"/>
          <p:cNvSpPr txBox="1"/>
          <p:nvPr/>
        </p:nvSpPr>
        <p:spPr>
          <a:xfrm>
            <a:off x="2285029" y="988168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стандартной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всеобщего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надлежащим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7" name="Google Shape;277;p21"/>
          <p:cNvSpPr/>
          <p:nvPr/>
        </p:nvSpPr>
        <p:spPr>
          <a:xfrm rot="10800000" flipH="1">
            <a:off x="2285029" y="774580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1"/>
          <p:cNvSpPr txBox="1">
            <a:spLocks noGrp="1"/>
          </p:cNvSpPr>
          <p:nvPr>
            <p:ph type="title"/>
          </p:nvPr>
        </p:nvSpPr>
        <p:spPr>
          <a:xfrm>
            <a:off x="2285030" y="44771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86;p22">
            <a:extLst>
              <a:ext uri="{FF2B5EF4-FFF2-40B4-BE49-F238E27FC236}">
                <a16:creationId xmlns:a16="http://schemas.microsoft.com/office/drawing/2014/main" id="{0F4D6648-A835-B599-6E9A-74285AFBF37C}"/>
              </a:ext>
            </a:extLst>
          </p:cNvPr>
          <p:cNvSpPr txBox="1"/>
          <p:nvPr/>
        </p:nvSpPr>
        <p:spPr>
          <a:xfrm>
            <a:off x="2286000" y="3045090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кому-то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подсказываем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Освятивший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Заповедавший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возлагающий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декларирует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рассчитывает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долголетие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устрашение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напрямую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сценарии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двойным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88;p22">
            <a:extLst>
              <a:ext uri="{FF2B5EF4-FFF2-40B4-BE49-F238E27FC236}">
                <a16:creationId xmlns:a16="http://schemas.microsoft.com/office/drawing/2014/main" id="{F86AA938-4B59-65DD-959A-00E5E0EB3537}"/>
              </a:ext>
            </a:extLst>
          </p:cNvPr>
          <p:cNvSpPr txBox="1"/>
          <p:nvPr/>
        </p:nvSpPr>
        <p:spPr>
          <a:xfrm>
            <a:off x="2286000" y="2689223"/>
            <a:ext cx="91440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Декларация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намерениях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3"/>
          <p:cNvSpPr txBox="1"/>
          <p:nvPr/>
        </p:nvSpPr>
        <p:spPr>
          <a:xfrm>
            <a:off x="2342948" y="1711891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удостоился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грядущего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абсолютный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!”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6" name="Google Shape;296;p23"/>
          <p:cNvSpPr/>
          <p:nvPr/>
        </p:nvSpPr>
        <p:spPr>
          <a:xfrm rot="10800000" flipH="1">
            <a:off x="2326619" y="1493335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3"/>
          <p:cNvSpPr txBox="1"/>
          <p:nvPr/>
        </p:nvSpPr>
        <p:spPr>
          <a:xfrm>
            <a:off x="2326632" y="723843"/>
            <a:ext cx="423480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3"/>
          <p:cNvSpPr txBox="1"/>
          <p:nvPr/>
        </p:nvSpPr>
        <p:spPr>
          <a:xfrm>
            <a:off x="2224050" y="1149568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Псахим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8a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0" name="Google Shape;300;p23"/>
          <p:cNvSpPr txBox="1"/>
          <p:nvPr/>
        </p:nvSpPr>
        <p:spPr>
          <a:xfrm>
            <a:off x="2326619" y="2987034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1" name="Google Shape;301;p23"/>
          <p:cNvSpPr txBox="1"/>
          <p:nvPr/>
        </p:nvSpPr>
        <p:spPr>
          <a:xfrm>
            <a:off x="2342948" y="3297992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удовлетворить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Абсолютный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4"/>
          <p:cNvSpPr txBox="1"/>
          <p:nvPr/>
        </p:nvSpPr>
        <p:spPr>
          <a:xfrm>
            <a:off x="2285029" y="1384781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учитывая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Освятивший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Заповедавший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двойное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абсолютным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упомянуто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0" name="Google Shape;310;p24"/>
          <p:cNvSpPr/>
          <p:nvPr/>
        </p:nvSpPr>
        <p:spPr>
          <a:xfrm rot="10800000" flipH="1">
            <a:off x="2285029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4"/>
          <p:cNvSpPr txBox="1">
            <a:spLocks noGrp="1"/>
          </p:cNvSpPr>
          <p:nvPr>
            <p:ph type="title"/>
          </p:nvPr>
        </p:nvSpPr>
        <p:spPr>
          <a:xfrm>
            <a:off x="228503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5"/>
          <p:cNvSpPr txBox="1"/>
          <p:nvPr/>
        </p:nvSpPr>
        <p:spPr>
          <a:xfrm>
            <a:off x="386182" y="171758"/>
            <a:ext cx="7003157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Почему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цицит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20" name="Google Shape;320;p25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21" name="Google Shape;321;p25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25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Ваэтханан</a:t>
              </a:r>
              <a:endParaRPr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73EC78A9-E7E0-D33A-9A5D-4F9672BA6517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B8936B75-771C-48CE-1DCE-AC52513EEBB9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5B04B0B0-1ECA-DD1B-5809-57880E3C0015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D52A0503-63E7-12FB-693D-80B2B2C0B66A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CF13FB3D-FD33-3E94-4E41-C7D428B1EA7F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264B575F-1325-8E4F-CB49-378042A65C72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E9EA2CF9-F6BA-AA26-0F52-A27B785AA98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901A6424-91DF-DCF3-453F-964DD434BB53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ADCC6EF9-2EBB-B43A-18A7-4FE19427CF02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Ваэтханан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6"/>
          <p:cNvSpPr txBox="1"/>
          <p:nvPr/>
        </p:nvSpPr>
        <p:spPr>
          <a:xfrm>
            <a:off x="2285028" y="1332029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уместно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акцента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окутывает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прикреплены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цицит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Посмотрите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вспомните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цицит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равноценна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числовое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цицит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600,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нитями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узлами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талита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613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несмотря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цицит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акцент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0" name="Google Shape;330;p26"/>
          <p:cNvSpPr/>
          <p:nvPr/>
        </p:nvSpPr>
        <p:spPr>
          <a:xfrm rot="10800000" flipH="1">
            <a:off x="2285029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6"/>
          <p:cNvSpPr txBox="1">
            <a:spLocks noGrp="1"/>
          </p:cNvSpPr>
          <p:nvPr>
            <p:ph type="title"/>
          </p:nvPr>
        </p:nvSpPr>
        <p:spPr>
          <a:xfrm>
            <a:off x="228503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7"/>
          <p:cNvSpPr txBox="1"/>
          <p:nvPr/>
        </p:nvSpPr>
        <p:spPr>
          <a:xfrm>
            <a:off x="2284625" y="1394039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цицит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одежд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вставляют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голубой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шерсти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кистях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посмотрите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вспомните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влекомы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бредете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блуду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0" name="Google Shape;340;p27"/>
          <p:cNvSpPr/>
          <p:nvPr/>
        </p:nvSpPr>
        <p:spPr>
          <a:xfrm rot="10800000" flipH="1">
            <a:off x="2284625" y="1205767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7"/>
          <p:cNvSpPr txBox="1"/>
          <p:nvPr/>
        </p:nvSpPr>
        <p:spPr>
          <a:xfrm>
            <a:off x="2224044" y="483763"/>
            <a:ext cx="407790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27"/>
          <p:cNvSpPr txBox="1"/>
          <p:nvPr/>
        </p:nvSpPr>
        <p:spPr>
          <a:xfrm>
            <a:off x="2148079" y="868475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15:38-39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353;p28">
            <a:extLst>
              <a:ext uri="{FF2B5EF4-FFF2-40B4-BE49-F238E27FC236}">
                <a16:creationId xmlns:a16="http://schemas.microsoft.com/office/drawing/2014/main" id="{8F665561-8A5E-2749-95C1-253EC7C1AE32}"/>
              </a:ext>
            </a:extLst>
          </p:cNvPr>
          <p:cNvSpPr txBox="1"/>
          <p:nvPr/>
        </p:nvSpPr>
        <p:spPr>
          <a:xfrm>
            <a:off x="2284626" y="4442444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вспомнить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числовое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цицит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600,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добавления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восьми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пяти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613.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355;p28">
            <a:extLst>
              <a:ext uri="{FF2B5EF4-FFF2-40B4-BE49-F238E27FC236}">
                <a16:creationId xmlns:a16="http://schemas.microsoft.com/office/drawing/2014/main" id="{F3FD0056-E2F2-CF50-A1FC-48E61AF4C0CF}"/>
              </a:ext>
            </a:extLst>
          </p:cNvPr>
          <p:cNvSpPr txBox="1"/>
          <p:nvPr/>
        </p:nvSpPr>
        <p:spPr>
          <a:xfrm>
            <a:off x="2284625" y="3947050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9"/>
          <p:cNvSpPr txBox="1"/>
          <p:nvPr/>
        </p:nvSpPr>
        <p:spPr>
          <a:xfrm>
            <a:off x="2285029" y="992477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какой-либо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нуждаемся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надлежит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сосредоточиться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первичная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мотивация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удостоился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грядущего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абсолютный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!”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 почему используется именно пример благотворительности, а не, скажем, тфилин? Ответ в том, что когда человек нуждается в конкретном благословении (“чтобы мой сын жил”), ему нужно соблюдать ту заповедь, которая именно с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зтим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связана. Заповедь о тфилин действительно имеет великую ценность, но она не связана конкретно с этим вопросом. Благотворительность же связана с поддержанием жизни, потому что когда человек дает деньги бедному, он “оживляет душу бедного”. </a:t>
            </a:r>
          </a:p>
        </p:txBody>
      </p:sp>
      <p:sp>
        <p:nvSpPr>
          <p:cNvPr id="363" name="Google Shape;363;p29"/>
          <p:cNvSpPr/>
          <p:nvPr/>
        </p:nvSpPr>
        <p:spPr>
          <a:xfrm rot="10800000" flipH="1">
            <a:off x="2285029" y="344269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9"/>
          <p:cNvSpPr txBox="1">
            <a:spLocks noGrp="1"/>
          </p:cNvSpPr>
          <p:nvPr>
            <p:ph type="title"/>
          </p:nvPr>
        </p:nvSpPr>
        <p:spPr>
          <a:xfrm>
            <a:off x="2285030" y="17407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9"/>
          <p:cNvSpPr txBox="1"/>
          <p:nvPr/>
        </p:nvSpPr>
        <p:spPr>
          <a:xfrm>
            <a:off x="2285029" y="567041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Подходящее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качество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8881CD80-0FD0-AD93-4260-2755D90AB2DE}"/>
              </a:ext>
            </a:extLst>
          </p:cNvPr>
          <p:cNvSpPr txBox="1"/>
          <p:nvPr/>
        </p:nvSpPr>
        <p:spPr>
          <a:xfrm>
            <a:off x="2286000" y="672000"/>
            <a:ext cx="9144000" cy="6767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 заповедь, таким образом, порождает ответную реакцию Б-гу, по принципу мера за меру, в виде награды поддержания жизни.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 и в ситуации, когда необходимо устрашение, следует сосредоточиться на заповеди о тфилин, которая обладает особым свойством наводить страх на врагов, когда они видят, что на голову человека возложены тфилин, “имя Б-га”. Тфилин головы должны предшествовать тфилин руки. Это соответствует толкованию мудрецов стиха “и да будут они знаками между глазами твоими” — все то время, пока тфилин на голове, положено возлагать два тфилин.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 о цицит не обладает этим особым свойством. Хотя талит защищает человека, который его носит, он не имеет вселяет страх врагам, как это делает тфилин.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 txBox="1"/>
          <p:nvPr/>
        </p:nvSpPr>
        <p:spPr>
          <a:xfrm>
            <a:off x="497393" y="258255"/>
            <a:ext cx="5989903" cy="75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Г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Суть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тфилин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98" name="Google Shape;398;p33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99" name="Google Shape;399;p33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33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Ваэтханан</a:t>
              </a:r>
              <a:endParaRPr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4DADD74F-E0C8-C0B6-3363-1A2AA9031EEC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BD7F7883-F5A7-0806-E39E-CAAE6D9F8CE4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F16B095C-1812-6E6D-EE82-B8C5C6167AA9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3FAE0C81-ACAB-E96A-3B4F-BFF881368B47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5ED74395-518E-C8AC-E95B-99D8B9AFA482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E71EA735-7A6D-3EAE-EBB9-92A7200DD967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C358FEF1-1D16-EB60-6D2C-B7DC1B1ECC7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C6A1961A-63E3-048A-19B6-F808DB39C7D7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D47F772A-B896-06FA-89F8-1FDF92E155B2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Ваэтханан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34"/>
          <p:cNvSpPr txBox="1"/>
          <p:nvPr/>
        </p:nvSpPr>
        <p:spPr>
          <a:xfrm>
            <a:off x="2284625" y="1830621"/>
            <a:ext cx="9144000" cy="7897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отрывка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повествующих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Единстве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мозгом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знамениях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отражают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демонстрируя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пожелает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низших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 следует подчинить свою душу, пребывающую в мозгу, Святому, благословен Он, а желания и помышления своего сердца – служению Ему. Таким образом, возлагая тфилин, человек будет помнить Творца, благословен Он, и сведет к минимуму свои собственные стремления к удовольствиям.</a:t>
            </a:r>
          </a:p>
        </p:txBody>
      </p:sp>
      <p:sp>
        <p:nvSpPr>
          <p:cNvPr id="408" name="Google Shape;408;p34"/>
          <p:cNvSpPr/>
          <p:nvPr/>
        </p:nvSpPr>
        <p:spPr>
          <a:xfrm rot="10800000" flipH="1">
            <a:off x="2284625" y="1196433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34"/>
          <p:cNvSpPr txBox="1"/>
          <p:nvPr/>
        </p:nvSpPr>
        <p:spPr>
          <a:xfrm>
            <a:off x="2284635" y="424333"/>
            <a:ext cx="4004953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34"/>
          <p:cNvSpPr txBox="1"/>
          <p:nvPr/>
        </p:nvSpPr>
        <p:spPr>
          <a:xfrm>
            <a:off x="2224042" y="851553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Шульхан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Арух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25:11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2" name="Google Shape;412;p34"/>
          <p:cNvSpPr txBox="1"/>
          <p:nvPr/>
        </p:nvSpPr>
        <p:spPr>
          <a:xfrm>
            <a:off x="2284625" y="1436062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Связывание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разума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6"/>
          <p:cNvSpPr txBox="1"/>
          <p:nvPr/>
        </p:nvSpPr>
        <p:spPr>
          <a:xfrm>
            <a:off x="2285029" y="1360022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предназначены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привязать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символизируют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мозга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Этот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опускается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пупка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отражено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пупка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опровергнуть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еретиков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разделен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верхнюю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половину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нижнюю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половину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1" name="Google Shape;431;p36"/>
          <p:cNvSpPr/>
          <p:nvPr/>
        </p:nvSpPr>
        <p:spPr>
          <a:xfrm rot="10800000" flipH="1">
            <a:off x="2285029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6"/>
          <p:cNvSpPr txBox="1">
            <a:spLocks noGrp="1"/>
          </p:cNvSpPr>
          <p:nvPr>
            <p:ph type="title"/>
          </p:nvPr>
        </p:nvSpPr>
        <p:spPr>
          <a:xfrm>
            <a:off x="228503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37"/>
          <p:cNvSpPr txBox="1"/>
          <p:nvPr/>
        </p:nvSpPr>
        <p:spPr>
          <a:xfrm>
            <a:off x="2284625" y="1361029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Амеймару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Верхняя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половина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Ормазда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божества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нижняя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половина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Аримана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божества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тьмы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]”.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Амеймар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Ариман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позволяет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Ормазду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пропускать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территорию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?!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пьет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верхней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нижнюю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1" name="Google Shape;441;p37"/>
          <p:cNvSpPr/>
          <p:nvPr/>
        </p:nvSpPr>
        <p:spPr>
          <a:xfrm rot="10800000" flipH="1">
            <a:off x="2284625" y="1196433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7"/>
          <p:cNvSpPr txBox="1"/>
          <p:nvPr/>
        </p:nvSpPr>
        <p:spPr>
          <a:xfrm>
            <a:off x="2284635" y="454459"/>
            <a:ext cx="406673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37"/>
          <p:cNvSpPr txBox="1"/>
          <p:nvPr/>
        </p:nvSpPr>
        <p:spPr>
          <a:xfrm>
            <a:off x="2151060" y="839166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Санедрин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39a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38"/>
          <p:cNvSpPr txBox="1"/>
          <p:nvPr/>
        </p:nvSpPr>
        <p:spPr>
          <a:xfrm>
            <a:off x="2285029" y="894237"/>
            <a:ext cx="9144000" cy="10656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раздвоенной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верхняя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занимаясь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наверху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нижняя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занимаясь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питьем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внизу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наряду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этом и заключается назначение ремней тфилин головы. Они идут от головы, высшей точки тела человека, спускаясь к пупку.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 все еще может возразить: Б-г также создал в нас злое начало. Тания сравнивает тело с городом, за который борются два царя. Аналогично этому, два наших начала сражаются друг с другом за контроль над телом и способностями. Злое начало сравниваются со “старым и глупым царем”, берущим город в осаду, а также с “судьей”, который высказывает свои суждения.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2" name="Google Shape;452;p38"/>
          <p:cNvSpPr/>
          <p:nvPr/>
        </p:nvSpPr>
        <p:spPr>
          <a:xfrm rot="10800000" flipH="1">
            <a:off x="2285029" y="65053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38"/>
          <p:cNvSpPr txBox="1">
            <a:spLocks noGrp="1"/>
          </p:cNvSpPr>
          <p:nvPr>
            <p:ph type="title"/>
          </p:nvPr>
        </p:nvSpPr>
        <p:spPr>
          <a:xfrm>
            <a:off x="2285030" y="32367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0"/>
          <p:cNvSpPr txBox="1"/>
          <p:nvPr/>
        </p:nvSpPr>
        <p:spPr>
          <a:xfrm>
            <a:off x="2187440" y="827902"/>
            <a:ext cx="9144000" cy="114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проблему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повязываем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символ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отринуть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веревке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связываем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абсолютные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Давиду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избавился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нас есть злое начало, но, “связав” его, мы можем служить Б-гу полноценно и искренне. Можем заставить его не только замолчать и не давать озвучивать ему свое мнение, но и пойти дальше — возлагая тфилин на левую руку, даже связать его с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жественностью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(ведь слово “тфилин” связано со словом “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нафтулей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которое, как объясняет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означает связь). По этому поводу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Сифри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замечает, что стих “возлюби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всем сердцем своим” означает “обоими своими началами”. Таким образом, мы можем служить Б-гу своим злым началом так же, как служим добрым.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1" name="Google Shape;471;p40"/>
          <p:cNvSpPr txBox="1"/>
          <p:nvPr/>
        </p:nvSpPr>
        <p:spPr>
          <a:xfrm>
            <a:off x="2187440" y="400072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Связывание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левой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стороны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2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2"/>
          <p:cNvSpPr txBox="1"/>
          <p:nvPr/>
        </p:nvSpPr>
        <p:spPr>
          <a:xfrm>
            <a:off x="2285029" y="1669827"/>
            <a:ext cx="93222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Шестидневной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выразил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твердую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уверенность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ожидает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сгулой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высшая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ступень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какой-либо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корыстным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мотивом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полезным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благотворительность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абсолютным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постановление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несомненно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заявляя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7" name="Google Shape;487;p42"/>
          <p:cNvSpPr/>
          <p:nvPr/>
        </p:nvSpPr>
        <p:spPr>
          <a:xfrm rot="10800000" flipH="1">
            <a:off x="2285029" y="1283183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42"/>
          <p:cNvSpPr txBox="1">
            <a:spLocks noGrp="1"/>
          </p:cNvSpPr>
          <p:nvPr>
            <p:ph type="title"/>
          </p:nvPr>
        </p:nvSpPr>
        <p:spPr>
          <a:xfrm>
            <a:off x="2285030" y="956321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</a:t>
            </a: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моменты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p43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3"/>
          <p:cNvSpPr txBox="1"/>
          <p:nvPr/>
        </p:nvSpPr>
        <p:spPr>
          <a:xfrm>
            <a:off x="2285029" y="1669827"/>
            <a:ext cx="93222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Акцент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цицит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сгулой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устрашения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символизируют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связывание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мозга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простираются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символизируют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подвязываются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намекают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сдерживание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6" name="Google Shape;496;p43"/>
          <p:cNvSpPr/>
          <p:nvPr/>
        </p:nvSpPr>
        <p:spPr>
          <a:xfrm rot="10800000" flipH="1">
            <a:off x="2285029" y="1283183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43"/>
          <p:cNvSpPr txBox="1">
            <a:spLocks noGrp="1"/>
          </p:cNvSpPr>
          <p:nvPr>
            <p:ph type="title"/>
          </p:nvPr>
        </p:nvSpPr>
        <p:spPr>
          <a:xfrm>
            <a:off x="2285030" y="956321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</a:t>
            </a: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моменты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44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4"/>
          <p:cNvSpPr txBox="1"/>
          <p:nvPr/>
        </p:nvSpPr>
        <p:spPr>
          <a:xfrm>
            <a:off x="2285029" y="1762990"/>
            <a:ext cx="93222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Возлагайте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ежедневно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воздействуйте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военную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мощь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5" name="Google Shape;505;p44"/>
          <p:cNvSpPr/>
          <p:nvPr/>
        </p:nvSpPr>
        <p:spPr>
          <a:xfrm rot="10800000" flipH="1">
            <a:off x="2285029" y="147911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44"/>
          <p:cNvSpPr txBox="1">
            <a:spLocks noGrp="1"/>
          </p:cNvSpPr>
          <p:nvPr>
            <p:ph type="title"/>
          </p:nvPr>
        </p:nvSpPr>
        <p:spPr>
          <a:xfrm>
            <a:off x="2285030" y="115225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Вывод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31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err="1">
                <a:solidFill>
                  <a:schemeClr val="lt1"/>
                </a:solidFill>
              </a:rPr>
              <a:t>Экев</a:t>
            </a:r>
            <a:endParaRPr lang="ru-RU" sz="1800" b="0" i="0" u="none" strike="noStrik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3270</Words>
  <Application>Microsoft Macintosh PowerPoint</Application>
  <PresentationFormat>מסך רחב</PresentationFormat>
  <Paragraphs>169</Paragraphs>
  <Slides>31</Slides>
  <Notes>30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31</vt:i4>
      </vt:variant>
    </vt:vector>
  </HeadingPairs>
  <TitlesOfParts>
    <vt:vector size="40" baseType="lpstr">
      <vt:lpstr>Lora Bold Italic</vt:lpstr>
      <vt:lpstr>Calibri</vt:lpstr>
      <vt:lpstr>Lora</vt:lpstr>
      <vt:lpstr>Arial Black</vt:lpstr>
      <vt:lpstr>CeraGR-Medium</vt:lpstr>
      <vt:lpstr>Josefin Sans</vt:lpstr>
      <vt:lpstr>Arial</vt:lpstr>
      <vt:lpstr>Segoe UI Black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Ключевые моменты</vt:lpstr>
      <vt:lpstr>Ключевые моменты</vt:lpstr>
      <vt:lpstr>Вывод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4</cp:revision>
  <dcterms:created xsi:type="dcterms:W3CDTF">2021-05-12T22:42:43Z</dcterms:created>
  <dcterms:modified xsi:type="dcterms:W3CDTF">2025-08-01T14:23:51Z</dcterms:modified>
</cp:coreProperties>
</file>