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2" r:id="rId14"/>
    <p:sldId id="273" r:id="rId15"/>
    <p:sldId id="274" r:id="rId16"/>
    <p:sldId id="276" r:id="rId17"/>
    <p:sldId id="278" r:id="rId18"/>
    <p:sldId id="279" r:id="rId19"/>
    <p:sldId id="281" r:id="rId20"/>
    <p:sldId id="282" r:id="rId21"/>
    <p:sldId id="283" r:id="rId22"/>
    <p:sldId id="285" r:id="rId23"/>
    <p:sldId id="286" r:id="rId24"/>
    <p:sldId id="287" r:id="rId25"/>
    <p:sldId id="445" r:id="rId26"/>
  </p:sldIdLst>
  <p:sldSz cx="12192000" cy="6858000"/>
  <p:notesSz cx="6858000" cy="9144000"/>
  <p:embeddedFontLst>
    <p:embeddedFont>
      <p:font typeface="Arial Black" panose="020B0604020202020204" pitchFamily="34" charset="0"/>
      <p:bold r:id="rId28"/>
    </p:embeddedFont>
    <p:embeddedFont>
      <p:font typeface="CeraGR-Medium" pitchFamily="2" charset="0"/>
      <p:regular r:id="rId29"/>
    </p:embeddedFont>
    <p:embeddedFont>
      <p:font typeface="Josefin Sans" pitchFamily="2" charset="0"/>
      <p:regular r:id="rId30"/>
      <p:bold r:id="rId31"/>
      <p:italic r:id="rId32"/>
      <p:boldItalic r:id="rId33"/>
    </p:embeddedFont>
    <p:embeddedFont>
      <p:font typeface="Lora" panose="02000503000000020004" pitchFamily="2" charset="0"/>
      <p:regular r:id="rId34"/>
      <p:bold r:id="rId35"/>
      <p:italic r:id="rId36"/>
      <p:boldItalic r:id="rId37"/>
    </p:embeddedFont>
    <p:embeddedFont>
      <p:font typeface="Lora Bold Italic" panose="02000503000000020004" pitchFamily="2" charset="0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h6dCHi2T69p+5y23Fl8OtTUPuw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6"/>
    <p:restoredTop sz="94694"/>
  </p:normalViewPr>
  <p:slideViewPr>
    <p:cSldViewPr snapToGrid="0">
      <p:cViewPr>
        <p:scale>
          <a:sx n="88" d="100"/>
          <a:sy n="88" d="100"/>
        </p:scale>
        <p:origin x="1088" y="8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9.xml"/><Relationship Id="rId5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81078" y="4846853"/>
            <a:ext cx="7024329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Сколько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у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вас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ключей</a:t>
            </a:r>
            <a:r>
              <a:rPr lang="ru-RU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81092" y="5346535"/>
            <a:ext cx="35406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indent="0" algn="just">
              <a:buSzPts val="1400"/>
              <a:buFont typeface="Arial"/>
              <a:buNone/>
            </a:pPr>
            <a:r>
              <a:rPr lang="iw-IL" dirty="0">
                <a:solidFill>
                  <a:schemeClr val="dk1"/>
                </a:solidFill>
                <a:sym typeface="Josefin Sans"/>
              </a:rPr>
              <a:t>ЕСТЬ ТРИ КЛЮЧА БЛАГОСЛОВЕНИЯ </a:t>
            </a:r>
            <a:r>
              <a:rPr lang="iw-IL" dirty="0" err="1">
                <a:solidFill>
                  <a:schemeClr val="dk1"/>
                </a:solidFill>
                <a:sym typeface="Josefin Sans"/>
              </a:rPr>
              <a:t>К</a:t>
            </a:r>
            <a:r>
              <a:rPr lang="iw-IL" dirty="0">
                <a:solidFill>
                  <a:schemeClr val="dk1"/>
                </a:solidFill>
                <a:sym typeface="Josefin Sans"/>
              </a:rPr>
              <a:t> НАШЕМУ МИРУ: ЖИЗНЬ, ЗАРАБОТОК </a:t>
            </a:r>
            <a:r>
              <a:rPr lang="iw-IL" dirty="0" err="1">
                <a:solidFill>
                  <a:schemeClr val="dk1"/>
                </a:solidFill>
                <a:sym typeface="Josefin Sans"/>
              </a:rPr>
              <a:t>И</a:t>
            </a:r>
            <a:r>
              <a:rPr lang="iw-IL" dirty="0">
                <a:solidFill>
                  <a:schemeClr val="dk1"/>
                </a:solidFill>
                <a:sym typeface="Josefin Sans"/>
              </a:rPr>
              <a:t> ДЕТИ</a:t>
            </a:r>
            <a:r>
              <a:rPr lang="ru-RU" dirty="0">
                <a:solidFill>
                  <a:schemeClr val="dk1"/>
                </a:solidFill>
                <a:sym typeface="Josefin Sans"/>
              </a:rPr>
              <a:t>.</a:t>
            </a:r>
            <a:r>
              <a:rPr lang="iw-IL" dirty="0">
                <a:solidFill>
                  <a:schemeClr val="dk1"/>
                </a:solidFill>
                <a:sym typeface="Josefin Sans"/>
              </a:rPr>
              <a:t> </a:t>
            </a:r>
            <a:r>
              <a:rPr lang="iw-IL" dirty="0" err="1">
                <a:solidFill>
                  <a:schemeClr val="dk1"/>
                </a:solidFill>
                <a:sym typeface="Josefin Sans"/>
              </a:rPr>
              <a:t>А</a:t>
            </a:r>
            <a:r>
              <a:rPr lang="iw-IL" dirty="0">
                <a:solidFill>
                  <a:schemeClr val="dk1"/>
                </a:solidFill>
                <a:sym typeface="Josefin Sans"/>
              </a:rPr>
              <a:t> СКОЛЬКО КЛЮЧЕЙ МОЖЕТ ПОЛУЧИТЬ ЧЕЛОВЕК?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3" name="Google Shape;93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>
                  <a:solidFill>
                    <a:schemeClr val="lt1"/>
                  </a:solidFill>
                </a:rPr>
                <a:t>Пинхас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7082" y="214097"/>
            <a:ext cx="5691519" cy="3695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4899B62E-0DE9-E682-F00A-BAB1B22EB0B1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E45FB1B7-6BFD-D54E-D007-B9AA2EE7BD89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251D202F-3620-DF74-7D6A-319269FC146B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02D3ECB3-3A1A-5D34-E218-E086A72EF186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15C81D1A-14B7-C6D8-6386-162378A4A2C5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8F489F8-F93F-8821-B15D-DB74616E3A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854756D0-345C-D37A-041F-FF88AEFA066A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0DB2A26F-051B-FCE7-8247-5CBFD83CA04A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C22108EA-844C-C5E9-9AF9-02CE25E47541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Пинхас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683400" y="382709"/>
            <a:ext cx="5412600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A</a:t>
            </a: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Три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ключа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dirty="0" err="1">
                  <a:solidFill>
                    <a:schemeClr val="lt1"/>
                  </a:solidFill>
                </a:rPr>
                <a:t>Пинхас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ED98DA3E-DD2B-E214-D1ED-36F4F27B2715}"/>
              </a:ext>
            </a:extLst>
          </p:cNvPr>
          <p:cNvGrpSpPr/>
          <p:nvPr/>
        </p:nvGrpSpPr>
        <p:grpSpPr>
          <a:xfrm>
            <a:off x="8217073" y="3306871"/>
            <a:ext cx="4605847" cy="4068365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6F8A37A9-DD9A-ABBE-2DA5-AEA91B2492D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1F4E1812-CA38-96BC-B85B-BC9B389EC56F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07577FB7-891E-F355-81AA-568CE957D0B2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C34C0B13-6299-620D-94ED-27EC6CABB9DB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7D0EB9B2-963C-9C48-6D84-DF0D25AD45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5E8745A6-C7E1-DE52-6187-C93DA4F4B27F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29D82CDF-1CED-1ECD-D781-8B2FE456E576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1AA86F8F-50EF-23C1-BACD-4E175D4D98A6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716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Пинхас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4624" y="1481868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Пинхас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Элазара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Аарона-священника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отвратил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гнев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ревностью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истребил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ревности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союз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союзом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вечного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священства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возревновал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искупил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4624" y="656634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4625" y="268607"/>
            <a:ext cx="359622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31996" y="76019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25:10-13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2284624" y="114712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Пинхас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-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это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Элияу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25;p4">
            <a:extLst>
              <a:ext uri="{FF2B5EF4-FFF2-40B4-BE49-F238E27FC236}">
                <a16:creationId xmlns:a16="http://schemas.microsoft.com/office/drawing/2014/main" id="{51DCE3AB-1D5F-53A5-5BEE-E57158291B09}"/>
              </a:ext>
            </a:extLst>
          </p:cNvPr>
          <p:cNvSpPr txBox="1"/>
          <p:nvPr/>
        </p:nvSpPr>
        <p:spPr>
          <a:xfrm>
            <a:off x="2286000" y="4935962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Рейш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Лакиш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Пинхас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снова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установишь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,»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посылаю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Элияу-пророка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26;p4">
            <a:extLst>
              <a:ext uri="{FF2B5EF4-FFF2-40B4-BE49-F238E27FC236}">
                <a16:creationId xmlns:a16="http://schemas.microsoft.com/office/drawing/2014/main" id="{E5567479-08FD-E6AE-91F3-20F3B0368F1A}"/>
              </a:ext>
            </a:extLst>
          </p:cNvPr>
          <p:cNvSpPr/>
          <p:nvPr/>
        </p:nvSpPr>
        <p:spPr>
          <a:xfrm rot="10800000" flipH="1">
            <a:off x="2286000" y="4346314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27;p4">
            <a:extLst>
              <a:ext uri="{FF2B5EF4-FFF2-40B4-BE49-F238E27FC236}">
                <a16:creationId xmlns:a16="http://schemas.microsoft.com/office/drawing/2014/main" id="{CC6F48E2-F383-9A52-AC81-21B9387AD9A2}"/>
              </a:ext>
            </a:extLst>
          </p:cNvPr>
          <p:cNvSpPr txBox="1"/>
          <p:nvPr/>
        </p:nvSpPr>
        <p:spPr>
          <a:xfrm>
            <a:off x="2286000" y="3947753"/>
            <a:ext cx="399065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29;p4">
            <a:extLst>
              <a:ext uri="{FF2B5EF4-FFF2-40B4-BE49-F238E27FC236}">
                <a16:creationId xmlns:a16="http://schemas.microsoft.com/office/drawing/2014/main" id="{6415E46C-9756-9E83-2C6D-0133F6868444}"/>
              </a:ext>
            </a:extLst>
          </p:cNvPr>
          <p:cNvSpPr txBox="1"/>
          <p:nvPr/>
        </p:nvSpPr>
        <p:spPr>
          <a:xfrm>
            <a:off x="2224043" y="450794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Мидраш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Агада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25:13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2286000" y="1834884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поклялся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Проклят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встанет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отстроит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Йерихон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первенце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заложит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младшем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поставит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ворота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Google Shape;137;p5"/>
          <p:cNvSpPr/>
          <p:nvPr/>
        </p:nvSpPr>
        <p:spPr>
          <a:xfrm rot="10800000" flipH="1">
            <a:off x="2326615" y="937462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2277023" y="550838"/>
            <a:ext cx="369551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2224050" y="1106761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6:26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2286000" y="3289684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2286000" y="3700102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заложит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умрет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первенец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ребенком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завершения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дверей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2286000" y="1483726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Проклятие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Йеошуа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2286000" y="1649237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Хиэль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Бейт-Эля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Йерихон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Авираме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первенце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заложил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Сегуве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младшем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поставил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ворота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Google Shape;152;p6"/>
          <p:cNvSpPr/>
          <p:nvPr/>
        </p:nvSpPr>
        <p:spPr>
          <a:xfrm rot="10800000" flipH="1">
            <a:off x="2284624" y="106196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2284624" y="700114"/>
            <a:ext cx="343327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2170603" y="1182115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Книга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царей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1, 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16:34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2293954" y="3072735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Google Shape;157;p6"/>
          <p:cNvSpPr txBox="1"/>
          <p:nvPr/>
        </p:nvSpPr>
        <p:spPr>
          <a:xfrm>
            <a:off x="2286000" y="3429000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Авираме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первенце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заложил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заложил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старший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хоронить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умер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установке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дверей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предсказано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проклятиях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 txBox="1"/>
          <p:nvPr/>
        </p:nvSpPr>
        <p:spPr>
          <a:xfrm>
            <a:off x="2284630" y="1629516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Ахав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близким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Хиэля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справиться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благополучии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Хиэля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плача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Хиэль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проклинал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отстраивать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Иерихон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переименовав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давая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название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Иерихон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.»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заключалось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проклятие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Ахав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исполнилось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проклятие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собьётесь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станете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иным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,»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«И воспылает гнев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вас, и закроет Он небо, и не будет дождя»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Дварим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11:16–17).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 человек учреждал языческие культы на каждом шагу в Израильском царстве, и дождь был так обилен, что не позволял ему идти и служить идолам. И вы хотите сказать мне, что проклятие его ученика,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Бин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исполнилось?»</a:t>
            </a:r>
          </a:p>
        </p:txBody>
      </p:sp>
      <p:sp>
        <p:nvSpPr>
          <p:cNvPr id="166" name="Google Shape;166;p7"/>
          <p:cNvSpPr/>
          <p:nvPr/>
        </p:nvSpPr>
        <p:spPr>
          <a:xfrm rot="10800000" flipH="1">
            <a:off x="2284625" y="1196433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2235658" y="424334"/>
            <a:ext cx="386034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2165710" y="80905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Санэдрин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113a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2224038" y="131040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Встреча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скорби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8"/>
          <p:cNvSpPr txBox="1"/>
          <p:nvPr/>
        </p:nvSpPr>
        <p:spPr>
          <a:xfrm>
            <a:off x="2286000" y="392081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Сразу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а-Тишби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житель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Гилада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Ахаву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стою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Млахим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17:1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милосердии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встал и пошёл «…И было через несколько дней, поток высох, потому что не было дождя на земле»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Млахим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I, 17:7).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 Святой, благословен Он, увидел, что в мире есть страдания, 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нечувствителен к ним, написано: «И было к нему слово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встань и иди в Сарепту»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Млахим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I, 17:8–9),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 положить начало цепочке событий, которые привели бы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 возвращению Б-гу ключа от дождя. И написано: «И было после этих происшествий, что заболел сын женщины, хозяйки дома»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Млахим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I, 17:17).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молил о милосердии, чтобы Б-г дал ему ключ к воскрешению мёртвых.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 ответили с Небес: «Три ключа не передаются посланнику обычным образом: ключ к рождению, ключ к дождю и ключ к воскрешению мёртвых.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0"/>
          <p:cNvSpPr txBox="1"/>
          <p:nvPr/>
        </p:nvSpPr>
        <p:spPr>
          <a:xfrm>
            <a:off x="2284624" y="725500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дождю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просишь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воскрешению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мёртвых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скажут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воскрешению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мёртвых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просьбы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вынужден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клятву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Пойди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явись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Ахавом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Млахим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18:1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1"/>
          <p:cNvSpPr txBox="1"/>
          <p:nvPr/>
        </p:nvSpPr>
        <p:spPr>
          <a:xfrm>
            <a:off x="2284624" y="1471953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воскрешения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мертвых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2" name="Google Shape;202;p11"/>
          <p:cNvSpPr/>
          <p:nvPr/>
        </p:nvSpPr>
        <p:spPr>
          <a:xfrm rot="10800000" flipH="1">
            <a:off x="2284625" y="883562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 txBox="1"/>
          <p:nvPr/>
        </p:nvSpPr>
        <p:spPr>
          <a:xfrm>
            <a:off x="2284634" y="498829"/>
            <a:ext cx="381136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6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1"/>
          <p:cNvSpPr txBox="1"/>
          <p:nvPr/>
        </p:nvSpPr>
        <p:spPr>
          <a:xfrm>
            <a:off x="2148101" y="99481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Таанит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2б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6" name="Google Shape;206;p11"/>
          <p:cNvSpPr txBox="1"/>
          <p:nvPr/>
        </p:nvSpPr>
        <p:spPr>
          <a:xfrm>
            <a:off x="2284624" y="291353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2284624" y="3323951"/>
            <a:ext cx="9144000" cy="119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Рабби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передаются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одновременно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2"/>
          <p:cNvSpPr txBox="1"/>
          <p:nvPr/>
        </p:nvSpPr>
        <p:spPr>
          <a:xfrm>
            <a:off x="2285029" y="1293398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уместно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фарбренгене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Швата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касательно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высказывания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передаются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воскрешения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мертвы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задают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поводу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фарбренгене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разрешалось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 не менее, на упомянутом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фарбренгене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я сказал, что мы знаем праведников, которым было дано иметь более одного ключа за раз. Во время встречи эти праведники благословляли одного человека детьми, второго — финансовым успехом (“дождь”), а третьего - здоровьем (“воскрешение мертвых”). Получается, что они держали два или три ключа одновременно.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 слова, конечно, вызвали резонанс. Люди встали на защиту пророка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вопрошая, как можно предположить, что какой-либо цадик превосходит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216" name="Google Shape;216;p12"/>
          <p:cNvSpPr/>
          <p:nvPr/>
        </p:nvSpPr>
        <p:spPr>
          <a:xfrm rot="10800000" flipH="1">
            <a:off x="2285029" y="7596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 txBox="1">
            <a:spLocks noGrp="1"/>
          </p:cNvSpPr>
          <p:nvPr>
            <p:ph type="title"/>
          </p:nvPr>
        </p:nvSpPr>
        <p:spPr>
          <a:xfrm>
            <a:off x="2285030" y="4327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2285029" y="101648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Праведники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держат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все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три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ключа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4"/>
          <p:cNvSpPr txBox="1"/>
          <p:nvPr/>
        </p:nvSpPr>
        <p:spPr>
          <a:xfrm>
            <a:off x="374022" y="285942"/>
            <a:ext cx="8529345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Оптимальная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связь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35" name="Google Shape;235;p14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36" name="Google Shape;236;p14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4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>
                  <a:solidFill>
                    <a:schemeClr val="lt1"/>
                  </a:solidFill>
                </a:rPr>
                <a:t>Пинхас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8B0A6CED-2A85-B424-C2B9-C4655FC5556A}"/>
              </a:ext>
            </a:extLst>
          </p:cNvPr>
          <p:cNvGrpSpPr/>
          <p:nvPr/>
        </p:nvGrpSpPr>
        <p:grpSpPr>
          <a:xfrm>
            <a:off x="8217073" y="3306871"/>
            <a:ext cx="4605847" cy="4068365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08678FD4-A89B-AB57-D752-9391A96B83F1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A29B76A8-A279-DB90-80C2-0EF9DFA42183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D65C1A11-89EB-F36F-7B47-D3DCA7A914BC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5CDF6D35-4286-6B86-9CBC-A3080BCF1B76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BAB55295-C1A1-65ED-31D7-B0D278468A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5D37BBFC-2DF4-5528-BE27-3F9F13006DEB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BD09C824-F7AA-6FCD-EC6C-CEDD92A9C6FB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C7578CCB-3649-C024-A223-94C16199A15D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716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Пинхас</a:t>
                </a: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5"/>
          <p:cNvSpPr txBox="1"/>
          <p:nvPr/>
        </p:nvSpPr>
        <p:spPr>
          <a:xfrm>
            <a:off x="2285029" y="1769486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уникальное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приравнивается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приравнивается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таковым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такие как заповеди, которые нужно исполнять лично, отмена обетов и т.п. Это показывает нам, что равенство между посланником и тем, кто его направил, ограничено.</a:t>
            </a:r>
          </a:p>
        </p:txBody>
      </p:sp>
      <p:sp>
        <p:nvSpPr>
          <p:cNvPr id="245" name="Google Shape;245;p15"/>
          <p:cNvSpPr/>
          <p:nvPr/>
        </p:nvSpPr>
        <p:spPr>
          <a:xfrm rot="10800000" flipH="1">
            <a:off x="2285029" y="1152557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5"/>
          <p:cNvSpPr txBox="1">
            <a:spLocks noGrp="1"/>
          </p:cNvSpPr>
          <p:nvPr>
            <p:ph type="title"/>
          </p:nvPr>
        </p:nvSpPr>
        <p:spPr>
          <a:xfrm>
            <a:off x="2285030" y="82569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 txBox="1"/>
          <p:nvPr/>
        </p:nvSpPr>
        <p:spPr>
          <a:xfrm>
            <a:off x="2285029" y="139956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Посредники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и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проводники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7"/>
          <p:cNvSpPr txBox="1"/>
          <p:nvPr/>
        </p:nvSpPr>
        <p:spPr>
          <a:xfrm>
            <a:off x="2284624" y="1649237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спрашивают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вероятно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любую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Посиди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шалаше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Безусловно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выполнена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4" name="Google Shape;264;p17"/>
          <p:cNvSpPr/>
          <p:nvPr/>
        </p:nvSpPr>
        <p:spPr>
          <a:xfrm rot="10800000" flipH="1">
            <a:off x="2284625" y="101219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7"/>
          <p:cNvSpPr txBox="1"/>
          <p:nvPr/>
        </p:nvSpPr>
        <p:spPr>
          <a:xfrm>
            <a:off x="2284636" y="657615"/>
            <a:ext cx="381136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7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7"/>
          <p:cNvSpPr txBox="1"/>
          <p:nvPr/>
        </p:nvSpPr>
        <p:spPr>
          <a:xfrm>
            <a:off x="2224048" y="121719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Тосафот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Рид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48б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8"/>
          <p:cNvSpPr txBox="1"/>
          <p:nvPr/>
        </p:nvSpPr>
        <p:spPr>
          <a:xfrm>
            <a:off x="2285025" y="1377600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избежать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унижения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находятся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руках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посредством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проводника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цадик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неодушевленный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задействованы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одновременно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действует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посланника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Сам Всевышний действует, используя конкретного человека как орудие. Поскольку все три ключа остаются в руках Святого, благословен Он, они все могут быть задействованы одновременно.</a:t>
            </a:r>
          </a:p>
        </p:txBody>
      </p:sp>
      <p:sp>
        <p:nvSpPr>
          <p:cNvPr id="275" name="Google Shape;275;p18"/>
          <p:cNvSpPr/>
          <p:nvPr/>
        </p:nvSpPr>
        <p:spPr>
          <a:xfrm rot="10800000" flipH="1">
            <a:off x="2285029" y="1152557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8"/>
          <p:cNvSpPr txBox="1">
            <a:spLocks noGrp="1"/>
          </p:cNvSpPr>
          <p:nvPr>
            <p:ph type="title"/>
          </p:nvPr>
        </p:nvSpPr>
        <p:spPr>
          <a:xfrm>
            <a:off x="2285030" y="82569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9"/>
          <p:cNvSpPr txBox="1"/>
          <p:nvPr/>
        </p:nvSpPr>
        <p:spPr>
          <a:xfrm>
            <a:off x="2285029" y="761709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встречается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цадиков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служат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бесхитростно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слуги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чувствуют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какой-либо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автономии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чувствуют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никакого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выгоды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служении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реализуют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величайшим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удовольствием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 полностью отождествляют себя со своим Господином, поэтому испытывают Его удовольствие.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хасидизм объясняет высказывания рабби Шимона бар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“Видел я сынов восхождения, и их мало… если есть двое, то это мой сын и я”, и “Я всего лишь указатель на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жественность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Рабби Шимон был простым и верным слугой Всевышнего, без всякого личного эго, вся его сущность — сущность его Господина. Поэтому испытывал только то удовольствие, которое испытывал его Хозяин, и все его действия были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жественными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288" name="Google Shape;288;p19"/>
          <p:cNvSpPr txBox="1"/>
          <p:nvPr/>
        </p:nvSpPr>
        <p:spPr>
          <a:xfrm>
            <a:off x="2285029" y="347415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Великие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цадики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отождествляются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со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Всевышним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1"/>
          <p:cNvSpPr txBox="1"/>
          <p:nvPr/>
        </p:nvSpPr>
        <p:spPr>
          <a:xfrm>
            <a:off x="2187440" y="160361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Связующий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проводник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4" name="Google Shape;304;p21"/>
          <p:cNvSpPr txBox="1"/>
          <p:nvPr/>
        </p:nvSpPr>
        <p:spPr>
          <a:xfrm>
            <a:off x="2286000" y="538070"/>
            <a:ext cx="9143706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Теперь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праведники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заполучить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пропитания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одновременно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цадиках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связующие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посредники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личную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встречу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получаешь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помещает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цадика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частных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аудиенций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йехидут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йехида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 такая встреча называется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йехидут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ибо ответы во время нее исходят с уровня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йехида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На этом уровне душа представляет собой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жественную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искру, потому что все ее желание —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жественность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Единственный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Яхид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Б-г, и она полностью переплетается с Его сущностью.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Поэтому, когда человек приходит на аудиенцию с просьбами о детях, средствах к существованию или здоровье, поскольку отвечающий на эти просьбы, — это праведник, чья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йехида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души находится в состоянии единения со Всевышним, ему даются все три ключа.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3"/>
          <p:cNvSpPr txBox="1"/>
          <p:nvPr/>
        </p:nvSpPr>
        <p:spPr>
          <a:xfrm>
            <a:off x="2252755" y="727440"/>
            <a:ext cx="9140176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врата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открываются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каких-либо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ограничений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надежен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проходящий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хранилища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руках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Наоборот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руках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цадика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Господина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4"/>
          <p:cNvSpPr txBox="1"/>
          <p:nvPr/>
        </p:nvSpPr>
        <p:spPr>
          <a:xfrm>
            <a:off x="2284624" y="1509272"/>
            <a:ext cx="9145376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сиюминутных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трудностей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большинства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приобретает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поверхностный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характер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заметна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ощущается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повседневных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поступках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борьбы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пропитание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погружен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орудием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помощью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заработок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зримое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плотских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поднимает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низкой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долины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высокую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ибо внезапно становится виден свет во тьме, в которой человек пребывал до сих пор. Он начинает чувствовать, что материальность не так плотна и мрачна. А духовность приводит и поддерживает в нем существование, ежечасно и ежесекундно, и выше всего остального — Всевышний, Творец, Который наблюдает и контролирует все в этом физическом и материальном мире.</a:t>
            </a:r>
          </a:p>
        </p:txBody>
      </p:sp>
      <p:sp>
        <p:nvSpPr>
          <p:cNvPr id="329" name="Google Shape;329;p24"/>
          <p:cNvSpPr/>
          <p:nvPr/>
        </p:nvSpPr>
        <p:spPr>
          <a:xfrm rot="10800000" flipH="1">
            <a:off x="2284625" y="1097415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4"/>
          <p:cNvSpPr txBox="1"/>
          <p:nvPr/>
        </p:nvSpPr>
        <p:spPr>
          <a:xfrm>
            <a:off x="2284634" y="696886"/>
            <a:ext cx="3811365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</a:t>
            </a:r>
            <a:r>
              <a:rPr lang="he-IL" sz="2400" dirty="0">
                <a:solidFill>
                  <a:srgbClr val="195E68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 8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4"/>
          <p:cNvSpPr txBox="1"/>
          <p:nvPr/>
        </p:nvSpPr>
        <p:spPr>
          <a:xfrm>
            <a:off x="2224049" y="1209747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Решимот</a:t>
            </a:r>
            <a:r>
              <a:rPr lang="ru-RU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Брошюра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138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6"/>
          <p:cNvSpPr txBox="1"/>
          <p:nvPr/>
        </p:nvSpPr>
        <p:spPr>
          <a:xfrm>
            <a:off x="422891" y="184416"/>
            <a:ext cx="7307062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В.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Почему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Элияу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был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дарован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второй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ключ</a:t>
            </a:r>
            <a:r>
              <a:rPr lang="iw-IL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48" name="Google Shape;348;p26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49" name="Google Shape;349;p2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6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>
                  <a:solidFill>
                    <a:schemeClr val="lt1"/>
                  </a:solidFill>
                </a:rPr>
                <a:t>Пинхас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BD8EC0A7-F7A6-5543-0944-5946599707EF}"/>
              </a:ext>
            </a:extLst>
          </p:cNvPr>
          <p:cNvGrpSpPr/>
          <p:nvPr/>
        </p:nvGrpSpPr>
        <p:grpSpPr>
          <a:xfrm>
            <a:off x="8217073" y="3306871"/>
            <a:ext cx="4605847" cy="4068365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800CFDC1-9CBF-BEBD-E661-0F8BB94BD83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45180215-13F7-86A5-D2CA-19E65B15F909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877313F9-2806-C218-45FC-1EFA97753B81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ABB8FCE0-2E14-6E4F-A417-8A0153B4A5E5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35B62E00-5D52-7D97-792D-FDBE1741E2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BD5A297E-5011-0295-1A98-596A924B2720}"/>
                </a:ext>
              </a:extLst>
            </p:cNvPr>
            <p:cNvGrpSpPr/>
            <p:nvPr/>
          </p:nvGrpSpPr>
          <p:grpSpPr>
            <a:xfrm>
              <a:off x="9703517" y="5794659"/>
              <a:ext cx="1762795" cy="486015"/>
              <a:chOff x="9646231" y="5640682"/>
              <a:chExt cx="1762795" cy="486015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0D901C35-C08E-21E8-8278-4782A7A9158C}"/>
                  </a:ext>
                </a:extLst>
              </p:cNvPr>
              <p:cNvSpPr/>
              <p:nvPr/>
            </p:nvSpPr>
            <p:spPr>
              <a:xfrm>
                <a:off x="9646231" y="5640682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2E51F703-CC12-75BD-B386-E218E525D774}"/>
                  </a:ext>
                </a:extLst>
              </p:cNvPr>
              <p:cNvSpPr txBox="1"/>
              <p:nvPr/>
            </p:nvSpPr>
            <p:spPr>
              <a:xfrm>
                <a:off x="9646231" y="5729800"/>
                <a:ext cx="1762795" cy="3716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>
                    <a:solidFill>
                      <a:schemeClr val="lt1"/>
                    </a:solidFill>
                  </a:rPr>
                  <a:t>Пинхас</a:t>
                </a: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7"/>
          <p:cNvSpPr txBox="1"/>
          <p:nvPr/>
        </p:nvSpPr>
        <p:spPr>
          <a:xfrm>
            <a:off x="2286000" y="1582799"/>
            <a:ext cx="9141175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 из этого, появляется обратный вопрос: разве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 пребывал на столь же высоком уровне, что и великие цадики?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 заключается в том, что если бы ключ от дождя был в руках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для позитивной цели (чтобы принести дождь), он точно мог бы держать наряду с этим и другие ключи. Здесь все ключи считались бы словно находящимися в руках Всевышнего, потому что все его существо было едино с Ним, и все его действия выполнялись от Его имени. Это был бы Всевышний, действующий через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предотвратить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приравниваться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обладанию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никаких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негативных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последствий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" name="Google Shape;358;p27"/>
          <p:cNvSpPr/>
          <p:nvPr/>
        </p:nvSpPr>
        <p:spPr>
          <a:xfrm rot="10800000" flipH="1">
            <a:off x="2227039" y="107789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7"/>
          <p:cNvSpPr txBox="1">
            <a:spLocks noGrp="1"/>
          </p:cNvSpPr>
          <p:nvPr>
            <p:ph type="title"/>
          </p:nvPr>
        </p:nvSpPr>
        <p:spPr>
          <a:xfrm>
            <a:off x="2227040" y="75103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7"/>
          <p:cNvSpPr txBox="1"/>
          <p:nvPr/>
        </p:nvSpPr>
        <p:spPr>
          <a:xfrm>
            <a:off x="2286000" y="1305892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Не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для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негативных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целей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8"/>
          <p:cNvSpPr txBox="1"/>
          <p:nvPr/>
        </p:nvSpPr>
        <p:spPr>
          <a:xfrm>
            <a:off x="2285028" y="780742"/>
            <a:ext cx="9144972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выходит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негативного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,» и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Всевышний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прикрепляет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чему-либо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негативному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Скорее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держал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защищать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предотвратить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грех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идолопоклонства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“Ученик” - отдельная сущность от “учителя.” Действуя как ученик,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 мог обладать более чем одним ключом, чтобы люди не говорили “два ключа у ученика и один у Учителя.”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выполнял другие действия, для позитивной цели, он был способен держать все три ключа одновременно. Он был простым и верным слугой Всевышнего, все существо которого было с Ним едино.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0"/>
          <p:cNvSpPr txBox="1"/>
          <p:nvPr/>
        </p:nvSpPr>
        <p:spPr>
          <a:xfrm>
            <a:off x="2285028" y="1183396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трудимся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реализовать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Б-жественную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миссию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раскрытую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пророками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продолжателями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привержены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соответствии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волей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гарантирует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всякого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утаения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6" name="Google Shape;386;p30"/>
          <p:cNvSpPr txBox="1"/>
          <p:nvPr/>
        </p:nvSpPr>
        <p:spPr>
          <a:xfrm>
            <a:off x="2285029" y="839158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Все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r>
              <a:rPr lang="iw-IL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ключи</a:t>
            </a:r>
            <a:r>
              <a:rPr lang="iw-IL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Arimo"/>
              </a:rPr>
              <a:t> 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31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1"/>
          <p:cNvSpPr txBox="1"/>
          <p:nvPr/>
        </p:nvSpPr>
        <p:spPr>
          <a:xfrm>
            <a:off x="2285028" y="1501738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355600" marR="5080" lvl="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попросили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lvl="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цадики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получают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полностью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эгоистичных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проявлений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рассматриваются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продолжение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способные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держать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lvl="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Элияу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аналогичном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высоком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дождя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просил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позитивной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могло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считаться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протянутой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рукой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lvl="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цадик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получить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4" name="Google Shape;394;p31"/>
          <p:cNvSpPr/>
          <p:nvPr/>
        </p:nvSpPr>
        <p:spPr>
          <a:xfrm rot="10800000" flipH="1">
            <a:off x="2285029" y="128318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31"/>
          <p:cNvSpPr txBox="1">
            <a:spLocks noGrp="1"/>
          </p:cNvSpPr>
          <p:nvPr>
            <p:ph type="title"/>
          </p:nvPr>
        </p:nvSpPr>
        <p:spPr>
          <a:xfrm>
            <a:off x="2285030" y="95632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2" name="גרפיקה 1" descr="מפתח">
            <a:extLst>
              <a:ext uri="{FF2B5EF4-FFF2-40B4-BE49-F238E27FC236}">
                <a16:creationId xmlns:a16="http://schemas.microsoft.com/office/drawing/2014/main" id="{76B31148-2769-1F3C-B72E-98D838CDF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352817" y="72239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32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2"/>
          <p:cNvSpPr txBox="1"/>
          <p:nvPr/>
        </p:nvSpPr>
        <p:spPr>
          <a:xfrm>
            <a:off x="2285029" y="1641688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мицва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выполняем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эгоистичных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интересов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утончена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действенна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уверены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строгость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поступить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мягко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помнить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приближают</a:t>
            </a:r>
            <a:r>
              <a:rPr lang="ru-RU" sz="2100" kern="120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w-IL" sz="2100" kern="120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делают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ближе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w-IL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Всевышнему</a:t>
            </a:r>
            <a:r>
              <a:rPr lang="iw-IL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3" name="Google Shape;403;p32"/>
          <p:cNvSpPr/>
          <p:nvPr/>
        </p:nvSpPr>
        <p:spPr>
          <a:xfrm rot="10800000" flipH="1">
            <a:off x="2285029" y="1357816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2"/>
          <p:cNvSpPr txBox="1">
            <a:spLocks noGrp="1"/>
          </p:cNvSpPr>
          <p:nvPr>
            <p:ph type="title"/>
          </p:nvPr>
        </p:nvSpPr>
        <p:spPr>
          <a:xfrm>
            <a:off x="2285030" y="103095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2" name="גרפיקה 1" descr="מפתח">
            <a:extLst>
              <a:ext uri="{FF2B5EF4-FFF2-40B4-BE49-F238E27FC236}">
                <a16:creationId xmlns:a16="http://schemas.microsoft.com/office/drawing/2014/main" id="{3C7C7163-A6EF-5B40-EC4B-FB4E36BBA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352817" y="722397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800"/>
            </a:pPr>
            <a:r>
              <a:rPr lang="ru-RU" sz="1800" dirty="0" err="1">
                <a:solidFill>
                  <a:schemeClr val="lt1"/>
                </a:solidFill>
              </a:rPr>
              <a:t>Матот</a:t>
            </a:r>
            <a:r>
              <a:rPr lang="ru-RU" sz="1800" dirty="0">
                <a:solidFill>
                  <a:schemeClr val="l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2528</Words>
  <Application>Microsoft Macintosh PowerPoint</Application>
  <PresentationFormat>מסך רחב</PresentationFormat>
  <Paragraphs>132</Paragraphs>
  <Slides>25</Slides>
  <Notes>24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34" baseType="lpstr">
      <vt:lpstr>Arial Black</vt:lpstr>
      <vt:lpstr>Lora Bold Italic</vt:lpstr>
      <vt:lpstr>Lora</vt:lpstr>
      <vt:lpstr>Arial</vt:lpstr>
      <vt:lpstr>Josefin Sans</vt:lpstr>
      <vt:lpstr>CeraGR-Medium</vt:lpstr>
      <vt:lpstr>Calibri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КЛЮЧЕВЫЕ МОМЕНТЫ</vt:lpstr>
      <vt:lpstr>Выводы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13</cp:revision>
  <dcterms:created xsi:type="dcterms:W3CDTF">2021-05-12T22:42:43Z</dcterms:created>
  <dcterms:modified xsi:type="dcterms:W3CDTF">2025-07-11T13:15:16Z</dcterms:modified>
</cp:coreProperties>
</file>