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7" r:id="rId10"/>
    <p:sldId id="269" r:id="rId11"/>
    <p:sldId id="271" r:id="rId12"/>
    <p:sldId id="272" r:id="rId13"/>
    <p:sldId id="274" r:id="rId14"/>
    <p:sldId id="276" r:id="rId15"/>
    <p:sldId id="277" r:id="rId16"/>
    <p:sldId id="279" r:id="rId17"/>
    <p:sldId id="445" r:id="rId18"/>
  </p:sldIdLst>
  <p:sldSz cx="12192000" cy="6858000"/>
  <p:notesSz cx="6858000" cy="9144000"/>
  <p:embeddedFontLst>
    <p:embeddedFont>
      <p:font typeface="Arial Black" panose="020B0604020202020204" pitchFamily="34" charset="0"/>
      <p:bold r:id="rId20"/>
    </p:embeddedFont>
    <p:embeddedFont>
      <p:font typeface="CeraGR-Medium" pitchFamily="2" charset="0"/>
      <p:regular r:id="rId21"/>
    </p:embeddedFont>
    <p:embeddedFont>
      <p:font typeface="Josefin Sans" pitchFamily="2" charset="0"/>
      <p:regular r:id="rId22"/>
      <p:bold r:id="rId23"/>
    </p:embeddedFont>
    <p:embeddedFont>
      <p:font typeface="Lora" panose="02000503000000020004" pitchFamily="2" charset="0"/>
      <p:regular r:id="rId24"/>
      <p:bold r:id="rId25"/>
      <p:italic r:id="rId26"/>
      <p:boldItalic r:id="rId27"/>
    </p:embeddedFont>
    <p:embeddedFont>
      <p:font typeface="Lora Bold Italic" panose="02000503000000020004" pitchFamily="2" charset="0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jrhfd2PEe6jdyba53hgrTqjzjY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694"/>
  </p:normalViewPr>
  <p:slideViewPr>
    <p:cSldViewPr snapToGrid="0">
      <p:cViewPr varScale="1">
        <p:scale>
          <a:sx n="72" d="100"/>
          <a:sy n="72" d="100"/>
        </p:scale>
        <p:origin x="216" y="12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0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l="2015" r="2015"/>
          <a:stretch/>
        </p:blipFill>
        <p:spPr>
          <a:xfrm>
            <a:off x="514764" y="500471"/>
            <a:ext cx="5581236" cy="315103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14764" y="4449031"/>
            <a:ext cx="32556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>
              <a:buSzPts val="2700"/>
              <a:buFont typeface="Arial"/>
              <a:buNone/>
            </a:pP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принуждая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14764" y="4979987"/>
            <a:ext cx="544857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algn="just">
              <a:buSzPts val="1400"/>
            </a:pPr>
            <a:r>
              <a:rPr lang="iw-IL" dirty="0" err="1">
                <a:solidFill>
                  <a:schemeClr val="dk1"/>
                </a:solidFill>
                <a:latin typeface="Josefin Sans"/>
              </a:rPr>
              <a:t>Стоит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ли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заставлять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детей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ходить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в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синагогу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?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Строгое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воспитание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может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принести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быстрые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результаты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,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в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то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время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как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воспитание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на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основе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сотрудничества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в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долгосрочной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перспективе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может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дать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гораздо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больший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эффект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.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И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история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это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latin typeface="Josefin Sans"/>
              </a:rPr>
              <a:t>доказывает</a:t>
            </a:r>
            <a:r>
              <a:rPr lang="iw-IL" dirty="0">
                <a:solidFill>
                  <a:schemeClr val="dk1"/>
                </a:solidFill>
                <a:latin typeface="Josefin Sans"/>
              </a:rPr>
              <a:t>.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4" name="Google Shape;94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>
                  <a:solidFill>
                    <a:schemeClr val="lt1"/>
                  </a:solidFill>
                </a:rPr>
                <a:t>Матот Масэй 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9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8ADB392E-FAFC-F19C-E09E-6AAD9FE573F0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5050CA1C-4242-1D6C-0346-5F07491D2DE9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0FB06509-BECC-3C4E-6D0F-6056CA7336C3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139DC904-CD12-32F8-0099-9E2ED4F8AD72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B8457B90-CC2C-98B9-44A7-DCEE92935A58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67A0F03F-C0C5-288D-111B-96F83698EC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AED67D3F-15EA-6DF0-51D4-3B11A21359E2}"/>
                </a:ext>
              </a:extLst>
            </p:cNvPr>
            <p:cNvGrpSpPr/>
            <p:nvPr/>
          </p:nvGrpSpPr>
          <p:grpSpPr>
            <a:xfrm>
              <a:off x="9703517" y="5805248"/>
              <a:ext cx="1762795" cy="321782"/>
              <a:chOff x="9646231" y="5651271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BB4F45BE-D799-6A94-7A6C-2DDF06E378D1}"/>
                  </a:ext>
                </a:extLst>
              </p:cNvPr>
              <p:cNvSpPr/>
              <p:nvPr/>
            </p:nvSpPr>
            <p:spPr>
              <a:xfrm>
                <a:off x="9646231" y="5651271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BF536499-E68B-8EE7-54B4-DE7B1634774C}"/>
                  </a:ext>
                </a:extLst>
              </p:cNvPr>
              <p:cNvSpPr txBox="1"/>
              <p:nvPr/>
            </p:nvSpPr>
            <p:spPr>
              <a:xfrm>
                <a:off x="9646231" y="5678925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iw-IL" dirty="0" err="1">
                    <a:solidFill>
                      <a:schemeClr val="lt1"/>
                    </a:solidFill>
                  </a:rPr>
                  <a:t>Матот-Масэй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571595" y="184974"/>
            <a:ext cx="6400681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A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Святость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Земли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Израиля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4" name="Google Shape;104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dirty="0" err="1">
                  <a:solidFill>
                    <a:schemeClr val="lt1"/>
                  </a:solidFill>
                </a:rPr>
                <a:t>Матот-Масэй</a:t>
              </a:r>
              <a:endParaRPr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D4BD0721-8810-4144-FE67-C5B347D1CCA2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3B89B7AC-FA42-4B71-4CB0-5D8FCA5B9C81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EF00D063-7E44-1676-4027-22E9438943F0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7121A59B-4F23-E8A3-F3BC-5D44B2A35541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2E2831F5-261A-9BA8-FCDD-4F333ABA5C67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62513650-E30A-D6F4-9F62-763B02A75F1B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F66FE315-DCD1-0763-6834-DFCCC3CCF0A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50B4D026-9705-991F-EB97-C81F17C11816}"/>
                  </a:ext>
                </a:extLst>
              </p:cNvPr>
              <p:cNvSpPr/>
              <p:nvPr/>
            </p:nvSpPr>
            <p:spPr>
              <a:xfrm>
                <a:off x="9703517" y="5779939"/>
                <a:ext cx="1762795" cy="391530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3AEAA1E4-359A-A73A-EBD8-F3DE10086DF1}"/>
                </a:ext>
              </a:extLst>
            </p:cNvPr>
            <p:cNvSpPr txBox="1"/>
            <p:nvPr/>
          </p:nvSpPr>
          <p:spPr>
            <a:xfrm>
              <a:off x="10421806" y="6114316"/>
              <a:ext cx="1401919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iw-IL" sz="1100" dirty="0" err="1">
                  <a:solidFill>
                    <a:schemeClr val="lt1"/>
                  </a:solidFill>
                </a:rPr>
                <a:t>Матот-Масэй</a:t>
              </a:r>
              <a:endParaRPr lang="ru-RU" sz="1100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2284624" y="2256423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сказал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Моше, говоря: «Вели сынам Израиля и скажи им: ‘Ибо идете вы в землю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это земля, которая достанется вам в наследие, Земля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границах ее: и будет вам южная сторона от пустыни Цин возле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Эдома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 будет вам границей южной от края Мертвого моря к востоку. И повернет граница южная к югу от Маале-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Акрабим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пройдет к Цину, и будут его исходы южнее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Кадеш-Барнеа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И выйдет к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Хацар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-Адару и пройдет до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Ацмона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’».</a:t>
            </a:r>
          </a:p>
        </p:txBody>
      </p:sp>
      <p:grpSp>
        <p:nvGrpSpPr>
          <p:cNvPr id="113" name="Google Shape;113;p3"/>
          <p:cNvGrpSpPr/>
          <p:nvPr/>
        </p:nvGrpSpPr>
        <p:grpSpPr>
          <a:xfrm>
            <a:off x="2284625" y="1063911"/>
            <a:ext cx="4877100" cy="476933"/>
            <a:chOff x="2423055" y="1467204"/>
            <a:chExt cx="4877100" cy="476933"/>
          </a:xfrm>
        </p:grpSpPr>
        <p:sp>
          <p:nvSpPr>
            <p:cNvPr id="114" name="Google Shape;114;p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lvl="0">
                <a:buClr>
                  <a:srgbClr val="195E68"/>
                </a:buClr>
                <a:buSzPts val="2400"/>
              </a:pPr>
              <a:r>
                <a:rPr lang="ru-RU" sz="2400" noProof="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  <a:endParaRPr lang="ru-RU" sz="2400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" name="Google Shape;117;p3"/>
          <p:cNvSpPr txBox="1"/>
          <p:nvPr/>
        </p:nvSpPr>
        <p:spPr>
          <a:xfrm>
            <a:off x="2163551" y="169732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34:1-4</a:t>
            </a:r>
          </a:p>
        </p:txBody>
      </p:sp>
      <p:sp>
        <p:nvSpPr>
          <p:cNvPr id="118" name="Google Shape;118;p3"/>
          <p:cNvSpPr txBox="1"/>
          <p:nvPr/>
        </p:nvSpPr>
        <p:spPr>
          <a:xfrm>
            <a:off x="2285029" y="54697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Границы Земли Обетованной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2284624" y="1669248"/>
            <a:ext cx="9144000" cy="3165733"/>
          </a:xfrm>
          <a:prstGeom prst="rect">
            <a:avLst/>
          </a:prstGeom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 [территория Земли Израиля], которой владели вышедшие из Египта и приобретшая первоначальную святость — поскольку они были изгнаны, устранилась и святость. Первоначальное освящение, поскольку оно было достигнуто через завоевание, было лишь преходящим, но не распространялось на будущее.</a:t>
            </a:r>
          </a:p>
        </p:txBody>
      </p:sp>
      <p:grpSp>
        <p:nvGrpSpPr>
          <p:cNvPr id="126" name="Google Shape;126;p4"/>
          <p:cNvGrpSpPr/>
          <p:nvPr/>
        </p:nvGrpSpPr>
        <p:grpSpPr>
          <a:xfrm>
            <a:off x="2284625" y="816338"/>
            <a:ext cx="4877100" cy="476933"/>
            <a:chOff x="2423055" y="1467204"/>
            <a:chExt cx="4877100" cy="476933"/>
          </a:xfrm>
        </p:grpSpPr>
        <p:sp>
          <p:nvSpPr>
            <p:cNvPr id="127" name="Google Shape;127;p4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4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lvl="0">
                <a:buClr>
                  <a:srgbClr val="195E68"/>
                </a:buClr>
                <a:buSzPts val="2400"/>
              </a:pPr>
              <a:r>
                <a:rPr lang="ru-RU" sz="2400" noProof="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  <a:endParaRPr lang="ru-RU" sz="2400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4"/>
          <p:cNvSpPr txBox="1"/>
          <p:nvPr/>
        </p:nvSpPr>
        <p:spPr>
          <a:xfrm>
            <a:off x="2224051" y="1334730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Мишне Тора, Законы о дарах, 1:5</a:t>
            </a:r>
          </a:p>
        </p:txBody>
      </p:sp>
      <p:sp>
        <p:nvSpPr>
          <p:cNvPr id="131" name="Google Shape;131;p4"/>
          <p:cNvSpPr txBox="1"/>
          <p:nvPr/>
        </p:nvSpPr>
        <p:spPr>
          <a:xfrm>
            <a:off x="2285029" y="43030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Первая Алия</a:t>
            </a:r>
          </a:p>
        </p:txBody>
      </p:sp>
      <p:sp>
        <p:nvSpPr>
          <p:cNvPr id="132" name="Google Shape;132;p4"/>
          <p:cNvSpPr txBox="1"/>
          <p:nvPr/>
        </p:nvSpPr>
        <p:spPr>
          <a:xfrm>
            <a:off x="2285029" y="3859306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Вторая Алия</a:t>
            </a:r>
          </a:p>
        </p:txBody>
      </p:sp>
      <p:sp>
        <p:nvSpPr>
          <p:cNvPr id="133" name="Google Shape;133;p4"/>
          <p:cNvSpPr txBox="1"/>
          <p:nvPr/>
        </p:nvSpPr>
        <p:spPr>
          <a:xfrm>
            <a:off x="2284624" y="4245338"/>
            <a:ext cx="9144000" cy="1588635"/>
          </a:xfrm>
          <a:prstGeom prst="rect">
            <a:avLst/>
          </a:prstGeom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изгнанники [из Вавилона] вернулись [в Сион] и частично овладели этой землей, то освятили ее во второй раз, наделив святостью преходящей и вечной.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 txBox="1"/>
          <p:nvPr/>
        </p:nvSpPr>
        <p:spPr>
          <a:xfrm>
            <a:off x="2286000" y="1967691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я говорю… [что завоевание], освятившее Землю Израиля, в вопросах 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шмиты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десятин и т.п. не распространяется на будущее время? Обязанности Земли Израиля о 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шмите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десятинах были обусловлены только коллективным контролем за ней. Когда же земля была у них отнята (т.е. контроль за ней был утерян), это освободило согласно Торе от </a:t>
            </a:r>
            <a:r>
              <a:rPr lang="ru-RU" sz="2100" kern="1200" noProof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шмиты</a:t>
            </a:r>
            <a:r>
              <a:rPr lang="ru-RU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десятин, потому что это уже не была Земля Израиля.</a:t>
            </a:r>
            <a:r>
              <a:rPr lang="he-IL" sz="2100" kern="1200" noProof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Эзра поднялся [в Землю Израиля] и освятил ее, то освятил не через завоевание, а через утверждение владения землей [посредством ее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перезаселения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 Таким образом, любое место, которое было заселено вернувшимися из Вавилона и повторно освящено Эзрой, сохраняет свою святость сегодня. И даже несмотря на то, что позже эта земля будет отнята,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шмиту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десятины человек [соблюдать в ней] обязан.</a:t>
            </a:r>
          </a:p>
        </p:txBody>
      </p:sp>
      <p:grpSp>
        <p:nvGrpSpPr>
          <p:cNvPr id="142" name="Google Shape;142;p5"/>
          <p:cNvGrpSpPr/>
          <p:nvPr/>
        </p:nvGrpSpPr>
        <p:grpSpPr>
          <a:xfrm>
            <a:off x="2284625" y="1035621"/>
            <a:ext cx="4877100" cy="476933"/>
            <a:chOff x="2423055" y="1467204"/>
            <a:chExt cx="4877100" cy="476933"/>
          </a:xfrm>
        </p:grpSpPr>
        <p:sp>
          <p:nvSpPr>
            <p:cNvPr id="143" name="Google Shape;143;p5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5"/>
          <p:cNvSpPr txBox="1"/>
          <p:nvPr/>
        </p:nvSpPr>
        <p:spPr>
          <a:xfrm>
            <a:off x="2163551" y="157939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Мишне Тора, Законы Храма, 6:16</a:t>
            </a:r>
          </a:p>
        </p:txBody>
      </p:sp>
      <p:sp>
        <p:nvSpPr>
          <p:cNvPr id="147" name="Google Shape;147;p5"/>
          <p:cNvSpPr txBox="1"/>
          <p:nvPr/>
        </p:nvSpPr>
        <p:spPr>
          <a:xfrm>
            <a:off x="2285029" y="641229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поселения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 txBox="1"/>
          <p:nvPr/>
        </p:nvSpPr>
        <p:spPr>
          <a:xfrm>
            <a:off x="402574" y="256243"/>
            <a:ext cx="4513200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Различие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3" name="Google Shape;163;p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64" name="Google Shape;164;p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>
                  <a:solidFill>
                    <a:schemeClr val="lt1"/>
                  </a:solidFill>
                </a:rPr>
                <a:t>Матот-Масэй</a:t>
              </a:r>
              <a:endParaRPr sz="14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00AB3273-921E-3EC7-9317-58D82FF9BD4C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7E36A26C-409F-2FB7-0759-D4A705B41185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EB71A218-9ABE-3E08-CF31-81D5F5DEC1DA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1F8E2C56-AC19-18B4-8333-53230AF0E46A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651732F3-0AB4-075D-03B0-9C7971726146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FEB5D066-FE1F-ADE7-333C-D2A47279C51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25A3B2EA-7CB9-CA20-320C-22FFE1BA17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1EC3BED8-AACE-563A-0955-98D6021863C4}"/>
                  </a:ext>
                </a:extLst>
              </p:cNvPr>
              <p:cNvSpPr/>
              <p:nvPr/>
            </p:nvSpPr>
            <p:spPr>
              <a:xfrm>
                <a:off x="9703517" y="5779939"/>
                <a:ext cx="1762795" cy="391530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A613BC3C-676E-8F9E-DCA4-94A2B0D2D246}"/>
                </a:ext>
              </a:extLst>
            </p:cNvPr>
            <p:cNvSpPr txBox="1"/>
            <p:nvPr/>
          </p:nvSpPr>
          <p:spPr>
            <a:xfrm>
              <a:off x="10421806" y="6114316"/>
              <a:ext cx="1401919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iw-IL" sz="1100" dirty="0" err="1">
                  <a:solidFill>
                    <a:schemeClr val="lt1"/>
                  </a:solidFill>
                </a:rPr>
                <a:t>Матот-Масэй</a:t>
              </a:r>
              <a:endParaRPr lang="ru-RU" sz="1100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8"/>
          <p:cNvSpPr txBox="1"/>
          <p:nvPr/>
        </p:nvSpPr>
        <p:spPr>
          <a:xfrm>
            <a:off x="2285028" y="980000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относительно первого и второго освящений требуют разъяснений.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Вопрос, поднятый комментаторами: “Почему владение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хазака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сильнее завоевания? Почему потеря земли не отменяет также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хазаку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Кроме того, после первоначального освящения через завоевание, разве они не заселили землю и не осуществили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хазаку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вновь? Если так, почему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хазака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без предшествующего завоевания должна быть эффективнее, чем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хазака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после завоевания?” Этот вопрос комментаторов остался без ответа.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Известно, что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чрезвычайно точен не только в общей картине, которую он представляет, но и в своих формулировках.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пишет: “Когда Эзра поднялся [в Землю Израиля] и освятил ее, то освятил не через завоевание, а через утверждение владения землей”. Почему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сначала отрицает 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“то освятил не через завоевание”?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Почему он просто не пишет кратко: “Когда Эзра поднялся [в Землю Израиля] и освятил ее через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хазаку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”? Разве завоевание  может нанести урон, что требуется его исключить его?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72" name="Google Shape;172;p8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 txBox="1"/>
          <p:nvPr/>
        </p:nvSpPr>
        <p:spPr>
          <a:xfrm>
            <a:off x="2285029" y="616695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Маймониду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0"/>
          <p:cNvSpPr txBox="1"/>
          <p:nvPr/>
        </p:nvSpPr>
        <p:spPr>
          <a:xfrm>
            <a:off x="2285028" y="1082566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Есть дополнительный, еще более сильный вопрос. Первое освящение произошло, когда еврейский народ находился в максимально возможном святом состоянии. Их привел в Израиль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получивший Тору во втором поколении — “Моше получил Тору на Синае и передал ее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У них были ковчег завета, сосуд с манной, чаша масла помазания и чудесно расцветший посох. Они вошли в землю Израиля. Священники обошли стены Иерихона (ключ ко всей стране), неся ковчег завета, трубили в шофар, и стены пали.</a:t>
            </a:r>
            <a:endParaRPr lang="en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отличие от этого, второе освящение произошло, когда евреи находились в гораздо худшем состоянии. У них отсутствовали пять особых атрибутов, которые были в Первом Храме, включая ковчег завета и предметы, которые он содержал: сосуд с манной, масло помазания и расцветший посох. Тем не менее, именно второе освящение имело вечную силу!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2"/>
          <p:cNvSpPr txBox="1"/>
          <p:nvPr/>
        </p:nvSpPr>
        <p:spPr>
          <a:xfrm>
            <a:off x="2285025" y="1685673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было [вложено] слово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руку пророка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Хагая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говоря: “Время ли вам самим жить в домах с крышами, в то время как этот Дом лежит в руинах?”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сказал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воинств: “Обратите внимание на пути ваши. Поднимитесь на гору, принесите дерево и постройте Дом, и Я приму его и буду прославлен им,” сказал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04" name="Google Shape;204;p12"/>
          <p:cNvGrpSpPr/>
          <p:nvPr/>
        </p:nvGrpSpPr>
        <p:grpSpPr>
          <a:xfrm>
            <a:off x="2284625" y="623244"/>
            <a:ext cx="4877100" cy="476933"/>
            <a:chOff x="2423055" y="1467204"/>
            <a:chExt cx="4877100" cy="476933"/>
          </a:xfrm>
        </p:grpSpPr>
        <p:sp>
          <p:nvSpPr>
            <p:cNvPr id="205" name="Google Shape;205;p12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2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4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8" name="Google Shape;208;p12"/>
          <p:cNvSpPr txBox="1"/>
          <p:nvPr/>
        </p:nvSpPr>
        <p:spPr>
          <a:xfrm>
            <a:off x="2163551" y="1256661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Хагай</a:t>
            </a: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1:3-4;7-8</a:t>
            </a:r>
          </a:p>
        </p:txBody>
      </p:sp>
      <p:sp>
        <p:nvSpPr>
          <p:cNvPr id="209" name="Google Shape;209;p12"/>
          <p:cNvSpPr txBox="1"/>
          <p:nvPr/>
        </p:nvSpPr>
        <p:spPr>
          <a:xfrm>
            <a:off x="2285029" y="228852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Второй Храм в сравнении с Первым Храмом</a:t>
            </a:r>
          </a:p>
        </p:txBody>
      </p:sp>
      <p:sp>
        <p:nvSpPr>
          <p:cNvPr id="2" name="Google Shape;216;p13">
            <a:extLst>
              <a:ext uri="{FF2B5EF4-FFF2-40B4-BE49-F238E27FC236}">
                <a16:creationId xmlns:a16="http://schemas.microsoft.com/office/drawing/2014/main" id="{6DCB678C-701E-8E81-B2A0-B79FC2401B8F}"/>
              </a:ext>
            </a:extLst>
          </p:cNvPr>
          <p:cNvSpPr txBox="1"/>
          <p:nvPr/>
        </p:nvSpPr>
        <p:spPr>
          <a:xfrm>
            <a:off x="2286000" y="4063714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в стихе говорится “Я приму его и буду прославлен им”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ве-экавед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но мы читаем это как “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ве-экавда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”? Буква “эй” отсутствует в слове, символизируя разницу между первым Храмом и вторым Храмом. Пять (эй) атрибутов отсутствовали во втором Храме: ковчег завета, крышка ковчега,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крувы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которые были на ней, огонь на жертвеннике,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присутствие, священный дух;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тумим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Google Shape;218;p13">
            <a:extLst>
              <a:ext uri="{FF2B5EF4-FFF2-40B4-BE49-F238E27FC236}">
                <a16:creationId xmlns:a16="http://schemas.microsoft.com/office/drawing/2014/main" id="{C0A24C08-F36C-2912-93FD-6D01FDF8F9F0}"/>
              </a:ext>
            </a:extLst>
          </p:cNvPr>
          <p:cNvSpPr txBox="1"/>
          <p:nvPr/>
        </p:nvSpPr>
        <p:spPr>
          <a:xfrm>
            <a:off x="2224050" y="3683910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Талмуд, </a:t>
            </a:r>
            <a:r>
              <a:rPr lang="ru-RU" sz="1800" b="1" kern="1200" noProof="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Йома</a:t>
            </a: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21б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4"/>
          <p:cNvSpPr txBox="1"/>
          <p:nvPr/>
        </p:nvSpPr>
        <p:spPr>
          <a:xfrm>
            <a:off x="2284624" y="1192461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Многие из священников и левитов и глав отцовских домов — старики, которые видели первый Храм, когда был заложен его фундамент — когда они увидели заложение фундамента этого Храма своими глазами, то плакали навзрыд. А многие ликовали и радовались и возвышали свои голоса.</a:t>
            </a:r>
          </a:p>
        </p:txBody>
      </p:sp>
      <p:grpSp>
        <p:nvGrpSpPr>
          <p:cNvPr id="226" name="Google Shape;226;p14"/>
          <p:cNvGrpSpPr/>
          <p:nvPr/>
        </p:nvGrpSpPr>
        <p:grpSpPr>
          <a:xfrm>
            <a:off x="2284625" y="394392"/>
            <a:ext cx="4877100" cy="476933"/>
            <a:chOff x="2423055" y="1467204"/>
            <a:chExt cx="4877100" cy="476933"/>
          </a:xfrm>
        </p:grpSpPr>
        <p:sp>
          <p:nvSpPr>
            <p:cNvPr id="227" name="Google Shape;227;p14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4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noProof="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5</a:t>
              </a:r>
              <a:endParaRPr lang="ru-RU" sz="2400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" name="Google Shape;230;p14"/>
          <p:cNvSpPr txBox="1"/>
          <p:nvPr/>
        </p:nvSpPr>
        <p:spPr>
          <a:xfrm>
            <a:off x="2163551" y="920235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Эзра,  3:12</a:t>
            </a:r>
          </a:p>
        </p:txBody>
      </p:sp>
      <p:sp>
        <p:nvSpPr>
          <p:cNvPr id="231" name="Google Shape;231;p14"/>
          <p:cNvSpPr txBox="1"/>
          <p:nvPr/>
        </p:nvSpPr>
        <p:spPr>
          <a:xfrm>
            <a:off x="2285029" y="0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noProof="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Осел сворачивает с пути</a:t>
            </a:r>
          </a:p>
        </p:txBody>
      </p:sp>
      <p:sp>
        <p:nvSpPr>
          <p:cNvPr id="2" name="Google Shape;238;p15">
            <a:extLst>
              <a:ext uri="{FF2B5EF4-FFF2-40B4-BE49-F238E27FC236}">
                <a16:creationId xmlns:a16="http://schemas.microsoft.com/office/drawing/2014/main" id="{9D99DAE8-B684-4C70-E6BE-1F753241E6DB}"/>
              </a:ext>
            </a:extLst>
          </p:cNvPr>
          <p:cNvSpPr txBox="1"/>
          <p:nvPr/>
        </p:nvSpPr>
        <p:spPr>
          <a:xfrm>
            <a:off x="2284624" y="3057152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«Этого Храма»: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увидев это здание построенным, они заплакали, потому что вспомнили величественное строение первого Храма.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«Многие»: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те, кто никогда не видел Первый Храм, радовались и возвышали свои голоса, ликуя об освобождении из Изгнания.</a:t>
            </a:r>
          </a:p>
        </p:txBody>
      </p:sp>
      <p:sp>
        <p:nvSpPr>
          <p:cNvPr id="3" name="Google Shape;240;p15">
            <a:extLst>
              <a:ext uri="{FF2B5EF4-FFF2-40B4-BE49-F238E27FC236}">
                <a16:creationId xmlns:a16="http://schemas.microsoft.com/office/drawing/2014/main" id="{0D711033-CF2D-7C05-79D8-BFB2DFF7204D}"/>
              </a:ext>
            </a:extLst>
          </p:cNvPr>
          <p:cNvSpPr txBox="1"/>
          <p:nvPr/>
        </p:nvSpPr>
        <p:spPr>
          <a:xfrm>
            <a:off x="2163551" y="2652405"/>
            <a:ext cx="77439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41;p15">
            <a:extLst>
              <a:ext uri="{FF2B5EF4-FFF2-40B4-BE49-F238E27FC236}">
                <a16:creationId xmlns:a16="http://schemas.microsoft.com/office/drawing/2014/main" id="{9686D7DD-39BD-1C8A-2E9E-3FBEA0219CA9}"/>
              </a:ext>
            </a:extLst>
          </p:cNvPr>
          <p:cNvSpPr txBox="1"/>
          <p:nvPr/>
        </p:nvSpPr>
        <p:spPr>
          <a:xfrm>
            <a:off x="2284624" y="4937008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половина людей плакала, а половина радовалась? Старики, которые видели еще Первый Храм, где открывалось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присутствие, и теперь видели Второй Храм, где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присутствие не наблюдалось, плакали. А молодежь, которая никогда не видела славы первого Храма, радовалась, видя этот Храм.</a:t>
            </a:r>
          </a:p>
        </p:txBody>
      </p:sp>
      <p:sp>
        <p:nvSpPr>
          <p:cNvPr id="5" name="Google Shape;243;p15">
            <a:extLst>
              <a:ext uri="{FF2B5EF4-FFF2-40B4-BE49-F238E27FC236}">
                <a16:creationId xmlns:a16="http://schemas.microsoft.com/office/drawing/2014/main" id="{DEB558E9-3E80-D4B0-60DE-E1393AD97C14}"/>
              </a:ext>
            </a:extLst>
          </p:cNvPr>
          <p:cNvSpPr txBox="1"/>
          <p:nvPr/>
        </p:nvSpPr>
        <p:spPr>
          <a:xfrm>
            <a:off x="2163551" y="4567717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Псикта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рабат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35:1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6"/>
          <p:cNvSpPr txBox="1"/>
          <p:nvPr/>
        </p:nvSpPr>
        <p:spPr>
          <a:xfrm>
            <a:off x="375379" y="185654"/>
            <a:ext cx="6309626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рамках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естественных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средств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50" name="Google Shape;250;p16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51" name="Google Shape;251;p1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"/>
            <p:cNvSpPr txBox="1"/>
            <p:nvPr/>
          </p:nvSpPr>
          <p:spPr>
            <a:xfrm>
              <a:off x="9646231" y="5729800"/>
              <a:ext cx="1762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800">
                  <a:solidFill>
                    <a:schemeClr val="lt1"/>
                  </a:solidFill>
                </a:rPr>
                <a:t>Матос-Масэй</a:t>
              </a:r>
              <a:endParaRPr sz="180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AFE56C56-FAE0-1CD8-7F52-6444318C44B0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6E4F3431-652E-E5D0-50BC-1E3EF4A2C034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5FAC998A-BBFA-1A81-4515-7AAB6B7CCEBE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8E42154A-B40F-A4FC-4098-3038B8FCBF7A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24D02561-2DEA-D815-D579-D57F682FE143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C7DAB02F-770F-DBBA-9AB0-6B4C76B4FD1C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7F66E22E-E60D-A9E4-1C98-0DA03922A45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2F6C5D0D-D075-20FA-A283-60F8C6AAF9EE}"/>
                  </a:ext>
                </a:extLst>
              </p:cNvPr>
              <p:cNvSpPr/>
              <p:nvPr/>
            </p:nvSpPr>
            <p:spPr>
              <a:xfrm>
                <a:off x="9703517" y="5779939"/>
                <a:ext cx="1762795" cy="391530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EC806543-980D-36AF-6DD2-9098F0022AEC}"/>
                </a:ext>
              </a:extLst>
            </p:cNvPr>
            <p:cNvSpPr txBox="1"/>
            <p:nvPr/>
          </p:nvSpPr>
          <p:spPr>
            <a:xfrm>
              <a:off x="10421806" y="6114316"/>
              <a:ext cx="1401919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iw-IL" sz="1100" dirty="0" err="1">
                  <a:solidFill>
                    <a:schemeClr val="lt1"/>
                  </a:solidFill>
                </a:rPr>
                <a:t>Матот-Масэй</a:t>
              </a:r>
              <a:endParaRPr lang="ru-RU" sz="1100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7"/>
          <p:cNvSpPr txBox="1"/>
          <p:nvPr/>
        </p:nvSpPr>
        <p:spPr>
          <a:xfrm>
            <a:off x="2285029" y="1162613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качестве объяснения.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Завоевание означает победу одной стороны над другой, притом что она сохраняет свою субъектность. Первое освящение земли произошло путем завоевания, вразрез воле 31 местного царя. Их не удалось убедить стать лучше и уступить еврейскому народу. Действием же сынов Израиля стало то, что они понесли ковчег, вострубили в шофар и т.д., и это заставило зло исчезнуть так же, “как тает воск перед огнем”.</a:t>
            </a:r>
            <a:endParaRPr lang="en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 такое освящение стало результатом завоевания, а не процесса подчинения и полной трансформации противоборствующей силы, оно не было устойчивым и в итоге было прекращено.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видим нечто подобное и в истории о двух парах скрижалей, которые Моше принес на землю. Принесение первых скрижалей завета сопровождалось невиданным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откровением. Мудрецы учат, что призыв “Я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Б-г, твой” раздавался со всех четырех сторон света.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9" name="Google Shape;259;p17"/>
          <p:cNvSpPr/>
          <p:nvPr/>
        </p:nvSpPr>
        <p:spPr>
          <a:xfrm rot="10800000" flipH="1">
            <a:off x="2285029" y="376518"/>
            <a:ext cx="1029117" cy="259967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7"/>
          <p:cNvSpPr txBox="1">
            <a:spLocks noGrp="1"/>
          </p:cNvSpPr>
          <p:nvPr>
            <p:ph type="title"/>
          </p:nvPr>
        </p:nvSpPr>
        <p:spPr>
          <a:xfrm>
            <a:off x="2285030" y="18261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7"/>
          <p:cNvSpPr txBox="1"/>
          <p:nvPr/>
        </p:nvSpPr>
        <p:spPr>
          <a:xfrm>
            <a:off x="2285029" y="79930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Одностороннее завоевание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9"/>
          <p:cNvSpPr txBox="1"/>
          <p:nvPr/>
        </p:nvSpPr>
        <p:spPr>
          <a:xfrm>
            <a:off x="2285025" y="329540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Напротив, причина, по которой [первые скрижали] не сохранились, [заключалась в том, что они были даны] с большой «помпой». Высший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момент Своего проявления не оставлял места злу в мире, и все было благом. Но после этого все вернулось на свои места. Еврейскому народу пришлось снова вступить в сложную битву, которая закончилась неудачей в принципиальном вопросе — совершением греха золотого тельца.</a:t>
            </a:r>
          </a:p>
        </p:txBody>
      </p:sp>
      <p:sp>
        <p:nvSpPr>
          <p:cNvPr id="2" name="Google Shape;282;p20">
            <a:extLst>
              <a:ext uri="{FF2B5EF4-FFF2-40B4-BE49-F238E27FC236}">
                <a16:creationId xmlns:a16="http://schemas.microsoft.com/office/drawing/2014/main" id="{61B1A4C2-100F-1D0A-BCC3-0D4A2517E5D7}"/>
              </a:ext>
            </a:extLst>
          </p:cNvPr>
          <p:cNvSpPr txBox="1"/>
          <p:nvPr/>
        </p:nvSpPr>
        <p:spPr>
          <a:xfrm>
            <a:off x="2285025" y="3106136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 почему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 втором освящении говорит: “Когда Эзра поднялся [в Землю Израиля] и освятил ее, то освятил не через завоевание, а через утверждение владения землей [посредством ее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перезаселения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].”.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Второе освящение не было результатом завоевания, борьбы с противником, когда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хазака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 будет эффективной, потому что она следует за завоеванием. Скорее, переселение Эзры в Израиль была результатом того, что “Б-г пробудил дух Кира, царя Персии, и раздался возглас во всем его царстве… говоря… любой из народа Б-га среди вас, пусть Б-г будет с ним, и пусть взойдет”.</a:t>
            </a:r>
          </a:p>
        </p:txBody>
      </p:sp>
      <p:sp>
        <p:nvSpPr>
          <p:cNvPr id="3" name="Google Shape;284;p20">
            <a:extLst>
              <a:ext uri="{FF2B5EF4-FFF2-40B4-BE49-F238E27FC236}">
                <a16:creationId xmlns:a16="http://schemas.microsoft.com/office/drawing/2014/main" id="{9C462AA6-CF73-0DE0-392F-E457ED59CB64}"/>
              </a:ext>
            </a:extLst>
          </p:cNvPr>
          <p:cNvSpPr txBox="1"/>
          <p:nvPr/>
        </p:nvSpPr>
        <p:spPr>
          <a:xfrm>
            <a:off x="2285029" y="2805938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Достижение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согласия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1"/>
          <p:cNvSpPr txBox="1"/>
          <p:nvPr/>
        </p:nvSpPr>
        <p:spPr>
          <a:xfrm>
            <a:off x="2285029" y="1123981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этом случае оппонент сам стал.</a:t>
            </a:r>
            <a:r>
              <a:rPr lang="he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союзником, достигнув изменения в своей позиции и даже кардинально изменив ее. Это произошло не посредством войн и покорений, а посредством того, что “даже его враги помирились с ним”. “Таким образом, любое место, которое было заселено вернувшимися из Вавилона и повторно освящено Эзрой, сохраняет свою святость сегодня” - т.е. святость сохраняется навечно.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2"/>
          <p:cNvSpPr txBox="1"/>
          <p:nvPr/>
        </p:nvSpPr>
        <p:spPr>
          <a:xfrm>
            <a:off x="2284624" y="1618534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“Ибо чудесное и великое совершил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той земле, и превознес и возвеличил имя Свое великое и святое, которое возвеличено в глазах всех сановников и всех народов во всех провинциях царя. И в их глазах это было великим чудом, и они воскликнули, сказав об этом: ‘От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было это, это чудо в глазах наших’.”</a:t>
            </a:r>
            <a:endParaRPr lang="en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видим, что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придает большое значение влиянию своего освобождения «на всех сановников и на все народы». Внимательно читая это письмо, поражаешься обстоятельному  описанию этого эпизода из биографии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вызывает вопрос. Письмо было предназначено в первую очередь для выдающихся личностей, таких как рабби Леви Ицхак из Бердичева, один из величайших учеников Магида из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Межерича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 рабби Барух из Меджибожа,</a:t>
            </a:r>
          </a:p>
        </p:txBody>
      </p:sp>
      <p:grpSp>
        <p:nvGrpSpPr>
          <p:cNvPr id="300" name="Google Shape;300;p22"/>
          <p:cNvGrpSpPr/>
          <p:nvPr/>
        </p:nvGrpSpPr>
        <p:grpSpPr>
          <a:xfrm>
            <a:off x="2284625" y="569456"/>
            <a:ext cx="4877100" cy="476933"/>
            <a:chOff x="2423055" y="1467204"/>
            <a:chExt cx="4877100" cy="476933"/>
          </a:xfrm>
        </p:grpSpPr>
        <p:sp>
          <p:nvSpPr>
            <p:cNvPr id="301" name="Google Shape;301;p22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2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</a:t>
              </a:r>
              <a:r>
                <a:rPr lang="he-IL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6</a:t>
              </a:r>
              <a:endParaRPr lang="ru-RU" sz="2400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4" name="Google Shape;304;p22"/>
          <p:cNvSpPr txBox="1"/>
          <p:nvPr/>
        </p:nvSpPr>
        <p:spPr>
          <a:xfrm>
            <a:off x="2163551" y="120287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Ребе, </a:t>
            </a:r>
            <a:r>
              <a:rPr lang="ru-RU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Торат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Менахем 5744, т. 2, стр. 609</a:t>
            </a:r>
          </a:p>
        </p:txBody>
      </p:sp>
      <p:sp>
        <p:nvSpPr>
          <p:cNvPr id="305" name="Google Shape;305;p22"/>
          <p:cNvSpPr txBox="1"/>
          <p:nvPr/>
        </p:nvSpPr>
        <p:spPr>
          <a:xfrm>
            <a:off x="2285029" y="175064"/>
            <a:ext cx="820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Важность обеспечения согласия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4"/>
          <p:cNvSpPr txBox="1"/>
          <p:nvPr/>
        </p:nvSpPr>
        <p:spPr>
          <a:xfrm>
            <a:off x="2284624" y="902699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чьи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выдающиеся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безусловно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освобождения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сокровенного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знатоки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безусловно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осведомлены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освобождения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вообще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придавать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освобождения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сановников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разница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неевреи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Санкт-Петербурга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iw-IL" sz="1800" dirty="0" err="1">
                <a:solidFill>
                  <a:schemeClr val="lt1"/>
                </a:solidFill>
              </a:rPr>
              <a:t>Дварим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1781</Words>
  <Application>Microsoft Macintosh PowerPoint</Application>
  <PresentationFormat>מסך רחב</PresentationFormat>
  <Paragraphs>91</Paragraphs>
  <Slides>17</Slides>
  <Notes>16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6" baseType="lpstr">
      <vt:lpstr>Calibri</vt:lpstr>
      <vt:lpstr>Segoe UI Black</vt:lpstr>
      <vt:lpstr>Arial Black</vt:lpstr>
      <vt:lpstr>CeraGR-Medium</vt:lpstr>
      <vt:lpstr>Lora Bold Italic</vt:lpstr>
      <vt:lpstr>Arial</vt:lpstr>
      <vt:lpstr>Lora</vt:lpstr>
      <vt:lpstr>Josefin Sans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2</cp:revision>
  <dcterms:created xsi:type="dcterms:W3CDTF">2021-05-12T22:42:43Z</dcterms:created>
  <dcterms:modified xsi:type="dcterms:W3CDTF">2025-07-18T13:56:35Z</dcterms:modified>
</cp:coreProperties>
</file>