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1" r:id="rId6"/>
    <p:sldId id="263" r:id="rId7"/>
    <p:sldId id="264" r:id="rId8"/>
    <p:sldId id="265" r:id="rId9"/>
    <p:sldId id="266" r:id="rId10"/>
    <p:sldId id="267" r:id="rId11"/>
    <p:sldId id="269" r:id="rId12"/>
    <p:sldId id="271" r:id="rId13"/>
    <p:sldId id="274" r:id="rId14"/>
    <p:sldId id="275" r:id="rId15"/>
    <p:sldId id="277" r:id="rId16"/>
    <p:sldId id="279" r:id="rId17"/>
    <p:sldId id="282" r:id="rId18"/>
    <p:sldId id="283" r:id="rId19"/>
    <p:sldId id="285" r:id="rId20"/>
    <p:sldId id="287" r:id="rId21"/>
    <p:sldId id="445" r:id="rId22"/>
  </p:sldIdLst>
  <p:sldSz cx="12192000" cy="6858000"/>
  <p:notesSz cx="6858000" cy="9144000"/>
  <p:embeddedFontLst>
    <p:embeddedFont>
      <p:font typeface="Arial Black" panose="020B0604020202020204" pitchFamily="34" charset="0"/>
      <p:bold r:id="rId24"/>
    </p:embeddedFont>
    <p:embeddedFont>
      <p:font typeface="CeraGR-Medium" pitchFamily="2" charset="0"/>
      <p:regular r:id="rId25"/>
    </p:embeddedFont>
    <p:embeddedFont>
      <p:font typeface="Josefin Sans" pitchFamily="2" charset="0"/>
      <p:regular r:id="rId26"/>
      <p:bold r:id="rId27"/>
    </p:embeddedFont>
    <p:embeddedFont>
      <p:font typeface="Lora" panose="02000503000000020004" pitchFamily="2" charset="0"/>
      <p:regular r:id="rId28"/>
      <p:bold r:id="rId29"/>
      <p:italic r:id="rId30"/>
      <p:boldItalic r:id="rId31"/>
    </p:embeddedFont>
    <p:embeddedFont>
      <p:font typeface="Lora Bold Italic" panose="02000503000000020004" pitchFamily="2" charset="0"/>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OzyXAItpwlggYDbolHd2pCXoS6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93"/>
    <p:restoredTop sz="94694"/>
  </p:normalViewPr>
  <p:slideViewPr>
    <p:cSldViewPr snapToGrid="0">
      <p:cViewPr>
        <p:scale>
          <a:sx n="92" d="100"/>
          <a:sy n="92" d="100"/>
        </p:scale>
        <p:origin x="624" y="8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4"/>
          <p:cNvSpPr>
            <a:spLocks noGrp="1"/>
          </p:cNvSpPr>
          <p:nvPr>
            <p:ph type="pic" idx="2"/>
          </p:nvPr>
        </p:nvSpPr>
        <p:spPr>
          <a:xfrm>
            <a:off x="5183188" y="987425"/>
            <a:ext cx="6172200" cy="4873625"/>
          </a:xfrm>
          <a:prstGeom prst="rect">
            <a:avLst/>
          </a:prstGeom>
          <a:noFill/>
          <a:ln>
            <a:noFill/>
          </a:ln>
        </p:spPr>
      </p:sp>
      <p:sp>
        <p:nvSpPr>
          <p:cNvPr id="68" name="Google Shape;68;p4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l="2015" r="2015"/>
          <a:stretch/>
        </p:blipFill>
        <p:spPr>
          <a:xfrm>
            <a:off x="338946" y="308920"/>
            <a:ext cx="5744696" cy="3505856"/>
          </a:xfrm>
          <a:prstGeom prst="rect">
            <a:avLst/>
          </a:prstGeom>
          <a:noFill/>
          <a:ln>
            <a:noFill/>
          </a:ln>
        </p:spPr>
      </p:pic>
      <p:sp>
        <p:nvSpPr>
          <p:cNvPr id="91" name="Google Shape;91;p1"/>
          <p:cNvSpPr txBox="1"/>
          <p:nvPr/>
        </p:nvSpPr>
        <p:spPr>
          <a:xfrm>
            <a:off x="338946" y="4741974"/>
            <a:ext cx="5162577" cy="448179"/>
          </a:xfrm>
          <a:prstGeom prst="rect">
            <a:avLst/>
          </a:prstGeom>
          <a:noFill/>
          <a:ln>
            <a:noFill/>
          </a:ln>
        </p:spPr>
        <p:txBody>
          <a:bodyPr spcFirstLastPara="1" wrap="square" lIns="0" tIns="17125" rIns="0" bIns="0" anchor="t" anchorCtr="0">
            <a:spAutoFit/>
          </a:bodyPr>
          <a:lstStyle/>
          <a:p>
            <a:pPr marL="12700" lvl="0" indent="0">
              <a:buSzPts val="2700"/>
              <a:buFont typeface="Arial"/>
              <a:buNone/>
            </a:pPr>
            <a:r>
              <a:rPr lang="en-US" sz="2800" kern="1200" dirty="0" err="1">
                <a:solidFill>
                  <a:srgbClr val="1B969B"/>
                </a:solidFill>
                <a:latin typeface="Arial Black" panose="020B0A04020102020204" pitchFamily="34" charset="0"/>
              </a:rPr>
              <a:t>Опасные</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предпосылки</a:t>
            </a:r>
            <a:endParaRPr sz="2800" kern="1200" dirty="0">
              <a:solidFill>
                <a:srgbClr val="1B969B"/>
              </a:solidFill>
              <a:latin typeface="Arial Black" panose="020B0A04020102020204" pitchFamily="34" charset="0"/>
            </a:endParaRPr>
          </a:p>
        </p:txBody>
      </p:sp>
      <p:sp>
        <p:nvSpPr>
          <p:cNvPr id="92" name="Google Shape;92;p1"/>
          <p:cNvSpPr txBox="1"/>
          <p:nvPr/>
        </p:nvSpPr>
        <p:spPr>
          <a:xfrm>
            <a:off x="338959" y="5272934"/>
            <a:ext cx="4653785" cy="657867"/>
          </a:xfrm>
          <a:prstGeom prst="rect">
            <a:avLst/>
          </a:prstGeom>
          <a:noFill/>
          <a:ln>
            <a:noFill/>
          </a:ln>
        </p:spPr>
        <p:txBody>
          <a:bodyPr spcFirstLastPara="1" wrap="square" lIns="0" tIns="11425" rIns="0" bIns="0" anchor="t" anchorCtr="0">
            <a:spAutoFit/>
          </a:bodyPr>
          <a:lstStyle/>
          <a:p>
            <a:pPr algn="just">
              <a:buSzPts val="1400"/>
            </a:pPr>
            <a:r>
              <a:rPr lang="en-US" dirty="0" err="1">
                <a:solidFill>
                  <a:schemeClr val="dk1"/>
                </a:solidFill>
                <a:latin typeface="Josefin Sans"/>
              </a:rPr>
              <a:t>Золотой</a:t>
            </a:r>
            <a:r>
              <a:rPr lang="en-US" dirty="0">
                <a:solidFill>
                  <a:schemeClr val="dk1"/>
                </a:solidFill>
                <a:latin typeface="Josefin Sans"/>
              </a:rPr>
              <a:t> </a:t>
            </a:r>
            <a:r>
              <a:rPr lang="en-US" dirty="0" err="1">
                <a:solidFill>
                  <a:schemeClr val="dk1"/>
                </a:solidFill>
                <a:latin typeface="Josefin Sans"/>
              </a:rPr>
              <a:t>телец</a:t>
            </a:r>
            <a:r>
              <a:rPr lang="en-US" dirty="0">
                <a:solidFill>
                  <a:schemeClr val="dk1"/>
                </a:solidFill>
                <a:latin typeface="Josefin Sans"/>
              </a:rPr>
              <a:t>, </a:t>
            </a:r>
            <a:r>
              <a:rPr lang="en-US" dirty="0" err="1">
                <a:solidFill>
                  <a:schemeClr val="dk1"/>
                </a:solidFill>
                <a:latin typeface="Josefin Sans"/>
              </a:rPr>
              <a:t>перевод</a:t>
            </a:r>
            <a:r>
              <a:rPr lang="en-US" dirty="0">
                <a:solidFill>
                  <a:schemeClr val="dk1"/>
                </a:solidFill>
                <a:latin typeface="Josefin Sans"/>
              </a:rPr>
              <a:t> </a:t>
            </a:r>
            <a:r>
              <a:rPr lang="en-US" dirty="0" err="1">
                <a:solidFill>
                  <a:schemeClr val="dk1"/>
                </a:solidFill>
                <a:latin typeface="Josefin Sans"/>
              </a:rPr>
              <a:t>Торы</a:t>
            </a:r>
            <a:r>
              <a:rPr lang="en-US" dirty="0">
                <a:solidFill>
                  <a:schemeClr val="dk1"/>
                </a:solidFill>
                <a:latin typeface="Josefin Sans"/>
              </a:rPr>
              <a:t> </a:t>
            </a:r>
            <a:r>
              <a:rPr lang="en-US" dirty="0" err="1">
                <a:solidFill>
                  <a:schemeClr val="dk1"/>
                </a:solidFill>
                <a:latin typeface="Josefin Sans"/>
              </a:rPr>
              <a:t>и</a:t>
            </a:r>
            <a:r>
              <a:rPr lang="en-US" dirty="0">
                <a:solidFill>
                  <a:schemeClr val="dk1"/>
                </a:solidFill>
                <a:latin typeface="Josefin Sans"/>
              </a:rPr>
              <a:t> «</a:t>
            </a:r>
            <a:r>
              <a:rPr lang="en-US" dirty="0" err="1">
                <a:solidFill>
                  <a:schemeClr val="dk1"/>
                </a:solidFill>
                <a:latin typeface="Josefin Sans"/>
              </a:rPr>
              <a:t>захват</a:t>
            </a:r>
            <a:r>
              <a:rPr lang="en-US" dirty="0">
                <a:solidFill>
                  <a:schemeClr val="dk1"/>
                </a:solidFill>
                <a:latin typeface="Josefin Sans"/>
              </a:rPr>
              <a:t> </a:t>
            </a:r>
            <a:r>
              <a:rPr lang="en-US" dirty="0" err="1">
                <a:solidFill>
                  <a:schemeClr val="dk1"/>
                </a:solidFill>
                <a:latin typeface="Josefin Sans"/>
              </a:rPr>
              <a:t>власти</a:t>
            </a:r>
            <a:r>
              <a:rPr lang="en-US" dirty="0">
                <a:solidFill>
                  <a:schemeClr val="dk1"/>
                </a:solidFill>
                <a:latin typeface="Josefin Sans"/>
              </a:rPr>
              <a:t>» </a:t>
            </a:r>
            <a:r>
              <a:rPr lang="en-US" dirty="0" err="1">
                <a:solidFill>
                  <a:schemeClr val="dk1"/>
                </a:solidFill>
                <a:latin typeface="Josefin Sans"/>
              </a:rPr>
              <a:t>Шамаем</a:t>
            </a:r>
            <a:r>
              <a:rPr lang="en-US" dirty="0">
                <a:solidFill>
                  <a:schemeClr val="dk1"/>
                </a:solidFill>
                <a:latin typeface="Josefin Sans"/>
              </a:rPr>
              <a:t>. </a:t>
            </a:r>
            <a:r>
              <a:rPr lang="en-US" dirty="0" err="1">
                <a:solidFill>
                  <a:schemeClr val="dk1"/>
                </a:solidFill>
                <a:latin typeface="Josefin Sans"/>
              </a:rPr>
              <a:t>Путешествие</a:t>
            </a:r>
            <a:r>
              <a:rPr lang="en-US" dirty="0">
                <a:solidFill>
                  <a:schemeClr val="dk1"/>
                </a:solidFill>
                <a:latin typeface="Josefin Sans"/>
              </a:rPr>
              <a:t> </a:t>
            </a:r>
            <a:r>
              <a:rPr lang="en-US" dirty="0" err="1">
                <a:solidFill>
                  <a:schemeClr val="dk1"/>
                </a:solidFill>
                <a:latin typeface="Josefin Sans"/>
              </a:rPr>
              <a:t>сквозь</a:t>
            </a:r>
            <a:r>
              <a:rPr lang="en-US" dirty="0">
                <a:solidFill>
                  <a:schemeClr val="dk1"/>
                </a:solidFill>
                <a:latin typeface="Josefin Sans"/>
              </a:rPr>
              <a:t> </a:t>
            </a:r>
            <a:r>
              <a:rPr lang="en-US" dirty="0" err="1">
                <a:solidFill>
                  <a:schemeClr val="dk1"/>
                </a:solidFill>
                <a:latin typeface="Josefin Sans"/>
              </a:rPr>
              <a:t>драматические</a:t>
            </a:r>
            <a:r>
              <a:rPr lang="en-US" dirty="0">
                <a:solidFill>
                  <a:schemeClr val="dk1"/>
                </a:solidFill>
                <a:latin typeface="Josefin Sans"/>
              </a:rPr>
              <a:t> </a:t>
            </a:r>
            <a:r>
              <a:rPr lang="en-US" dirty="0" err="1">
                <a:solidFill>
                  <a:schemeClr val="dk1"/>
                </a:solidFill>
                <a:latin typeface="Josefin Sans"/>
              </a:rPr>
              <a:t>моменты</a:t>
            </a:r>
            <a:r>
              <a:rPr lang="en-US" dirty="0">
                <a:solidFill>
                  <a:schemeClr val="dk1"/>
                </a:solidFill>
                <a:latin typeface="Josefin Sans"/>
              </a:rPr>
              <a:t> </a:t>
            </a:r>
            <a:r>
              <a:rPr lang="en-US" dirty="0" err="1">
                <a:solidFill>
                  <a:schemeClr val="dk1"/>
                </a:solidFill>
                <a:latin typeface="Josefin Sans"/>
              </a:rPr>
              <a:t>прошлого</a:t>
            </a:r>
            <a:r>
              <a:rPr lang="en-US" dirty="0">
                <a:solidFill>
                  <a:schemeClr val="dk1"/>
                </a:solidFill>
                <a:latin typeface="Josefin Sans"/>
              </a:rPr>
              <a:t> </a:t>
            </a:r>
            <a:r>
              <a:rPr lang="en-US" dirty="0" err="1">
                <a:solidFill>
                  <a:schemeClr val="dk1"/>
                </a:solidFill>
                <a:latin typeface="Josefin Sans"/>
              </a:rPr>
              <a:t>с</a:t>
            </a:r>
            <a:r>
              <a:rPr lang="en-US" dirty="0">
                <a:solidFill>
                  <a:schemeClr val="dk1"/>
                </a:solidFill>
                <a:latin typeface="Josefin Sans"/>
              </a:rPr>
              <a:t> </a:t>
            </a:r>
            <a:r>
              <a:rPr lang="en-US" dirty="0" err="1">
                <a:solidFill>
                  <a:schemeClr val="dk1"/>
                </a:solidFill>
                <a:latin typeface="Josefin Sans"/>
              </a:rPr>
              <a:t>важным</a:t>
            </a:r>
            <a:r>
              <a:rPr lang="en-US" dirty="0">
                <a:solidFill>
                  <a:schemeClr val="dk1"/>
                </a:solidFill>
                <a:latin typeface="Josefin Sans"/>
              </a:rPr>
              <a:t> </a:t>
            </a:r>
            <a:r>
              <a:rPr lang="en-US" dirty="0" err="1">
                <a:solidFill>
                  <a:schemeClr val="dk1"/>
                </a:solidFill>
                <a:latin typeface="Josefin Sans"/>
              </a:rPr>
              <a:t>уроком</a:t>
            </a:r>
            <a:r>
              <a:rPr lang="en-US" dirty="0">
                <a:solidFill>
                  <a:schemeClr val="dk1"/>
                </a:solidFill>
                <a:latin typeface="Josefin Sans"/>
              </a:rPr>
              <a:t> </a:t>
            </a:r>
            <a:r>
              <a:rPr lang="en-US" dirty="0" err="1">
                <a:solidFill>
                  <a:schemeClr val="dk1"/>
                </a:solidFill>
                <a:latin typeface="Josefin Sans"/>
              </a:rPr>
              <a:t>для</a:t>
            </a:r>
            <a:r>
              <a:rPr lang="en-US" dirty="0">
                <a:solidFill>
                  <a:schemeClr val="dk1"/>
                </a:solidFill>
                <a:latin typeface="Josefin Sans"/>
              </a:rPr>
              <a:t> </a:t>
            </a:r>
            <a:r>
              <a:rPr lang="en-US" dirty="0" err="1">
                <a:solidFill>
                  <a:schemeClr val="dk1"/>
                </a:solidFill>
                <a:latin typeface="Josefin Sans"/>
              </a:rPr>
              <a:t>настоящего</a:t>
            </a:r>
            <a:r>
              <a:rPr lang="en-US" dirty="0">
                <a:solidFill>
                  <a:schemeClr val="dk1"/>
                </a:solidFill>
                <a:latin typeface="Josefin Sans"/>
              </a:rPr>
              <a:t>.</a:t>
            </a:r>
            <a:endParaRPr dirty="0">
              <a:solidFill>
                <a:schemeClr val="dk1"/>
              </a:solidFill>
              <a:latin typeface="Josefin Sans"/>
            </a:endParaRPr>
          </a:p>
        </p:txBody>
      </p:sp>
      <p:grpSp>
        <p:nvGrpSpPr>
          <p:cNvPr id="93" name="Google Shape;93;p1"/>
          <p:cNvGrpSpPr/>
          <p:nvPr/>
        </p:nvGrpSpPr>
        <p:grpSpPr>
          <a:xfrm>
            <a:off x="9646231" y="5640682"/>
            <a:ext cx="1762800" cy="486015"/>
            <a:chOff x="9646231" y="5640682"/>
            <a:chExt cx="1762800" cy="486015"/>
          </a:xfrm>
        </p:grpSpPr>
        <p:sp>
          <p:nvSpPr>
            <p:cNvPr id="94" name="Google Shape;94;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95" name="Google Shape;95;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Дварим</a:t>
              </a:r>
              <a:endParaRPr sz="1400" strike="noStrike">
                <a:solidFill>
                  <a:schemeClr val="lt1"/>
                </a:solidFill>
                <a:latin typeface="Arial"/>
                <a:ea typeface="Arial"/>
                <a:cs typeface="Arial"/>
                <a:sym typeface="Arial"/>
              </a:endParaRPr>
            </a:p>
          </p:txBody>
        </p:sp>
      </p:grpSp>
      <p:sp>
        <p:nvSpPr>
          <p:cNvPr id="96" name="Google Shape;96;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900">
                <a:solidFill>
                  <a:schemeClr val="dk1"/>
                </a:solidFill>
                <a:latin typeface="Lora"/>
                <a:ea typeface="Lora"/>
                <a:cs typeface="Lora"/>
                <a:sym typeface="Lora"/>
              </a:rPr>
              <a:t>B”H</a:t>
            </a:r>
            <a:endParaRPr/>
          </a:p>
        </p:txBody>
      </p:sp>
      <p:grpSp>
        <p:nvGrpSpPr>
          <p:cNvPr id="2" name="קבוצה 1">
            <a:extLst>
              <a:ext uri="{FF2B5EF4-FFF2-40B4-BE49-F238E27FC236}">
                <a16:creationId xmlns:a16="http://schemas.microsoft.com/office/drawing/2014/main" id="{8137AEC7-5EBD-6053-FB06-6E3DF34D55E6}"/>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E26C11CD-2537-B444-CEA5-73498011E4E7}"/>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B6A2A9C8-AEEA-28FE-F5B2-28771996192F}"/>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57185F27-9E33-038D-1565-EFA8FA27F4E0}"/>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FBC56776-496A-90DE-C281-4449D34ED3B3}"/>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915D21B8-44AB-7CA7-D9A3-500AA1A374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07AE1BE2-14FA-6AED-6DAF-D7AB45370660}"/>
                </a:ext>
              </a:extLst>
            </p:cNvPr>
            <p:cNvGrpSpPr/>
            <p:nvPr/>
          </p:nvGrpSpPr>
          <p:grpSpPr>
            <a:xfrm>
              <a:off x="9703517" y="5805248"/>
              <a:ext cx="1762795" cy="321782"/>
              <a:chOff x="9646231" y="5651271"/>
              <a:chExt cx="1762795" cy="321782"/>
            </a:xfrm>
          </p:grpSpPr>
          <p:sp>
            <p:nvSpPr>
              <p:cNvPr id="5" name="Google Shape;91;p1">
                <a:extLst>
                  <a:ext uri="{FF2B5EF4-FFF2-40B4-BE49-F238E27FC236}">
                    <a16:creationId xmlns:a16="http://schemas.microsoft.com/office/drawing/2014/main" id="{F673C771-8055-B38C-4BAB-B9F0A0FC30C0}"/>
                  </a:ext>
                </a:extLst>
              </p:cNvPr>
              <p:cNvSpPr/>
              <p:nvPr/>
            </p:nvSpPr>
            <p:spPr>
              <a:xfrm>
                <a:off x="9646231" y="5651271"/>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F72E425B-EEC8-D6DF-F62E-58E64592BD23}"/>
                  </a:ext>
                </a:extLst>
              </p:cNvPr>
              <p:cNvSpPr txBox="1"/>
              <p:nvPr/>
            </p:nvSpPr>
            <p:spPr>
              <a:xfrm>
                <a:off x="9646231" y="5678925"/>
                <a:ext cx="1762795" cy="263670"/>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Дварим</a:t>
                </a:r>
                <a:endParaRPr lang="ru-RU" sz="1400" strike="noStrike" dirty="0">
                  <a:solidFill>
                    <a:schemeClr val="lt1"/>
                  </a:solidFill>
                  <a:latin typeface="Arial"/>
                  <a:ea typeface="Arial"/>
                  <a:cs typeface="Arial"/>
                  <a:sym typeface="Arial"/>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2" name="Google Shape;102;p2"/>
          <p:cNvSpPr txBox="1"/>
          <p:nvPr/>
        </p:nvSpPr>
        <p:spPr>
          <a:xfrm>
            <a:off x="410958" y="206033"/>
            <a:ext cx="6088695"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en-US" sz="4800" b="1" kern="1200" dirty="0">
                <a:solidFill>
                  <a:srgbClr val="1B969B"/>
                </a:solidFill>
                <a:latin typeface="Arial Black" panose="020B0A04020102020204" pitchFamily="34" charset="0"/>
              </a:rPr>
              <a:t>A. </a:t>
            </a:r>
            <a:r>
              <a:rPr lang="en-US" sz="4800" b="1" kern="1200" dirty="0" err="1">
                <a:solidFill>
                  <a:srgbClr val="1B969B"/>
                </a:solidFill>
                <a:latin typeface="Arial Black" panose="020B0A04020102020204" pitchFamily="34" charset="0"/>
              </a:rPr>
              <a:t>Необычное</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сравнение</a:t>
            </a:r>
            <a:endParaRPr sz="4800" b="1" kern="1200" dirty="0">
              <a:solidFill>
                <a:srgbClr val="1B969B"/>
              </a:solidFill>
              <a:latin typeface="Arial Black" panose="020B0A04020102020204" pitchFamily="34" charset="0"/>
            </a:endParaRPr>
          </a:p>
        </p:txBody>
      </p:sp>
      <p:grpSp>
        <p:nvGrpSpPr>
          <p:cNvPr id="103" name="Google Shape;103;p2"/>
          <p:cNvGrpSpPr/>
          <p:nvPr/>
        </p:nvGrpSpPr>
        <p:grpSpPr>
          <a:xfrm>
            <a:off x="9646231" y="5640682"/>
            <a:ext cx="1762800" cy="486015"/>
            <a:chOff x="9646231" y="5640682"/>
            <a:chExt cx="1762800" cy="486015"/>
          </a:xfrm>
        </p:grpSpPr>
        <p:sp>
          <p:nvSpPr>
            <p:cNvPr id="104" name="Google Shape;104;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05" name="Google Shape;105;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dirty="0" err="1">
                  <a:solidFill>
                    <a:schemeClr val="lt1"/>
                  </a:solidFill>
                </a:rPr>
                <a:t>Дварим</a:t>
              </a:r>
              <a:endParaRPr sz="1400" strike="noStrike" dirty="0">
                <a:solidFill>
                  <a:schemeClr val="lt1"/>
                </a:solidFill>
                <a:latin typeface="Arial"/>
                <a:ea typeface="Arial"/>
                <a:cs typeface="Arial"/>
                <a:sym typeface="Arial"/>
              </a:endParaRPr>
            </a:p>
          </p:txBody>
        </p:sp>
      </p:grpSp>
      <p:pic>
        <p:nvPicPr>
          <p:cNvPr id="106" name="Google Shape;106;p2"/>
          <p:cNvPicPr preferRelativeResize="0"/>
          <p:nvPr/>
        </p:nvPicPr>
        <p:blipFill rotWithShape="1">
          <a:blip r:embed="rId4">
            <a:alphaModFix/>
          </a:blip>
          <a:srcRect t="17663" b="17663"/>
          <a:stretch/>
        </p:blipFill>
        <p:spPr>
          <a:xfrm>
            <a:off x="410958" y="2780270"/>
            <a:ext cx="5685042" cy="3583083"/>
          </a:xfrm>
          <a:prstGeom prst="rect">
            <a:avLst/>
          </a:prstGeom>
          <a:noFill/>
          <a:ln>
            <a:noFill/>
          </a:ln>
        </p:spPr>
      </p:pic>
      <p:grpSp>
        <p:nvGrpSpPr>
          <p:cNvPr id="2" name="קבוצה 1">
            <a:extLst>
              <a:ext uri="{FF2B5EF4-FFF2-40B4-BE49-F238E27FC236}">
                <a16:creationId xmlns:a16="http://schemas.microsoft.com/office/drawing/2014/main" id="{3DD9EE16-B750-F5B1-5B80-06757AEAE29C}"/>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5CCC6C53-9504-4F95-A27B-A5002319CA8C}"/>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72278B21-AFC2-53B6-293A-D95BC028835D}"/>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A3680A85-DFEC-15F6-DD74-2F3196F929D1}"/>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8079FB29-FA5D-7D24-2FC8-6C3331D31FE3}"/>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F30D16C5-94B9-0DD7-BF45-6BD3A192AB82}"/>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28984A19-063C-696B-E443-0B798498C4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0C20243D-29B2-55CF-74D6-60B54ACE1ADE}"/>
                  </a:ext>
                </a:extLst>
              </p:cNvPr>
              <p:cNvSpPr/>
              <p:nvPr/>
            </p:nvSpPr>
            <p:spPr>
              <a:xfrm>
                <a:off x="9703517" y="5779939"/>
                <a:ext cx="1762795" cy="391530"/>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1BD1EFE2-E379-4708-FCCB-62D604FCBA50}"/>
                </a:ext>
              </a:extLst>
            </p:cNvPr>
            <p:cNvSpPr txBox="1"/>
            <p:nvPr/>
          </p:nvSpPr>
          <p:spPr>
            <a:xfrm>
              <a:off x="10421806" y="6114316"/>
              <a:ext cx="1401919" cy="261570"/>
            </a:xfrm>
            <a:prstGeom prst="rect">
              <a:avLst/>
            </a:prstGeom>
            <a:noFill/>
            <a:ln>
              <a:noFill/>
            </a:ln>
          </p:spPr>
          <p:txBody>
            <a:bodyPr spcFirstLastPara="1" wrap="square" lIns="91425" tIns="45700" rIns="91425" bIns="45700" anchor="t" anchorCtr="0">
              <a:spAutoFit/>
            </a:bodyPr>
            <a:lstStyle/>
            <a:p>
              <a:pPr lvl="0" algn="ctr"/>
              <a:r>
                <a:rPr lang="en-US" sz="1100" dirty="0" err="1">
                  <a:solidFill>
                    <a:schemeClr val="lt1"/>
                  </a:solidFill>
                </a:rPr>
                <a:t>Дварим</a:t>
              </a:r>
              <a:endParaRPr lang="ru-RU" sz="1100" strike="noStrike" dirty="0">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3" name="Google Shape;113;p3"/>
          <p:cNvSpPr txBox="1"/>
          <p:nvPr/>
        </p:nvSpPr>
        <p:spPr>
          <a:xfrm>
            <a:off x="2285024" y="2282798"/>
            <a:ext cx="9144000" cy="2881809"/>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сороковой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одиннадцатый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месяц</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первый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месяца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сынам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Израиля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поразил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Сихона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царя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эморейсокого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Хешбоне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царя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Башана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Аштароте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Эдреи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стороне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Иордана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моавской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rtl="0">
              <a:lnSpc>
                <a:spcPct val="121500"/>
              </a:lnSpc>
              <a:spcBef>
                <a:spcPts val="1290"/>
              </a:spcBef>
              <a:spcAft>
                <a:spcPts val="0"/>
              </a:spcAft>
              <a:buNone/>
            </a:pPr>
            <a:r>
              <a:rPr lang="en-US" sz="1800" b="1" kern="1200" dirty="0" err="1">
                <a:solidFill>
                  <a:srgbClr val="1A969B"/>
                </a:solidFill>
                <a:latin typeface="Calibri" panose="020F0502020204030204" pitchFamily="34" charset="0"/>
                <a:cs typeface="Calibri" panose="020F0502020204030204" pitchFamily="34" charset="0"/>
              </a:rPr>
              <a:t>Раши</a:t>
            </a:r>
            <a:endParaRPr lang="en-US" sz="1800" b="1" kern="1200" dirty="0">
              <a:solidFill>
                <a:srgbClr val="1A969B"/>
              </a:solidFill>
              <a:latin typeface="Calibri" panose="020F0502020204030204" pitchFamily="34" charset="0"/>
              <a:cs typeface="Calibri" panose="020F0502020204030204" pitchFamily="34" charset="0"/>
            </a:endParaRPr>
          </a:p>
          <a:p>
            <a:pPr marL="12700" marR="5080" algn="just">
              <a:lnSpc>
                <a:spcPct val="121500"/>
              </a:lnSpc>
              <a:buSzPts val="1800"/>
            </a:pPr>
            <a:r>
              <a:rPr lang="en-US" sz="2100" b="1" kern="1200" dirty="0">
                <a:solidFill>
                  <a:schemeClr val="dk1"/>
                </a:solidFill>
                <a:latin typeface="Calibri" panose="020F0502020204030204" pitchFamily="34" charset="0"/>
                <a:cs typeface="Calibri" panose="020F0502020204030204" pitchFamily="34" charset="0"/>
              </a:rPr>
              <a:t>«</a:t>
            </a:r>
            <a:r>
              <a:rPr lang="en-US" sz="2100" b="1" kern="1200" dirty="0" err="1">
                <a:solidFill>
                  <a:schemeClr val="dk1"/>
                </a:solidFill>
                <a:latin typeface="Calibri" panose="020F0502020204030204" pitchFamily="34" charset="0"/>
                <a:cs typeface="Calibri" panose="020F0502020204030204" pitchFamily="34" charset="0"/>
              </a:rPr>
              <a:t>Начал</a:t>
            </a:r>
            <a:r>
              <a:rPr lang="en-US" sz="2100" b="1" kern="1200" dirty="0">
                <a:solidFill>
                  <a:schemeClr val="dk1"/>
                </a:solidFill>
                <a:latin typeface="Calibri" panose="020F0502020204030204" pitchFamily="34" charset="0"/>
                <a:cs typeface="Calibri" panose="020F0502020204030204" pitchFamily="34" charset="0"/>
              </a:rPr>
              <a:t>… </a:t>
            </a:r>
            <a:r>
              <a:rPr lang="en-US" sz="2100" b="1" kern="1200" dirty="0" err="1">
                <a:solidFill>
                  <a:schemeClr val="dk1"/>
                </a:solidFill>
                <a:latin typeface="Calibri" panose="020F0502020204030204" pitchFamily="34" charset="0"/>
                <a:cs typeface="Calibri" panose="020F0502020204030204" pitchFamily="34" charset="0"/>
              </a:rPr>
              <a:t>объяснять</a:t>
            </a:r>
            <a:r>
              <a:rPr lang="en-US" sz="2100" b="1" kern="1200" dirty="0">
                <a:solidFill>
                  <a:schemeClr val="dk1"/>
                </a:solidFill>
                <a:latin typeface="Calibri" panose="020F0502020204030204" pitchFamily="34" charset="0"/>
                <a:cs typeface="Calibri" panose="020F0502020204030204" pitchFamily="34" charset="0"/>
              </a:rPr>
              <a:t> </a:t>
            </a:r>
            <a:r>
              <a:rPr lang="en-US" sz="2100" b="1" kern="1200" dirty="0" err="1">
                <a:solidFill>
                  <a:schemeClr val="dk1"/>
                </a:solidFill>
                <a:latin typeface="Calibri" panose="020F0502020204030204" pitchFamily="34" charset="0"/>
                <a:cs typeface="Calibri" panose="020F0502020204030204" pitchFamily="34" charset="0"/>
              </a:rPr>
              <a:t>это</a:t>
            </a:r>
            <a:r>
              <a:rPr lang="en-US" sz="2100" b="1" kern="1200" dirty="0">
                <a:solidFill>
                  <a:schemeClr val="dk1"/>
                </a:solidFill>
                <a:latin typeface="Calibri" panose="020F0502020204030204" pitchFamily="34" charset="0"/>
                <a:cs typeface="Calibri" panose="020F0502020204030204" pitchFamily="34" charset="0"/>
              </a:rPr>
              <a:t> </a:t>
            </a:r>
            <a:r>
              <a:rPr lang="en-US" sz="2100" b="1" kern="1200" dirty="0" err="1">
                <a:solidFill>
                  <a:schemeClr val="dk1"/>
                </a:solidFill>
                <a:latin typeface="Calibri" panose="020F0502020204030204" pitchFamily="34" charset="0"/>
                <a:cs typeface="Calibri" panose="020F0502020204030204" pitchFamily="34" charset="0"/>
              </a:rPr>
              <a:t>учение</a:t>
            </a:r>
            <a:r>
              <a:rPr lang="en-US" sz="2100" b="1"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семидесяти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языках</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14" name="Google Shape;114;p3"/>
          <p:cNvGrpSpPr/>
          <p:nvPr/>
        </p:nvGrpSpPr>
        <p:grpSpPr>
          <a:xfrm>
            <a:off x="2284625" y="1060833"/>
            <a:ext cx="4877100" cy="480011"/>
            <a:chOff x="2423055" y="1464126"/>
            <a:chExt cx="4877100" cy="480011"/>
          </a:xfrm>
        </p:grpSpPr>
        <p:sp>
          <p:nvSpPr>
            <p:cNvPr id="115" name="Google Shape;115;p3"/>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6" name="Google Shape;116;p3"/>
            <p:cNvSpPr txBox="1"/>
            <p:nvPr/>
          </p:nvSpPr>
          <p:spPr>
            <a:xfrm>
              <a:off x="2423055" y="1464126"/>
              <a:ext cx="4877100" cy="392780"/>
            </a:xfrm>
            <a:prstGeom prst="rect">
              <a:avLst/>
            </a:prstGeom>
            <a:noFill/>
            <a:ln>
              <a:noFill/>
            </a:ln>
          </p:spPr>
          <p:txBody>
            <a:bodyPr spcFirstLastPara="1" wrap="square" lIns="0" tIns="17125" rIns="0" bIns="0" anchor="ctr" anchorCtr="0">
              <a:spAutoFit/>
            </a:bodyPr>
            <a:lstStyle/>
            <a:p>
              <a:pPr marL="12700" marR="5080" algn="just">
                <a:lnSpc>
                  <a:spcPct val="121500"/>
                </a:lnSpc>
                <a:buSzPts val="1800"/>
              </a:pPr>
              <a:r>
                <a:rPr lang="ru-RU" sz="2000" dirty="0">
                  <a:solidFill>
                    <a:srgbClr val="195E68"/>
                  </a:solidFill>
                  <a:latin typeface="Arial Black" panose="020B0A04020102020204" pitchFamily="34" charset="0"/>
                </a:rPr>
                <a:t>ПЕРВОИСТОЧНИК 1</a:t>
              </a:r>
              <a:endParaRPr sz="2100" kern="1200" dirty="0">
                <a:solidFill>
                  <a:schemeClr val="dk1"/>
                </a:solidFill>
                <a:latin typeface="Calibri" panose="020F0502020204030204" pitchFamily="34" charset="0"/>
                <a:cs typeface="Calibri" panose="020F0502020204030204" pitchFamily="34" charset="0"/>
              </a:endParaRPr>
            </a:p>
          </p:txBody>
        </p:sp>
      </p:grpSp>
      <p:sp>
        <p:nvSpPr>
          <p:cNvPr id="118" name="Google Shape;118;p3"/>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Дварим</a:t>
            </a:r>
            <a:r>
              <a:rPr lang="en-US" sz="1800" b="1" kern="1200" dirty="0">
                <a:solidFill>
                  <a:srgbClr val="1A969B"/>
                </a:solidFill>
                <a:latin typeface="Calibri" panose="020F0502020204030204" pitchFamily="34" charset="0"/>
                <a:cs typeface="Calibri" panose="020F0502020204030204" pitchFamily="34" charset="0"/>
              </a:rPr>
              <a:t>, 1:3-5</a:t>
            </a:r>
            <a:endParaRPr sz="1800" b="1" kern="1200" dirty="0">
              <a:solidFill>
                <a:srgbClr val="1A969B"/>
              </a:solidFill>
              <a:latin typeface="Calibri" panose="020F0502020204030204" pitchFamily="34" charset="0"/>
              <a:cs typeface="Calibri" panose="020F0502020204030204" pitchFamily="34" charset="0"/>
            </a:endParaRPr>
          </a:p>
        </p:txBody>
      </p:sp>
      <p:sp>
        <p:nvSpPr>
          <p:cNvPr id="119" name="Google Shape;119;p3"/>
          <p:cNvSpPr txBox="1"/>
          <p:nvPr/>
        </p:nvSpPr>
        <p:spPr>
          <a:xfrm>
            <a:off x="2285029" y="546970"/>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Перевод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Моше</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6" name="Google Shape;126;p4"/>
          <p:cNvSpPr txBox="1"/>
          <p:nvPr/>
        </p:nvSpPr>
        <p:spPr>
          <a:xfrm>
            <a:off x="2284625" y="1970618"/>
            <a:ext cx="9144000" cy="4348558"/>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Вновь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история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правителе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Птолемее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собрал</a:t>
            </a:r>
            <a:r>
              <a:rPr lang="en-US" sz="2100" kern="1200" dirty="0">
                <a:solidFill>
                  <a:schemeClr val="dk1"/>
                </a:solidFill>
                <a:latin typeface="Calibri" panose="020F0502020204030204" pitchFamily="34" charset="0"/>
                <a:cs typeface="Calibri" panose="020F0502020204030204" pitchFamily="34" charset="0"/>
              </a:rPr>
              <a:t> 72 </a:t>
            </a:r>
            <a:r>
              <a:rPr lang="en-US" sz="2100" kern="1200" dirty="0" err="1">
                <a:solidFill>
                  <a:schemeClr val="dk1"/>
                </a:solidFill>
                <a:latin typeface="Calibri" panose="020F0502020204030204" pitchFamily="34" charset="0"/>
                <a:cs typeface="Calibri" panose="020F0502020204030204" pitchFamily="34" charset="0"/>
              </a:rPr>
              <a:t>старца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усадил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72 </a:t>
            </a:r>
            <a:r>
              <a:rPr lang="en-US" sz="2100" kern="1200" dirty="0" err="1">
                <a:solidFill>
                  <a:schemeClr val="dk1"/>
                </a:solidFill>
                <a:latin typeface="Calibri" panose="020F0502020204030204" pitchFamily="34" charset="0"/>
                <a:cs typeface="Calibri" panose="020F0502020204030204" pitchFamily="34" charset="0"/>
              </a:rPr>
              <a:t>разных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зданиях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раскрыл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причины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собрал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пришел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Напишите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учителя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Вездесущий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вложил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понимание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единодушно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порознь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изменены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тринадцать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Всесильный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Берешит</a:t>
            </a:r>
            <a:r>
              <a:rPr lang="en-US" sz="2100" kern="1200" dirty="0">
                <a:solidFill>
                  <a:schemeClr val="dk1"/>
                </a:solidFill>
                <a:latin typeface="Calibri" panose="020F0502020204030204" pitchFamily="34" charset="0"/>
                <a:cs typeface="Calibri" panose="020F0502020204030204" pitchFamily="34" charset="0"/>
              </a:rPr>
              <a:t>, 1:1)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Всесильный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образу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подобию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Берешит</a:t>
            </a:r>
            <a:r>
              <a:rPr lang="en-US" sz="2100" kern="1200" dirty="0">
                <a:solidFill>
                  <a:schemeClr val="dk1"/>
                </a:solidFill>
                <a:latin typeface="Calibri" panose="020F0502020204030204" pitchFamily="34" charset="0"/>
                <a:cs typeface="Calibri" panose="020F0502020204030204" pitchFamily="34" charset="0"/>
              </a:rPr>
              <a:t>, 1:26).</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был тот день был таким же тяжелым для [народа] Израиля, как день создания золотого тельца, потому что Тора не может быть адекватно переведена [на другие языки].</a:t>
            </a:r>
          </a:p>
        </p:txBody>
      </p:sp>
      <p:grpSp>
        <p:nvGrpSpPr>
          <p:cNvPr id="127" name="Google Shape;127;p4"/>
          <p:cNvGrpSpPr/>
          <p:nvPr/>
        </p:nvGrpSpPr>
        <p:grpSpPr>
          <a:xfrm>
            <a:off x="2284625" y="916652"/>
            <a:ext cx="4877100" cy="476933"/>
            <a:chOff x="2423055" y="1467204"/>
            <a:chExt cx="4877100" cy="476933"/>
          </a:xfrm>
        </p:grpSpPr>
        <p:sp>
          <p:nvSpPr>
            <p:cNvPr id="128" name="Google Shape;128;p4"/>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9" name="Google Shape;129;p4"/>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2</a:t>
              </a:r>
              <a:endParaRPr sz="2400" dirty="0">
                <a:solidFill>
                  <a:schemeClr val="dk1"/>
                </a:solidFill>
                <a:latin typeface="Arial"/>
                <a:ea typeface="Arial"/>
                <a:cs typeface="Arial"/>
                <a:sym typeface="Arial"/>
              </a:endParaRPr>
            </a:p>
          </p:txBody>
        </p:sp>
      </p:grpSp>
      <p:sp>
        <p:nvSpPr>
          <p:cNvPr id="131" name="Google Shape;131;p4"/>
          <p:cNvSpPr txBox="1"/>
          <p:nvPr/>
        </p:nvSpPr>
        <p:spPr>
          <a:xfrm>
            <a:off x="2163551" y="1550069"/>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Трактат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Софрим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гл</a:t>
            </a:r>
            <a:r>
              <a:rPr lang="en-US" sz="1800" b="1" kern="1200" dirty="0">
                <a:solidFill>
                  <a:srgbClr val="1A969B"/>
                </a:solidFill>
                <a:latin typeface="Calibri" panose="020F0502020204030204" pitchFamily="34" charset="0"/>
                <a:cs typeface="Calibri" panose="020F0502020204030204" pitchFamily="34" charset="0"/>
              </a:rPr>
              <a:t>. 1</a:t>
            </a:r>
            <a:endParaRPr sz="1800" b="1" kern="1200" dirty="0">
              <a:solidFill>
                <a:srgbClr val="1A969B"/>
              </a:solidFill>
              <a:latin typeface="Calibri" panose="020F0502020204030204" pitchFamily="34" charset="0"/>
              <a:cs typeface="Calibri" panose="020F0502020204030204" pitchFamily="34" charset="0"/>
            </a:endParaRPr>
          </a:p>
        </p:txBody>
      </p:sp>
      <p:sp>
        <p:nvSpPr>
          <p:cNvPr id="132" name="Google Shape;132;p4"/>
          <p:cNvSpPr txBox="1"/>
          <p:nvPr/>
        </p:nvSpPr>
        <p:spPr>
          <a:xfrm>
            <a:off x="2285029" y="399711"/>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Перевод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семидесяти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6" name="Google Shape;146;p6"/>
          <p:cNvSpPr txBox="1"/>
          <p:nvPr/>
        </p:nvSpPr>
        <p:spPr>
          <a:xfrm>
            <a:off x="2285028" y="1593254"/>
            <a:ext cx="9144000" cy="5137107"/>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переведена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адекватно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ужасным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событием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Данный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выполнен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старейшинами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покровительствовал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причина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приводит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Талмуд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адекватно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переведена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недостаточна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оправдать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сравнение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еще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кто-либо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комментаторов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рассматривал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вопрос</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47" name="Google Shape;147;p6"/>
          <p:cNvSpPr/>
          <p:nvPr/>
        </p:nvSpPr>
        <p:spPr>
          <a:xfrm rot="10800000" flipH="1">
            <a:off x="2285029" y="1017647"/>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48" name="Google Shape;148;p6"/>
          <p:cNvSpPr txBox="1">
            <a:spLocks noGrp="1"/>
          </p:cNvSpPr>
          <p:nvPr>
            <p:ph type="title"/>
          </p:nvPr>
        </p:nvSpPr>
        <p:spPr>
          <a:xfrm>
            <a:off x="2285030" y="690785"/>
            <a:ext cx="4438500" cy="386624"/>
          </a:xfrm>
          <a:prstGeom prst="rect">
            <a:avLst/>
          </a:prstGeom>
          <a:noFill/>
          <a:ln>
            <a:noFill/>
          </a:ln>
        </p:spPr>
        <p:txBody>
          <a:bodyPr spcFirstLastPara="1" wrap="square" lIns="0" tIns="17125" rIns="0" bIns="0" anchor="ctr" anchorCtr="0">
            <a:spAutoFit/>
          </a:bodyPr>
          <a:lstStyle/>
          <a:p>
            <a:pPr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150" name="Google Shape;150;p6"/>
          <p:cNvSpPr txBox="1"/>
          <p:nvPr/>
        </p:nvSpPr>
        <p:spPr>
          <a:xfrm>
            <a:off x="2285029" y="1318941"/>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Как</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можно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сравнивать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перевод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золотым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тельцом</a:t>
            </a:r>
            <a:r>
              <a:rPr lang="en-US" sz="1800" b="1" kern="1200" dirty="0">
                <a:solidFill>
                  <a:srgbClr val="1A969B"/>
                </a:solidFill>
                <a:latin typeface="Calibri" panose="020F0502020204030204" pitchFamily="34" charset="0"/>
                <a:cs typeface="Calibri" panose="020F0502020204030204" pitchFamily="34" charset="0"/>
              </a:rPr>
              <a:t>?</a:t>
            </a:r>
            <a:endParaRPr sz="1800" b="1" kern="1200" dirty="0">
              <a:solidFill>
                <a:srgbClr val="1A969B"/>
              </a:solidFill>
              <a:latin typeface="Calibri" panose="020F0502020204030204" pitchFamily="34" charset="0"/>
              <a:cs typeface="Calibri" panose="020F0502020204030204" pitchFamily="34" charset="0"/>
            </a:endParaRPr>
          </a:p>
        </p:txBody>
      </p:sp>
      <p:sp>
        <p:nvSpPr>
          <p:cNvPr id="2" name="Google Shape;156;p7">
            <a:extLst>
              <a:ext uri="{FF2B5EF4-FFF2-40B4-BE49-F238E27FC236}">
                <a16:creationId xmlns:a16="http://schemas.microsoft.com/office/drawing/2014/main" id="{97EE8E2F-5F11-CC4E-3E6B-B3E7E6C7D704}"/>
              </a:ext>
            </a:extLst>
          </p:cNvPr>
          <p:cNvSpPr txBox="1"/>
          <p:nvPr/>
        </p:nvSpPr>
        <p:spPr>
          <a:xfrm>
            <a:off x="2286000" y="5292556"/>
            <a:ext cx="9144000" cy="1194361"/>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встречается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трактате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Шабат</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 name="Google Shape;158;p7">
            <a:extLst>
              <a:ext uri="{FF2B5EF4-FFF2-40B4-BE49-F238E27FC236}">
                <a16:creationId xmlns:a16="http://schemas.microsoft.com/office/drawing/2014/main" id="{3703E128-69ED-9E25-723C-652FB2FAA347}"/>
              </a:ext>
            </a:extLst>
          </p:cNvPr>
          <p:cNvSpPr txBox="1"/>
          <p:nvPr/>
        </p:nvSpPr>
        <p:spPr>
          <a:xfrm>
            <a:off x="2286000" y="4890842"/>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Победа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школы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Гилеля</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над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школой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Шамая</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5" name="Google Shape;165;p8"/>
          <p:cNvSpPr txBox="1"/>
          <p:nvPr/>
        </p:nvSpPr>
        <p:spPr>
          <a:xfrm>
            <a:off x="2284625" y="1658700"/>
            <a:ext cx="9144000" cy="6714205"/>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Рабби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Аба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Шмуэля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спорила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следовать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следовать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конце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концов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раздался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провозгласил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другое</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слова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живого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обеих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слова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живого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почему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случае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учтивы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скромны</a:t>
            </a:r>
            <a:r>
              <a:rPr lang="en-US" sz="2100" kern="1200" dirty="0">
                <a:solidFill>
                  <a:schemeClr val="dk1"/>
                </a:solidFill>
                <a:latin typeface="Calibri" panose="020F0502020204030204" pitchFamily="34" charset="0"/>
                <a:cs typeface="Calibri" panose="020F0502020204030204" pitchFamily="34" charset="0"/>
              </a:rPr>
              <a:t>. Когда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Мишну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помимо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собственного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приводили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цитируя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прежде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собственного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66" name="Google Shape;166;p8"/>
          <p:cNvGrpSpPr/>
          <p:nvPr/>
        </p:nvGrpSpPr>
        <p:grpSpPr>
          <a:xfrm>
            <a:off x="2284625" y="466177"/>
            <a:ext cx="4877100" cy="476933"/>
            <a:chOff x="2423055" y="1467204"/>
            <a:chExt cx="4877100" cy="476933"/>
          </a:xfrm>
        </p:grpSpPr>
        <p:sp>
          <p:nvSpPr>
            <p:cNvPr id="167" name="Google Shape;167;p8"/>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8" name="Google Shape;168;p8"/>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3</a:t>
              </a:r>
              <a:endParaRPr sz="2400" dirty="0">
                <a:solidFill>
                  <a:schemeClr val="dk1"/>
                </a:solidFill>
                <a:latin typeface="Arial"/>
                <a:ea typeface="Arial"/>
                <a:cs typeface="Arial"/>
                <a:sym typeface="Arial"/>
              </a:endParaRPr>
            </a:p>
          </p:txBody>
        </p:sp>
      </p:grpSp>
      <p:sp>
        <p:nvSpPr>
          <p:cNvPr id="170" name="Google Shape;170;p8"/>
          <p:cNvSpPr txBox="1"/>
          <p:nvPr/>
        </p:nvSpPr>
        <p:spPr>
          <a:xfrm>
            <a:off x="2163551" y="1099594"/>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Талмуд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Эрувин</a:t>
            </a:r>
            <a:r>
              <a:rPr lang="en-US" sz="1800" b="1" kern="1200" dirty="0">
                <a:solidFill>
                  <a:srgbClr val="1A969B"/>
                </a:solidFill>
                <a:latin typeface="Calibri" panose="020F0502020204030204" pitchFamily="34" charset="0"/>
                <a:cs typeface="Calibri" panose="020F0502020204030204" pitchFamily="34" charset="0"/>
              </a:rPr>
              <a:t>, 13б</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7" name="Google Shape;177;p9"/>
          <p:cNvSpPr txBox="1"/>
          <p:nvPr/>
        </p:nvSpPr>
        <p:spPr>
          <a:xfrm>
            <a:off x="2284625" y="1844888"/>
            <a:ext cx="9144000" cy="5925656"/>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b="1" kern="1200" dirty="0" err="1">
                <a:solidFill>
                  <a:schemeClr val="dk1"/>
                </a:solidFill>
                <a:latin typeface="Calibri" panose="020F0502020204030204" pitchFamily="34" charset="0"/>
                <a:cs typeface="Calibri" panose="020F0502020204030204" pitchFamily="34" charset="0"/>
              </a:rPr>
              <a:t>Мишна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оглашены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чердаке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Хананьи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сына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Хизкии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сына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Гарона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пришли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навестить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Подсчитали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оказалось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издали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восемнадцать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постановлений</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b="1" kern="1200" dirty="0" err="1">
                <a:solidFill>
                  <a:schemeClr val="dk1"/>
                </a:solidFill>
                <a:latin typeface="Calibri" panose="020F0502020204030204" pitchFamily="34" charset="0"/>
                <a:cs typeface="Calibri" panose="020F0502020204030204" pitchFamily="34" charset="0"/>
              </a:rPr>
              <a:t>Талмуд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Воткнули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меч</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входа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хочет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пусть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хочет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один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тяжело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Израиля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78" name="Google Shape;178;p9"/>
          <p:cNvGrpSpPr/>
          <p:nvPr/>
        </p:nvGrpSpPr>
        <p:grpSpPr>
          <a:xfrm>
            <a:off x="2284625" y="625976"/>
            <a:ext cx="4877100" cy="476933"/>
            <a:chOff x="2423055" y="1467204"/>
            <a:chExt cx="4877100" cy="476933"/>
          </a:xfrm>
        </p:grpSpPr>
        <p:sp>
          <p:nvSpPr>
            <p:cNvPr id="179" name="Google Shape;179;p9"/>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0" name="Google Shape;180;p9"/>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4</a:t>
              </a:r>
              <a:endParaRPr sz="2400" dirty="0">
                <a:solidFill>
                  <a:schemeClr val="dk1"/>
                </a:solidFill>
                <a:latin typeface="Arial"/>
                <a:ea typeface="Arial"/>
                <a:cs typeface="Arial"/>
                <a:sym typeface="Arial"/>
              </a:endParaRPr>
            </a:p>
          </p:txBody>
        </p:sp>
      </p:grpSp>
      <p:sp>
        <p:nvSpPr>
          <p:cNvPr id="182" name="Google Shape;182;p9"/>
          <p:cNvSpPr txBox="1"/>
          <p:nvPr/>
        </p:nvSpPr>
        <p:spPr>
          <a:xfrm>
            <a:off x="2163551" y="1259393"/>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Талмуд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Шабат</a:t>
            </a:r>
            <a:r>
              <a:rPr lang="en-US" sz="1800" b="1" kern="1200" dirty="0">
                <a:solidFill>
                  <a:srgbClr val="1A969B"/>
                </a:solidFill>
                <a:latin typeface="Calibri" panose="020F0502020204030204" pitchFamily="34" charset="0"/>
                <a:cs typeface="Calibri" panose="020F0502020204030204" pitchFamily="34" charset="0"/>
              </a:rPr>
              <a:t>, 13б; 17a</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8" name="Google Shape;188;p10"/>
          <p:cNvSpPr txBox="1"/>
          <p:nvPr/>
        </p:nvSpPr>
        <p:spPr>
          <a:xfrm>
            <a:off x="2285028" y="1889003"/>
            <a:ext cx="9144000" cy="4742832"/>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Здесь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требуется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назван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тяжелым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сравнивают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Шамай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Шмаи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Автальона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старались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упоминать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прежде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собственного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ужасного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покорно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один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сравнивают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89" name="Google Shape;189;p10"/>
          <p:cNvSpPr/>
          <p:nvPr/>
        </p:nvSpPr>
        <p:spPr>
          <a:xfrm rot="10800000" flipH="1">
            <a:off x="2285029" y="113994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90" name="Google Shape;190;p10"/>
          <p:cNvSpPr txBox="1">
            <a:spLocks noGrp="1"/>
          </p:cNvSpPr>
          <p:nvPr>
            <p:ph type="title"/>
          </p:nvPr>
        </p:nvSpPr>
        <p:spPr>
          <a:xfrm>
            <a:off x="2285030" y="81308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192" name="Google Shape;192;p10"/>
          <p:cNvSpPr txBox="1"/>
          <p:nvPr/>
        </p:nvSpPr>
        <p:spPr>
          <a:xfrm>
            <a:off x="2285029" y="1429779"/>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Как</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это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событие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можно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сравнивать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золотым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тельцом</a:t>
            </a:r>
            <a:r>
              <a:rPr lang="en-US" sz="1800" b="1" kern="1200" dirty="0">
                <a:solidFill>
                  <a:srgbClr val="1A969B"/>
                </a:solidFill>
                <a:latin typeface="Calibri" panose="020F0502020204030204" pitchFamily="34" charset="0"/>
                <a:cs typeface="Calibri" panose="020F0502020204030204" pitchFamily="34" charset="0"/>
              </a:rPr>
              <a:t>?</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1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9" name="Google Shape;199;p11"/>
          <p:cNvSpPr txBox="1"/>
          <p:nvPr/>
        </p:nvSpPr>
        <p:spPr>
          <a:xfrm>
            <a:off x="525398" y="414024"/>
            <a:ext cx="7254900"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Б</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Опасные</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предпосылки</a:t>
            </a:r>
            <a:endParaRPr sz="4800" b="1" kern="1200" dirty="0">
              <a:solidFill>
                <a:srgbClr val="1B969B"/>
              </a:solidFill>
              <a:latin typeface="Arial Black" panose="020B0A04020102020204" pitchFamily="34" charset="0"/>
            </a:endParaRPr>
          </a:p>
        </p:txBody>
      </p:sp>
      <p:grpSp>
        <p:nvGrpSpPr>
          <p:cNvPr id="200" name="Google Shape;200;p11"/>
          <p:cNvGrpSpPr/>
          <p:nvPr/>
        </p:nvGrpSpPr>
        <p:grpSpPr>
          <a:xfrm>
            <a:off x="9646231" y="5640682"/>
            <a:ext cx="1762800" cy="486015"/>
            <a:chOff x="9646231" y="5640682"/>
            <a:chExt cx="1762800" cy="486015"/>
          </a:xfrm>
        </p:grpSpPr>
        <p:sp>
          <p:nvSpPr>
            <p:cNvPr id="201" name="Google Shape;201;p1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202" name="Google Shape;202;p1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Дварим</a:t>
              </a:r>
              <a:endParaRPr sz="1400" strike="noStrike">
                <a:solidFill>
                  <a:schemeClr val="lt1"/>
                </a:solidFill>
                <a:latin typeface="Arial"/>
                <a:ea typeface="Arial"/>
                <a:cs typeface="Arial"/>
                <a:sym typeface="Arial"/>
              </a:endParaRPr>
            </a:p>
          </p:txBody>
        </p:sp>
      </p:grpSp>
      <p:pic>
        <p:nvPicPr>
          <p:cNvPr id="203" name="Google Shape;203;p11"/>
          <p:cNvPicPr preferRelativeResize="0"/>
          <p:nvPr/>
        </p:nvPicPr>
        <p:blipFill rotWithShape="1">
          <a:blip r:embed="rId4">
            <a:alphaModFix/>
          </a:blip>
          <a:srcRect t="18740" b="18739"/>
          <a:stretch/>
        </p:blipFill>
        <p:spPr>
          <a:xfrm>
            <a:off x="368274" y="2542185"/>
            <a:ext cx="5727725" cy="3833701"/>
          </a:xfrm>
          <a:prstGeom prst="rect">
            <a:avLst/>
          </a:prstGeom>
          <a:noFill/>
          <a:ln>
            <a:noFill/>
          </a:ln>
        </p:spPr>
      </p:pic>
      <p:grpSp>
        <p:nvGrpSpPr>
          <p:cNvPr id="2" name="קבוצה 1">
            <a:extLst>
              <a:ext uri="{FF2B5EF4-FFF2-40B4-BE49-F238E27FC236}">
                <a16:creationId xmlns:a16="http://schemas.microsoft.com/office/drawing/2014/main" id="{9C34A963-516C-177F-854F-22209544E8D4}"/>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AB6292FE-EAA0-4AF4-355D-8EF0493ADC2F}"/>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E3B97F8D-DFF2-4578-B391-80FDBD56E4A8}"/>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680C163C-6E71-0549-8C4B-C0BEBAF979CA}"/>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D537E737-3DC3-0043-9360-5072A134B578}"/>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D5DAC7D5-9E70-50AC-2F56-B424BE20298E}"/>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508645CE-8A9C-C370-12DA-C39340D359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DF5D4DDF-3B56-0D62-F93A-C244513D4596}"/>
                  </a:ext>
                </a:extLst>
              </p:cNvPr>
              <p:cNvSpPr/>
              <p:nvPr/>
            </p:nvSpPr>
            <p:spPr>
              <a:xfrm>
                <a:off x="9703517" y="5779939"/>
                <a:ext cx="1762795" cy="391530"/>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97369F8F-1A7B-6EC3-E61B-C62CA71F8160}"/>
                </a:ext>
              </a:extLst>
            </p:cNvPr>
            <p:cNvSpPr txBox="1"/>
            <p:nvPr/>
          </p:nvSpPr>
          <p:spPr>
            <a:xfrm>
              <a:off x="10421806" y="6114316"/>
              <a:ext cx="1401919" cy="261570"/>
            </a:xfrm>
            <a:prstGeom prst="rect">
              <a:avLst/>
            </a:prstGeom>
            <a:noFill/>
            <a:ln>
              <a:noFill/>
            </a:ln>
          </p:spPr>
          <p:txBody>
            <a:bodyPr spcFirstLastPara="1" wrap="square" lIns="91425" tIns="45700" rIns="91425" bIns="45700" anchor="t" anchorCtr="0">
              <a:spAutoFit/>
            </a:bodyPr>
            <a:lstStyle/>
            <a:p>
              <a:pPr lvl="0" algn="ctr"/>
              <a:r>
                <a:rPr lang="en-US" sz="1100" dirty="0" err="1">
                  <a:solidFill>
                    <a:schemeClr val="lt1"/>
                  </a:solidFill>
                </a:rPr>
                <a:t>Дварим</a:t>
              </a:r>
              <a:endParaRPr lang="ru-RU" sz="1100" strike="noStrike" dirty="0">
                <a:solidFill>
                  <a:schemeClr val="lt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1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9" name="Google Shape;209;p12"/>
          <p:cNvSpPr txBox="1"/>
          <p:nvPr/>
        </p:nvSpPr>
        <p:spPr>
          <a:xfrm>
            <a:off x="2285027" y="1192653"/>
            <a:ext cx="9144000" cy="5531381"/>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вопрос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сначала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необходимо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обратить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внимание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формулировки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обоих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отрывках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применительно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обсуждаемым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событиям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Талмуд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использует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сравнивает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грехом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таковым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Согласно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прямому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смыслу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рассказа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поклонились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Аарон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b="1" kern="1200" dirty="0" err="1">
                <a:solidFill>
                  <a:schemeClr val="dk1"/>
                </a:solidFill>
                <a:latin typeface="Calibri" panose="020F0502020204030204" pitchFamily="34" charset="0"/>
                <a:cs typeface="Calibri" panose="020F0502020204030204" pitchFamily="34" charset="0"/>
              </a:rPr>
              <a:t>Завтра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праздник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Тем самым он пытался оттянуть время, так как был уверен, что Моше вернется на следующий день, и все будут служить только Б-гу. Основная часть греха золотого тельца пришлась на следующий день: “И встали они на следующий день и принесли жертвы.”</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 этому поводу </a:t>
            </a:r>
            <a:r>
              <a:rPr lang="ru-RU" sz="2100" kern="1200" dirty="0" err="1">
                <a:solidFill>
                  <a:schemeClr val="dk1"/>
                </a:solidFill>
                <a:latin typeface="Calibri" panose="020F0502020204030204" pitchFamily="34" charset="0"/>
                <a:cs typeface="Calibri" panose="020F0502020204030204" pitchFamily="34" charset="0"/>
              </a:rPr>
              <a:t>Нахманид</a:t>
            </a:r>
            <a:r>
              <a:rPr lang="ru-RU" sz="2100" kern="1200" dirty="0">
                <a:solidFill>
                  <a:schemeClr val="dk1"/>
                </a:solidFill>
                <a:latin typeface="Calibri" panose="020F0502020204030204" pitchFamily="34" charset="0"/>
                <a:cs typeface="Calibri" panose="020F0502020204030204" pitchFamily="34" charset="0"/>
              </a:rPr>
              <a:t> замечает, что слова: “Сойди вниз, ибо развратился народ твой” были сказаны Моше не в день, когда Аарон создал тельца, а только на следующий день, когда люди принесли жертвы и поклонились ему.</a:t>
            </a:r>
          </a:p>
        </p:txBody>
      </p:sp>
      <p:sp>
        <p:nvSpPr>
          <p:cNvPr id="210" name="Google Shape;210;p12"/>
          <p:cNvSpPr/>
          <p:nvPr/>
        </p:nvSpPr>
        <p:spPr>
          <a:xfrm rot="10800000" flipH="1">
            <a:off x="2285029" y="53034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11" name="Google Shape;211;p12"/>
          <p:cNvSpPr txBox="1">
            <a:spLocks noGrp="1"/>
          </p:cNvSpPr>
          <p:nvPr>
            <p:ph type="title"/>
          </p:nvPr>
        </p:nvSpPr>
        <p:spPr>
          <a:xfrm>
            <a:off x="2285030" y="20348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13" name="Google Shape;213;p12"/>
          <p:cNvSpPr txBox="1"/>
          <p:nvPr/>
        </p:nvSpPr>
        <p:spPr>
          <a:xfrm>
            <a:off x="2285029" y="820179"/>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Скользкий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путь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к</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идолопоклонству</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6" name="Google Shape;226;p14"/>
          <p:cNvSpPr txBox="1"/>
          <p:nvPr/>
        </p:nvSpPr>
        <p:spPr>
          <a:xfrm>
            <a:off x="2285025" y="793566"/>
            <a:ext cx="9144000" cy="5925656"/>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Комментаторы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подробно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обсуждают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причины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греха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золотого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тельца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искал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идолопоклонства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упаси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искали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лидера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заменил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замену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идея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заложена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заявлении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вывел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Египта</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знаем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стало</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Другими словами, они искали посредника, который стоял бы между ними и Б-гом. Это, как им казалось, соответствует системе, которую установил Сам Б-г, в рамках которой Моше — это “человек, который вывел нас из Египта”. Что означает, что не сам Б-г “вывел нас”, а Моше, который служил проводником между Ним и еврейским народом. </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Даже после того, как телец был создан — но до того, как ему поклонились — Аарон все еще надеялся на завтрашний “праздник Г-</a:t>
            </a:r>
            <a:r>
              <a:rPr lang="ru-RU" sz="2100" kern="1200" dirty="0" err="1">
                <a:solidFill>
                  <a:schemeClr val="dk1"/>
                </a:solidFill>
                <a:latin typeface="Calibri" panose="020F0502020204030204" pitchFamily="34" charset="0"/>
                <a:cs typeface="Calibri" panose="020F0502020204030204" pitchFamily="34" charset="0"/>
              </a:rPr>
              <a:t>споду</a:t>
            </a:r>
            <a:r>
              <a:rPr lang="ru-RU" sz="2100" kern="1200" dirty="0">
                <a:solidFill>
                  <a:schemeClr val="dk1"/>
                </a:solidFill>
                <a:latin typeface="Calibri" panose="020F0502020204030204" pitchFamily="34" charset="0"/>
                <a:cs typeface="Calibri" panose="020F0502020204030204" pitchFamily="34" charset="0"/>
              </a:rPr>
              <a:t>”. Он надеялся, что эпизод с тельцом приведет к духовному подъему, когда придет Моше, и еврейский народ поймет, что идолопоклонство тщетно.</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28" name="Google Shape;228;p14"/>
          <p:cNvSpPr txBox="1"/>
          <p:nvPr/>
        </p:nvSpPr>
        <p:spPr>
          <a:xfrm>
            <a:off x="2285029" y="421087"/>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Евреи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искали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связь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Б-гом</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16"/>
          <p:cNvPicPr preferRelativeResize="0"/>
          <p:nvPr/>
        </p:nvPicPr>
        <p:blipFill rotWithShape="1">
          <a:blip r:embed="rId3">
            <a:alphaModFix/>
          </a:blip>
          <a:srcRect/>
          <a:stretch/>
        </p:blipFill>
        <p:spPr>
          <a:xfrm>
            <a:off x="110836" y="0"/>
            <a:ext cx="12192000" cy="6858000"/>
          </a:xfrm>
          <a:prstGeom prst="rect">
            <a:avLst/>
          </a:prstGeom>
          <a:noFill/>
          <a:ln>
            <a:noFill/>
          </a:ln>
        </p:spPr>
      </p:pic>
      <p:sp>
        <p:nvSpPr>
          <p:cNvPr id="241" name="Google Shape;241;p16"/>
          <p:cNvSpPr txBox="1"/>
          <p:nvPr/>
        </p:nvSpPr>
        <p:spPr>
          <a:xfrm>
            <a:off x="2285029" y="-2801"/>
            <a:ext cx="9144000" cy="5531381"/>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еще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подчеркнуло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идею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кроме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единственный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способен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посредником</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назначенный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направлен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посланник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связующим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разделяющим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посредником</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Однако следствием стал совершенный на следующий день грех золотого тельца, которому некоторые евреи поклонились как божеству, вопреки принципу единства Б-га.</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Поэтому “тяжело” было в “день создания золотого тельца” (а не в день, когда ему действительно поклонились). Ибо этот день создал предпосылки для греха идолопоклонства.</a:t>
            </a:r>
          </a:p>
        </p:txBody>
      </p:sp>
      <p:sp>
        <p:nvSpPr>
          <p:cNvPr id="2" name="Google Shape;255;p18">
            <a:extLst>
              <a:ext uri="{FF2B5EF4-FFF2-40B4-BE49-F238E27FC236}">
                <a16:creationId xmlns:a16="http://schemas.microsoft.com/office/drawing/2014/main" id="{3AC0AF8C-D183-EA36-70ED-0CAD209BAE57}"/>
              </a:ext>
            </a:extLst>
          </p:cNvPr>
          <p:cNvSpPr txBox="1"/>
          <p:nvPr/>
        </p:nvSpPr>
        <p:spPr>
          <a:xfrm>
            <a:off x="2285029" y="4298060"/>
            <a:ext cx="9144000" cy="5137107"/>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отношении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греческий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язык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выполнили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заказу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Птолемея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Утверждение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трактате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Софрим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согласно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адекватно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переведена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языки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означает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точного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буквального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сохраняющего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структуру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оригинала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Недостаток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возможность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ошибочных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выводов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стороны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читателей</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
        <p:nvSpPr>
          <p:cNvPr id="3" name="Google Shape;257;p18">
            <a:extLst>
              <a:ext uri="{FF2B5EF4-FFF2-40B4-BE49-F238E27FC236}">
                <a16:creationId xmlns:a16="http://schemas.microsoft.com/office/drawing/2014/main" id="{E266C049-A581-E076-DCFC-0B2E0CDBD821}"/>
              </a:ext>
            </a:extLst>
          </p:cNvPr>
          <p:cNvSpPr txBox="1"/>
          <p:nvPr/>
        </p:nvSpPr>
        <p:spPr>
          <a:xfrm>
            <a:off x="2285032" y="3925586"/>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Потенциально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опасный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перевод</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4" name="Google Shape;264;p19"/>
          <p:cNvSpPr txBox="1"/>
          <p:nvPr/>
        </p:nvSpPr>
        <p:spPr>
          <a:xfrm>
            <a:off x="2284625" y="2084826"/>
            <a:ext cx="9144000" cy="2771459"/>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начале</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впечатление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начало</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отдельного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божества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существуют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властителя</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Написано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Создадим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Птолемей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подумал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властителя</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265" name="Google Shape;265;p19"/>
          <p:cNvGrpSpPr/>
          <p:nvPr/>
        </p:nvGrpSpPr>
        <p:grpSpPr>
          <a:xfrm>
            <a:off x="2284625" y="1035621"/>
            <a:ext cx="4877100" cy="476933"/>
            <a:chOff x="2423055" y="1467204"/>
            <a:chExt cx="4877100" cy="476933"/>
          </a:xfrm>
        </p:grpSpPr>
        <p:sp>
          <p:nvSpPr>
            <p:cNvPr id="266" name="Google Shape;266;p19"/>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7" name="Google Shape;267;p19"/>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5</a:t>
              </a:r>
              <a:endParaRPr sz="2400" dirty="0">
                <a:solidFill>
                  <a:schemeClr val="dk1"/>
                </a:solidFill>
                <a:latin typeface="Arial"/>
                <a:ea typeface="Arial"/>
                <a:cs typeface="Arial"/>
                <a:sym typeface="Arial"/>
              </a:endParaRPr>
            </a:p>
          </p:txBody>
        </p:sp>
      </p:grpSp>
      <p:sp>
        <p:nvSpPr>
          <p:cNvPr id="269" name="Google Shape;269;p19"/>
          <p:cNvSpPr txBox="1"/>
          <p:nvPr/>
        </p:nvSpPr>
        <p:spPr>
          <a:xfrm>
            <a:off x="2168240" y="1655826"/>
            <a:ext cx="76227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Раши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5" name="Google Shape;275;p20"/>
          <p:cNvSpPr txBox="1"/>
          <p:nvPr/>
        </p:nvSpPr>
        <p:spPr>
          <a:xfrm>
            <a:off x="2285029" y="1825356"/>
            <a:ext cx="9144000" cy="5137107"/>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a:solidFill>
                  <a:schemeClr val="dk1"/>
                </a:solidFill>
                <a:latin typeface="Calibri" panose="020F0502020204030204" pitchFamily="34" charset="0"/>
                <a:cs typeface="Calibri" panose="020F0502020204030204" pitchFamily="34" charset="0"/>
              </a:rPr>
              <a:t>Когда </a:t>
            </a:r>
            <a:r>
              <a:rPr lang="en-US" sz="2100" kern="1200" dirty="0" err="1">
                <a:solidFill>
                  <a:schemeClr val="dk1"/>
                </a:solidFill>
                <a:latin typeface="Calibri" panose="020F0502020204030204" pitchFamily="34" charset="0"/>
                <a:cs typeface="Calibri" panose="020F0502020204030204" pitchFamily="34" charset="0"/>
              </a:rPr>
              <a:t>такой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Птолемей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позже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станет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идеально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точный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греческий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различные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отрывки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пониманию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совершенно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противоположному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заложенному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изначально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почему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помог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семидесяти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двум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заложил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мысль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внесении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изменений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смысл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переведена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адекватно</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Вот почему перевод Торы сравнивается с днем создания золотого тельца. День создания тельца был “тяжелым”, потому что заложил основу для греха идолопоклонства, который случился на следующий день. Аналогично этому, день, когда мудрецы перевели Тору на греческий язык, был тяжелым для еврейского народа, потому что создал предпосылки неправильного понимания и искажения Торы.</a:t>
            </a: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
        <p:nvSpPr>
          <p:cNvPr id="276" name="Google Shape;276;p20"/>
          <p:cNvSpPr/>
          <p:nvPr/>
        </p:nvSpPr>
        <p:spPr>
          <a:xfrm rot="10800000" flipH="1">
            <a:off x="2285029" y="113994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77" name="Google Shape;277;p20"/>
          <p:cNvSpPr txBox="1">
            <a:spLocks noGrp="1"/>
          </p:cNvSpPr>
          <p:nvPr>
            <p:ph type="title"/>
          </p:nvPr>
        </p:nvSpPr>
        <p:spPr>
          <a:xfrm>
            <a:off x="2285030" y="81308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79" name="Google Shape;279;p20"/>
          <p:cNvSpPr/>
          <p:nvPr/>
        </p:nvSpPr>
        <p:spPr>
          <a:xfrm>
            <a:off x="2211617" y="1456024"/>
            <a:ext cx="4329000" cy="369300"/>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Предпосылки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для</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идолопоклонства</a:t>
            </a:r>
            <a:endParaRPr sz="1800" b="1" kern="1200" dirty="0">
              <a:solidFill>
                <a:srgbClr val="1A969B"/>
              </a:solidFill>
              <a:latin typeface="Calibri" panose="020F0502020204030204" pitchFamily="34" charset="0"/>
              <a:cs typeface="Calibri" panose="020F0502020204030204" pitchFamily="34" charset="0"/>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2" name="Google Shape;292;p22"/>
          <p:cNvSpPr txBox="1"/>
          <p:nvPr/>
        </p:nvSpPr>
        <p:spPr>
          <a:xfrm>
            <a:off x="2285026" y="517118"/>
            <a:ext cx="9144000" cy="6714205"/>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покорно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Шамаем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Сам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факт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приняты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постановления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проблемой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уступил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оппозицию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соответствовало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Закону</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Проблема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здесь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могло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предпосылки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вынесения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решений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пользу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будущем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вопреки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правилу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школы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первых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берется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основное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Мишне</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Известно, что Шамай был отражением атрибута Б-</a:t>
            </a:r>
            <a:r>
              <a:rPr lang="ru-RU" sz="2100" kern="1200" dirty="0" err="1">
                <a:solidFill>
                  <a:schemeClr val="dk1"/>
                </a:solidFill>
                <a:latin typeface="Calibri" panose="020F0502020204030204" pitchFamily="34" charset="0"/>
                <a:cs typeface="Calibri" panose="020F0502020204030204" pitchFamily="34" charset="0"/>
              </a:rPr>
              <a:t>жественной</a:t>
            </a:r>
            <a:r>
              <a:rPr lang="ru-RU" sz="2100" kern="1200" dirty="0">
                <a:solidFill>
                  <a:schemeClr val="dk1"/>
                </a:solidFill>
                <a:latin typeface="Calibri" panose="020F0502020204030204" pitchFamily="34" charset="0"/>
                <a:cs typeface="Calibri" panose="020F0502020204030204" pitchFamily="34" charset="0"/>
              </a:rPr>
              <a:t> строгости, в то время как Гилель — атрибута доброты. Вот почему школа Шамая обычно выносила строгие решения, а Гилеля — снисходительные.</a:t>
            </a: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Гилель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доходил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проявлял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доброту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находился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туда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принести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доброту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Воспитывай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юношу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согласно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пути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состарится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отступит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
        <p:nvSpPr>
          <p:cNvPr id="294" name="Google Shape;294;p22"/>
          <p:cNvSpPr txBox="1"/>
          <p:nvPr/>
        </p:nvSpPr>
        <p:spPr>
          <a:xfrm>
            <a:off x="2285029" y="183811"/>
            <a:ext cx="92820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Опасность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большинства</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07" name="Google Shape;307;p24"/>
          <p:cNvSpPr txBox="1"/>
          <p:nvPr/>
        </p:nvSpPr>
        <p:spPr>
          <a:xfrm>
            <a:off x="2285026" y="275027"/>
            <a:ext cx="9144000" cy="7502754"/>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Именно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поведение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Гилеля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поддерживает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проявляет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доброту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Шамай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действовал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движимый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атрибутом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Истины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строгим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поведение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поддерживать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Однако перевод Торы на греческий язык или день, когда Гилель сидел покорно перед Шамаем, на практике не принесли отрицательного эффекта. В этом смысле данные события отличаются от дня создания золотого тельца.</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Более того, можно утверждать, что этот греческий перевод Торы, выполненный семьюдесятью двумя мудрецами для Птолемея, и сделанные в нем корректировки — начиная с перевода “Б-г создал мир в начале”, а не буквально “Вначале создания Б-гом” — принесли народам представление о единстве Творца.</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Аналогично этому, когда Гилель сидел покорно перед Шамаем, как один из его учеников, это не только не привело к тому, что закон был принят в пользу Шамая в целом, но даже в некоторой степени стало сдерживать Шамая. Возможно, по этой причине мы находим несколько случаев, когда школа Шамая проявляет в законодательстве мягкость.</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2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28" name="Google Shape;328;p27"/>
          <p:cNvSpPr txBox="1"/>
          <p:nvPr/>
        </p:nvSpPr>
        <p:spPr>
          <a:xfrm>
            <a:off x="412082" y="337101"/>
            <a:ext cx="7249482"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В</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Распространение</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хасидского</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учения</a:t>
            </a:r>
            <a:endParaRPr sz="4800" b="1" kern="1200" dirty="0">
              <a:solidFill>
                <a:srgbClr val="1B969B"/>
              </a:solidFill>
              <a:latin typeface="Arial Black" panose="020B0A04020102020204" pitchFamily="34" charset="0"/>
            </a:endParaRPr>
          </a:p>
        </p:txBody>
      </p:sp>
      <p:grpSp>
        <p:nvGrpSpPr>
          <p:cNvPr id="329" name="Google Shape;329;p27"/>
          <p:cNvGrpSpPr/>
          <p:nvPr/>
        </p:nvGrpSpPr>
        <p:grpSpPr>
          <a:xfrm>
            <a:off x="9646231" y="5640682"/>
            <a:ext cx="1762800" cy="486015"/>
            <a:chOff x="9646231" y="5640682"/>
            <a:chExt cx="1762800" cy="486015"/>
          </a:xfrm>
        </p:grpSpPr>
        <p:sp>
          <p:nvSpPr>
            <p:cNvPr id="330" name="Google Shape;330;p27"/>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331" name="Google Shape;331;p27"/>
            <p:cNvSpPr txBox="1"/>
            <p:nvPr/>
          </p:nvSpPr>
          <p:spPr>
            <a:xfrm>
              <a:off x="9646231" y="5729800"/>
              <a:ext cx="1762800" cy="371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rPr>
                <a:t>Дварим</a:t>
              </a:r>
              <a:endParaRPr sz="1800" strike="noStrike">
                <a:solidFill>
                  <a:schemeClr val="lt1"/>
                </a:solidFill>
                <a:latin typeface="Arial"/>
                <a:ea typeface="Arial"/>
                <a:cs typeface="Arial"/>
                <a:sym typeface="Arial"/>
              </a:endParaRPr>
            </a:p>
          </p:txBody>
        </p:sp>
      </p:grpSp>
      <p:pic>
        <p:nvPicPr>
          <p:cNvPr id="332" name="Google Shape;332;p27"/>
          <p:cNvPicPr preferRelativeResize="0"/>
          <p:nvPr/>
        </p:nvPicPr>
        <p:blipFill rotWithShape="1">
          <a:blip r:embed="rId4">
            <a:alphaModFix/>
          </a:blip>
          <a:srcRect t="6231" b="6230"/>
          <a:stretch/>
        </p:blipFill>
        <p:spPr>
          <a:xfrm>
            <a:off x="412082" y="2452256"/>
            <a:ext cx="6030282" cy="3883764"/>
          </a:xfrm>
          <a:prstGeom prst="rect">
            <a:avLst/>
          </a:prstGeom>
          <a:noFill/>
          <a:ln>
            <a:noFill/>
          </a:ln>
        </p:spPr>
      </p:pic>
      <p:grpSp>
        <p:nvGrpSpPr>
          <p:cNvPr id="2" name="קבוצה 1">
            <a:extLst>
              <a:ext uri="{FF2B5EF4-FFF2-40B4-BE49-F238E27FC236}">
                <a16:creationId xmlns:a16="http://schemas.microsoft.com/office/drawing/2014/main" id="{FFB0221F-E6CD-E466-7C2B-17E6B4826A4F}"/>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30B6CF66-465D-DF76-A275-12CE9FBFD164}"/>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9D904977-1C88-FE25-EAA0-5B1EDE8358F4}"/>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740BBDE4-57DD-F9E2-ED08-A1A825C85ACB}"/>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B7287B9E-F821-ECA4-4AA5-2EDD26585886}"/>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4D9F9D81-D8AD-573B-1051-69572FC2C95F}"/>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C5DF05C1-6700-15B0-1B11-67F5EC58E6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4FB5DF6C-53C2-9432-7925-0EB129DFD1A1}"/>
                  </a:ext>
                </a:extLst>
              </p:cNvPr>
              <p:cNvSpPr/>
              <p:nvPr/>
            </p:nvSpPr>
            <p:spPr>
              <a:xfrm>
                <a:off x="9703517" y="5779939"/>
                <a:ext cx="1762795" cy="391530"/>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BA9CA4C1-C009-17AB-4921-7C51C46527F6}"/>
                </a:ext>
              </a:extLst>
            </p:cNvPr>
            <p:cNvSpPr txBox="1"/>
            <p:nvPr/>
          </p:nvSpPr>
          <p:spPr>
            <a:xfrm>
              <a:off x="10421806" y="6114316"/>
              <a:ext cx="1401919" cy="261570"/>
            </a:xfrm>
            <a:prstGeom prst="rect">
              <a:avLst/>
            </a:prstGeom>
            <a:noFill/>
            <a:ln>
              <a:noFill/>
            </a:ln>
          </p:spPr>
          <p:txBody>
            <a:bodyPr spcFirstLastPara="1" wrap="square" lIns="91425" tIns="45700" rIns="91425" bIns="45700" anchor="t" anchorCtr="0">
              <a:spAutoFit/>
            </a:bodyPr>
            <a:lstStyle/>
            <a:p>
              <a:pPr lvl="0" algn="ctr"/>
              <a:r>
                <a:rPr lang="en-US" sz="1100" dirty="0" err="1">
                  <a:solidFill>
                    <a:schemeClr val="lt1"/>
                  </a:solidFill>
                </a:rPr>
                <a:t>Дварим</a:t>
              </a:r>
              <a:endParaRPr lang="ru-RU" sz="1100" strike="noStrike" dirty="0">
                <a:solidFill>
                  <a:schemeClr val="lt1"/>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2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9" name="Google Shape;339;p28"/>
          <p:cNvSpPr txBox="1"/>
          <p:nvPr/>
        </p:nvSpPr>
        <p:spPr>
          <a:xfrm>
            <a:off x="2284624" y="1004834"/>
            <a:ext cx="9144000" cy="5925656"/>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поднимался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чертога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Машиаха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Мишны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праведниками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семью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пастырями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увидел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знал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причины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подумал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возможно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радуются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уходу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позже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сообщили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ушел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получали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удовольствие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факта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раскрывал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внизу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Однако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понимаю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причины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радости</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“Я спросил </a:t>
            </a:r>
            <a:r>
              <a:rPr lang="ru-RU" sz="2100" kern="1200" dirty="0" err="1">
                <a:solidFill>
                  <a:schemeClr val="dk1"/>
                </a:solidFill>
                <a:latin typeface="Calibri" panose="020F0502020204030204" pitchFamily="34" charset="0"/>
                <a:cs typeface="Calibri" panose="020F0502020204030204" pitchFamily="34" charset="0"/>
              </a:rPr>
              <a:t>Машиаха</a:t>
            </a:r>
            <a:r>
              <a:rPr lang="ru-RU" sz="2100" kern="1200" dirty="0">
                <a:solidFill>
                  <a:schemeClr val="dk1"/>
                </a:solidFill>
                <a:latin typeface="Calibri" panose="020F0502020204030204" pitchFamily="34" charset="0"/>
                <a:cs typeface="Calibri" panose="020F0502020204030204" pitchFamily="34" charset="0"/>
              </a:rPr>
              <a:t>: “Когда придет господин?” и он ответил мне: “Это будет знаком: когда твое учение распространится и раскроется в мире, когда разольются твои источники наружу — то, чему я тебя научил, и то, что ты постиг, тогда также смогут раскрыть и вознесутся, как ты, тогда негативные духовные силы будут аннулированы, — и это будет время благоволения и спасения Свыше.”</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я изумился этому, и была у меня великая скорбь из-за столь долгого времени — когда же это, возможно ли, наконец, будет.</a:t>
            </a:r>
          </a:p>
        </p:txBody>
      </p:sp>
      <p:grpSp>
        <p:nvGrpSpPr>
          <p:cNvPr id="340" name="Google Shape;340;p28"/>
          <p:cNvGrpSpPr/>
          <p:nvPr/>
        </p:nvGrpSpPr>
        <p:grpSpPr>
          <a:xfrm>
            <a:off x="2284625" y="259761"/>
            <a:ext cx="4877100" cy="393805"/>
            <a:chOff x="2423055" y="1467204"/>
            <a:chExt cx="4877100" cy="393805"/>
          </a:xfrm>
        </p:grpSpPr>
        <p:sp>
          <p:nvSpPr>
            <p:cNvPr id="341" name="Google Shape;341;p28"/>
            <p:cNvSpPr/>
            <p:nvPr/>
          </p:nvSpPr>
          <p:spPr>
            <a:xfrm rot="10800000" flipH="1">
              <a:off x="2423055" y="1815290"/>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r" rtl="1">
                <a:lnSpc>
                  <a:spcPct val="100000"/>
                </a:lnSpc>
                <a:spcBef>
                  <a:spcPts val="0"/>
                </a:spcBef>
                <a:spcAft>
                  <a:spcPts val="0"/>
                </a:spcAft>
                <a:buClr>
                  <a:srgbClr val="000000"/>
                </a:buClr>
                <a:buFont typeface="Arial"/>
                <a:buNone/>
              </a:pPr>
              <a:endParaRPr sz="1200">
                <a:solidFill>
                  <a:schemeClr val="dk1"/>
                </a:solidFill>
                <a:latin typeface="Calibri"/>
                <a:ea typeface="Calibri"/>
                <a:cs typeface="Calibri"/>
                <a:sym typeface="Calibri"/>
              </a:endParaRPr>
            </a:p>
          </p:txBody>
        </p:sp>
        <p:sp>
          <p:nvSpPr>
            <p:cNvPr id="342" name="Google Shape;342;p28"/>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6</a:t>
              </a:r>
              <a:endParaRPr sz="2400" dirty="0">
                <a:solidFill>
                  <a:schemeClr val="dk1"/>
                </a:solidFill>
                <a:latin typeface="Arial"/>
                <a:ea typeface="Arial"/>
                <a:cs typeface="Arial"/>
                <a:sym typeface="Arial"/>
              </a:endParaRPr>
            </a:p>
          </p:txBody>
        </p:sp>
      </p:grpSp>
      <p:sp>
        <p:nvSpPr>
          <p:cNvPr id="344" name="Google Shape;344;p28"/>
          <p:cNvSpPr txBox="1"/>
          <p:nvPr/>
        </p:nvSpPr>
        <p:spPr>
          <a:xfrm>
            <a:off x="2163551" y="625854"/>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a:solidFill>
                  <a:srgbClr val="1A969B"/>
                </a:solidFill>
                <a:latin typeface="Calibri" panose="020F0502020204030204" pitchFamily="34" charset="0"/>
                <a:cs typeface="Calibri" panose="020F0502020204030204" pitchFamily="34" charset="0"/>
              </a:rPr>
              <a:t>«</a:t>
            </a:r>
            <a:r>
              <a:rPr lang="en-US" sz="1800" b="1" kern="1200" dirty="0" err="1">
                <a:solidFill>
                  <a:srgbClr val="1A969B"/>
                </a:solidFill>
                <a:latin typeface="Calibri" panose="020F0502020204030204" pitchFamily="34" charset="0"/>
                <a:cs typeface="Calibri" panose="020F0502020204030204" pitchFamily="34" charset="0"/>
              </a:rPr>
              <a:t>Бен</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Порат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Йосеф</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рабби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Яаков</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Йосеф</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из</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Полонного</a:t>
            </a:r>
            <a:endParaRPr sz="1800" b="1" kern="1200" dirty="0">
              <a:solidFill>
                <a:srgbClr val="1A969B"/>
              </a:solidFill>
              <a:latin typeface="Calibri" panose="020F0502020204030204" pitchFamily="34" charset="0"/>
              <a:cs typeface="Calibri" panose="020F0502020204030204" pitchFamily="34" charset="0"/>
            </a:endParaRPr>
          </a:p>
        </p:txBody>
      </p:sp>
      <p:sp>
        <p:nvSpPr>
          <p:cNvPr id="345" name="Google Shape;345;p28"/>
          <p:cNvSpPr txBox="1"/>
          <p:nvPr/>
        </p:nvSpPr>
        <p:spPr>
          <a:xfrm>
            <a:off x="2285029" y="-9936"/>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Ответ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Машиаха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Баал</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Шем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Тову</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3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59" name="Google Shape;359;p30"/>
          <p:cNvSpPr txBox="1"/>
          <p:nvPr/>
        </p:nvSpPr>
        <p:spPr>
          <a:xfrm>
            <a:off x="2285028" y="2094942"/>
            <a:ext cx="9144000" cy="4348558"/>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Рассказывают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озвучена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мысль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распространять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повсюду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среди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людей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плакали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стороны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распространение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приведет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Машиаха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другой</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тайны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неминуемо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будут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раскрыты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массам</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Точно так же, когда мой предшественник, Ребе </a:t>
            </a:r>
            <a:r>
              <a:rPr lang="ru-RU" sz="2100" kern="1200" dirty="0" err="1">
                <a:solidFill>
                  <a:schemeClr val="dk1"/>
                </a:solidFill>
                <a:latin typeface="Calibri" panose="020F0502020204030204" pitchFamily="34" charset="0"/>
                <a:cs typeface="Calibri" panose="020F0502020204030204" pitchFamily="34" charset="0"/>
              </a:rPr>
              <a:t>Раяц</a:t>
            </a:r>
            <a:r>
              <a:rPr lang="ru-RU" sz="2100" kern="1200" dirty="0">
                <a:solidFill>
                  <a:schemeClr val="dk1"/>
                </a:solidFill>
                <a:latin typeface="Calibri" panose="020F0502020204030204" pitchFamily="34" charset="0"/>
                <a:cs typeface="Calibri" panose="020F0502020204030204" pitchFamily="34" charset="0"/>
              </a:rPr>
              <a:t>, начал публикацию переводов хасидского учения на разных языках, были те, кто протестовал: “Как можно брать глубочайшие тайны Торы и переводить их на иностранные языки, тем самым давая возможность каждому их понять, да ещё и публиковать в газетах, делая их предметом всеобщего достояния!”</a:t>
            </a: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
        <p:nvSpPr>
          <p:cNvPr id="360" name="Google Shape;360;p30"/>
          <p:cNvSpPr/>
          <p:nvPr/>
        </p:nvSpPr>
        <p:spPr>
          <a:xfrm rot="10800000" flipH="1">
            <a:off x="2285029" y="144180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61" name="Google Shape;361;p30"/>
          <p:cNvSpPr txBox="1">
            <a:spLocks noGrp="1"/>
          </p:cNvSpPr>
          <p:nvPr>
            <p:ph type="title"/>
          </p:nvPr>
        </p:nvSpPr>
        <p:spPr>
          <a:xfrm>
            <a:off x="2285030" y="1114942"/>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363" name="Google Shape;363;p30"/>
          <p:cNvSpPr txBox="1"/>
          <p:nvPr/>
        </p:nvSpPr>
        <p:spPr>
          <a:xfrm>
            <a:off x="2285029" y="1731637"/>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Хасиды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плакали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3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76" name="Google Shape;376;p32"/>
          <p:cNvSpPr txBox="1"/>
          <p:nvPr/>
        </p:nvSpPr>
        <p:spPr>
          <a:xfrm>
            <a:off x="2285028" y="817795"/>
            <a:ext cx="9144000" cy="10656951"/>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Данное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относится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случаю</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Распространение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действительно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тяжелой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рискованной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задачей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поэтому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плакали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Однако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результат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чрезвычайно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успешным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приведшим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духовному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подъему</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применимо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хасидских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текстов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возглавил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рискованный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временам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переводы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предоставляли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доступ</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текстам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находится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отдалении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видим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успех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итоге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достигнут</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Урок, который можно извлечь отсюда, заключается в том, что необходимо заниматься распространением хасидизма даже среди тех, кто кажется от этого далеким. Нужно смотреть на таких людей так, как в свое время это делал Аарон, видя хороший потенциал, который заложен в людях. Следует распространять хасидизм на том языке, на котором все говорят, и это вскоре приведет к приходу </a:t>
            </a:r>
            <a:r>
              <a:rPr lang="ru-RU" sz="2100" kern="1200" dirty="0" err="1">
                <a:solidFill>
                  <a:schemeClr val="dk1"/>
                </a:solidFill>
                <a:latin typeface="Calibri" panose="020F0502020204030204" pitchFamily="34" charset="0"/>
                <a:cs typeface="Calibri" panose="020F0502020204030204" pitchFamily="34" charset="0"/>
              </a:rPr>
              <a:t>Машиаха</a:t>
            </a:r>
            <a:r>
              <a:rPr lang="ru-RU" sz="2100" kern="1200" dirty="0">
                <a:solidFill>
                  <a:schemeClr val="dk1"/>
                </a:solidFill>
                <a:latin typeface="Calibri" panose="020F0502020204030204" pitchFamily="34" charset="0"/>
                <a:cs typeface="Calibri" panose="020F0502020204030204" pitchFamily="34" charset="0"/>
              </a:rPr>
              <a:t>.</a:t>
            </a: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sz="2100" kern="1200" dirty="0">
              <a:solidFill>
                <a:schemeClr val="dk1"/>
              </a:solidFill>
              <a:latin typeface="Calibri" panose="020F0502020204030204" pitchFamily="34" charset="0"/>
              <a:cs typeface="Calibri" panose="020F0502020204030204" pitchFamily="34" charset="0"/>
            </a:endParaRPr>
          </a:p>
        </p:txBody>
      </p:sp>
      <p:sp>
        <p:nvSpPr>
          <p:cNvPr id="378" name="Google Shape;378;p32"/>
          <p:cNvSpPr txBox="1"/>
          <p:nvPr/>
        </p:nvSpPr>
        <p:spPr>
          <a:xfrm>
            <a:off x="2285029" y="454490"/>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Опасные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предпосылки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13" name="Google Shape;354;p30">
            <a:extLst>
              <a:ext uri="{FF2B5EF4-FFF2-40B4-BE49-F238E27FC236}">
                <a16:creationId xmlns:a16="http://schemas.microsoft.com/office/drawing/2014/main" id="{7E66228A-1D71-DA4C-B46E-409E6F7FC509}"/>
              </a:ext>
            </a:extLst>
          </p:cNvPr>
          <p:cNvSpPr/>
          <p:nvPr/>
        </p:nvSpPr>
        <p:spPr>
          <a:xfrm>
            <a:off x="787399" y="4418648"/>
            <a:ext cx="3166761" cy="502702"/>
          </a:xfrm>
          <a:prstGeom prst="rect">
            <a:avLst/>
          </a:prstGeom>
          <a:solidFill>
            <a:srgbClr val="1B969B"/>
          </a:solidFill>
          <a:ln>
            <a:noFill/>
          </a:ln>
        </p:spPr>
        <p:txBody>
          <a:bodyPr spcFirstLastPara="1" wrap="square" lIns="91425" tIns="45700" rIns="91425" bIns="45700" anchor="ctr" anchorCtr="0">
            <a:noAutofit/>
          </a:bodyPr>
          <a:lstStyle/>
          <a:p>
            <a:pPr lvl="0" algn="ctr"/>
            <a:r>
              <a:rPr lang="ru-RU" sz="1800" dirty="0" err="1">
                <a:solidFill>
                  <a:schemeClr val="lt1"/>
                </a:solidFill>
              </a:rPr>
              <a:t>Ваэтханан</a:t>
            </a:r>
            <a:endParaRPr lang="ru-RU" sz="1800" b="0" i="0" u="none" strike="noStrik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2376</Words>
  <Application>Microsoft Macintosh PowerPoint</Application>
  <PresentationFormat>מסך רחב</PresentationFormat>
  <Paragraphs>112</Paragraphs>
  <Slides>21</Slides>
  <Notes>20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21</vt:i4>
      </vt:variant>
    </vt:vector>
  </HeadingPairs>
  <TitlesOfParts>
    <vt:vector size="30" baseType="lpstr">
      <vt:lpstr>Josefin Sans</vt:lpstr>
      <vt:lpstr>Arial</vt:lpstr>
      <vt:lpstr>Segoe UI Black</vt:lpstr>
      <vt:lpstr>CeraGR-Medium</vt:lpstr>
      <vt:lpstr>Calibri</vt:lpstr>
      <vt:lpstr>Lora Bold Italic</vt:lpstr>
      <vt:lpstr>Lora</vt:lpstr>
      <vt:lpstr>Arial Black</vt:lpstr>
      <vt:lpstr>Office Theme</vt:lpstr>
      <vt:lpstr>מצגת של PowerPoint‏</vt:lpstr>
      <vt:lpstr>מצגת של PowerPoint‏</vt:lpstr>
      <vt:lpstr>מצגת של PowerPoint‏</vt:lpstr>
      <vt:lpstr>מצגת של PowerPoint‏</vt:lpstr>
      <vt:lpstr>Ребе</vt:lpstr>
      <vt:lpstr>מצגת של PowerPoint‏</vt:lpstr>
      <vt:lpstr>מצגת של PowerPoint‏</vt:lpstr>
      <vt:lpstr>Ребе</vt:lpstr>
      <vt:lpstr>מצגת של PowerPoint‏</vt:lpstr>
      <vt:lpstr>Ребе</vt:lpstr>
      <vt:lpstr>מצגת של PowerPoint‏</vt:lpstr>
      <vt:lpstr>מצגת של PowerPoint‏</vt:lpstr>
      <vt:lpstr>מצגת של PowerPoint‏</vt:lpstr>
      <vt:lpstr>Ребе</vt:lpstr>
      <vt:lpstr>מצגת של PowerPoint‏</vt:lpstr>
      <vt:lpstr>מצגת של PowerPoint‏</vt:lpstr>
      <vt:lpstr>מצגת של PowerPoint‏</vt:lpstr>
      <vt:lpstr>מצגת של PowerPoint‏</vt:lpstr>
      <vt:lpstr>Ребе</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3</cp:revision>
  <dcterms:created xsi:type="dcterms:W3CDTF">2021-05-12T22:42:43Z</dcterms:created>
  <dcterms:modified xsi:type="dcterms:W3CDTF">2025-07-25T15:42:14Z</dcterms:modified>
</cp:coreProperties>
</file>