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445" r:id="rId35"/>
  </p:sldIdLst>
  <p:sldSz cx="12192000" cy="6858000"/>
  <p:notesSz cx="6858000" cy="9144000"/>
  <p:embeddedFontLst>
    <p:embeddedFont>
      <p:font typeface="Arial Black" panose="020B0604020202020204" pitchFamily="34" charset="0"/>
      <p:bold r:id="rId37"/>
    </p:embeddedFont>
    <p:embeddedFont>
      <p:font typeface="Assistant" pitchFamily="2" charset="-79"/>
      <p:regular r:id="rId38"/>
      <p:bold r:id="rId39"/>
    </p:embeddedFont>
    <p:embeddedFont>
      <p:font typeface="CeraGR-Medium" pitchFamily="2" charset="0"/>
      <p:regular r:id="rId40"/>
    </p:embeddedFont>
    <p:embeddedFont>
      <p:font typeface="Josefin Sans" pitchFamily="2" charset="0"/>
      <p:regular r:id="rId41"/>
      <p:bold r:id="rId42"/>
      <p:italic r:id=""/>
      <p:boldItalic r:id=""/>
    </p:embeddedFont>
    <p:embeddedFont>
      <p:font typeface="Lora" panose="02000503000000020004" pitchFamily="2" charset="0"/>
      <p:regular r:id="rId43"/>
      <p:bold r:id="rId44"/>
      <p:italic r:id=""/>
      <p:boldItalic r:id="rId45"/>
    </p:embeddedFont>
    <p:embeddedFont>
      <p:font typeface="Lora Bold Italic" panose="02000503000000020004" pitchFamily="2" charset="0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cbZY1PrIvhOA44CMCreThgH4N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C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 varScale="1">
        <p:scale>
          <a:sx n="103" d="100"/>
          <a:sy n="103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13296" y="4449643"/>
            <a:ext cx="5660716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ЛИДЕРСТВО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КРИЗИСНОЕ ВРЕМЯ 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4572" y="5411079"/>
            <a:ext cx="37911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ДОЛЖЕН ЛИ ЛИДЕР РАСКРЫВАТЬ МАСШТАБ УГРОЗЫ ПРОТИВНИКА ИЛИ ПРОЯВЛЯТЬ УВЕРЕННОСТЬ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СИЛУ?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3" name="Google Shape;93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Балак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296" y="372241"/>
            <a:ext cx="5536846" cy="33810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5157BFF5-65B1-ECB8-DEC6-895578FAE63D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564FC32-28A1-903F-D1E5-5FEF879239CA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BF792DE4-90F4-50BF-02AB-E59611EFE484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1B2ABE7D-AEE1-77DC-E4E0-59B5071B6A9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50D218E2-EF3C-0671-C881-EBA4B3E14E2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R="0" algn="ct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</a:pPr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6E98CD2-D7FE-2EF7-E330-0E823F5344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B5DFC61F-6140-B226-080E-498592A5228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01462"/>
              <a:chOff x="9646231" y="5640682"/>
              <a:chExt cx="1762795" cy="40146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8654A62D-3037-C3A4-4FE7-6D8FDE5C76C5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0146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6556486F-A1F5-87C0-DE10-61DAA17AEB6C}"/>
                  </a:ext>
                </a:extLst>
              </p:cNvPr>
              <p:cNvSpPr txBox="1"/>
              <p:nvPr/>
            </p:nvSpPr>
            <p:spPr>
              <a:xfrm>
                <a:off x="9646231" y="5678925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Балак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387557" y="233055"/>
            <a:ext cx="6618724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Лидер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который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пугает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свой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народ</a:t>
            </a:r>
            <a:endParaRPr sz="4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Балак</a:t>
              </a:r>
              <a:endParaRPr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9A3F77A2-0C78-21CD-2E3E-284B5DDA6DB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" name="קבוצה 1">
              <a:extLst>
                <a:ext uri="{FF2B5EF4-FFF2-40B4-BE49-F238E27FC236}">
                  <a16:creationId xmlns:a16="http://schemas.microsoft.com/office/drawing/2014/main" id="{EDC2AE45-2B5D-8B4D-EA9B-1EB84A0DAFCF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3" name="קבוצה 2">
                <a:extLst>
                  <a:ext uri="{FF2B5EF4-FFF2-40B4-BE49-F238E27FC236}">
                    <a16:creationId xmlns:a16="http://schemas.microsoft.com/office/drawing/2014/main" id="{601239A9-F46F-0EF8-F579-7699D5F11066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83AE8031-2D47-7C13-BB20-74D521292514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6" name="קבוצה 5">
                  <a:extLst>
                    <a:ext uri="{FF2B5EF4-FFF2-40B4-BE49-F238E27FC236}">
                      <a16:creationId xmlns:a16="http://schemas.microsoft.com/office/drawing/2014/main" id="{EC4EA3B8-6A6F-FF88-3AC0-0AA1278A5CF8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7" name="מלבן 6">
                    <a:extLst>
                      <a:ext uri="{FF2B5EF4-FFF2-40B4-BE49-F238E27FC236}">
                        <a16:creationId xmlns:a16="http://schemas.microsoft.com/office/drawing/2014/main" id="{760BC50D-A324-2C13-B7BE-227DCB041CDD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8" name="תמונה 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6E81F712-846A-FFC8-F387-38F26E8BF4E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4" name="Google Shape;91;p1">
                <a:extLst>
                  <a:ext uri="{FF2B5EF4-FFF2-40B4-BE49-F238E27FC236}">
                    <a16:creationId xmlns:a16="http://schemas.microsoft.com/office/drawing/2014/main" id="{81A1C0F2-4755-DD57-E56E-49335143199C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" name="Google Shape;92;p1">
              <a:extLst>
                <a:ext uri="{FF2B5EF4-FFF2-40B4-BE49-F238E27FC236}">
                  <a16:creationId xmlns:a16="http://schemas.microsoft.com/office/drawing/2014/main" id="{4E5C6782-EE25-251C-2421-34DEA1EB9CF3}"/>
                </a:ext>
              </a:extLst>
            </p:cNvPr>
            <p:cNvSpPr txBox="1"/>
            <p:nvPr/>
          </p:nvSpPr>
          <p:spPr>
            <a:xfrm>
              <a:off x="10176550" y="6149414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Балак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4637" y="1141885"/>
            <a:ext cx="5001768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чрезвычайно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опостылела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Мидьяна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полевую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зелень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Биламу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Птор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4" y="71110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24" y="329512"/>
            <a:ext cx="490700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7772400" y="113363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צִפּוֹר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לָאֱמֹרִי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גׇר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מְאֹד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קׇץ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זִקְנֵי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מִדְיָן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יְלַחֲכו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סְבִיבֹתֵינו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ּׁ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יֶרֶק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וּבָלָק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צִפּוֹר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מַלְאָכִים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תוֹרָה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לִקְרֹא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לֵאמֹר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24047" y="75129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22:2-6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6000" y="152941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расположился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одолею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нанесем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изгоню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проклянешь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772400" y="139741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יָצָא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צְרַיִם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עָצוּם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אוּכַל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וַאֲגָרְש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הָאָרֶץ.כ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יָדַעְת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מְבֹרָך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יוּאָר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2284624" y="3985774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2286000" y="4324476"/>
            <a:ext cx="493776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Ципора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эморею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полагались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7772400" y="431848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לָק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צִפּוֹר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אֵת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לָאֱמֹרִי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מְלָכִים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בְטוּחִים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פְנֵיהֶם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לְפִיכָך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מוֹאָב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2284624" y="172021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иноземнвх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войск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Когда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136;p5"/>
          <p:cNvSpPr/>
          <p:nvPr/>
        </p:nvSpPr>
        <p:spPr>
          <a:xfrm rot="10800000" flipH="1">
            <a:off x="2226509" y="123070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2226509" y="845992"/>
            <a:ext cx="410015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algn="just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7772400" y="1731245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מַלְכֵי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כְנַעַן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מַעֲלִין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שׁוֹמְרָם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יַעַבְרו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יָסוֹת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אֶעְב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בְאַרְצֶך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אוֹמְרִים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ְ?".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2170976" y="126777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21:23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2285029" y="1462070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кнаанейские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иноземных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войск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широко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повлияла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моавитян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полагались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p6"/>
          <p:cNvSpPr/>
          <p:nvPr/>
        </p:nvSpPr>
        <p:spPr>
          <a:xfrm rot="10800000" flipH="1">
            <a:off x="2285029" y="81665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>
            <a:spLocks noGrp="1"/>
          </p:cNvSpPr>
          <p:nvPr>
            <p:ph type="title"/>
          </p:nvPr>
        </p:nvSpPr>
        <p:spPr>
          <a:xfrm>
            <a:off x="2285030" y="48979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7772400" y="1460009"/>
            <a:ext cx="38862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שמלכי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כנען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שילמו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מיסים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שיגנו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יעברו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‏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גייסות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מפורסם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ניצחונם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מואב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והגביר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שבמפלת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איבדו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בטוחים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גודלם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ועוצמתם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הכירו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אצלם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בראותם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2285029" y="1073510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Государственная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тайна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2286000" y="287564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уничтожили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испугался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соотечественников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масштабы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7772400" y="306475"/>
            <a:ext cx="3886200" cy="364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נוספים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בטוחים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ומעתה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לסמוך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ומרוב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העצום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להעלים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סודו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המדינה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משמעות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עבורם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ו"לפיכך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ויגר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מואב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2337768" y="4413084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Паника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7772400" y="4790044"/>
            <a:ext cx="3886200" cy="162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באפשרותם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לסייע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לגרום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ל"ויגר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"?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2286000" y="4807973"/>
            <a:ext cx="493776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8"/>
          <p:cNvSpPr txBox="1"/>
          <p:nvPr/>
        </p:nvSpPr>
        <p:spPr>
          <a:xfrm>
            <a:off x="2286000" y="278901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самообладание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удержаться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тайне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немедленно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массовой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панике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побежден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7772400" y="278901"/>
            <a:ext cx="3886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לאמורי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עשתונותיו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להתאפק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הרשעים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ההבדל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להבדיל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פרסם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לעומת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שהפחד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 txBox="1"/>
          <p:nvPr/>
        </p:nvSpPr>
        <p:spPr>
          <a:xfrm>
            <a:off x="414932" y="367453"/>
            <a:ext cx="7060906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Сильный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лидер</a:t>
            </a:r>
            <a:endParaRPr sz="4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7" name="Google Shape;177;p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78" name="Google Shape;178;p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Балак 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18A220A0-C960-20FB-9384-A32009A4AB4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99AB82FE-9FB3-EAF1-4AD6-320100E05141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CED737A2-8E5C-C994-B744-7DDC37DC69C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34E28C1A-E403-BF1C-199E-0BDFF5297DD2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E13B1C36-ACF5-935C-4E77-1E36C1D3BAB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0F5D01D6-2B98-D751-F232-B8FF62BB17C9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3AB847F6-AE6D-84EF-58C3-80E884E998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13A1204C-2A28-C3B0-AF61-954D6D71CCFA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FD5CACDB-FDD9-DE00-BC4F-E4D8DFA39A59}"/>
                </a:ext>
              </a:extLst>
            </p:cNvPr>
            <p:cNvSpPr txBox="1"/>
            <p:nvPr/>
          </p:nvSpPr>
          <p:spPr>
            <a:xfrm>
              <a:off x="10176550" y="6149414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Балак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0"/>
          <p:cNvSpPr txBox="1"/>
          <p:nvPr/>
        </p:nvSpPr>
        <p:spPr>
          <a:xfrm>
            <a:off x="2286000" y="2035682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навстречу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Эдреи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Хешбоне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7" name="Google Shape;187;p10"/>
          <p:cNvSpPr/>
          <p:nvPr/>
        </p:nvSpPr>
        <p:spPr>
          <a:xfrm rot="10800000" flipH="1">
            <a:off x="2290884" y="144739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2286000" y="1063112"/>
            <a:ext cx="346005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7772400" y="2035682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לִקְרָאתָם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וְכׇל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אֶדְרֶעִי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בְיָדְך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ׇּ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עַמּו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אַרְצו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לְסִיחֹן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מֶלֶך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הָאֱמֹרִי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2286000" y="1628324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21:33-34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1"/>
          <p:cNvSpPr txBox="1"/>
          <p:nvPr/>
        </p:nvSpPr>
        <p:spPr>
          <a:xfrm>
            <a:off x="2286000" y="1157691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Шамхазая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пленен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четырьмя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Google Shape;198;p11"/>
          <p:cNvSpPr/>
          <p:nvPr/>
        </p:nvSpPr>
        <p:spPr>
          <a:xfrm rot="10800000" flipH="1">
            <a:off x="2317276" y="52913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2286000" y="144438"/>
            <a:ext cx="366339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7772400" y="1159337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מֵאַחַר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וְסִיחוֹן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הֶחָכָם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סִיחוֹן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מְחֲזַאי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מַדּוּע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וּמִס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יחוֹן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מִתּוֹך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שׁוּבָתו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לְאוֹתו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יוֹדֵע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עֲמֹד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אָבִינו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לִדְבָרָיו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אַבְרָהָם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מִלְחֶמֶת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הַחֲמִש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2286000" y="590924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Нида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61a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 txBox="1"/>
          <p:nvPr/>
        </p:nvSpPr>
        <p:spPr>
          <a:xfrm>
            <a:off x="2284625" y="1251915"/>
            <a:ext cx="493776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спасшийся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Авраму-еврею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Спасшийся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9" name="Google Shape;209;p12"/>
          <p:cNvSpPr txBox="1"/>
          <p:nvPr/>
        </p:nvSpPr>
        <p:spPr>
          <a:xfrm>
            <a:off x="7772400" y="1251915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לְאַבְרָם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הָעִבְרִי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יוֹחָנָן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כֻנ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מִדּוֹר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בּוּל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2284625" y="328953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1" name="Google Shape;211;p12"/>
          <p:cNvSpPr txBox="1"/>
          <p:nvPr/>
        </p:nvSpPr>
        <p:spPr>
          <a:xfrm>
            <a:off x="2284625" y="3699956"/>
            <a:ext cx="493776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Шамхазая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Азаэля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Эноша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2" name="Google Shape;212;p12"/>
          <p:cNvSpPr txBox="1"/>
          <p:nvPr/>
        </p:nvSpPr>
        <p:spPr>
          <a:xfrm>
            <a:off x="7772400" y="3711896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b="1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אָחִיה</a:t>
            </a:r>
            <a:r>
              <a:rPr lang="en-US" sz="2100" b="1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חֲזַאי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מַלְאָכִים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אֱנוֹש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3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9" name="Google Shape;219;p13"/>
          <p:cNvSpPr txBox="1"/>
          <p:nvPr/>
        </p:nvSpPr>
        <p:spPr>
          <a:xfrm>
            <a:off x="2286000" y="1057567"/>
            <a:ext cx="4937760" cy="553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огорчен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Шемхазай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Азаэль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вселенной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позаботимся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0" name="Google Shape;220;p13"/>
          <p:cNvSpPr/>
          <p:nvPr/>
        </p:nvSpPr>
        <p:spPr>
          <a:xfrm rot="10800000" flipH="1">
            <a:off x="2284622" y="62672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2286000" y="245237"/>
            <a:ext cx="381137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 txBox="1"/>
          <p:nvPr/>
        </p:nvSpPr>
        <p:spPr>
          <a:xfrm>
            <a:off x="7772400" y="106859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לְאָכִים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מִתְעַצ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מַלְאָכִים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חֲזַאי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רִבּוֹנו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לְפָנֶיך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עוֹלָמְך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מִסְת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לוּי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וְיָדוּע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לִפְנֵי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הֱיִיתֶם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עוֹלָמָם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וְיֵצֶר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שׁוֹלֵט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וֹלֵט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הֱיִיתֶם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23" name="Google Shape;223;p13"/>
          <p:cNvSpPr txBox="1"/>
          <p:nvPr/>
        </p:nvSpPr>
        <p:spPr>
          <a:xfrm>
            <a:off x="2286000" y="672445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Рабати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4"/>
          <p:cNvSpPr txBox="1"/>
          <p:nvPr/>
        </p:nvSpPr>
        <p:spPr>
          <a:xfrm>
            <a:off x="2286000" y="-107574"/>
            <a:ext cx="493776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освящаем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овладело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дочерей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порочными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исполинов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Шемхазая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Хайя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Хайя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1" name="Google Shape;231;p14"/>
          <p:cNvSpPr txBox="1"/>
          <p:nvPr/>
        </p:nvSpPr>
        <p:spPr>
          <a:xfrm>
            <a:off x="7772400" y="-107574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אָמְרו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רְשׁוּת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וְנָדוּר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רִיּוֹת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וְתִרְאֶה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מְקַד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ָ.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רְשׁוּת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יָרְדו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יֵצֶר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יָפוֹת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אַחֲרֵיהֶן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יָכְלו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לִכְב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יִצְרָן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 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עָמְדו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וְהוֹלִידו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צָדוֹק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נוֹלְדו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הָעֲנָקִים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הוֹלְכִים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זְדוֹן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וּבְגָבְהָן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יְדֵיהֶם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וְחָמָס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פִיכוּת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אֱמַר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פִילִים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ֹ'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חֲזַאי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הוֹלִיד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מוֹתָם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וְהוֹלִידו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סִיחוֹן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 txBox="1"/>
          <p:nvPr/>
        </p:nvSpPr>
        <p:spPr>
          <a:xfrm>
            <a:off x="2285029" y="935771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легко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праотца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вражеских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родственником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племянника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9" name="Google Shape;239;p15"/>
          <p:cNvSpPr/>
          <p:nvPr/>
        </p:nvSpPr>
        <p:spPr>
          <a:xfrm rot="10800000" flipH="1">
            <a:off x="2285029" y="37262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2285030" y="4576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 txBox="1"/>
          <p:nvPr/>
        </p:nvSpPr>
        <p:spPr>
          <a:xfrm>
            <a:off x="7772400" y="935771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התיירא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מגבורתו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הגשמית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בגבורה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כבשו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הרוחנית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והיינו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שפעולת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שהציל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מארבעת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אברהם8,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משפחתו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וקרובו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שמחשיבו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פשוטם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הפסוקים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שהגיד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בהגדתו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וישמע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וגו'"8,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שסיכן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42" name="Google Shape;242;p15"/>
          <p:cNvSpPr txBox="1"/>
          <p:nvPr/>
        </p:nvSpPr>
        <p:spPr>
          <a:xfrm>
            <a:off x="2285029" y="56584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Чего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боялся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Моше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 txBox="1"/>
          <p:nvPr/>
        </p:nvSpPr>
        <p:spPr>
          <a:xfrm>
            <a:off x="2248829" y="35009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Страх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остался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скрытым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>
            <a:off x="7772400" y="710914"/>
            <a:ext cx="3886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דיוק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הוספת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נוגעת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חלק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מתשובתו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ולכאורה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עיקרי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שנוגע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היציאה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להילחם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לספר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ולומר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סיחון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להלחם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לנצור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?!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>
            <a:off x="2286000" y="710914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формулировки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кажущееся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чему-то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Формулировка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переживал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затрагивало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судьбу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предупредить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трудностях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утаивать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7"/>
          <p:cNvSpPr txBox="1"/>
          <p:nvPr/>
        </p:nvSpPr>
        <p:spPr>
          <a:xfrm>
            <a:off x="2286000" y="169085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деморализующее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боеготовность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воодушевит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удержать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беспокойство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обескуражить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7772400" y="169066"/>
            <a:ext cx="38862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נשלח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בדיבורו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להחליש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בענייניהם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וליתן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תוקף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המנגד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בשכלו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קדושה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נזהר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לנצור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והלאה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להחליש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נצחונו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ועל-אחת-כמה-וכמה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באמירה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ישפיע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8"/>
          <p:cNvSpPr txBox="1"/>
          <p:nvPr/>
        </p:nvSpPr>
        <p:spPr>
          <a:xfrm>
            <a:off x="2286000" y="-125240"/>
            <a:ext cx="493776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наверняка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беспокойство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обоснованным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совладать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ведь, с другой стороны, он не знал этого наверняка, а только предполагал, что заслуга Авраама может ему помочь. Поэтому он мог сдержать себя (даже несмотря на это сомнение), ведь всё это оставалось лишь в его сердце и мыслях.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беспокойство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ободрял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7" name="Google Shape;267;p18"/>
          <p:cNvSpPr txBox="1"/>
          <p:nvPr/>
        </p:nvSpPr>
        <p:spPr>
          <a:xfrm>
            <a:off x="7772400" y="-143169"/>
            <a:ext cx="38862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הדגשת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הגמרא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להלחם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מקום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בבירור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חשש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תעמוד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זכותו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אברהם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לשלוט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הספק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’.</a:t>
            </a:r>
            <a:r>
              <a:rPr lang="ru-RU" sz="2100" kern="1200" spc="-30" dirty="0">
                <a:solidFill>
                  <a:srgbClr val="231F20"/>
                </a:solidFill>
                <a:cs typeface="Assistant" pitchFamily="2" charset="-79"/>
              </a:rPr>
              <a:t> 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שכן, מצד שני, הרי לא ידע בבירור, ורק חשש שמא תעמוד לו זכותו של אברהם, ולכן היה יכול לשלוט בעצמו (ואף על הספק), שרק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he-IL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'.</a:t>
            </a:r>
          </a:p>
          <a:p>
            <a:pPr marL="12700" marR="5080" lvl="0" algn="just" rtl="1">
              <a:lnSpc>
                <a:spcPct val="122000"/>
              </a:lnSpc>
              <a:buSzPts val="2200"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ש"האדם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לעינים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אמר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'".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9"/>
          <p:cNvSpPr txBox="1"/>
          <p:nvPr/>
        </p:nvSpPr>
        <p:spPr>
          <a:xfrm>
            <a:off x="414931" y="243886"/>
            <a:ext cx="6949695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показывай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страх</a:t>
            </a:r>
            <a:endParaRPr sz="4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5" name="Google Shape;275;p19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76" name="Google Shape;276;p19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9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Балак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1A2A98C7-0908-36A6-7C13-71E9E556A943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2E5C429-B7BA-02EF-D2E3-5B270988C98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5ECB6F5-DE66-3526-9F84-7924E52B4271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4253D9E8-7F4D-5EB7-4EE0-B22A4218EFD8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AD12514-F0F9-5296-71CF-B55B9AA45C6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5EEF75B8-9BFB-FF99-26F1-F8978358D3CB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F7BD3DD8-8273-EE48-6B39-44226C83CF7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56171417-07F9-CC0E-6A32-37A50A6CF916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428FCB0C-10C1-BB85-4124-68FAA39EFD4D}"/>
                </a:ext>
              </a:extLst>
            </p:cNvPr>
            <p:cNvSpPr txBox="1"/>
            <p:nvPr/>
          </p:nvSpPr>
          <p:spPr>
            <a:xfrm>
              <a:off x="10176550" y="6149414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Балак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0"/>
          <p:cNvSpPr txBox="1"/>
          <p:nvPr/>
        </p:nvSpPr>
        <p:spPr>
          <a:xfrm>
            <a:off x="2285029" y="1564508"/>
            <a:ext cx="493776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адресованный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преодолеть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5" name="Google Shape;285;p20"/>
          <p:cNvSpPr/>
          <p:nvPr/>
        </p:nvSpPr>
        <p:spPr>
          <a:xfrm rot="10800000" flipH="1">
            <a:off x="2285029" y="122719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0"/>
          <p:cNvSpPr txBox="1">
            <a:spLocks noGrp="1"/>
          </p:cNvSpPr>
          <p:nvPr>
            <p:ph type="title"/>
          </p:nvPr>
        </p:nvSpPr>
        <p:spPr>
          <a:xfrm>
            <a:off x="2285030" y="90032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0"/>
          <p:cNvSpPr txBox="1"/>
          <p:nvPr/>
        </p:nvSpPr>
        <p:spPr>
          <a:xfrm>
            <a:off x="7772400" y="1528650"/>
            <a:ext cx="3886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בימיו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שישנם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קשיים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ובעצמו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מבין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כיצד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יעמדו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הועידה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ההשגחה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העליונה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ומנהיג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נוצר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השפעה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1"/>
          <p:cNvSpPr txBox="1"/>
          <p:nvPr/>
        </p:nvSpPr>
        <p:spPr>
          <a:xfrm>
            <a:off x="2286000" y="993251"/>
            <a:ext cx="493776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годовщину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празднуем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разгар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кризиса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убийства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планировалась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жестокая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гражданами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СССР.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решимостью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талмудическое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провоцируй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5" name="Google Shape;295;p21"/>
          <p:cNvSpPr txBox="1"/>
          <p:nvPr/>
        </p:nvSpPr>
        <p:spPr>
          <a:xfrm>
            <a:off x="7772400" y="1000017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הנשיא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והגאולה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המאסר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חירום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בגלל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שהרגו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השגריר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הרוסי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בפולין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החליטו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שצריך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להרוג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שנמצאים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במדינתו</a:t>
            </a:r>
            <a:r>
              <a:rPr lang="he-IL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ואף-על-פי-כן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כניסתו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הראשונה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למאסר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החלטה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בהרחבה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לאחרי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מהמאסר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בידעו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להתגרות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ברשע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כשהשעה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משחקת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-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296" name="Google Shape;296;p21"/>
          <p:cNvSpPr txBox="1"/>
          <p:nvPr/>
        </p:nvSpPr>
        <p:spPr>
          <a:xfrm>
            <a:off x="2286000" y="42658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Кто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может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выдвигать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требования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2"/>
          <p:cNvSpPr txBox="1"/>
          <p:nvPr/>
        </p:nvSpPr>
        <p:spPr>
          <a:xfrm>
            <a:off x="2286000" y="892721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любящие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официальные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7772400" y="883389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שהולכים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כלשונו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מחבבי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תורתנו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שומרי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מצוה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ולתורתו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שיהיה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בדיבור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אפילו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הצליחה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והביאה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הארץ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עמנו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הוצרכו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להודות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',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ולשחרר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לנסוע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ולחזור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למקומו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3"/>
          <p:cNvSpPr txBox="1"/>
          <p:nvPr/>
        </p:nvSpPr>
        <p:spPr>
          <a:xfrm>
            <a:off x="2284624" y="933458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коридора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секретарш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анкету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заполнения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коридора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располагались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метров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маленькими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потолочными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лампами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часовых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вооружен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казачьей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висевшей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отполированной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шашкой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ружьем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Google Shape;312;p23"/>
          <p:cNvSpPr/>
          <p:nvPr/>
        </p:nvSpPr>
        <p:spPr>
          <a:xfrm rot="10800000" flipH="1">
            <a:off x="2284624" y="37575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2284636" y="0"/>
            <a:ext cx="369603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7772400" y="926555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וֹמֵר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מוֹלִיכֵנִי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וּמַרְאֶה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אֶצְב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לָלֶכֶת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קָצֵהו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לִרְוָחָה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הַכּוֹתְבוֹת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וְתִת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לָכֶם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לְיוֹן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כְתָב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הָאֲמוּרוֹת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הֲלָזֶה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חֶדֶר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חֲמִש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רָחָב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אַרְב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צְדָדָיו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וְדַלְתוֹתֵיהֶם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סְגוּרוֹת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אַמּוֹת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דּוֹלֵק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קָטָן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אֹרֶך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הַחֶדֶר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עוֹמְדִים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מְזֻי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algn="just" rtl="1">
              <a:lnSpc>
                <a:spcPct val="122000"/>
              </a:lnSpc>
              <a:buSzPts val="2200"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וֹמְרִים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מְזֻי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כִידוֹן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קוֹזָקִי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מֵאֲחוֹרָיו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מָאלִית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חֶרֶב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מְלֻט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וּבְיָדו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מָנִית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קְנֵה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רוֹבֶה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15" name="Google Shape;315;p23"/>
          <p:cNvSpPr txBox="1"/>
          <p:nvPr/>
        </p:nvSpPr>
        <p:spPr>
          <a:xfrm>
            <a:off x="2224050" y="477366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(«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Записки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аресте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1927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Йосефа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Шнеерсон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4"/>
          <p:cNvSpPr txBox="1"/>
          <p:nvPr/>
        </p:nvSpPr>
        <p:spPr>
          <a:xfrm>
            <a:off x="2284560" y="-4"/>
            <a:ext cx="493776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неподвижно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мраморные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статуи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блуждающих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устрашающее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зрелище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нормального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ужасом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коридора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закончится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длинную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скамью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отдохнуть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Настоящий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3" name="Google Shape;323;p24"/>
          <p:cNvSpPr txBox="1"/>
          <p:nvPr/>
        </p:nvSpPr>
        <p:spPr>
          <a:xfrm>
            <a:off x="7772400" y="1805"/>
            <a:ext cx="3886200" cy="6264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וְעוֹמֵד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פְסִיל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אֶבֶן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יָזוּז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קוֹמו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עֵינָיו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צוֹפוֹת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צְדָדָיו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רְאֶה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הַנּוֹרָא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הַמּוּזָר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הֲלָזֶה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הֶכְרֵח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אָדָם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הָאָיֹם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וּבַדּוּמִי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הָלַכְת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קְצֵה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וּבְמוֹחִי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מִתְעוֹרֶרֶת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אֵלָה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וּלְאֵיזֶה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צֹרֶך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הִנְנִי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לַעֲשׂוֹת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יִהְיֶה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אַחֲרִית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endParaRPr lang="he-IL"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מֵרָחוֹק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צְעָדִים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רָאִיתִי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סַפְסָל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אָרֹך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הָלַכְת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סַפְסָל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לָנוּח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מְעַט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לְהִתְבּוֹנֵן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הַהוֹוֶה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וּלְהָכִין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לְהִתְנַהֵג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חֲדַר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תוּחָה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לְרוּחָה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אָסִיר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5"/>
          <p:cNvSpPr txBox="1"/>
          <p:nvPr/>
        </p:nvSpPr>
        <p:spPr>
          <a:xfrm>
            <a:off x="2286000" y="543381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 разум озарился как вспышкой молнии: «Довольно этих мыслей! А как же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Кто все это устроил? В конце концов, все исходит от Него».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 продумал свои общие ответы и пришел к решению оставаться смелым и сильным, без страха, говорить ясно и не принимать во внимание происходящее вокруг… Это твердое и безусловное решение подняло мой дух и укрепило мое чувство собственного достоинства. Когда восходящее солнце осветило белую стену передо мной, я чувствовал себя так, будто сижу в саду или совершаю дневную прогулку.</a:t>
            </a:r>
          </a:p>
        </p:txBody>
      </p:sp>
      <p:sp>
        <p:nvSpPr>
          <p:cNvPr id="331" name="Google Shape;331;p25"/>
          <p:cNvSpPr txBox="1"/>
          <p:nvPr/>
        </p:nvSpPr>
        <p:spPr>
          <a:xfrm>
            <a:off x="7772400" y="489594"/>
            <a:ext cx="3886200" cy="6264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הַרְהֵר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הִבְרִיק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מוֹחִי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וּכְאוֹר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זָרַח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רַעְיוֹנִי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וְהָאֱלֹקִים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?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הֲלֹא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מֵאֵת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הָאֱלֹקִים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!...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סִד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בְרֵי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מַעֲנֶה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לָלִיִים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וּבָאתִי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הַחְלָטָה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לִהְיוֹת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וְתַק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לְדַב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ָּׂ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לְהִתְחַש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בִיבָה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יְסוֹבְבוּנִי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הַחְלָטָתִי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קִיפָה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ֻּ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חְלֶטֶת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נָתְנָה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הַגְב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וְהֶרְג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יִחוּס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עַצְמִי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וּבָה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יָש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בְת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מְטַי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לְרוּח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הַיּוֹם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אוֹר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זְרִיחַת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מֶש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הֵאִירָה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ֹּ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בָן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לְמוּלִי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...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6"/>
          <p:cNvSpPr txBox="1"/>
          <p:nvPr/>
        </p:nvSpPr>
        <p:spPr>
          <a:xfrm>
            <a:off x="2286000" y="488229"/>
            <a:ext cx="493776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праотцев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столпами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9" name="Google Shape;339;p26"/>
          <p:cNvSpPr txBox="1"/>
          <p:nvPr/>
        </p:nvSpPr>
        <p:spPr>
          <a:xfrm>
            <a:off x="7772400" y="470300"/>
            <a:ext cx="3886200" cy="8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הִיא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הָאֱמוּנָה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נִימִית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הָאֱמוּנָה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ירֻש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לְכָל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מֵאֲבוֹתֵינו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אֲבוֹת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עוֹלָם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וּמָה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כּוֹחו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חוֹן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מוּר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הֵם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יְסוֹדֵי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קָדְש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יְסוֹדֵי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הָרְגִילִים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אִיש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יִש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רָאֵל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7"/>
          <p:cNvSpPr txBox="1"/>
          <p:nvPr/>
        </p:nvSpPr>
        <p:spPr>
          <a:xfrm>
            <a:off x="2286000" y="1550080"/>
            <a:ext cx="493776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 идея многократно упоминалась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 нас лежит миссия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сделать этот мир лучше, красивее, более утонченным и святым, чем он был до сих пор. Начиная работать над конкретной задачей, не следует позволять себе думать, что цель не увенчается успехом, не дай Б-г, и определенно не следует позволить таким мыслям влиять на то, как мы ее выполняем.</a:t>
            </a:r>
          </a:p>
        </p:txBody>
      </p:sp>
      <p:sp>
        <p:nvSpPr>
          <p:cNvPr id="347" name="Google Shape;347;p27"/>
          <p:cNvSpPr/>
          <p:nvPr/>
        </p:nvSpPr>
        <p:spPr>
          <a:xfrm rot="10800000" flipH="1">
            <a:off x="2286000" y="95532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7"/>
          <p:cNvSpPr txBox="1">
            <a:spLocks noGrp="1"/>
          </p:cNvSpPr>
          <p:nvPr>
            <p:ph type="title"/>
          </p:nvPr>
        </p:nvSpPr>
        <p:spPr>
          <a:xfrm>
            <a:off x="2286000" y="62845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7"/>
          <p:cNvSpPr txBox="1"/>
          <p:nvPr/>
        </p:nvSpPr>
        <p:spPr>
          <a:xfrm>
            <a:off x="7772400" y="1494545"/>
            <a:ext cx="3886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הנקודה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שאודותה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דיבר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השמחה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פעמים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שליחותו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תורה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ומצוות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שזהו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חיי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ימי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שלוחי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דרחמנא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ויפה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ומזוכך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ומקודש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ברגע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שלפני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להעלות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המחשבה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יצליחו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חס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ושלום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ועל-אחת-כמה-וכמה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שאסור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להניח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שמחשבה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תפעל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ההליכה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למילוי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השליחות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50" name="Google Shape;350;p27"/>
          <p:cNvSpPr txBox="1"/>
          <p:nvPr/>
        </p:nvSpPr>
        <p:spPr>
          <a:xfrm>
            <a:off x="2286000" y="119593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Слабость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позволительна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8"/>
          <p:cNvSpPr txBox="1"/>
          <p:nvPr/>
        </p:nvSpPr>
        <p:spPr>
          <a:xfrm>
            <a:off x="2285029" y="745952"/>
            <a:ext cx="493776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армию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отправляясь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неотъемлемая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стратегии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винтовку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пушку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вооружиться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убеждением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настроем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легче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быстрее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" name="Google Shape;358;p28"/>
          <p:cNvSpPr txBox="1"/>
          <p:nvPr/>
        </p:nvSpPr>
        <p:spPr>
          <a:xfrm>
            <a:off x="7772400" y="745952"/>
            <a:ext cx="3886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וכידוע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הדוגמא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שהביא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לענין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שרואים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העולם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אנשי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צבא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יוצאים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לחזית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בעת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הליכתם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החזית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התחלת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הקרב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קודם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שהתחילה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מנגנים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מאַרש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)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נצחון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וטעם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הדבר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לפי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שהנהגה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נכללת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בתכסיסי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שבשביל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הניצחון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זיין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רובה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תותח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וכיוצא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צורך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בהחלטה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ומצב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ניצחון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ודאי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ספק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נעשה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הניצחון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במהירות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ובקלות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יותר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9"/>
          <p:cNvSpPr txBox="1"/>
          <p:nvPr/>
        </p:nvSpPr>
        <p:spPr>
          <a:xfrm>
            <a:off x="2284624" y="1111356"/>
            <a:ext cx="493776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прапрадед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Цедек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Кронштадте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городе-порте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недалеко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Петербурга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выигрывается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Цедек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подчиняться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генералу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навстречу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походный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6" name="Google Shape;366;p29"/>
          <p:cNvSpPr/>
          <p:nvPr/>
        </p:nvSpPr>
        <p:spPr>
          <a:xfrm rot="10800000" flipH="1">
            <a:off x="2284624" y="60072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9"/>
          <p:cNvSpPr txBox="1"/>
          <p:nvPr/>
        </p:nvSpPr>
        <p:spPr>
          <a:xfrm>
            <a:off x="2284624" y="173519"/>
            <a:ext cx="346126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9"/>
          <p:cNvSpPr txBox="1"/>
          <p:nvPr/>
        </p:nvSpPr>
        <p:spPr>
          <a:xfrm>
            <a:off x="7772400" y="1111356"/>
            <a:ext cx="38862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no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בוֹד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קְדֻש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ַּׁ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אַדְמו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הָרַב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דוֹש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צֶדֶק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הוּדִי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קָרַנְש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ְּׁ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טָט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נְמַל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טֶרְבּוּרְג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רוּסְיָה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ֹ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אֶחָד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לְחָמָה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מְנַצ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חִים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דְמָעוֹת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אֶל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ְּ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ִׁ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לֶכֶת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מַארְש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ׂ). 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אָמַר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עַל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הַצ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צֶדֶק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זֶהו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!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יוֹדֵע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רַק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זֹאת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וְיוֹתֵר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אֵין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יוֹדֵע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ַ.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עָלָיו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לְצַי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ֵּ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נֶרָל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הַג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נֶרָל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מְצַו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ֶּ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לָלֶכֶת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וְהַחַי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אֲפִלּו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מְקוֹם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סַכ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ָּ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נָה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וְהוּא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הוֹלֵך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ְ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עִם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מַארְש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ׂ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וְלֹא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ִּ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דְמָעוֹת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69" name="Google Shape;369;p29"/>
          <p:cNvSpPr txBox="1"/>
          <p:nvPr/>
        </p:nvSpPr>
        <p:spPr>
          <a:xfrm>
            <a:off x="2224050" y="722570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Сефер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Асихот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5705 (1945),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57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0"/>
          <p:cNvSpPr txBox="1"/>
          <p:nvPr/>
        </p:nvSpPr>
        <p:spPr>
          <a:xfrm>
            <a:off x="2285029" y="1122323"/>
            <a:ext cx="493776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действуем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чувствуя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преуспеем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убежденностью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триумф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гарантировано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исчезнет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справедливость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7" name="Google Shape;377;p30"/>
          <p:cNvSpPr/>
          <p:nvPr/>
        </p:nvSpPr>
        <p:spPr>
          <a:xfrm rot="10800000" flipH="1">
            <a:off x="2285029" y="45584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0"/>
          <p:cNvSpPr txBox="1">
            <a:spLocks noGrp="1"/>
          </p:cNvSpPr>
          <p:nvPr>
            <p:ph type="title"/>
          </p:nvPr>
        </p:nvSpPr>
        <p:spPr>
          <a:xfrm>
            <a:off x="2285030" y="12898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0"/>
          <p:cNvSpPr txBox="1"/>
          <p:nvPr/>
        </p:nvSpPr>
        <p:spPr>
          <a:xfrm>
            <a:off x="7772400" y="1084717"/>
            <a:ext cx="3886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1">
              <a:lnSpc>
                <a:spcPct val="122000"/>
              </a:lnSpc>
              <a:buSzPts val="2200"/>
              <a:buFont typeface="Arial"/>
              <a:buNone/>
            </a:pP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וזוהי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שלמדים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מסיום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הפרשה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שבאה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לידי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פועל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באופן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הנהגת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רבינו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נשיאנו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בתור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לימוד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ואחד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(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כלשונו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במכתבו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אשר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ישראל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יכונה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") –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שאם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רק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מתנהגים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כמו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שיודעים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בוודאות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אחוז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שימלאו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שליחותו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ומדברים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בכל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התוקף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והוודאות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ועד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ניכר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שהולך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כאן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זה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שכבר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ניצח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במלחמה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אזי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ישנה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ברכתו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: "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תירא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",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שגם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מתוך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פנימיות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הלב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תיעלם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היראה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וילך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בשמחה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ובטוב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לבב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למלא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את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שליחותו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של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הקב"ה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לעשות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צדקה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lang="en-US" sz="2100" kern="1200" spc="-30" dirty="0" err="1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וחסד</a:t>
            </a:r>
            <a:r>
              <a:rPr lang="en-US" sz="2100" kern="1200" spc="-30" dirty="0">
                <a:solidFill>
                  <a:srgbClr val="231F20"/>
                </a:solidFill>
                <a:latin typeface="Assistant" pitchFamily="2" charset="-79"/>
                <a:cs typeface="Assistant" pitchFamily="2" charset="-79"/>
              </a:rPr>
              <a:t>.</a:t>
            </a:r>
            <a:endParaRPr sz="2100" kern="1200" spc="-30" dirty="0">
              <a:solidFill>
                <a:srgbClr val="231F20"/>
              </a:solidFill>
              <a:latin typeface="Assistant" pitchFamily="2" charset="-79"/>
              <a:cs typeface="Assistant" pitchFamily="2" charset="-79"/>
            </a:endParaRPr>
          </a:p>
        </p:txBody>
      </p:sp>
      <p:sp>
        <p:nvSpPr>
          <p:cNvPr id="380" name="Google Shape;380;p30"/>
          <p:cNvSpPr txBox="1"/>
          <p:nvPr/>
        </p:nvSpPr>
        <p:spPr>
          <a:xfrm>
            <a:off x="2285029" y="768174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Слабость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позволительна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1"/>
          <p:cNvSpPr txBox="1"/>
          <p:nvPr/>
        </p:nvSpPr>
        <p:spPr>
          <a:xfrm>
            <a:off x="2285028" y="1240478"/>
            <a:ext cx="9322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посвящен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конфиденциальную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охрану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уязвима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запаниковали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убоявшись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необычайный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племянника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расценивалось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демонстрация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деморализует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8" name="Google Shape;388;p31"/>
          <p:cNvSpPr/>
          <p:nvPr/>
        </p:nvSpPr>
        <p:spPr>
          <a:xfrm rot="10800000" flipH="1">
            <a:off x="2285029" y="102192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1"/>
          <p:cNvSpPr txBox="1">
            <a:spLocks noGrp="1"/>
          </p:cNvSpPr>
          <p:nvPr>
            <p:ph type="title"/>
          </p:nvPr>
        </p:nvSpPr>
        <p:spPr>
          <a:xfrm>
            <a:off x="2285030" y="69506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rgbClr val="195E68"/>
                </a:solidFill>
                <a:latin typeface="Arial"/>
                <a:ea typeface="Arial"/>
                <a:cs typeface="Arial"/>
                <a:sym typeface="Arial"/>
              </a:rPr>
              <a:t>КЛЮЧЕВЫЕ МОМЕНТЫ</a:t>
            </a:r>
            <a:endParaRPr sz="2400"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גרפיקה 3" descr="מפתח עם מילוי מלא">
            <a:extLst>
              <a:ext uri="{FF2B5EF4-FFF2-40B4-BE49-F238E27FC236}">
                <a16:creationId xmlns:a16="http://schemas.microsoft.com/office/drawing/2014/main" id="{D486792E-CDA9-2E67-0249-37F1D0038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465" y="69173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2"/>
          <p:cNvSpPr txBox="1"/>
          <p:nvPr/>
        </p:nvSpPr>
        <p:spPr>
          <a:xfrm>
            <a:off x="2285028" y="1669686"/>
            <a:ext cx="9322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транслировать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арестован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ослабит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настроем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выигрывается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גרפיקה 1" descr="מפתח עם מילוי מלא">
            <a:extLst>
              <a:ext uri="{FF2B5EF4-FFF2-40B4-BE49-F238E27FC236}">
                <a16:creationId xmlns:a16="http://schemas.microsoft.com/office/drawing/2014/main" id="{8F9C445C-8507-53CF-F8E1-6C01B5D3D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465" y="69173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3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3"/>
          <p:cNvSpPr txBox="1"/>
          <p:nvPr/>
        </p:nvSpPr>
        <p:spPr>
          <a:xfrm>
            <a:off x="2285029" y="2882662"/>
            <a:ext cx="9322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транслируйте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преодолеть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4" name="Google Shape;404;p33"/>
          <p:cNvSpPr/>
          <p:nvPr/>
        </p:nvSpPr>
        <p:spPr>
          <a:xfrm rot="10800000" flipH="1">
            <a:off x="2285029" y="2598789"/>
            <a:ext cx="1224290" cy="156767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33"/>
          <p:cNvSpPr txBox="1">
            <a:spLocks noGrp="1"/>
          </p:cNvSpPr>
          <p:nvPr>
            <p:ph type="title"/>
          </p:nvPr>
        </p:nvSpPr>
        <p:spPr>
          <a:xfrm>
            <a:off x="2285030" y="227192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rgbClr val="195E68"/>
                </a:solidFill>
                <a:latin typeface="Arial"/>
                <a:ea typeface="Arial"/>
                <a:cs typeface="Arial"/>
                <a:sym typeface="Arial"/>
              </a:rPr>
              <a:t>ВЫВОД</a:t>
            </a:r>
            <a:endParaRPr sz="2400"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גרפיקה 1" descr="מפתח עם מילוי מלא">
            <a:extLst>
              <a:ext uri="{FF2B5EF4-FFF2-40B4-BE49-F238E27FC236}">
                <a16:creationId xmlns:a16="http://schemas.microsoft.com/office/drawing/2014/main" id="{A30FFC5E-BEC3-057A-C74C-A1498137C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465" y="69173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</a:rPr>
              <a:t>Пинхас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4945</Words>
  <Application>Microsoft Macintosh PowerPoint</Application>
  <PresentationFormat>מסך רחב</PresentationFormat>
  <Paragraphs>226</Paragraphs>
  <Slides>34</Slides>
  <Notes>33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44" baseType="lpstr">
      <vt:lpstr>Arial Black</vt:lpstr>
      <vt:lpstr>Lora Bold Italic</vt:lpstr>
      <vt:lpstr>Assistant</vt:lpstr>
      <vt:lpstr>Lora</vt:lpstr>
      <vt:lpstr>Arial</vt:lpstr>
      <vt:lpstr>Josefin Sans</vt:lpstr>
      <vt:lpstr>CeraGR-Medium</vt:lpstr>
      <vt:lpstr>Calibri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КЛЮЧЕВЫЕ МОМЕНТЫ</vt:lpstr>
      <vt:lpstr>מצגת של PowerPoint‏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2</cp:revision>
  <dcterms:created xsi:type="dcterms:W3CDTF">2021-05-12T22:42:43Z</dcterms:created>
  <dcterms:modified xsi:type="dcterms:W3CDTF">2025-07-04T15:11:25Z</dcterms:modified>
</cp:coreProperties>
</file>