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80" r:id="rId6"/>
    <p:sldId id="262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445" r:id="rId21"/>
  </p:sldIdLst>
  <p:sldSz cx="12192000" cy="6858000"/>
  <p:notesSz cx="6858000" cy="9144000"/>
  <p:embeddedFontLst>
    <p:embeddedFont>
      <p:font typeface="Arial Black" panose="020B0604020202020204" pitchFamily="34" charset="0"/>
      <p:bold r:id="rId23"/>
    </p:embeddedFont>
    <p:embeddedFont>
      <p:font typeface="CeraGR-Medium" pitchFamily="2" charset="0"/>
      <p:regular r:id="rId24"/>
    </p:embeddedFont>
    <p:embeddedFont>
      <p:font typeface="Josefin Sans" pitchFamily="2" charset="0"/>
      <p:regular r:id="rId25"/>
      <p:bold r:id="rId26"/>
    </p:embeddedFont>
    <p:embeddedFont>
      <p:font typeface="Lora Bold Italic" panose="02000503000000020004" pitchFamily="2" charset="0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is9A5CRdS/+tpNLxJkXEQTX+uj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/>
    <p:restoredTop sz="94694"/>
  </p:normalViewPr>
  <p:slideViewPr>
    <p:cSldViewPr snapToGrid="0">
      <p:cViewPr>
        <p:scale>
          <a:sx n="104" d="100"/>
          <a:sy n="104" d="100"/>
        </p:scale>
        <p:origin x="39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01F0100-ED58-1B88-3A14-4A10CCA93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D57BD7C1-16A1-0821-B0EC-C7E41B88D6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B037946F-D658-A1A3-4432-E1E1A82E4B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7831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E3712F12-0582-0B21-2673-1F64B7048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8C3CF3DB-6141-2507-6D5E-9D0F613EED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F8A520EB-BFD9-B22A-24BD-63D2F951CE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593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A4B41AAB-A68B-BC93-CA97-F19E4D5C5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7CB52A37-DFD9-6464-E5B0-B753A95B4C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F53689EB-AB67-5956-DAF0-E52707612B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3237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7763E28-8118-9767-CDFB-96A3454ED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F0BB065C-3A58-099C-440C-94D8C978DF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37571B12-7210-6B9D-E1BF-08175604F2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0504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51DDF944-3096-3FC9-828B-810421195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>
            <a:extLst>
              <a:ext uri="{FF2B5EF4-FFF2-40B4-BE49-F238E27FC236}">
                <a16:creationId xmlns:a16="http://schemas.microsoft.com/office/drawing/2014/main" id="{A2438740-EE96-081A-BD59-0C9FC71CD5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>
            <a:extLst>
              <a:ext uri="{FF2B5EF4-FFF2-40B4-BE49-F238E27FC236}">
                <a16:creationId xmlns:a16="http://schemas.microsoft.com/office/drawing/2014/main" id="{2ECA00C3-457A-AAC4-70AE-C04CF4283B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5432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0E22750F-C24F-E401-D278-87460FA9C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00967CF9-19EE-D64B-337C-67424C6386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A4EC46F8-5D39-A12A-0BB0-A25821A2E0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3221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B128504F-C996-6CA0-2204-DC869C6A1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>
            <a:extLst>
              <a:ext uri="{FF2B5EF4-FFF2-40B4-BE49-F238E27FC236}">
                <a16:creationId xmlns:a16="http://schemas.microsoft.com/office/drawing/2014/main" id="{B2D96F1E-5CD3-99D2-FAFD-B89580E273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>
            <a:extLst>
              <a:ext uri="{FF2B5EF4-FFF2-40B4-BE49-F238E27FC236}">
                <a16:creationId xmlns:a16="http://schemas.microsoft.com/office/drawing/2014/main" id="{9923FC66-6E48-48B1-4E31-39D7046913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6870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36E993B8-2F04-0C45-3E73-338FEA9AA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>
            <a:extLst>
              <a:ext uri="{FF2B5EF4-FFF2-40B4-BE49-F238E27FC236}">
                <a16:creationId xmlns:a16="http://schemas.microsoft.com/office/drawing/2014/main" id="{C45B9A82-DA92-7257-8515-642C2C9527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>
            <a:extLst>
              <a:ext uri="{FF2B5EF4-FFF2-40B4-BE49-F238E27FC236}">
                <a16:creationId xmlns:a16="http://schemas.microsoft.com/office/drawing/2014/main" id="{EDED6E75-7CB5-4E8F-FBF6-ABD281C37B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91261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FB2CD8D8-4D17-8565-AEA4-1CF1FD820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>
            <a:extLst>
              <a:ext uri="{FF2B5EF4-FFF2-40B4-BE49-F238E27FC236}">
                <a16:creationId xmlns:a16="http://schemas.microsoft.com/office/drawing/2014/main" id="{EC8DE69E-9720-69DA-E39E-28AE93104A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>
            <a:extLst>
              <a:ext uri="{FF2B5EF4-FFF2-40B4-BE49-F238E27FC236}">
                <a16:creationId xmlns:a16="http://schemas.microsoft.com/office/drawing/2014/main" id="{4C151BFF-9FE0-84C1-704B-49388D8D7B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2325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17136F9-E319-56BF-F355-5F8A58ED0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6916F52A-68CA-4694-8A7E-72753351A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B29AF577-EB55-B1D2-3B5F-C889709E59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1510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D445EE70-58CC-2503-E7D4-7F871CE50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>
            <a:extLst>
              <a:ext uri="{FF2B5EF4-FFF2-40B4-BE49-F238E27FC236}">
                <a16:creationId xmlns:a16="http://schemas.microsoft.com/office/drawing/2014/main" id="{7844339E-E60D-1490-36A0-E82361CA5F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>
            <a:extLst>
              <a:ext uri="{FF2B5EF4-FFF2-40B4-BE49-F238E27FC236}">
                <a16:creationId xmlns:a16="http://schemas.microsoft.com/office/drawing/2014/main" id="{422B5E30-752D-AFF4-5AFB-17C4FADB63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94747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C7E28862-3076-7CA5-149C-18FC67456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>
            <a:extLst>
              <a:ext uri="{FF2B5EF4-FFF2-40B4-BE49-F238E27FC236}">
                <a16:creationId xmlns:a16="http://schemas.microsoft.com/office/drawing/2014/main" id="{9C9FA681-B8F6-D1E9-29BC-B1331F9F49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>
            <a:extLst>
              <a:ext uri="{FF2B5EF4-FFF2-40B4-BE49-F238E27FC236}">
                <a16:creationId xmlns:a16="http://schemas.microsoft.com/office/drawing/2014/main" id="{4EF7604C-6DB8-AF51-9B34-44301D9FEC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6135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3C75AA12-9345-302C-DF7A-EFE076274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>
            <a:extLst>
              <a:ext uri="{FF2B5EF4-FFF2-40B4-BE49-F238E27FC236}">
                <a16:creationId xmlns:a16="http://schemas.microsoft.com/office/drawing/2014/main" id="{7C89D8E4-ED4C-C8D1-2277-AB4A4470E3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>
            <a:extLst>
              <a:ext uri="{FF2B5EF4-FFF2-40B4-BE49-F238E27FC236}">
                <a16:creationId xmlns:a16="http://schemas.microsoft.com/office/drawing/2014/main" id="{285957BF-4F82-D64D-7E6E-D69C0259F3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1867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9E359B93-F5CD-5EF3-A03F-DB60C06B7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>
            <a:extLst>
              <a:ext uri="{FF2B5EF4-FFF2-40B4-BE49-F238E27FC236}">
                <a16:creationId xmlns:a16="http://schemas.microsoft.com/office/drawing/2014/main" id="{3B084E64-5D08-CB8F-9E58-CD7CD808E5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>
            <a:extLst>
              <a:ext uri="{FF2B5EF4-FFF2-40B4-BE49-F238E27FC236}">
                <a16:creationId xmlns:a16="http://schemas.microsoft.com/office/drawing/2014/main" id="{7D372BFF-544C-3630-3D14-8737F70CFA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6900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89;p1">
            <a:extLst>
              <a:ext uri="{FF2B5EF4-FFF2-40B4-BE49-F238E27FC236}">
                <a16:creationId xmlns:a16="http://schemas.microsoft.com/office/drawing/2014/main" id="{C4686850-10ED-158D-0311-7203B615F68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BE4A203F-A27C-7E35-E1E7-16FCE110D9A1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A5621E8B-724A-92FF-73EC-9A20F95B9E78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17" name="מלבן 16">
                <a:extLst>
                  <a:ext uri="{FF2B5EF4-FFF2-40B4-BE49-F238E27FC236}">
                    <a16:creationId xmlns:a16="http://schemas.microsoft.com/office/drawing/2014/main" id="{B95D6F9C-5F43-4C0B-998D-E46D4E0D8A5A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8" name="קבוצה 17">
                <a:extLst>
                  <a:ext uri="{FF2B5EF4-FFF2-40B4-BE49-F238E27FC236}">
                    <a16:creationId xmlns:a16="http://schemas.microsoft.com/office/drawing/2014/main" id="{02CC76D7-46A1-A75E-80CB-C3A12ECDEFF3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9" name="מלבן 18">
                  <a:extLst>
                    <a:ext uri="{FF2B5EF4-FFF2-40B4-BE49-F238E27FC236}">
                      <a16:creationId xmlns:a16="http://schemas.microsoft.com/office/drawing/2014/main" id="{126087DE-F718-7353-EDF6-3CBDAA1D17E5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20" name="תמונה 1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02A02AE-5808-649B-D061-0A666BEEE7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4" name="Google Shape;90;p1">
              <a:extLst>
                <a:ext uri="{FF2B5EF4-FFF2-40B4-BE49-F238E27FC236}">
                  <a16:creationId xmlns:a16="http://schemas.microsoft.com/office/drawing/2014/main" id="{BDFB6EB6-6834-66CE-0B1A-6ED58AB9FFF8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15" name="Google Shape;91;p1">
                <a:extLst>
                  <a:ext uri="{FF2B5EF4-FFF2-40B4-BE49-F238E27FC236}">
                    <a16:creationId xmlns:a16="http://schemas.microsoft.com/office/drawing/2014/main" id="{38F307E8-91D7-A83C-35CE-2754DEB2B7DD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92;p1">
                <a:extLst>
                  <a:ext uri="{FF2B5EF4-FFF2-40B4-BE49-F238E27FC236}">
                    <a16:creationId xmlns:a16="http://schemas.microsoft.com/office/drawing/2014/main" id="{EB2F94B0-F050-2D60-C79D-8773E45BA739}"/>
                  </a:ext>
                </a:extLst>
              </p:cNvPr>
              <p:cNvSpPr txBox="1"/>
              <p:nvPr/>
            </p:nvSpPr>
            <p:spPr>
              <a:xfrm>
                <a:off x="9646231" y="5678925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400" strike="noStrike" dirty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3 </a:t>
                </a:r>
                <a:r>
                  <a:rPr lang="ru-RU" sz="1400" strike="noStrike" dirty="0" err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Тамуза</a:t>
                </a:r>
                <a:endParaRPr lang="ru-RU" sz="1400" strike="noStrik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5" name="Google Shape;85;p1"/>
          <p:cNvSpPr txBox="1"/>
          <p:nvPr/>
        </p:nvSpPr>
        <p:spPr>
          <a:xfrm>
            <a:off x="565605" y="4482927"/>
            <a:ext cx="6285000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Секрет</a:t>
            </a:r>
            <a:r>
              <a:rPr lang="iw-IL" sz="2800" kern="1200" dirty="0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 </a:t>
            </a: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еврейского</a:t>
            </a:r>
            <a:r>
              <a:rPr lang="iw-IL" sz="2800" kern="1200" dirty="0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 </a:t>
            </a: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народа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65602" y="4990824"/>
            <a:ext cx="5304291" cy="87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lvl="0" indent="0" algn="just">
              <a:buSzPts val="1400"/>
              <a:buFont typeface="Arial"/>
              <a:buNone/>
            </a:pP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На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протяжении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тысячелетий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еврейский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народ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знавал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испытания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веры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,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преследования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,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а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также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периоды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относительного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благополучия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и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процветания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.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Как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он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смог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пережить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все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это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и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остаться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верным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своим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  <a:sym typeface="Assistant Light"/>
              </a:rPr>
              <a:t>традициям</a:t>
            </a:r>
            <a:r>
              <a:rPr lang="iw-IL" dirty="0">
                <a:solidFill>
                  <a:schemeClr val="dk1"/>
                </a:solidFill>
                <a:latin typeface="Josefin Sans"/>
                <a:sym typeface="Assistant Light"/>
              </a:rPr>
              <a:t>? </a:t>
            </a:r>
            <a:endParaRPr dirty="0">
              <a:solidFill>
                <a:schemeClr val="dk1"/>
              </a:solidFill>
              <a:latin typeface="Josefin Sans"/>
            </a:endParaRPr>
          </a:p>
        </p:txBody>
      </p:sp>
      <p:pic>
        <p:nvPicPr>
          <p:cNvPr id="89" name="Google Shape;89;p1" descr="A close-up of a book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 t="28890" b="29355"/>
          <a:stretch/>
        </p:blipFill>
        <p:spPr>
          <a:xfrm>
            <a:off x="362424" y="985221"/>
            <a:ext cx="4343400" cy="2863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2;p2">
            <a:extLst>
              <a:ext uri="{FF2B5EF4-FFF2-40B4-BE49-F238E27FC236}">
                <a16:creationId xmlns:a16="http://schemas.microsoft.com/office/drawing/2014/main" id="{2C52A463-E27C-5145-1560-0D5EE72E52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D71A1D70-C1F6-009A-3221-21C8E076295D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6723019" y="2352675"/>
            <a:chExt cx="5999696" cy="4913200"/>
          </a:xfrm>
        </p:grpSpPr>
        <p:grpSp>
          <p:nvGrpSpPr>
            <p:cNvPr id="4" name="קבוצה 3">
              <a:extLst>
                <a:ext uri="{FF2B5EF4-FFF2-40B4-BE49-F238E27FC236}">
                  <a16:creationId xmlns:a16="http://schemas.microsoft.com/office/drawing/2014/main" id="{1886038E-72D4-6D38-5880-5C8A1848B8C4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6" name="מלבן 5">
                <a:extLst>
                  <a:ext uri="{FF2B5EF4-FFF2-40B4-BE49-F238E27FC236}">
                    <a16:creationId xmlns:a16="http://schemas.microsoft.com/office/drawing/2014/main" id="{037C07AF-A32B-D979-17D6-DF73343EC329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7" name="קבוצה 6">
                <a:extLst>
                  <a:ext uri="{FF2B5EF4-FFF2-40B4-BE49-F238E27FC236}">
                    <a16:creationId xmlns:a16="http://schemas.microsoft.com/office/drawing/2014/main" id="{CC983E62-098A-7AD0-6469-55F49A25BDD5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8" name="מלבן 7">
                  <a:extLst>
                    <a:ext uri="{FF2B5EF4-FFF2-40B4-BE49-F238E27FC236}">
                      <a16:creationId xmlns:a16="http://schemas.microsoft.com/office/drawing/2014/main" id="{576F2912-D56F-ED1E-2EE3-41CDEE008EE5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9" name="תמונה 8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3BF8E465-23D2-013A-AF9C-F522AACF76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sp>
          <p:nvSpPr>
            <p:cNvPr id="5" name="Google Shape;91;p1">
              <a:extLst>
                <a:ext uri="{FF2B5EF4-FFF2-40B4-BE49-F238E27FC236}">
                  <a16:creationId xmlns:a16="http://schemas.microsoft.com/office/drawing/2014/main" id="{16B55C9B-0C36-4895-5F4E-857DB5D6257E}"/>
                </a:ext>
              </a:extLst>
            </p:cNvPr>
            <p:cNvSpPr/>
            <p:nvPr/>
          </p:nvSpPr>
          <p:spPr>
            <a:xfrm>
              <a:off x="9703517" y="5794659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3 </a:t>
              </a:r>
              <a:r>
                <a:rPr lang="ru-RU" dirty="0" err="1">
                  <a:solidFill>
                    <a:schemeClr val="lt1"/>
                  </a:solidFill>
                </a:rPr>
                <a:t>Тамуза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  <p:sp>
        <p:nvSpPr>
          <p:cNvPr id="95" name="Google Shape;95;p2"/>
          <p:cNvSpPr txBox="1"/>
          <p:nvPr/>
        </p:nvSpPr>
        <p:spPr>
          <a:xfrm>
            <a:off x="428400" y="322906"/>
            <a:ext cx="5667600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А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.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Роль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лидера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поколения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  <a:sym typeface="Assistant Extra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2;p3">
            <a:extLst>
              <a:ext uri="{FF2B5EF4-FFF2-40B4-BE49-F238E27FC236}">
                <a16:creationId xmlns:a16="http://schemas.microsoft.com/office/drawing/2014/main" id="{76DEA9F1-89FE-81C7-6390-ED8DAA41D7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/>
          <p:cNvSpPr txBox="1"/>
          <p:nvPr/>
        </p:nvSpPr>
        <p:spPr>
          <a:xfrm>
            <a:off x="2235658" y="1977001"/>
            <a:ext cx="93408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возьмут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масло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оливковое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битое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освещения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зажигать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светильник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постоянно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шатре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завесы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свидетельством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устанавливает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сыновья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вечера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утра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вечный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14;p3">
            <a:extLst>
              <a:ext uri="{FF2B5EF4-FFF2-40B4-BE49-F238E27FC236}">
                <a16:creationId xmlns:a16="http://schemas.microsoft.com/office/drawing/2014/main" id="{E494C3DD-6150-7B86-1324-E3207013502C}"/>
              </a:ext>
            </a:extLst>
          </p:cNvPr>
          <p:cNvSpPr/>
          <p:nvPr/>
        </p:nvSpPr>
        <p:spPr>
          <a:xfrm rot="10800000" flipH="1">
            <a:off x="2284625" y="131634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5;p3">
            <a:extLst>
              <a:ext uri="{FF2B5EF4-FFF2-40B4-BE49-F238E27FC236}">
                <a16:creationId xmlns:a16="http://schemas.microsoft.com/office/drawing/2014/main" id="{C81B99FD-2434-79B2-9B32-1F3AA5FF7A14}"/>
              </a:ext>
            </a:extLst>
          </p:cNvPr>
          <p:cNvSpPr txBox="1"/>
          <p:nvPr/>
        </p:nvSpPr>
        <p:spPr>
          <a:xfrm>
            <a:off x="2235658" y="917782"/>
            <a:ext cx="386034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5" name="Google Shape;117;p3">
            <a:extLst>
              <a:ext uri="{FF2B5EF4-FFF2-40B4-BE49-F238E27FC236}">
                <a16:creationId xmlns:a16="http://schemas.microsoft.com/office/drawing/2014/main" id="{44818EA3-37AA-4D3B-6EB8-9B38E2749F01}"/>
              </a:ext>
            </a:extLst>
          </p:cNvPr>
          <p:cNvSpPr txBox="1"/>
          <p:nvPr/>
        </p:nvSpPr>
        <p:spPr>
          <a:xfrm>
            <a:off x="2285029" y="1529329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Шмот</a:t>
            </a: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глава 27:20-21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1;p5">
            <a:extLst>
              <a:ext uri="{FF2B5EF4-FFF2-40B4-BE49-F238E27FC236}">
                <a16:creationId xmlns:a16="http://schemas.microsoft.com/office/drawing/2014/main" id="{941E4D19-4843-E213-A35D-215394EEA1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3;p5">
            <a:extLst>
              <a:ext uri="{FF2B5EF4-FFF2-40B4-BE49-F238E27FC236}">
                <a16:creationId xmlns:a16="http://schemas.microsoft.com/office/drawing/2014/main" id="{BD5D76E7-7B0F-3511-C960-9166719872DF}"/>
              </a:ext>
            </a:extLst>
          </p:cNvPr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34;p5">
            <a:extLst>
              <a:ext uri="{FF2B5EF4-FFF2-40B4-BE49-F238E27FC236}">
                <a16:creationId xmlns:a16="http://schemas.microsoft.com/office/drawing/2014/main" id="{9D8A46FA-FEEA-4DE6-1E20-AA5AB964F6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36;p5">
            <a:extLst>
              <a:ext uri="{FF2B5EF4-FFF2-40B4-BE49-F238E27FC236}">
                <a16:creationId xmlns:a16="http://schemas.microsoft.com/office/drawing/2014/main" id="{999618E3-12F4-FAF2-DFD7-003873F46DD3}"/>
              </a:ext>
            </a:extLst>
          </p:cNvPr>
          <p:cNvSpPr txBox="1"/>
          <p:nvPr/>
        </p:nvSpPr>
        <p:spPr>
          <a:xfrm>
            <a:off x="2285029" y="500593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Вопросы и уточнения</a:t>
            </a:r>
          </a:p>
        </p:txBody>
      </p:sp>
      <p:sp>
        <p:nvSpPr>
          <p:cNvPr id="113" name="Google Shape;113;p4"/>
          <p:cNvSpPr txBox="1"/>
          <p:nvPr/>
        </p:nvSpPr>
        <p:spPr>
          <a:xfrm>
            <a:off x="2285029" y="908853"/>
            <a:ext cx="89523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повелениях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“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формулировке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содержании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подразумевает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повелевающим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передающий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Масло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освещения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казалось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следовало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Масло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освещать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36;p5">
            <a:extLst>
              <a:ext uri="{FF2B5EF4-FFF2-40B4-BE49-F238E27FC236}">
                <a16:creationId xmlns:a16="http://schemas.microsoft.com/office/drawing/2014/main" id="{3E441876-7ECC-235F-7024-8FE2DFF9A7D7}"/>
              </a:ext>
            </a:extLst>
          </p:cNvPr>
          <p:cNvSpPr txBox="1"/>
          <p:nvPr/>
        </p:nvSpPr>
        <p:spPr>
          <a:xfrm>
            <a:off x="2285029" y="4041409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Роль Моше</a:t>
            </a:r>
          </a:p>
        </p:txBody>
      </p:sp>
      <p:sp>
        <p:nvSpPr>
          <p:cNvPr id="7" name="Google Shape;113;p4">
            <a:extLst>
              <a:ext uri="{FF2B5EF4-FFF2-40B4-BE49-F238E27FC236}">
                <a16:creationId xmlns:a16="http://schemas.microsoft.com/office/drawing/2014/main" id="{71BF5D1C-38B1-BD4A-573E-A98C46807A06}"/>
              </a:ext>
            </a:extLst>
          </p:cNvPr>
          <p:cNvSpPr txBox="1"/>
          <p:nvPr/>
        </p:nvSpPr>
        <p:spPr>
          <a:xfrm>
            <a:off x="2285029" y="4449669"/>
            <a:ext cx="89523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объясняет мой тесть и учитель, Ребе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в своем известном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маамаре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начинающемся словами “И принял на себя еврейский народ”, произнесенном в Пурим-катан 5687 (1927) г., что повеление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тецаве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— это соединение и связь. И в этом смысл стиха “А ты вели сынам Израиля”: Моше связывает и соединяет сынов Израиля с бесконечным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жественным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светом.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23B83860-1151-AA53-608D-4BBCDEEAC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2;p2">
            <a:extLst>
              <a:ext uri="{FF2B5EF4-FFF2-40B4-BE49-F238E27FC236}">
                <a16:creationId xmlns:a16="http://schemas.microsoft.com/office/drawing/2014/main" id="{FA05C910-52CA-D0C6-308B-EF499AE22B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7B77D691-27D0-041D-3852-275561482A2C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6723019" y="2352675"/>
            <a:chExt cx="5999696" cy="4913200"/>
          </a:xfrm>
        </p:grpSpPr>
        <p:grpSp>
          <p:nvGrpSpPr>
            <p:cNvPr id="4" name="קבוצה 3">
              <a:extLst>
                <a:ext uri="{FF2B5EF4-FFF2-40B4-BE49-F238E27FC236}">
                  <a16:creationId xmlns:a16="http://schemas.microsoft.com/office/drawing/2014/main" id="{0591F5F9-AC1D-E536-FACB-7DED5278522A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6" name="מלבן 5">
                <a:extLst>
                  <a:ext uri="{FF2B5EF4-FFF2-40B4-BE49-F238E27FC236}">
                    <a16:creationId xmlns:a16="http://schemas.microsoft.com/office/drawing/2014/main" id="{48226699-BDF1-B77F-374C-5EA70619603A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7" name="קבוצה 6">
                <a:extLst>
                  <a:ext uri="{FF2B5EF4-FFF2-40B4-BE49-F238E27FC236}">
                    <a16:creationId xmlns:a16="http://schemas.microsoft.com/office/drawing/2014/main" id="{D5B2F842-72AE-FBC0-E502-47DE2785E3C3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8" name="מלבן 7">
                  <a:extLst>
                    <a:ext uri="{FF2B5EF4-FFF2-40B4-BE49-F238E27FC236}">
                      <a16:creationId xmlns:a16="http://schemas.microsoft.com/office/drawing/2014/main" id="{E2585431-4A3C-0041-7E20-080B48149ED4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9" name="תמונה 8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F0091539-7156-EA04-5C08-8D1E087D1A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sp>
          <p:nvSpPr>
            <p:cNvPr id="5" name="Google Shape;91;p1">
              <a:extLst>
                <a:ext uri="{FF2B5EF4-FFF2-40B4-BE49-F238E27FC236}">
                  <a16:creationId xmlns:a16="http://schemas.microsoft.com/office/drawing/2014/main" id="{D8783C2B-B07E-70CE-8796-E9CD5A63B8A2}"/>
                </a:ext>
              </a:extLst>
            </p:cNvPr>
            <p:cNvSpPr/>
            <p:nvPr/>
          </p:nvSpPr>
          <p:spPr>
            <a:xfrm>
              <a:off x="9703517" y="5794659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3 </a:t>
              </a:r>
              <a:r>
                <a:rPr lang="ru-RU" dirty="0" err="1">
                  <a:solidFill>
                    <a:schemeClr val="lt1"/>
                  </a:solidFill>
                </a:rPr>
                <a:t>Тамуза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  <p:sp>
        <p:nvSpPr>
          <p:cNvPr id="95" name="Google Shape;95;p2">
            <a:extLst>
              <a:ext uri="{FF2B5EF4-FFF2-40B4-BE49-F238E27FC236}">
                <a16:creationId xmlns:a16="http://schemas.microsoft.com/office/drawing/2014/main" id="{D84A0284-B2FD-31BD-34DB-9CFCA607609F}"/>
              </a:ext>
            </a:extLst>
          </p:cNvPr>
          <p:cNvSpPr txBox="1"/>
          <p:nvPr/>
        </p:nvSpPr>
        <p:spPr>
          <a:xfrm>
            <a:off x="428400" y="322906"/>
            <a:ext cx="5667600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Б. Пастырь веры</a:t>
            </a:r>
          </a:p>
        </p:txBody>
      </p:sp>
    </p:spTree>
    <p:extLst>
      <p:ext uri="{BB962C8B-B14F-4D97-AF65-F5344CB8AC3E}">
        <p14:creationId xmlns:p14="http://schemas.microsoft.com/office/powerpoint/2010/main" val="658081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1;p5">
            <a:extLst>
              <a:ext uri="{FF2B5EF4-FFF2-40B4-BE49-F238E27FC236}">
                <a16:creationId xmlns:a16="http://schemas.microsoft.com/office/drawing/2014/main" id="{5AD39126-4E68-DFB9-3FB2-638B9AE24F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3;p5">
            <a:extLst>
              <a:ext uri="{FF2B5EF4-FFF2-40B4-BE49-F238E27FC236}">
                <a16:creationId xmlns:a16="http://schemas.microsoft.com/office/drawing/2014/main" id="{D040B079-F9D9-BB09-613A-B0AFC4BCC4E5}"/>
              </a:ext>
            </a:extLst>
          </p:cNvPr>
          <p:cNvSpPr/>
          <p:nvPr/>
        </p:nvSpPr>
        <p:spPr>
          <a:xfrm rot="10800000" flipH="1">
            <a:off x="2285029" y="88291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34;p5">
            <a:extLst>
              <a:ext uri="{FF2B5EF4-FFF2-40B4-BE49-F238E27FC236}">
                <a16:creationId xmlns:a16="http://schemas.microsoft.com/office/drawing/2014/main" id="{5F6890A0-6807-BD6D-1B02-C3316247EA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55605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36;p5">
            <a:extLst>
              <a:ext uri="{FF2B5EF4-FFF2-40B4-BE49-F238E27FC236}">
                <a16:creationId xmlns:a16="http://schemas.microsoft.com/office/drawing/2014/main" id="{1EEB7C40-6CB9-C55E-82B0-E09449FECEE6}"/>
              </a:ext>
            </a:extLst>
          </p:cNvPr>
          <p:cNvSpPr txBox="1"/>
          <p:nvPr/>
        </p:nvSpPr>
        <p:spPr>
          <a:xfrm>
            <a:off x="2285029" y="1056647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 пробуждает внутреннюю силу веры еврейского народа</a:t>
            </a:r>
          </a:p>
        </p:txBody>
      </p:sp>
      <p:sp>
        <p:nvSpPr>
          <p:cNvPr id="139" name="Google Shape;139;p7"/>
          <p:cNvSpPr txBox="1"/>
          <p:nvPr/>
        </p:nvSpPr>
        <p:spPr>
          <a:xfrm>
            <a:off x="2279269" y="1397658"/>
            <a:ext cx="93522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качестве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предисловия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называется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пастырем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("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райя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меэмна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пастырь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насыщает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являются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верующими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сыновьями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верующих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—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оставаться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поверхностной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насыщает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глубокой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>
          <a:extLst>
            <a:ext uri="{FF2B5EF4-FFF2-40B4-BE49-F238E27FC236}">
              <a16:creationId xmlns:a16="http://schemas.microsoft.com/office/drawing/2014/main" id="{F22A1F30-32CB-2F01-AA1C-6E3CCD031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2;p3">
            <a:extLst>
              <a:ext uri="{FF2B5EF4-FFF2-40B4-BE49-F238E27FC236}">
                <a16:creationId xmlns:a16="http://schemas.microsoft.com/office/drawing/2014/main" id="{80AB995C-8AB6-55EA-3F7C-A3CBBEA574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>
            <a:extLst>
              <a:ext uri="{FF2B5EF4-FFF2-40B4-BE49-F238E27FC236}">
                <a16:creationId xmlns:a16="http://schemas.microsoft.com/office/drawing/2014/main" id="{129E98B5-05E3-F97E-A0DA-D446A3EA9727}"/>
              </a:ext>
            </a:extLst>
          </p:cNvPr>
          <p:cNvSpPr txBox="1"/>
          <p:nvPr/>
        </p:nvSpPr>
        <p:spPr>
          <a:xfrm>
            <a:off x="2235658" y="1081156"/>
            <a:ext cx="93408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“И принял на себя еврейский народ”, 5687 (1927) г., конец разд. 10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“Однако вера ассоциируется со светом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макиф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(поверхностный). Благословенной памяти мудрецы говорили, что вор взывает к Милосердному у входа в лаз. То есть он верит, что Б-г, благословен Он, питает и обеспечивает все Свои творения, и дает хлеб всякой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плоти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 ведет надзор за каждым в отдельности. И из-за этой своей веры он просит помощи у Всевышнего, благословен Он, даровать ему успех, чтобы и у него был хлеб для еды и одежда для носки. Но в чем же будет заключаться его успех? В том, что его кража удастся, и он не будет пойман с поличным. Какой абсурд! Он же просит помощи у Всевышнего, благословенного, а делает противоположное Его воле!” И это потому, что вера его абстрактна и не ощущается внутри. Если бы вера воздействовала на вора изнутри, как бы он мог пойти вразрез воле Всевышнего, нарушив Его заповеди? Лишь потому, что вера вора находится на уровне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макиф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в нем могут сосуществовать две противоположности одновременно”.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14;p3">
            <a:extLst>
              <a:ext uri="{FF2B5EF4-FFF2-40B4-BE49-F238E27FC236}">
                <a16:creationId xmlns:a16="http://schemas.microsoft.com/office/drawing/2014/main" id="{53311B3B-16B9-FFA0-8759-4D1EA2DC799D}"/>
              </a:ext>
            </a:extLst>
          </p:cNvPr>
          <p:cNvSpPr/>
          <p:nvPr/>
        </p:nvSpPr>
        <p:spPr>
          <a:xfrm rot="10800000" flipH="1">
            <a:off x="2284625" y="945646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5;p3">
            <a:extLst>
              <a:ext uri="{FF2B5EF4-FFF2-40B4-BE49-F238E27FC236}">
                <a16:creationId xmlns:a16="http://schemas.microsoft.com/office/drawing/2014/main" id="{EAC96650-4EF0-73C4-3202-21722EC2E67D}"/>
              </a:ext>
            </a:extLst>
          </p:cNvPr>
          <p:cNvSpPr txBox="1"/>
          <p:nvPr/>
        </p:nvSpPr>
        <p:spPr>
          <a:xfrm>
            <a:off x="2235658" y="547080"/>
            <a:ext cx="386034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5" name="Google Shape;117;p3">
            <a:extLst>
              <a:ext uri="{FF2B5EF4-FFF2-40B4-BE49-F238E27FC236}">
                <a16:creationId xmlns:a16="http://schemas.microsoft.com/office/drawing/2014/main" id="{62ACA775-2F69-A232-26A3-34399C2C145F}"/>
              </a:ext>
            </a:extLst>
          </p:cNvPr>
          <p:cNvSpPr txBox="1"/>
          <p:nvPr/>
        </p:nvSpPr>
        <p:spPr>
          <a:xfrm>
            <a:off x="2235658" y="99673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Праведный вор</a:t>
            </a:r>
          </a:p>
        </p:txBody>
      </p:sp>
    </p:spTree>
    <p:extLst>
      <p:ext uri="{BB962C8B-B14F-4D97-AF65-F5344CB8AC3E}">
        <p14:creationId xmlns:p14="http://schemas.microsoft.com/office/powerpoint/2010/main" val="890014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>
          <a:extLst>
            <a:ext uri="{FF2B5EF4-FFF2-40B4-BE49-F238E27FC236}">
              <a16:creationId xmlns:a16="http://schemas.microsoft.com/office/drawing/2014/main" id="{3767F1C6-3071-B730-3D23-591CD0726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2;p3">
            <a:extLst>
              <a:ext uri="{FF2B5EF4-FFF2-40B4-BE49-F238E27FC236}">
                <a16:creationId xmlns:a16="http://schemas.microsoft.com/office/drawing/2014/main" id="{335AEB87-BA0D-4C67-62CF-C192C900B2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>
            <a:extLst>
              <a:ext uri="{FF2B5EF4-FFF2-40B4-BE49-F238E27FC236}">
                <a16:creationId xmlns:a16="http://schemas.microsoft.com/office/drawing/2014/main" id="{A1229536-F470-1E85-A480-7935064E8123}"/>
              </a:ext>
            </a:extLst>
          </p:cNvPr>
          <p:cNvSpPr txBox="1"/>
          <p:nvPr/>
        </p:nvSpPr>
        <p:spPr>
          <a:xfrm>
            <a:off x="2235658" y="1352199"/>
            <a:ext cx="93408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“И каждый может обнаружить в себе подобное в явной или скрытой форме… например, в деловых отношениях. Бизнес — это сосуд для пропитания, и он должен быть чистым, без малейшего намека на запрет, ложь или воровство. Поэтому, когда просят помощи у Всевышнего относительно заработка, нужно убедиться, соответствует ли бизнес требованиям чистоты сосуда. Нужно приложить усилия к тому, чтобы он был сосудом, вмещающим благословение, то есть чтобы все соответствовало Высшему замыслу. Однако поскольку вера находится на уровне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макиф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человек не так сильно концентрирует на этом свое внимание”.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 этом была миссия Моше, пастыря и кормильца веры. [Он стремился к тому], чтобы ‘праведник верой своей жил’, чтобы вера приносила внутреннее оживление, ибо Моше приносил знание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даат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душам [народа] Израиля”.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14;p3">
            <a:extLst>
              <a:ext uri="{FF2B5EF4-FFF2-40B4-BE49-F238E27FC236}">
                <a16:creationId xmlns:a16="http://schemas.microsoft.com/office/drawing/2014/main" id="{9737FCB8-C3C0-FF82-49DF-85159B74E500}"/>
              </a:ext>
            </a:extLst>
          </p:cNvPr>
          <p:cNvSpPr/>
          <p:nvPr/>
        </p:nvSpPr>
        <p:spPr>
          <a:xfrm rot="10800000" flipH="1">
            <a:off x="2284625" y="945646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5;p3">
            <a:extLst>
              <a:ext uri="{FF2B5EF4-FFF2-40B4-BE49-F238E27FC236}">
                <a16:creationId xmlns:a16="http://schemas.microsoft.com/office/drawing/2014/main" id="{AC2943B8-5433-C96B-7E49-A58557842B54}"/>
              </a:ext>
            </a:extLst>
          </p:cNvPr>
          <p:cNvSpPr txBox="1"/>
          <p:nvPr/>
        </p:nvSpPr>
        <p:spPr>
          <a:xfrm>
            <a:off x="2235658" y="547080"/>
            <a:ext cx="386034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5" name="Google Shape;117;p3">
            <a:extLst>
              <a:ext uri="{FF2B5EF4-FFF2-40B4-BE49-F238E27FC236}">
                <a16:creationId xmlns:a16="http://schemas.microsoft.com/office/drawing/2014/main" id="{C2A31085-4A66-527B-C143-36318886DC46}"/>
              </a:ext>
            </a:extLst>
          </p:cNvPr>
          <p:cNvSpPr txBox="1"/>
          <p:nvPr/>
        </p:nvSpPr>
        <p:spPr>
          <a:xfrm>
            <a:off x="2235658" y="1057908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“И принял на себя еврейский народ”, 5687 (1927) г., начало раздела 11</a:t>
            </a:r>
          </a:p>
        </p:txBody>
      </p:sp>
    </p:spTree>
    <p:extLst>
      <p:ext uri="{BB962C8B-B14F-4D97-AF65-F5344CB8AC3E}">
        <p14:creationId xmlns:p14="http://schemas.microsoft.com/office/powerpoint/2010/main" val="4022421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132F9011-28E6-7659-4B11-37D4D644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2;p2">
            <a:extLst>
              <a:ext uri="{FF2B5EF4-FFF2-40B4-BE49-F238E27FC236}">
                <a16:creationId xmlns:a16="http://schemas.microsoft.com/office/drawing/2014/main" id="{F0098F33-4A51-1E72-572F-ED43072389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C9FC3515-955D-66B3-D8C4-FD396893B633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6723019" y="2352675"/>
            <a:chExt cx="5999696" cy="4913200"/>
          </a:xfrm>
        </p:grpSpPr>
        <p:grpSp>
          <p:nvGrpSpPr>
            <p:cNvPr id="4" name="קבוצה 3">
              <a:extLst>
                <a:ext uri="{FF2B5EF4-FFF2-40B4-BE49-F238E27FC236}">
                  <a16:creationId xmlns:a16="http://schemas.microsoft.com/office/drawing/2014/main" id="{E7599748-EC5A-FC33-91EB-20750DF46207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6" name="מלבן 5">
                <a:extLst>
                  <a:ext uri="{FF2B5EF4-FFF2-40B4-BE49-F238E27FC236}">
                    <a16:creationId xmlns:a16="http://schemas.microsoft.com/office/drawing/2014/main" id="{29DB4098-BBEC-1680-2FE6-CC2954FACEFA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7" name="קבוצה 6">
                <a:extLst>
                  <a:ext uri="{FF2B5EF4-FFF2-40B4-BE49-F238E27FC236}">
                    <a16:creationId xmlns:a16="http://schemas.microsoft.com/office/drawing/2014/main" id="{03A53CA0-F359-BB4F-6FD4-F1EE0B027284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8" name="מלבן 7">
                  <a:extLst>
                    <a:ext uri="{FF2B5EF4-FFF2-40B4-BE49-F238E27FC236}">
                      <a16:creationId xmlns:a16="http://schemas.microsoft.com/office/drawing/2014/main" id="{17CBA295-A59F-0553-14E6-57F053227B45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9" name="תמונה 8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06A18EB0-9291-1666-8164-223AA52D87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sp>
          <p:nvSpPr>
            <p:cNvPr id="5" name="Google Shape;91;p1">
              <a:extLst>
                <a:ext uri="{FF2B5EF4-FFF2-40B4-BE49-F238E27FC236}">
                  <a16:creationId xmlns:a16="http://schemas.microsoft.com/office/drawing/2014/main" id="{DEDFFA14-BF62-4A01-06C4-75ACDCA5DEF9}"/>
                </a:ext>
              </a:extLst>
            </p:cNvPr>
            <p:cNvSpPr/>
            <p:nvPr/>
          </p:nvSpPr>
          <p:spPr>
            <a:xfrm>
              <a:off x="9703517" y="5794659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3 </a:t>
              </a:r>
              <a:r>
                <a:rPr lang="ru-RU" dirty="0" err="1">
                  <a:solidFill>
                    <a:schemeClr val="lt1"/>
                  </a:solidFill>
                </a:rPr>
                <a:t>Тамуза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  <p:sp>
        <p:nvSpPr>
          <p:cNvPr id="95" name="Google Shape;95;p2">
            <a:extLst>
              <a:ext uri="{FF2B5EF4-FFF2-40B4-BE49-F238E27FC236}">
                <a16:creationId xmlns:a16="http://schemas.microsoft.com/office/drawing/2014/main" id="{769EE22E-3FCF-E363-3CB8-34A8327DC9F3}"/>
              </a:ext>
            </a:extLst>
          </p:cNvPr>
          <p:cNvSpPr txBox="1"/>
          <p:nvPr/>
        </p:nvSpPr>
        <p:spPr>
          <a:xfrm>
            <a:off x="255405" y="146311"/>
            <a:ext cx="8666173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В. Побуждающий к самопожертвованию</a:t>
            </a:r>
          </a:p>
        </p:txBody>
      </p:sp>
    </p:spTree>
    <p:extLst>
      <p:ext uri="{BB962C8B-B14F-4D97-AF65-F5344CB8AC3E}">
        <p14:creationId xmlns:p14="http://schemas.microsoft.com/office/powerpoint/2010/main" val="4208757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DF68DE9E-E011-2B51-FC8D-B36969441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1;p5">
            <a:extLst>
              <a:ext uri="{FF2B5EF4-FFF2-40B4-BE49-F238E27FC236}">
                <a16:creationId xmlns:a16="http://schemas.microsoft.com/office/drawing/2014/main" id="{83F8CBC5-AA14-D9A9-F7D7-D9EED1E258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3;p5">
            <a:extLst>
              <a:ext uri="{FF2B5EF4-FFF2-40B4-BE49-F238E27FC236}">
                <a16:creationId xmlns:a16="http://schemas.microsoft.com/office/drawing/2014/main" id="{6F1F810D-AF43-C2E9-EC4B-4F2004E2A718}"/>
              </a:ext>
            </a:extLst>
          </p:cNvPr>
          <p:cNvSpPr/>
          <p:nvPr/>
        </p:nvSpPr>
        <p:spPr>
          <a:xfrm rot="10800000" flipH="1">
            <a:off x="2285029" y="88291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34;p5">
            <a:extLst>
              <a:ext uri="{FF2B5EF4-FFF2-40B4-BE49-F238E27FC236}">
                <a16:creationId xmlns:a16="http://schemas.microsoft.com/office/drawing/2014/main" id="{830F6119-7A2D-09BE-BAD6-8EA9149C86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55605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36;p5">
            <a:extLst>
              <a:ext uri="{FF2B5EF4-FFF2-40B4-BE49-F238E27FC236}">
                <a16:creationId xmlns:a16="http://schemas.microsoft.com/office/drawing/2014/main" id="{423F3D51-DA53-38D0-6A7C-6EB7105A9F2A}"/>
              </a:ext>
            </a:extLst>
          </p:cNvPr>
          <p:cNvSpPr txBox="1"/>
          <p:nvPr/>
        </p:nvSpPr>
        <p:spPr>
          <a:xfrm>
            <a:off x="2285029" y="1056647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 укрепляет народ в трудные времена</a:t>
            </a:r>
          </a:p>
        </p:txBody>
      </p:sp>
      <p:sp>
        <p:nvSpPr>
          <p:cNvPr id="139" name="Google Shape;139;p7">
            <a:extLst>
              <a:ext uri="{FF2B5EF4-FFF2-40B4-BE49-F238E27FC236}">
                <a16:creationId xmlns:a16="http://schemas.microsoft.com/office/drawing/2014/main" id="{A9192E20-3906-F86C-BF76-0FBBA52E3157}"/>
              </a:ext>
            </a:extLst>
          </p:cNvPr>
          <p:cNvSpPr txBox="1"/>
          <p:nvPr/>
        </p:nvSpPr>
        <p:spPr>
          <a:xfrm>
            <a:off x="2279269" y="1397658"/>
            <a:ext cx="9352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“Моше — верный пастырь”, это относится также и к его “продолжателям в каждом поколении”. “Главы тысяч Израиля” в каждом поколении укрепляют веру евреев (своего поколения), чтобы их вера была глубокой. Как Мордехай, который был продолжателем Моше в своем поколении, как сказали мудрецы: “Мордехай в своем поколении — как Моше в своем поколении”. И даже во времена запрета Амана, когда изучение Торы и исполнение заповедей были сопряжены с самопожертвованием, Мордехай собирал многочисленные общины, чтобы укреплять веру Израиля в Б-га и твердо держаться за изучение Торы и исполнение заповедей.</a:t>
            </a:r>
          </a:p>
        </p:txBody>
      </p:sp>
    </p:spTree>
    <p:extLst>
      <p:ext uri="{BB962C8B-B14F-4D97-AF65-F5344CB8AC3E}">
        <p14:creationId xmlns:p14="http://schemas.microsoft.com/office/powerpoint/2010/main" val="1613997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>
          <a:extLst>
            <a:ext uri="{FF2B5EF4-FFF2-40B4-BE49-F238E27FC236}">
              <a16:creationId xmlns:a16="http://schemas.microsoft.com/office/drawing/2014/main" id="{BDC93860-FA50-90D3-D73D-F2C7DB2C7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2;p3">
            <a:extLst>
              <a:ext uri="{FF2B5EF4-FFF2-40B4-BE49-F238E27FC236}">
                <a16:creationId xmlns:a16="http://schemas.microsoft.com/office/drawing/2014/main" id="{FFA248F3-AAF0-B6F0-E592-D04DE7FF9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>
            <a:extLst>
              <a:ext uri="{FF2B5EF4-FFF2-40B4-BE49-F238E27FC236}">
                <a16:creationId xmlns:a16="http://schemas.microsoft.com/office/drawing/2014/main" id="{AD90A2C9-2CEF-DAF8-B11A-313BD902B1E1}"/>
              </a:ext>
            </a:extLst>
          </p:cNvPr>
          <p:cNvSpPr txBox="1"/>
          <p:nvPr/>
        </p:nvSpPr>
        <p:spPr>
          <a:xfrm>
            <a:off x="2235658" y="1352199"/>
            <a:ext cx="93408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“И принял на себя еврейский народ то, что начал делать”. Сейчас, во времена Изгнания, они приняли на себя начатое во времена дарования Торы. И толковали мудрецы (Шабат, 88) стих “исполнили и приняли евреи”: они стали исполнять теперь то, что уже приняли во времена дарования Торы.</a:t>
            </a:r>
          </a:p>
        </p:txBody>
      </p:sp>
      <p:sp>
        <p:nvSpPr>
          <p:cNvPr id="3" name="Google Shape;114;p3">
            <a:extLst>
              <a:ext uri="{FF2B5EF4-FFF2-40B4-BE49-F238E27FC236}">
                <a16:creationId xmlns:a16="http://schemas.microsoft.com/office/drawing/2014/main" id="{DD5D6752-C66B-5B24-E2F0-F75B5655600F}"/>
              </a:ext>
            </a:extLst>
          </p:cNvPr>
          <p:cNvSpPr/>
          <p:nvPr/>
        </p:nvSpPr>
        <p:spPr>
          <a:xfrm rot="10800000" flipH="1">
            <a:off x="2284625" y="945646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5;p3">
            <a:extLst>
              <a:ext uri="{FF2B5EF4-FFF2-40B4-BE49-F238E27FC236}">
                <a16:creationId xmlns:a16="http://schemas.microsoft.com/office/drawing/2014/main" id="{498DCA2B-FB64-2DF4-AD73-968EFDC56A1A}"/>
              </a:ext>
            </a:extLst>
          </p:cNvPr>
          <p:cNvSpPr txBox="1"/>
          <p:nvPr/>
        </p:nvSpPr>
        <p:spPr>
          <a:xfrm>
            <a:off x="2235658" y="547080"/>
            <a:ext cx="386034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lang="ru-RU" sz="2400" dirty="0">
              <a:solidFill>
                <a:schemeClr val="dk1"/>
              </a:solidFill>
            </a:endParaRPr>
          </a:p>
        </p:txBody>
      </p:sp>
      <p:sp>
        <p:nvSpPr>
          <p:cNvPr id="5" name="Google Shape;117;p3">
            <a:extLst>
              <a:ext uri="{FF2B5EF4-FFF2-40B4-BE49-F238E27FC236}">
                <a16:creationId xmlns:a16="http://schemas.microsoft.com/office/drawing/2014/main" id="{5F2FC230-86FB-91EF-FD58-E41E34C14639}"/>
              </a:ext>
            </a:extLst>
          </p:cNvPr>
          <p:cNvSpPr txBox="1"/>
          <p:nvPr/>
        </p:nvSpPr>
        <p:spPr>
          <a:xfrm>
            <a:off x="2235658" y="1057908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“И принял на себя еврейский народ”, 5687 (1927) г.</a:t>
            </a:r>
          </a:p>
        </p:txBody>
      </p:sp>
      <p:sp>
        <p:nvSpPr>
          <p:cNvPr id="6" name="Google Shape;117;p3">
            <a:extLst>
              <a:ext uri="{FF2B5EF4-FFF2-40B4-BE49-F238E27FC236}">
                <a16:creationId xmlns:a16="http://schemas.microsoft.com/office/drawing/2014/main" id="{E31EB832-D259-7A61-D861-06C44CA15488}"/>
              </a:ext>
            </a:extLst>
          </p:cNvPr>
          <p:cNvSpPr txBox="1"/>
          <p:nvPr/>
        </p:nvSpPr>
        <p:spPr>
          <a:xfrm>
            <a:off x="2235658" y="186246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“Принятие” Торы во времена </a:t>
            </a:r>
            <a:r>
              <a:rPr lang="ru-RU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Ахашвероша</a:t>
            </a:r>
            <a:endParaRPr lang="ru-RU"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839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E8E702E1-6E3A-D10F-E2F3-B6DA0479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1;p5">
            <a:extLst>
              <a:ext uri="{FF2B5EF4-FFF2-40B4-BE49-F238E27FC236}">
                <a16:creationId xmlns:a16="http://schemas.microsoft.com/office/drawing/2014/main" id="{3F7893DF-0872-0049-CAF6-1CF0092B1D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3;p5">
            <a:extLst>
              <a:ext uri="{FF2B5EF4-FFF2-40B4-BE49-F238E27FC236}">
                <a16:creationId xmlns:a16="http://schemas.microsoft.com/office/drawing/2014/main" id="{376EF759-141A-CF13-2FB3-64B5189F2970}"/>
              </a:ext>
            </a:extLst>
          </p:cNvPr>
          <p:cNvSpPr/>
          <p:nvPr/>
        </p:nvSpPr>
        <p:spPr>
          <a:xfrm rot="10800000" flipH="1">
            <a:off x="2285029" y="41760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34;p5">
            <a:extLst>
              <a:ext uri="{FF2B5EF4-FFF2-40B4-BE49-F238E27FC236}">
                <a16:creationId xmlns:a16="http://schemas.microsoft.com/office/drawing/2014/main" id="{B2D76F17-3435-B786-B50A-3EE448C32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9074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36;p5">
            <a:extLst>
              <a:ext uri="{FF2B5EF4-FFF2-40B4-BE49-F238E27FC236}">
                <a16:creationId xmlns:a16="http://schemas.microsoft.com/office/drawing/2014/main" id="{791D8DE6-00DE-D9E1-336E-8EB427B77D3A}"/>
              </a:ext>
            </a:extLst>
          </p:cNvPr>
          <p:cNvSpPr txBox="1"/>
          <p:nvPr/>
        </p:nvSpPr>
        <p:spPr>
          <a:xfrm>
            <a:off x="2285029" y="591333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Перевернутый мир</a:t>
            </a:r>
          </a:p>
        </p:txBody>
      </p:sp>
      <p:sp>
        <p:nvSpPr>
          <p:cNvPr id="139" name="Google Shape;139;p7">
            <a:extLst>
              <a:ext uri="{FF2B5EF4-FFF2-40B4-BE49-F238E27FC236}">
                <a16:creationId xmlns:a16="http://schemas.microsoft.com/office/drawing/2014/main" id="{9644A57E-E78B-876D-C16D-C6883BE2F6BA}"/>
              </a:ext>
            </a:extLst>
          </p:cNvPr>
          <p:cNvSpPr txBox="1"/>
          <p:nvPr/>
        </p:nvSpPr>
        <p:spPr>
          <a:xfrm>
            <a:off x="2279269" y="932344"/>
            <a:ext cx="93522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Ребе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отмечает, что это кажется удивительным, ведь во времена дарования Торы евреи испытывали наивысший подъем, наивысшее раскрытие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жественности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[в дополнение к тому, что и до дарования Торы были высочайшие откровения (откровение, которое испытывали при исходе из Египта и особенно при рассечении Красного моря). Однако откровение времен дарования Торы превосходило их все]. А во времена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Ахашвероша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евреи находились в самой низшей точке (помимо сокрытия и утаения духовного света, которое [присутствует] в каждом изгнании, [ведь каждое изгнание является отголоском египетского. А о нем написано: “И не слушали они Моше из-за малодушия и тяжкой работы”, так и каждое изгнание несет в себе множество испытаний в соблюдении Торы и заповедей]), тогда (во времена запрета Амана) было еще большее сокрытие и утаение света. И, несмотря на это, дарование Торы, когда евреи пребывали на наивысшем уровне, было только началом (“начали делать”), а во времена Амана, когда дошли до низшей точки, именно тогда они приняли начатое при даровании Торы.</a:t>
            </a:r>
          </a:p>
        </p:txBody>
      </p:sp>
    </p:spTree>
    <p:extLst>
      <p:ext uri="{BB962C8B-B14F-4D97-AF65-F5344CB8AC3E}">
        <p14:creationId xmlns:p14="http://schemas.microsoft.com/office/powerpoint/2010/main" val="4158952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737FB8BA-0B55-88CD-05ED-5F2DC260E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1;p5">
            <a:extLst>
              <a:ext uri="{FF2B5EF4-FFF2-40B4-BE49-F238E27FC236}">
                <a16:creationId xmlns:a16="http://schemas.microsoft.com/office/drawing/2014/main" id="{21744665-E227-1370-6341-0D458FE54E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6;p5">
            <a:extLst>
              <a:ext uri="{FF2B5EF4-FFF2-40B4-BE49-F238E27FC236}">
                <a16:creationId xmlns:a16="http://schemas.microsoft.com/office/drawing/2014/main" id="{D482991D-E258-80A4-6520-255CE557B6C0}"/>
              </a:ext>
            </a:extLst>
          </p:cNvPr>
          <p:cNvSpPr txBox="1"/>
          <p:nvPr/>
        </p:nvSpPr>
        <p:spPr>
          <a:xfrm>
            <a:off x="2285029" y="591333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“Самопожертвование” — вот настоящее дело</a:t>
            </a:r>
          </a:p>
        </p:txBody>
      </p:sp>
      <p:sp>
        <p:nvSpPr>
          <p:cNvPr id="139" name="Google Shape;139;p7">
            <a:extLst>
              <a:ext uri="{FF2B5EF4-FFF2-40B4-BE49-F238E27FC236}">
                <a16:creationId xmlns:a16="http://schemas.microsoft.com/office/drawing/2014/main" id="{6327B7AA-4CC1-BB9C-BB9B-E6A877AFAF63}"/>
              </a:ext>
            </a:extLst>
          </p:cNvPr>
          <p:cNvSpPr txBox="1"/>
          <p:nvPr/>
        </p:nvSpPr>
        <p:spPr>
          <a:xfrm>
            <a:off x="2279269" y="932344"/>
            <a:ext cx="93522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 время действия запрета соблюдать Тору и заповеди евреи жертвовали собой. В дополнение к отказу отрекаться от своего еврейства (в “Тора Ор” объясняется, что при смене веры, преследования не проводились, так как указ был направлен исключительно против евреев, [следовавших еврейской традиции], и несмотря на это, им и не приходило в голову посторонних мыслей, не дай Б-г), они жертвовали собой ради соблюдения Торы и заповедей и собирали общины публично, чтобы изучать ее. И к самоотверженности их побудил Мордехай, Моше своего поколения.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 этом смысл стиха “И принял еврейский народ то, что начал делать”: дарование Торы стало началом, а во времена запрета Амана произошло принятие, потому что благодаря реальному самопожертвованию во имя Торы и заповедей, евреи поднялись на более высокий духовный уровень, чем были во время Синайского Откровения, и поэтому именно тогда произошло принятие — “И приняли евреи”.</a:t>
            </a:r>
          </a:p>
        </p:txBody>
      </p:sp>
    </p:spTree>
    <p:extLst>
      <p:ext uri="{BB962C8B-B14F-4D97-AF65-F5344CB8AC3E}">
        <p14:creationId xmlns:p14="http://schemas.microsoft.com/office/powerpoint/2010/main" val="3298185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7D7B5996-18A9-B124-AC7C-D4EEC4769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1;p5">
            <a:extLst>
              <a:ext uri="{FF2B5EF4-FFF2-40B4-BE49-F238E27FC236}">
                <a16:creationId xmlns:a16="http://schemas.microsoft.com/office/drawing/2014/main" id="{C325FD5D-AA25-2FB1-E938-ACCC5A25A7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6;p5">
            <a:extLst>
              <a:ext uri="{FF2B5EF4-FFF2-40B4-BE49-F238E27FC236}">
                <a16:creationId xmlns:a16="http://schemas.microsoft.com/office/drawing/2014/main" id="{476A1B7D-FA50-FA4E-E595-9BE128D24E79}"/>
              </a:ext>
            </a:extLst>
          </p:cNvPr>
          <p:cNvSpPr txBox="1"/>
          <p:nvPr/>
        </p:nvSpPr>
        <p:spPr>
          <a:xfrm>
            <a:off x="2285029" y="591333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Завеса открывает свет в душе.</a:t>
            </a:r>
          </a:p>
        </p:txBody>
      </p:sp>
      <p:sp>
        <p:nvSpPr>
          <p:cNvPr id="139" name="Google Shape;139;p7">
            <a:extLst>
              <a:ext uri="{FF2B5EF4-FFF2-40B4-BE49-F238E27FC236}">
                <a16:creationId xmlns:a16="http://schemas.microsoft.com/office/drawing/2014/main" id="{7914BB44-D3A9-E5E6-C924-CD3C5BCE7026}"/>
              </a:ext>
            </a:extLst>
          </p:cNvPr>
          <p:cNvSpPr txBox="1"/>
          <p:nvPr/>
        </p:nvSpPr>
        <p:spPr>
          <a:xfrm>
            <a:off x="2279269" y="932344"/>
            <a:ext cx="9352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после обстоятельного объяснения того, что Моше и его преемники в каждом поколении укрепляют веру Израиля, Ребе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поясняет точность формулировки Писания: «Для освещения», а не «для того, чтобы освещать». Во время Изгнания, когда каждый сокрушен, угнетен и разбит — этим достигают «освещения», становятся источником, который источает свет.</a:t>
            </a:r>
          </a:p>
        </p:txBody>
      </p:sp>
    </p:spTree>
    <p:extLst>
      <p:ext uri="{BB962C8B-B14F-4D97-AF65-F5344CB8AC3E}">
        <p14:creationId xmlns:p14="http://schemas.microsoft.com/office/powerpoint/2010/main" val="1064433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9DD77FE3-6DE4-43D5-9BC7-32FB9AAC0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2;p2">
            <a:extLst>
              <a:ext uri="{FF2B5EF4-FFF2-40B4-BE49-F238E27FC236}">
                <a16:creationId xmlns:a16="http://schemas.microsoft.com/office/drawing/2014/main" id="{580A37D2-85BF-7E1F-90E6-5037C53C6B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74B28B82-099C-7456-CD8D-CD69D85CAD18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6723019" y="2352675"/>
            <a:chExt cx="5999696" cy="4913200"/>
          </a:xfrm>
        </p:grpSpPr>
        <p:grpSp>
          <p:nvGrpSpPr>
            <p:cNvPr id="4" name="קבוצה 3">
              <a:extLst>
                <a:ext uri="{FF2B5EF4-FFF2-40B4-BE49-F238E27FC236}">
                  <a16:creationId xmlns:a16="http://schemas.microsoft.com/office/drawing/2014/main" id="{03333F85-EF1D-5367-4F65-3968682F22DE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6" name="מלבן 5">
                <a:extLst>
                  <a:ext uri="{FF2B5EF4-FFF2-40B4-BE49-F238E27FC236}">
                    <a16:creationId xmlns:a16="http://schemas.microsoft.com/office/drawing/2014/main" id="{972EC573-AB9D-F768-BEC4-19F88BF7CA88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7" name="קבוצה 6">
                <a:extLst>
                  <a:ext uri="{FF2B5EF4-FFF2-40B4-BE49-F238E27FC236}">
                    <a16:creationId xmlns:a16="http://schemas.microsoft.com/office/drawing/2014/main" id="{13EA0AD9-83BA-515F-FB93-0B7CA052F068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8" name="מלבן 7">
                  <a:extLst>
                    <a:ext uri="{FF2B5EF4-FFF2-40B4-BE49-F238E27FC236}">
                      <a16:creationId xmlns:a16="http://schemas.microsoft.com/office/drawing/2014/main" id="{EFB9C46A-755A-9DD7-F5C9-5BA654182B94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9" name="תמונה 8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A049C05B-EB6A-AF79-46AD-AFC4586172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sp>
          <p:nvSpPr>
            <p:cNvPr id="5" name="Google Shape;91;p1">
              <a:extLst>
                <a:ext uri="{FF2B5EF4-FFF2-40B4-BE49-F238E27FC236}">
                  <a16:creationId xmlns:a16="http://schemas.microsoft.com/office/drawing/2014/main" id="{08321D38-5680-6508-452A-D280CC59AD52}"/>
                </a:ext>
              </a:extLst>
            </p:cNvPr>
            <p:cNvSpPr/>
            <p:nvPr/>
          </p:nvSpPr>
          <p:spPr>
            <a:xfrm>
              <a:off x="9703517" y="5794659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3 </a:t>
              </a:r>
              <a:r>
                <a:rPr lang="ru-RU" dirty="0" err="1">
                  <a:solidFill>
                    <a:schemeClr val="lt1"/>
                  </a:solidFill>
                </a:rPr>
                <a:t>Тамуза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  <p:sp>
        <p:nvSpPr>
          <p:cNvPr id="95" name="Google Shape;95;p2">
            <a:extLst>
              <a:ext uri="{FF2B5EF4-FFF2-40B4-BE49-F238E27FC236}">
                <a16:creationId xmlns:a16="http://schemas.microsoft.com/office/drawing/2014/main" id="{70377BA4-101A-23BC-6E42-31C2475D3A52}"/>
              </a:ext>
            </a:extLst>
          </p:cNvPr>
          <p:cNvSpPr txBox="1"/>
          <p:nvPr/>
        </p:nvSpPr>
        <p:spPr>
          <a:xfrm>
            <a:off x="255405" y="146311"/>
            <a:ext cx="8666173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  <a:sym typeface="Assistant ExtraBold"/>
              </a:rPr>
              <a:t>Г. «Завеса»  другого рода</a:t>
            </a:r>
          </a:p>
        </p:txBody>
      </p:sp>
    </p:spTree>
    <p:extLst>
      <p:ext uri="{BB962C8B-B14F-4D97-AF65-F5344CB8AC3E}">
        <p14:creationId xmlns:p14="http://schemas.microsoft.com/office/powerpoint/2010/main" val="1123434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B93D8C6A-14B7-7BD6-AE08-47D1BF425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1;p5">
            <a:extLst>
              <a:ext uri="{FF2B5EF4-FFF2-40B4-BE49-F238E27FC236}">
                <a16:creationId xmlns:a16="http://schemas.microsoft.com/office/drawing/2014/main" id="{6EB8F410-0793-ACE5-4EC4-77D5E4C3DF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3;p5">
            <a:extLst>
              <a:ext uri="{FF2B5EF4-FFF2-40B4-BE49-F238E27FC236}">
                <a16:creationId xmlns:a16="http://schemas.microsoft.com/office/drawing/2014/main" id="{00062AD8-F162-F1D8-B579-35EDFA5AD6A6}"/>
              </a:ext>
            </a:extLst>
          </p:cNvPr>
          <p:cNvSpPr/>
          <p:nvPr/>
        </p:nvSpPr>
        <p:spPr>
          <a:xfrm rot="10800000" flipH="1">
            <a:off x="2285029" y="41760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34;p5">
            <a:extLst>
              <a:ext uri="{FF2B5EF4-FFF2-40B4-BE49-F238E27FC236}">
                <a16:creationId xmlns:a16="http://schemas.microsoft.com/office/drawing/2014/main" id="{1E9BA1EA-7926-DA66-0BB9-A6E462A862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9074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>
            <a:extLst>
              <a:ext uri="{FF2B5EF4-FFF2-40B4-BE49-F238E27FC236}">
                <a16:creationId xmlns:a16="http://schemas.microsoft.com/office/drawing/2014/main" id="{80E9CAB2-DCB8-56E6-1EEE-0B3A59AB81D8}"/>
              </a:ext>
            </a:extLst>
          </p:cNvPr>
          <p:cNvSpPr txBox="1"/>
          <p:nvPr/>
        </p:nvSpPr>
        <p:spPr>
          <a:xfrm>
            <a:off x="2285029" y="549281"/>
            <a:ext cx="93522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«сокрушенности» во время Изгнания существует даже тогда, когда Израиль процветает и благоденствует, и даже, когда их соблюдение Торы и заповедей полноценно и безупречно, и исходит из радости и доброго сердца. Сам факт того, что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не проявляется явным образом, что во время Изгнания “знамений наших мы не видим” — это вызывает сокрушенность. Поскольку сама сущность и непреложность существования каждого еврея — это раскрытие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жественности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то в час, когда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жественный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свет не виден, он сокрушен и потрясен, пребывает в состоянии “битый”. Мудрецы говорили: “Всякий, в чьи дни не был отстроен Храм, [как будто] в его дни он был разрушен”.</a:t>
            </a:r>
          </a:p>
        </p:txBody>
      </p:sp>
      <p:sp>
        <p:nvSpPr>
          <p:cNvPr id="6" name="Google Shape;136;p5">
            <a:extLst>
              <a:ext uri="{FF2B5EF4-FFF2-40B4-BE49-F238E27FC236}">
                <a16:creationId xmlns:a16="http://schemas.microsoft.com/office/drawing/2014/main" id="{D7425B87-0D77-5D22-4521-342961E5DE6B}"/>
              </a:ext>
            </a:extLst>
          </p:cNvPr>
          <p:cNvSpPr txBox="1"/>
          <p:nvPr/>
        </p:nvSpPr>
        <p:spPr>
          <a:xfrm>
            <a:off x="2285029" y="4169987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 уровня “завесы”</a:t>
            </a:r>
          </a:p>
        </p:txBody>
      </p:sp>
      <p:sp>
        <p:nvSpPr>
          <p:cNvPr id="7" name="Google Shape;139;p7">
            <a:extLst>
              <a:ext uri="{FF2B5EF4-FFF2-40B4-BE49-F238E27FC236}">
                <a16:creationId xmlns:a16="http://schemas.microsoft.com/office/drawing/2014/main" id="{54E204C8-7585-44DC-14A6-E85E0D747CA9}"/>
              </a:ext>
            </a:extLst>
          </p:cNvPr>
          <p:cNvSpPr txBox="1"/>
          <p:nvPr/>
        </p:nvSpPr>
        <p:spPr>
          <a:xfrm>
            <a:off x="2279269" y="4510998"/>
            <a:ext cx="93522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можно сказать о “завесе для светильника”, что через нее во время Изгнания становятся источника света. И тут возможны два сценария: 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А) когда Израиль находится в состоянии “сокрушенности” из-за запрета соблюдать Тору и заповеди (как это было во  времена произнесения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маамара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СССР). И своей самоотверженностью евреи превращаются в источник — источают свет.</a:t>
            </a:r>
          </a:p>
        </p:txBody>
      </p:sp>
    </p:spTree>
    <p:extLst>
      <p:ext uri="{BB962C8B-B14F-4D97-AF65-F5344CB8AC3E}">
        <p14:creationId xmlns:p14="http://schemas.microsoft.com/office/powerpoint/2010/main" val="1503372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1AF75D61-D34A-B0B6-FA91-1028B4F1F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1;p5">
            <a:extLst>
              <a:ext uri="{FF2B5EF4-FFF2-40B4-BE49-F238E27FC236}">
                <a16:creationId xmlns:a16="http://schemas.microsoft.com/office/drawing/2014/main" id="{2FADDE82-95E2-B8D3-66D2-D8A812C912C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6;p5">
            <a:extLst>
              <a:ext uri="{FF2B5EF4-FFF2-40B4-BE49-F238E27FC236}">
                <a16:creationId xmlns:a16="http://schemas.microsoft.com/office/drawing/2014/main" id="{0E2C80CB-97F5-FED6-0672-DD4DC8F93DAC}"/>
              </a:ext>
            </a:extLst>
          </p:cNvPr>
          <p:cNvSpPr txBox="1"/>
          <p:nvPr/>
        </p:nvSpPr>
        <p:spPr>
          <a:xfrm>
            <a:off x="2279269" y="1286445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 больной</a:t>
            </a:r>
          </a:p>
        </p:txBody>
      </p:sp>
      <p:sp>
        <p:nvSpPr>
          <p:cNvPr id="139" name="Google Shape;139;p7">
            <a:extLst>
              <a:ext uri="{FF2B5EF4-FFF2-40B4-BE49-F238E27FC236}">
                <a16:creationId xmlns:a16="http://schemas.microsoft.com/office/drawing/2014/main" id="{318EB616-DB9B-5396-39DB-81A47057B89E}"/>
              </a:ext>
            </a:extLst>
          </p:cNvPr>
          <p:cNvSpPr txBox="1"/>
          <p:nvPr/>
        </p:nvSpPr>
        <p:spPr>
          <a:xfrm>
            <a:off x="2279269" y="92084"/>
            <a:ext cx="93522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Б) даже когда чувствую себя свободно материально и духовно, но все еще находясь в Изгнании… сам факт нахождения в Изгнании вызывает “сокрушенность”, и они начинают излучать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жественный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свет.</a:t>
            </a:r>
          </a:p>
        </p:txBody>
      </p:sp>
      <p:sp>
        <p:nvSpPr>
          <p:cNvPr id="3" name="Google Shape;139;p7">
            <a:extLst>
              <a:ext uri="{FF2B5EF4-FFF2-40B4-BE49-F238E27FC236}">
                <a16:creationId xmlns:a16="http://schemas.microsoft.com/office/drawing/2014/main" id="{AB489065-A645-EC93-77B7-03FCD0F35047}"/>
              </a:ext>
            </a:extLst>
          </p:cNvPr>
          <p:cNvSpPr txBox="1"/>
          <p:nvPr/>
        </p:nvSpPr>
        <p:spPr>
          <a:xfrm>
            <a:off x="2279269" y="1580736"/>
            <a:ext cx="93522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Известно, что гематрия слова “больной” (холе) составляет “49”, так что даже когда человек достиг 49 врат понимания, но ему не хватает перехода в 50-е врата, он будто “болен”. 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подобно Моше, о котором сказано: “Ведь немногим умалил ты его по сравнению с ангелами”, потому что ему были даны только 49 врат понимания. И только в день ухода из жизни, когда Моше взошел на гору Нево, ему открылись 50-е врата, называемые Нево (аббревиатура слов “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(50 в нем))</a:t>
            </a:r>
          </a:p>
        </p:txBody>
      </p:sp>
      <p:sp>
        <p:nvSpPr>
          <p:cNvPr id="6" name="Google Shape;139;p7">
            <a:extLst>
              <a:ext uri="{FF2B5EF4-FFF2-40B4-BE49-F238E27FC236}">
                <a16:creationId xmlns:a16="http://schemas.microsoft.com/office/drawing/2014/main" id="{79F582BD-876C-D80F-698A-92C62389DAB3}"/>
              </a:ext>
            </a:extLst>
          </p:cNvPr>
          <p:cNvSpPr txBox="1"/>
          <p:nvPr/>
        </p:nvSpPr>
        <p:spPr>
          <a:xfrm>
            <a:off x="2279269" y="4352195"/>
            <a:ext cx="93522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Цемах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Цедек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цитировал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Ребе, который часто говорил: “Их вил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нист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их вил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дайн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эден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их вил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дайн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т.д., их вил мер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аз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алейн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 {Я ничего не хочу, я не хочу Твоего рая, я не хочу Твоего грядущего мира и т.д., я не хочу ничего — кроме Тебя Самого.}</a:t>
            </a:r>
          </a:p>
        </p:txBody>
      </p:sp>
    </p:spTree>
    <p:extLst>
      <p:ext uri="{BB962C8B-B14F-4D97-AF65-F5344CB8AC3E}">
        <p14:creationId xmlns:p14="http://schemas.microsoft.com/office/powerpoint/2010/main" val="4021229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70BF12B6-EEBD-D4A8-D360-89E1C4679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1;p5">
            <a:extLst>
              <a:ext uri="{FF2B5EF4-FFF2-40B4-BE49-F238E27FC236}">
                <a16:creationId xmlns:a16="http://schemas.microsoft.com/office/drawing/2014/main" id="{0FEBECB1-C5CD-E3C2-D7A6-976E2D2654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9;p7">
            <a:extLst>
              <a:ext uri="{FF2B5EF4-FFF2-40B4-BE49-F238E27FC236}">
                <a16:creationId xmlns:a16="http://schemas.microsoft.com/office/drawing/2014/main" id="{BEA17EE7-DB36-1B1D-2C88-308EDA31A4B9}"/>
              </a:ext>
            </a:extLst>
          </p:cNvPr>
          <p:cNvSpPr txBox="1"/>
          <p:nvPr/>
        </p:nvSpPr>
        <p:spPr>
          <a:xfrm>
            <a:off x="2279269" y="791178"/>
            <a:ext cx="93522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благодаря тому, что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говорил это часто, и особенно учитывая, что эти слова приводит Ребе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Цемах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Цедек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это придает силу каждому еврею сделать главным своим желанием раскрытие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Сущности. Даже в условиях, когда света не видно, и тем более в период Изгнания, когда нет и того раскрытия света, которое было во времена существования Храма, еврей пребывает в состоянии “сокрушенности” и просит Б-га трижды в день (и более): “И да увидят глаза наши возвращение Твое в Сион в милосердии”. Просит о раскрытии, раскрытии Его Сущности.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вот что означает выражение “Битое для освещения”: “сокрушенность” от нахождения в Изгнании делает еврея источником света, ибо его истинное желание — раскрыть Б-га, и это затрагивает саму его сущность. Поэтому он «разбит» и «сокрушен» («битое»). Это желание вызывает к жизни душа, источник света, чья связь с Б-гом лежит на сущностном уровне.</a:t>
            </a:r>
          </a:p>
        </p:txBody>
      </p:sp>
      <p:sp>
        <p:nvSpPr>
          <p:cNvPr id="7" name="Google Shape;136;p5">
            <a:extLst>
              <a:ext uri="{FF2B5EF4-FFF2-40B4-BE49-F238E27FC236}">
                <a16:creationId xmlns:a16="http://schemas.microsoft.com/office/drawing/2014/main" id="{57BBECE9-4FD0-4FB2-A2BA-50A4F2755BFC}"/>
              </a:ext>
            </a:extLst>
          </p:cNvPr>
          <p:cNvSpPr txBox="1"/>
          <p:nvPr/>
        </p:nvSpPr>
        <p:spPr>
          <a:xfrm>
            <a:off x="2279269" y="496887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 может</a:t>
            </a:r>
          </a:p>
        </p:txBody>
      </p:sp>
    </p:spTree>
    <p:extLst>
      <p:ext uri="{BB962C8B-B14F-4D97-AF65-F5344CB8AC3E}">
        <p14:creationId xmlns:p14="http://schemas.microsoft.com/office/powerpoint/2010/main" val="2516721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50E88AE2-B616-B5D8-E883-52EFD1D5C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1;p5">
            <a:extLst>
              <a:ext uri="{FF2B5EF4-FFF2-40B4-BE49-F238E27FC236}">
                <a16:creationId xmlns:a16="http://schemas.microsoft.com/office/drawing/2014/main" id="{8B5E03D1-6430-4F05-2C2D-75444CC850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9;p7">
            <a:extLst>
              <a:ext uri="{FF2B5EF4-FFF2-40B4-BE49-F238E27FC236}">
                <a16:creationId xmlns:a16="http://schemas.microsoft.com/office/drawing/2014/main" id="{D4257B89-91A0-0B31-523F-43D6FA50344F}"/>
              </a:ext>
            </a:extLst>
          </p:cNvPr>
          <p:cNvSpPr txBox="1"/>
          <p:nvPr/>
        </p:nvSpPr>
        <p:spPr>
          <a:xfrm>
            <a:off x="2279269" y="803534"/>
            <a:ext cx="93522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 этому формируется единство среди сынов Израиля, как сказано: “А ты вели сынам Израиля”.  Т.е. речь идет о консолидации и связи, которую обеспечивает Моше нашего поколения, наш учитель и наставник, мой тесть, Ребе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приближавший евреев к Торе и заповедям через раскрытие них потенциала быть источником света, и “светильником постоянно” — вечно и неизменно.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через эту работу да удостоимся мы в скором времени зажечь светильники в Храме, с наступлением истинного и полного Избавления, когда раскроется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жественность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Подобное уже случалось во времена дарования Торы, и так будет вскоре, с приходом праведного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Моаиаха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36;p5">
            <a:extLst>
              <a:ext uri="{FF2B5EF4-FFF2-40B4-BE49-F238E27FC236}">
                <a16:creationId xmlns:a16="http://schemas.microsoft.com/office/drawing/2014/main" id="{F5DF2EA1-2D8D-FE87-9CA4-1FDADA10AB9A}"/>
              </a:ext>
            </a:extLst>
          </p:cNvPr>
          <p:cNvSpPr txBox="1"/>
          <p:nvPr/>
        </p:nvSpPr>
        <p:spPr>
          <a:xfrm>
            <a:off x="2279269" y="496887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«Сокрушённый» — когда это хорошо: </a:t>
            </a:r>
            <a:r>
              <a:rPr lang="ru-RU" sz="1800" b="1" kern="120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Усилие шлихут</a:t>
            </a:r>
            <a:endParaRPr lang="ru-RU"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68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  <p:grpSp>
        <p:nvGrpSpPr>
          <p:cNvPr id="5" name="Google Shape;281;p24">
            <a:extLst>
              <a:ext uri="{FF2B5EF4-FFF2-40B4-BE49-F238E27FC236}">
                <a16:creationId xmlns:a16="http://schemas.microsoft.com/office/drawing/2014/main" id="{3FA60650-91C9-15E1-7B6C-945DBFD7543F}"/>
              </a:ext>
            </a:extLst>
          </p:cNvPr>
          <p:cNvGrpSpPr/>
          <p:nvPr/>
        </p:nvGrpSpPr>
        <p:grpSpPr>
          <a:xfrm>
            <a:off x="861453" y="4122132"/>
            <a:ext cx="2632861" cy="588538"/>
            <a:chOff x="9646226" y="5640682"/>
            <a:chExt cx="1762800" cy="486015"/>
          </a:xfrm>
        </p:grpSpPr>
        <p:sp>
          <p:nvSpPr>
            <p:cNvPr id="13" name="Google Shape;282;p24">
              <a:extLst>
                <a:ext uri="{FF2B5EF4-FFF2-40B4-BE49-F238E27FC236}">
                  <a16:creationId xmlns:a16="http://schemas.microsoft.com/office/drawing/2014/main" id="{2C1C9E08-745F-0100-BB8D-2C38745B4FD6}"/>
                </a:ext>
              </a:extLst>
            </p:cNvPr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283;p24">
              <a:extLst>
                <a:ext uri="{FF2B5EF4-FFF2-40B4-BE49-F238E27FC236}">
                  <a16:creationId xmlns:a16="http://schemas.microsoft.com/office/drawing/2014/main" id="{B39502B4-0E56-BF53-87EA-E30AD29A86EC}"/>
                </a:ext>
              </a:extLst>
            </p:cNvPr>
            <p:cNvSpPr txBox="1"/>
            <p:nvPr/>
          </p:nvSpPr>
          <p:spPr>
            <a:xfrm>
              <a:off x="9646226" y="5712147"/>
              <a:ext cx="1762800" cy="3430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100" kern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ssistant ExtraBold"/>
                </a:rPr>
                <a:t>Хукат</a:t>
              </a:r>
              <a:endParaRPr sz="21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ssistant 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2145</Words>
  <Application>Microsoft Macintosh PowerPoint</Application>
  <PresentationFormat>מסך רחב</PresentationFormat>
  <Paragraphs>73</Paragraphs>
  <Slides>20</Slides>
  <Notes>19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20</vt:i4>
      </vt:variant>
    </vt:vector>
  </HeadingPairs>
  <TitlesOfParts>
    <vt:vector size="28" baseType="lpstr">
      <vt:lpstr>CeraGR-Medium</vt:lpstr>
      <vt:lpstr>Arial</vt:lpstr>
      <vt:lpstr>Lora Bold Italic</vt:lpstr>
      <vt:lpstr>Calibri</vt:lpstr>
      <vt:lpstr>Josefin Sans</vt:lpstr>
      <vt:lpstr>Arial Black</vt:lpstr>
      <vt:lpstr>Segoe UI Black</vt:lpstr>
      <vt:lpstr>Office Theme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5</cp:revision>
  <dcterms:created xsi:type="dcterms:W3CDTF">2021-05-12T22:42:43Z</dcterms:created>
  <dcterms:modified xsi:type="dcterms:W3CDTF">2025-06-19T15:09:52Z</dcterms:modified>
</cp:coreProperties>
</file>