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446" r:id="rId33"/>
    <p:sldId id="447" r:id="rId34"/>
    <p:sldId id="448" r:id="rId35"/>
    <p:sldId id="449" r:id="rId36"/>
    <p:sldId id="450" r:id="rId37"/>
    <p:sldId id="451" r:id="rId38"/>
    <p:sldId id="452" r:id="rId39"/>
    <p:sldId id="287" r:id="rId40"/>
    <p:sldId id="288" r:id="rId41"/>
    <p:sldId id="445" r:id="rId42"/>
  </p:sldIdLst>
  <p:sldSz cx="12192000" cy="6858000"/>
  <p:notesSz cx="6858000" cy="9144000"/>
  <p:embeddedFontLst>
    <p:embeddedFont>
      <p:font typeface="Arial Black" panose="020B0604020202020204" pitchFamily="34" charset="0"/>
      <p:bold r:id="rId44"/>
    </p:embeddedFont>
    <p:embeddedFont>
      <p:font typeface="Assistant" pitchFamily="2" charset="-79"/>
      <p:regular r:id="rId45"/>
      <p:bold r:id="rId46"/>
    </p:embeddedFont>
    <p:embeddedFont>
      <p:font typeface="CeraGR-Medium" pitchFamily="2" charset="0"/>
      <p:regular r:id="rId47"/>
    </p:embeddedFont>
    <p:embeddedFont>
      <p:font typeface="Josefin Sans" pitchFamily="2" charset="0"/>
      <p:regular r:id="rId48"/>
      <p:bold r:id="rId49"/>
      <p:italic r:id="rId50"/>
      <p:boldItalic r:id="rId51"/>
    </p:embeddedFont>
    <p:embeddedFont>
      <p:font typeface="Lora" panose="02000503000000020004" pitchFamily="2" charset="0"/>
      <p:regular r:id="rId52"/>
      <p:bold r:id="rId53"/>
      <p:italic r:id="rId54"/>
      <p:boldItalic r:id="rId55"/>
    </p:embeddedFont>
    <p:embeddedFont>
      <p:font typeface="Lora Bold Italic" panose="02000503000000020004" pitchFamily="2" charset="0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9" roundtripDataSignature="AMtx7mirCwuPZkzHGirONy/hxrKJg54h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8"/>
    <p:restoredTop sz="94694"/>
  </p:normalViewPr>
  <p:slideViewPr>
    <p:cSldViewPr snapToGrid="0">
      <p:cViewPr varScale="1">
        <p:scale>
          <a:sx n="106" d="100"/>
          <a:sy n="106" d="100"/>
        </p:scale>
        <p:origin x="208" y="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63AA731E-DA93-11AC-56DD-814A4B49E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>
            <a:extLst>
              <a:ext uri="{FF2B5EF4-FFF2-40B4-BE49-F238E27FC236}">
                <a16:creationId xmlns:a16="http://schemas.microsoft.com/office/drawing/2014/main" id="{FA90901E-8F6A-E88D-2164-BBBB36A353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30:notes">
            <a:extLst>
              <a:ext uri="{FF2B5EF4-FFF2-40B4-BE49-F238E27FC236}">
                <a16:creationId xmlns:a16="http://schemas.microsoft.com/office/drawing/2014/main" id="{98DEE493-FBBE-C489-E6AB-F2AC61FFBF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0:notes">
            <a:extLst>
              <a:ext uri="{FF2B5EF4-FFF2-40B4-BE49-F238E27FC236}">
                <a16:creationId xmlns:a16="http://schemas.microsoft.com/office/drawing/2014/main" id="{6515FA55-851A-6B60-1102-ED6EC99707C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41013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07C5A572-7CB1-3D4A-32CF-90C1CDE5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>
            <a:extLst>
              <a:ext uri="{FF2B5EF4-FFF2-40B4-BE49-F238E27FC236}">
                <a16:creationId xmlns:a16="http://schemas.microsoft.com/office/drawing/2014/main" id="{472DF44A-EA78-D7CB-1396-8172C41910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30:notes">
            <a:extLst>
              <a:ext uri="{FF2B5EF4-FFF2-40B4-BE49-F238E27FC236}">
                <a16:creationId xmlns:a16="http://schemas.microsoft.com/office/drawing/2014/main" id="{6B2F6AB2-27E9-8191-DB93-253C9640BB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0:notes">
            <a:extLst>
              <a:ext uri="{FF2B5EF4-FFF2-40B4-BE49-F238E27FC236}">
                <a16:creationId xmlns:a16="http://schemas.microsoft.com/office/drawing/2014/main" id="{E3F494AD-2846-628C-4E7A-B6A8010DC18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14561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CD6668FE-FA6E-3D45-2566-CA6B65D90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>
            <a:extLst>
              <a:ext uri="{FF2B5EF4-FFF2-40B4-BE49-F238E27FC236}">
                <a16:creationId xmlns:a16="http://schemas.microsoft.com/office/drawing/2014/main" id="{93675AB3-1822-EA7A-78F1-605D377225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30:notes">
            <a:extLst>
              <a:ext uri="{FF2B5EF4-FFF2-40B4-BE49-F238E27FC236}">
                <a16:creationId xmlns:a16="http://schemas.microsoft.com/office/drawing/2014/main" id="{C0999A74-EC53-25A0-3A07-559411FB80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0:notes">
            <a:extLst>
              <a:ext uri="{FF2B5EF4-FFF2-40B4-BE49-F238E27FC236}">
                <a16:creationId xmlns:a16="http://schemas.microsoft.com/office/drawing/2014/main" id="{81D9AD56-315F-EAFC-0FF5-FBFBA8E7EC2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61805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B410BCAB-2EF7-AE31-3DFB-818AB49BB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>
            <a:extLst>
              <a:ext uri="{FF2B5EF4-FFF2-40B4-BE49-F238E27FC236}">
                <a16:creationId xmlns:a16="http://schemas.microsoft.com/office/drawing/2014/main" id="{E6D722AE-413A-780E-585D-E1DC67A874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30:notes">
            <a:extLst>
              <a:ext uri="{FF2B5EF4-FFF2-40B4-BE49-F238E27FC236}">
                <a16:creationId xmlns:a16="http://schemas.microsoft.com/office/drawing/2014/main" id="{F39F83E5-1915-54F6-4996-8102A6261C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0:notes">
            <a:extLst>
              <a:ext uri="{FF2B5EF4-FFF2-40B4-BE49-F238E27FC236}">
                <a16:creationId xmlns:a16="http://schemas.microsoft.com/office/drawing/2014/main" id="{8BB98743-1B09-A1AC-5341-92438A8ED08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87253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916D7330-A0C0-9BA1-C607-9F062B48B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>
            <a:extLst>
              <a:ext uri="{FF2B5EF4-FFF2-40B4-BE49-F238E27FC236}">
                <a16:creationId xmlns:a16="http://schemas.microsoft.com/office/drawing/2014/main" id="{B682422D-4F51-22E3-833B-DE033A9F98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30:notes">
            <a:extLst>
              <a:ext uri="{FF2B5EF4-FFF2-40B4-BE49-F238E27FC236}">
                <a16:creationId xmlns:a16="http://schemas.microsoft.com/office/drawing/2014/main" id="{43C59D19-5467-DFC3-4C1D-BFDD251FBB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0:notes">
            <a:extLst>
              <a:ext uri="{FF2B5EF4-FFF2-40B4-BE49-F238E27FC236}">
                <a16:creationId xmlns:a16="http://schemas.microsoft.com/office/drawing/2014/main" id="{9281DE5D-1173-6618-DDE5-A159D981264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21528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112F7DE6-7B5F-C5B0-73E1-89729EAE2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>
            <a:extLst>
              <a:ext uri="{FF2B5EF4-FFF2-40B4-BE49-F238E27FC236}">
                <a16:creationId xmlns:a16="http://schemas.microsoft.com/office/drawing/2014/main" id="{6C6939AF-0D2F-1143-9B54-B393F082F1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30:notes">
            <a:extLst>
              <a:ext uri="{FF2B5EF4-FFF2-40B4-BE49-F238E27FC236}">
                <a16:creationId xmlns:a16="http://schemas.microsoft.com/office/drawing/2014/main" id="{954E3D9F-F621-C0EE-FD42-11027B7A53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0:notes">
            <a:extLst>
              <a:ext uri="{FF2B5EF4-FFF2-40B4-BE49-F238E27FC236}">
                <a16:creationId xmlns:a16="http://schemas.microsoft.com/office/drawing/2014/main" id="{F874F3AD-6A41-EBFB-4C90-9465183D881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74864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3229F0E3-640B-5B8F-1253-416AFF687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>
            <a:extLst>
              <a:ext uri="{FF2B5EF4-FFF2-40B4-BE49-F238E27FC236}">
                <a16:creationId xmlns:a16="http://schemas.microsoft.com/office/drawing/2014/main" id="{EA770402-4F07-2C42-53FB-652421ACE7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30:notes">
            <a:extLst>
              <a:ext uri="{FF2B5EF4-FFF2-40B4-BE49-F238E27FC236}">
                <a16:creationId xmlns:a16="http://schemas.microsoft.com/office/drawing/2014/main" id="{276032BE-3655-84BA-A42F-A3BD4B5FF1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0:notes">
            <a:extLst>
              <a:ext uri="{FF2B5EF4-FFF2-40B4-BE49-F238E27FC236}">
                <a16:creationId xmlns:a16="http://schemas.microsoft.com/office/drawing/2014/main" id="{F21D25D3-B109-4B89-D1D6-640C2C555B0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33627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420055" y="4612287"/>
            <a:ext cx="4731648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Ценности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выше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денег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0055" y="5216499"/>
            <a:ext cx="3540600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algn="just">
              <a:buSzPts val="1400"/>
            </a:pP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КТО ОТКАЗЫВАЕТСЯ ОТ ПРЕДЛОЖЕНИЯ НА МИЛЛИОН ДОЛЛАРОВ? </a:t>
            </a:r>
            <a:r>
              <a:rPr lang="en-US" dirty="0" err="1">
                <a:solidFill>
                  <a:schemeClr val="dk1"/>
                </a:solidFill>
                <a:latin typeface="Josefin Sans"/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 КТО ГОВОРИТ «НЕТ» ПОДАРКУ </a:t>
            </a:r>
            <a:r>
              <a:rPr lang="en-US" dirty="0" err="1">
                <a:solidFill>
                  <a:schemeClr val="dk1"/>
                </a:solidFill>
                <a:latin typeface="Josefin Sans"/>
                <a:sym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 ВИДЕ НОВОГО КАДИЛЛАКА?</a:t>
            </a:r>
            <a:endParaRPr dirty="0">
              <a:solidFill>
                <a:schemeClr val="dk1"/>
              </a:solidFill>
              <a:latin typeface="Josefin Sans"/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3" name="Google Shape;93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Авот, гл. 6</a:t>
              </a:r>
              <a:endParaRPr/>
            </a:p>
          </p:txBody>
        </p:sp>
      </p:grpSp>
      <p:sp>
        <p:nvSpPr>
          <p:cNvPr id="95" name="Google Shape;95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0055" y="368134"/>
            <a:ext cx="5185097" cy="33895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803769DC-B2B3-F08D-48E2-CF2F675003C4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3253DC39-59A8-16C1-5923-CCCE4A2F0732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68AEC93C-59D7-4239-1B59-D6FD3C0E1C51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24B4F0D6-8A95-08B6-C513-1AA68EB73B3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CE22C6D3-9720-94DF-85F9-ECCA8D90E7F7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9B99193-80DE-FDE0-7875-179C7A3728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14C32B61-FA00-6D8F-D55F-2B95427566EA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99CE9CF8-CC09-C674-0437-08953C383166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F4EF1195-9404-6398-0774-FC41698355E9}"/>
                  </a:ext>
                </a:extLst>
              </p:cNvPr>
              <p:cNvSpPr txBox="1"/>
              <p:nvPr/>
            </p:nvSpPr>
            <p:spPr>
              <a:xfrm>
                <a:off x="9646231" y="5678925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400" strike="noStrike" dirty="0" err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Авот</a:t>
                </a:r>
                <a:r>
                  <a:rPr lang="ru-RU" sz="1400" strike="noStrike" dirty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1400" strike="noStrike" dirty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endParaRPr lang="ru-RU" sz="1400" strike="noStrik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712" y="224185"/>
            <a:ext cx="6876611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Предложение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которого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нельзя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отказаться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Авот, гл. 6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A30115EB-9F28-F9CF-FDF9-4F00C953432F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6A894CBE-F9FE-7958-5179-9156D8495776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0AEC0E73-96D6-92F2-22FC-F5CC05A916DC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6" name="קבוצה 5">
                <a:extLst>
                  <a:ext uri="{FF2B5EF4-FFF2-40B4-BE49-F238E27FC236}">
                    <a16:creationId xmlns:a16="http://schemas.microsoft.com/office/drawing/2014/main" id="{08085772-D506-DFDD-4627-3E7F58F14DBE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354E8722-9187-696A-CCDE-F2C2E8CB1FBA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8" name="תמונה 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854A4D6B-E6CA-30BB-53BF-792BF3ADC9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B623A4C4-1183-0F80-422C-08396384C9A8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ru-RU" sz="16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Авот</a:t>
              </a:r>
              <a:endParaRPr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4624" y="1056496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встретил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поприветствовал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приветствие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книжников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динаров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4625" y="463732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35658" y="65166"/>
            <a:ext cx="18402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</a:rPr>
              <a:t>Мишна</a:t>
            </a: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 9</a:t>
            </a:r>
            <a:endParaRPr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7772400" y="1046985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יוֹסֵי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קִסְמָא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וּפָגַע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וְנָתַן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וְהֶחֱזַרְת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מֵאֵיזֶה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מֵעִיר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חֲכָמִים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סוֹפְרִים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רְצוֹנְך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בִמְקוֹמֵנו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אֶלֶף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אֲלָפִים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ינְרֵי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זָהָב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וַאֲבָנִים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טוֹבוֹת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נוֹתֵן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סֶף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וְזָהָב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וַאֲבָנִים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טוֹבוֹת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בִמְקוֹם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85029" y="676713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Рахель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плачет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своим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сыновьям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286000" y="-64282"/>
            <a:ext cx="4937760" cy="7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пишет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16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(119:72)».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ляжешь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проснешься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беседовать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16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Мишлей</a:t>
            </a:r>
            <a:r>
              <a:rPr lang="en-US" sz="16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6:22).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ляжешь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проснешься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беседовать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грядущем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Воинств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16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Хагай</a:t>
            </a:r>
            <a:r>
              <a:rPr lang="en-US" sz="16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2:8).</a:t>
            </a:r>
            <a:endParaRPr sz="16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772400" y="-4640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סֵפֶר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דָוִד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תוֹרַת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מֵאַלְפֵי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זָהָב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וָכָסֶף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FD67558D-66C1-8CD0-E35A-C377F3C86F45}"/>
              </a:ext>
            </a:extLst>
          </p:cNvPr>
          <p:cNvSpPr txBox="1"/>
          <p:nvPr/>
        </p:nvSpPr>
        <p:spPr>
          <a:xfrm>
            <a:off x="7722524" y="1356624"/>
            <a:ext cx="4031674" cy="3613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 עוֹד, אֶלָּא שֶׁבִּשְׁעַת פְּטִירָתוֹ שֶׁל אָדָם אֵין מְלַוִּין לוֹ לָאָדָם לֹא כֶסֶף וְלֹא זָהָב וְלֹא אֲבָנִים טוֹבוֹת וּמַרְגָּלִיּוֹת, אֶלָּא תוֹרָה וּמַעֲשִׂים טוֹבִים בִּלְבַד, שֶׁנֶּאֱמַר בְּהִתְהַלֶּכְךָ תַּנְחֶה אֹתָךְ,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בְּשָׁכְבְּך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תִּשְׁמֹר עָלֶיךָ, וַהֲקִיצוֹתָ הִיא תְשִׂיחֶךָ. בְּהִתְהַלֶּכְךָ תַּנְחֶה אֹתָךְ, בָּעוֹלָם הַזֶּה,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בְּשָׁכְבְּך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תִּשְׁמֹר עָלֶיךָ, בַּקֶּבֶר, וַהֲקִיצוֹתָ הִיא תְשִׂיחֶךָ, לָעוֹלָם הַבָּא. וְאוֹמֵר לִי הַכֶּסֶף וְלִי הַזָּהָב נאם ה' צְבָאוֹת.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2285029" y="1129565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динаров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ешивы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живущих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крайней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деньгами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достатке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Google Shape;133;p5"/>
          <p:cNvSpPr/>
          <p:nvPr/>
        </p:nvSpPr>
        <p:spPr>
          <a:xfrm rot="10800000" flipH="1">
            <a:off x="2285029" y="63377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 txBox="1">
            <a:spLocks noGrp="1"/>
          </p:cNvSpPr>
          <p:nvPr>
            <p:ph type="title"/>
          </p:nvPr>
        </p:nvSpPr>
        <p:spPr>
          <a:xfrm>
            <a:off x="2285030" y="30691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7772400" y="1119678"/>
            <a:ext cx="3886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הצעתו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בשביל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דנרי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ומרגליות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לתמוך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ולהחזיק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בישיבות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ובתלמידי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כמסופר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תלמידי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מרודים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דנרי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ומרגליות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לתמוך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תלמידי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2285029" y="807505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Почему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он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не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взял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деньги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?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 txBox="1"/>
          <p:nvPr/>
        </p:nvSpPr>
        <p:spPr>
          <a:xfrm>
            <a:off x="2286000" y="635115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хлеб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счастлив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Счастлив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грядущем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касающихся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7772400" y="625287"/>
            <a:ext cx="3886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ששנינו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במלח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תאכל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תחיה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2284624" y="2198370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хлеб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счастлив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Счастлив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грядущем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Google Shape;152;p7"/>
          <p:cNvSpPr/>
          <p:nvPr/>
        </p:nvSpPr>
        <p:spPr>
          <a:xfrm rot="10800000" flipH="1">
            <a:off x="2235481" y="1698265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2235481" y="1298913"/>
            <a:ext cx="358342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7"/>
          <p:cNvSpPr txBox="1"/>
          <p:nvPr/>
        </p:nvSpPr>
        <p:spPr>
          <a:xfrm>
            <a:off x="7772400" y="2188859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מֶלַח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אכַל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מְשׂוּרָה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צַעַר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עָמֵל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וְטוֹב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וְטוֹב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2145357" y="1778629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Авот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6:4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8"/>
          <p:cNvSpPr txBox="1"/>
          <p:nvPr/>
        </p:nvSpPr>
        <p:spPr>
          <a:xfrm>
            <a:off x="2285029" y="2357807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достоинством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Google Shape;163;p8"/>
          <p:cNvSpPr/>
          <p:nvPr/>
        </p:nvSpPr>
        <p:spPr>
          <a:xfrm rot="10800000" flipH="1">
            <a:off x="2294360" y="208561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 txBox="1">
            <a:spLocks noGrp="1"/>
          </p:cNvSpPr>
          <p:nvPr>
            <p:ph type="title"/>
          </p:nvPr>
        </p:nvSpPr>
        <p:spPr>
          <a:xfrm>
            <a:off x="2294361" y="175875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7772400" y="2341182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ואדרבה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מעוני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לקיימה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והכח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והעושר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לצדיקים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9"/>
          <p:cNvSpPr txBox="1"/>
          <p:nvPr/>
        </p:nvSpPr>
        <p:spPr>
          <a:xfrm>
            <a:off x="2284624" y="2544975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Йонатан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отстраняется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Google Shape;173;p9"/>
          <p:cNvSpPr/>
          <p:nvPr/>
        </p:nvSpPr>
        <p:spPr>
          <a:xfrm rot="10800000" flipH="1">
            <a:off x="2284624" y="2059536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2284624" y="1697688"/>
            <a:ext cx="381137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9"/>
          <p:cNvSpPr txBox="1"/>
          <p:nvPr/>
        </p:nvSpPr>
        <p:spPr>
          <a:xfrm>
            <a:off x="7772400" y="253546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יוֹנָתָן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הַמְקַי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מֵעֹנִי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לְקַי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הַמְבַט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הַתּוֹרָה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סוֹפו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לְבַט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מֵעֹנִי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76" name="Google Shape;176;p9"/>
          <p:cNvSpPr txBox="1"/>
          <p:nvPr/>
        </p:nvSpPr>
        <p:spPr>
          <a:xfrm>
            <a:off x="2212174" y="2168914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Авот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4:9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0"/>
          <p:cNvSpPr txBox="1"/>
          <p:nvPr/>
        </p:nvSpPr>
        <p:spPr>
          <a:xfrm>
            <a:off x="2284624" y="1577712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Менасьи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приписывали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воплотились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а-наси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4" name="Google Shape;184;p10"/>
          <p:cNvSpPr/>
          <p:nvPr/>
        </p:nvSpPr>
        <p:spPr>
          <a:xfrm rot="10800000" flipH="1">
            <a:off x="2235650" y="86741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/>
          <p:cNvSpPr txBox="1"/>
          <p:nvPr/>
        </p:nvSpPr>
        <p:spPr>
          <a:xfrm>
            <a:off x="2235650" y="503654"/>
            <a:ext cx="355950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7772400" y="1570176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יְהוּדָה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יוֹחַאי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הַנּוֹי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וְהָעֹש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וְהַחָכְמָה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וְנָאֶה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מְנַסְיָא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מִדּוֹת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חֲכָמִים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נִתְקַי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וּבְבָנָיו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87" name="Google Shape;187;p10"/>
          <p:cNvSpPr txBox="1"/>
          <p:nvPr/>
        </p:nvSpPr>
        <p:spPr>
          <a:xfrm>
            <a:off x="2143303" y="100268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Авот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6:8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1"/>
          <p:cNvSpPr txBox="1"/>
          <p:nvPr/>
        </p:nvSpPr>
        <p:spPr>
          <a:xfrm>
            <a:off x="2286000" y="777031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пишет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(119:72)».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чрезвычайно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завоевал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множество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5" name="Google Shape;195;p11"/>
          <p:cNvSpPr/>
          <p:nvPr/>
        </p:nvSpPr>
        <p:spPr>
          <a:xfrm rot="10800000" flipH="1">
            <a:off x="2294360" y="57542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1"/>
          <p:cNvSpPr txBox="1">
            <a:spLocks noGrp="1"/>
          </p:cNvSpPr>
          <p:nvPr>
            <p:ph type="title"/>
          </p:nvPr>
        </p:nvSpPr>
        <p:spPr>
          <a:xfrm>
            <a:off x="2294361" y="24855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7772400" y="762559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ומרגליות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חידוש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ארצות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2"/>
          <p:cNvSpPr txBox="1"/>
          <p:nvPr/>
        </p:nvSpPr>
        <p:spPr>
          <a:xfrm>
            <a:off x="2286000" y="158275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покрытию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расходов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государством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предостерегает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чрезмерного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обогащения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годовое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войск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распоряжении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Аналогично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лимит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количество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лошадей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приобрести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конюшням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государственным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обилие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сокровищницах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логическое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обоснование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огромное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7772400" y="120951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אספניא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הנכנסין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ויוצאין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סוסים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חשבון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 txBox="1"/>
          <p:nvPr/>
        </p:nvSpPr>
        <p:spPr>
          <a:xfrm>
            <a:off x="2286000" y="261926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государством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национальных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уподобиться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сладкоголосым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певцом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псалмы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псалмах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7772400" y="228676"/>
            <a:ext cx="38862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המלוכה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ולטעון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להידמות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מדגיש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נקרא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זמירות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שהמזמורים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שהעניינים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הכתובים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4"/>
          <p:cNvSpPr txBox="1"/>
          <p:nvPr/>
        </p:nvSpPr>
        <p:spPr>
          <a:xfrm>
            <a:off x="487788" y="224789"/>
            <a:ext cx="5853635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Влияние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Торы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мир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21" name="Google Shape;221;p1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22" name="Google Shape;222;p1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Авот, гл. 6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8600DC65-1782-D31A-00E7-062F19212353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F1203D59-0C63-51F9-A675-91F1F03D3E50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42352451-0E75-9A3B-FEB0-B597D4C36578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6" name="קבוצה 5">
                <a:extLst>
                  <a:ext uri="{FF2B5EF4-FFF2-40B4-BE49-F238E27FC236}">
                    <a16:creationId xmlns:a16="http://schemas.microsoft.com/office/drawing/2014/main" id="{09B189C0-1621-D230-B258-54A8691A8EB4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FE626253-DF99-0D3A-D1B2-080CD07B7AD7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8" name="תמונה 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A696B28-64FD-5BFE-2C44-C4FE2A0712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221C3ADA-638A-DC6F-9CD0-F89E96FD3CF1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ru-RU" sz="16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Авот</a:t>
              </a:r>
              <a:endParaRPr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5"/>
          <p:cNvSpPr txBox="1"/>
          <p:nvPr/>
        </p:nvSpPr>
        <p:spPr>
          <a:xfrm>
            <a:off x="2285029" y="853361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взгляд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подумать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 рабби Йосей добавляет: «…в час кончины человека… сопровождают… только Тора и добрые дела».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1" name="Google Shape;231;p15"/>
          <p:cNvSpPr/>
          <p:nvPr/>
        </p:nvSpPr>
        <p:spPr>
          <a:xfrm rot="10800000" flipH="1">
            <a:off x="2285029" y="64378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5"/>
          <p:cNvSpPr txBox="1">
            <a:spLocks noGrp="1"/>
          </p:cNvSpPr>
          <p:nvPr>
            <p:ph type="title"/>
          </p:nvPr>
        </p:nvSpPr>
        <p:spPr>
          <a:xfrm>
            <a:off x="2285030" y="31692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5"/>
          <p:cNvSpPr txBox="1"/>
          <p:nvPr/>
        </p:nvSpPr>
        <p:spPr>
          <a:xfrm>
            <a:off x="7772400" y="848097"/>
            <a:ext cx="3995928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וממשיך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שבשעת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פטירתו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ומרגליות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בהתהלכך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תנחה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לחשוב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 זה אומר רבי יוסי בן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ש''בשעת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פטירתו של אדם אין מלוין לו, אלא תורה ומעשים טובים בלבד":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6"/>
          <p:cNvSpPr txBox="1"/>
          <p:nvPr/>
        </p:nvSpPr>
        <p:spPr>
          <a:xfrm>
            <a:off x="2286000" y="223587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подводя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1" name="Google Shape;241;p16"/>
          <p:cNvSpPr txBox="1"/>
          <p:nvPr/>
        </p:nvSpPr>
        <p:spPr>
          <a:xfrm>
            <a:off x="7772400" y="223587"/>
            <a:ext cx="41148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פטירתו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הסך-הכל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ופעולותיו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בעלמא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פעולתה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42" name="Google Shape;242;p16"/>
          <p:cNvSpPr txBox="1"/>
          <p:nvPr/>
        </p:nvSpPr>
        <p:spPr>
          <a:xfrm>
            <a:off x="2252757" y="2824358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На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исходе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дня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3" name="Google Shape;243;p16"/>
          <p:cNvSpPr txBox="1"/>
          <p:nvPr/>
        </p:nvSpPr>
        <p:spPr>
          <a:xfrm>
            <a:off x="7772400" y="3249158"/>
            <a:ext cx="4114800" cy="162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הדיוק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שכתוב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שמלוין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44" name="Google Shape;244;p16"/>
          <p:cNvSpPr txBox="1"/>
          <p:nvPr/>
        </p:nvSpPr>
        <p:spPr>
          <a:xfrm>
            <a:off x="2286000" y="3247559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выверены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сопровождаемый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левайя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иврите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созвучно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7"/>
          <p:cNvSpPr txBox="1"/>
          <p:nvPr/>
        </p:nvSpPr>
        <p:spPr>
          <a:xfrm>
            <a:off x="2252755" y="378305"/>
            <a:ext cx="47463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подведении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2" name="Google Shape;252;p17"/>
          <p:cNvSpPr txBox="1"/>
          <p:nvPr/>
        </p:nvSpPr>
        <p:spPr>
          <a:xfrm>
            <a:off x="7616630" y="378305"/>
            <a:ext cx="3957887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הלויה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רח"ל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גופו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נמצאים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ומרגליות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הסך-הכל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Google Shape;259;p18">
            <a:extLst>
              <a:ext uri="{FF2B5EF4-FFF2-40B4-BE49-F238E27FC236}">
                <a16:creationId xmlns:a16="http://schemas.microsoft.com/office/drawing/2014/main" id="{0F31607A-D13A-193D-3BCD-6FBCAEC36D83}"/>
              </a:ext>
            </a:extLst>
          </p:cNvPr>
          <p:cNvSpPr txBox="1"/>
          <p:nvPr/>
        </p:nvSpPr>
        <p:spPr>
          <a:xfrm>
            <a:off x="2252755" y="3967484"/>
            <a:ext cx="47463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уточняет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60;p18">
            <a:extLst>
              <a:ext uri="{FF2B5EF4-FFF2-40B4-BE49-F238E27FC236}">
                <a16:creationId xmlns:a16="http://schemas.microsoft.com/office/drawing/2014/main" id="{BE0F95EC-FF3D-4620-E36A-64D6AFAB350B}"/>
              </a:ext>
            </a:extLst>
          </p:cNvPr>
          <p:cNvSpPr txBox="1"/>
          <p:nvPr/>
        </p:nvSpPr>
        <p:spPr>
          <a:xfrm>
            <a:off x="7616630" y="3967484"/>
            <a:ext cx="3957887" cy="2433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להדגיש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מלוין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מוסיף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ומרגליות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מענינים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8"/>
          <p:cNvSpPr txBox="1"/>
          <p:nvPr/>
        </p:nvSpPr>
        <p:spPr>
          <a:xfrm>
            <a:off x="2252755" y="118287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Жизненный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компас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2" name="Google Shape;262;p18"/>
          <p:cNvSpPr txBox="1"/>
          <p:nvPr/>
        </p:nvSpPr>
        <p:spPr>
          <a:xfrm>
            <a:off x="2286000" y="431344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доказательство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сферы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не можем сказать, что отдельная заповедь, например тфилин, определяет курс всей нашей жизни — даже с учетом уподобления тфилин всей Торе. Однако когда говорят об общем курсе всей жизни, речь может идти только о Торе.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3" name="Google Shape;263;p18"/>
          <p:cNvSpPr txBox="1"/>
          <p:nvPr/>
        </p:nvSpPr>
        <p:spPr>
          <a:xfrm>
            <a:off x="7772400" y="416736"/>
            <a:ext cx="38862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מהפסוק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בהתהלכך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תנחה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היחיד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שמנהיג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דוקא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פוסקת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ופרט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וכמובן, שלא שייך לומר שמצות תפילין (לדוגמא) מנהיגה את האדם, אף על פי שהוקשה כל התורה כולה לתפילין - כי כאשר מדברים אודות הדבר שמנהיג את כללות האדם, הרי זה ענין התורה בלבד.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9"/>
          <p:cNvSpPr txBox="1"/>
          <p:nvPr/>
        </p:nvSpPr>
        <p:spPr>
          <a:xfrm>
            <a:off x="2286000" y="128924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постановлений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предписывает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1" name="Google Shape;271;p19"/>
          <p:cNvSpPr txBox="1"/>
          <p:nvPr/>
        </p:nvSpPr>
        <p:spPr>
          <a:xfrm>
            <a:off x="7772400" y="128924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ויתירה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כתוצאה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מפסקי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מנהיגה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פוסקת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רבותינו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''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תלמוד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''.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" name="Google Shape;278;p20">
            <a:extLst>
              <a:ext uri="{FF2B5EF4-FFF2-40B4-BE49-F238E27FC236}">
                <a16:creationId xmlns:a16="http://schemas.microsoft.com/office/drawing/2014/main" id="{4DFEA9D6-C54C-3A83-DDB1-E5DBD887F5FF}"/>
              </a:ext>
            </a:extLst>
          </p:cNvPr>
          <p:cNvSpPr txBox="1"/>
          <p:nvPr/>
        </p:nvSpPr>
        <p:spPr>
          <a:xfrm>
            <a:off x="2286000" y="3277252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злодеями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79;p20">
            <a:extLst>
              <a:ext uri="{FF2B5EF4-FFF2-40B4-BE49-F238E27FC236}">
                <a16:creationId xmlns:a16="http://schemas.microsoft.com/office/drawing/2014/main" id="{4979A5C1-5A49-2E3A-8488-3303CC356E51}"/>
              </a:ext>
            </a:extLst>
          </p:cNvPr>
          <p:cNvSpPr txBox="1"/>
          <p:nvPr/>
        </p:nvSpPr>
        <p:spPr>
          <a:xfrm>
            <a:off x="7772400" y="3282052"/>
            <a:ext cx="3886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נפטר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והספידוהו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הספד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גדולי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שהלכו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ללוותו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נשארו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רשעים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כמקודם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1B7E76C2-A578-5F8E-201B-F3EA33760BB3}"/>
              </a:ext>
            </a:extLst>
          </p:cNvPr>
          <p:cNvSpPr txBox="1"/>
          <p:nvPr/>
        </p:nvSpPr>
        <p:spPr>
          <a:xfrm>
            <a:off x="2202175" y="3000366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Влияние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на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римскую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элиту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78;p20">
            <a:extLst>
              <a:ext uri="{FF2B5EF4-FFF2-40B4-BE49-F238E27FC236}">
                <a16:creationId xmlns:a16="http://schemas.microsoft.com/office/drawing/2014/main" id="{8BDED8B1-4983-9A4E-609A-7139C0CC540C}"/>
              </a:ext>
            </a:extLst>
          </p:cNvPr>
          <p:cNvSpPr txBox="1"/>
          <p:nvPr/>
        </p:nvSpPr>
        <p:spPr>
          <a:xfrm>
            <a:off x="2286000" y="299259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встреченного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Ханину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Традиона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изучающего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запрещено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государством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79;p20">
            <a:extLst>
              <a:ext uri="{FF2B5EF4-FFF2-40B4-BE49-F238E27FC236}">
                <a16:creationId xmlns:a16="http://schemas.microsoft.com/office/drawing/2014/main" id="{C53A9892-E7A4-2136-9CD9-441E13C3FDB1}"/>
              </a:ext>
            </a:extLst>
          </p:cNvPr>
          <p:cNvSpPr txBox="1"/>
          <p:nvPr/>
        </p:nvSpPr>
        <p:spPr>
          <a:xfrm>
            <a:off x="7772400" y="287434"/>
            <a:ext cx="3886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מספרת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ש"בחזרתן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מצאוהו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חנינא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תרדיון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יושב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ועוסק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נגד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גזירת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הרוגי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4" name="Google Shape;287;p21">
            <a:extLst>
              <a:ext uri="{FF2B5EF4-FFF2-40B4-BE49-F238E27FC236}">
                <a16:creationId xmlns:a16="http://schemas.microsoft.com/office/drawing/2014/main" id="{599D0FC1-D798-962F-46CC-92D702ACD338}"/>
              </a:ext>
            </a:extLst>
          </p:cNvPr>
          <p:cNvSpPr txBox="1"/>
          <p:nvPr/>
        </p:nvSpPr>
        <p:spPr>
          <a:xfrm>
            <a:off x="2286000" y="2664618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неизгладимое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впечатление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римская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вписывается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8;p21">
            <a:extLst>
              <a:ext uri="{FF2B5EF4-FFF2-40B4-BE49-F238E27FC236}">
                <a16:creationId xmlns:a16="http://schemas.microsoft.com/office/drawing/2014/main" id="{7A7B2FD8-656A-A2B3-77B1-1406A60F10FA}"/>
              </a:ext>
            </a:extLst>
          </p:cNvPr>
          <p:cNvSpPr txBox="1"/>
          <p:nvPr/>
        </p:nvSpPr>
        <p:spPr>
          <a:xfrm>
            <a:off x="7772400" y="2667711"/>
            <a:ext cx="3886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שגדולי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לקברו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שבמשנתנו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לגודל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3DABD7E9-8654-105D-0DF7-19C97A993E79}"/>
              </a:ext>
            </a:extLst>
          </p:cNvPr>
          <p:cNvSpPr txBox="1"/>
          <p:nvPr/>
        </p:nvSpPr>
        <p:spPr>
          <a:xfrm>
            <a:off x="2286000" y="644477"/>
            <a:ext cx="4937760" cy="1247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расходилось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римляне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US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DC75C21-5274-E4B7-9DDF-4A36981543B8}"/>
              </a:ext>
            </a:extLst>
          </p:cNvPr>
          <p:cNvSpPr txBox="1"/>
          <p:nvPr/>
        </p:nvSpPr>
        <p:spPr>
          <a:xfrm>
            <a:off x="7764780" y="644477"/>
            <a:ext cx="3886200" cy="853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 rtl="1">
              <a:lnSpc>
                <a:spcPct val="122000"/>
              </a:lnSpc>
              <a:buSzPts val="2200"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בהתהלכך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תנחה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שגדולי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יבואו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ללוותו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US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2"/>
          <p:cNvSpPr txBox="1"/>
          <p:nvPr/>
        </p:nvSpPr>
        <p:spPr>
          <a:xfrm>
            <a:off x="416536" y="293767"/>
            <a:ext cx="6008014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Победа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над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материализмом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96" name="Google Shape;296;p2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97" name="Google Shape;297;p2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Авот, гл. 6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AC8CD13A-8F99-0441-E00D-9758BC49A00C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E5428A8-2018-3EB2-6B57-A2660324B0E9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38EF1AB7-6399-8C3F-B169-653A143FDD39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6" name="קבוצה 5">
                <a:extLst>
                  <a:ext uri="{FF2B5EF4-FFF2-40B4-BE49-F238E27FC236}">
                    <a16:creationId xmlns:a16="http://schemas.microsoft.com/office/drawing/2014/main" id="{9BEA0A05-EFA6-FA5C-DD9A-E68C9AB79C1A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C12192BE-6335-4362-50E6-949CA5E4B51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8" name="תמונה 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46C42FA-E6BC-2D51-F56D-49F792AA18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6F119656-3AE1-C2E1-5251-DAACB5FBDA4A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ru-RU" sz="16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Авот</a:t>
              </a:r>
              <a:endParaRPr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3"/>
          <p:cNvSpPr txBox="1"/>
          <p:nvPr/>
        </p:nvSpPr>
        <p:spPr>
          <a:xfrm>
            <a:off x="2285029" y="606062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извлечь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рекомендация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излишне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погруженным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6" name="Google Shape;306;p23"/>
          <p:cNvSpPr/>
          <p:nvPr/>
        </p:nvSpPr>
        <p:spPr>
          <a:xfrm rot="10800000" flipH="1">
            <a:off x="2285029" y="479045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3"/>
          <p:cNvSpPr txBox="1">
            <a:spLocks noGrp="1"/>
          </p:cNvSpPr>
          <p:nvPr>
            <p:ph type="title"/>
          </p:nvPr>
        </p:nvSpPr>
        <p:spPr>
          <a:xfrm>
            <a:off x="2285030" y="152183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3"/>
          <p:cNvSpPr txBox="1"/>
          <p:nvPr/>
        </p:nvSpPr>
        <p:spPr>
          <a:xfrm>
            <a:off x="7772400" y="616862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בעבודת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חפצו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ורצונו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ובדוגמת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הדגיש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4"/>
          <p:cNvSpPr txBox="1"/>
          <p:nvPr/>
        </p:nvSpPr>
        <p:spPr>
          <a:xfrm>
            <a:off x="2285029" y="972101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потребовал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посвятил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погружен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наслаждении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советовать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погружаться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наслаждение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!»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товарища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окажешься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Google Shape;316;p24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4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4"/>
          <p:cNvSpPr txBox="1"/>
          <p:nvPr/>
        </p:nvSpPr>
        <p:spPr>
          <a:xfrm>
            <a:off x="7772400" y="972101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כ"ק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מו"ח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אדמו"ר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שיעסוק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יהודי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התענוג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מתענג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תובע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מונח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המבואר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בתניא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רבותינו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ז"ל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תדין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חברך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שתגיע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למקומו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19" name="Google Shape;319;p24"/>
          <p:cNvSpPr txBox="1"/>
          <p:nvPr/>
        </p:nvSpPr>
        <p:spPr>
          <a:xfrm>
            <a:off x="2285029" y="526470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Кто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может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требовать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?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5"/>
          <p:cNvSpPr txBox="1"/>
          <p:nvPr/>
        </p:nvSpPr>
        <p:spPr>
          <a:xfrm>
            <a:off x="2286000" y="445190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рынке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бездельниками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нрав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пылать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горяч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борьбы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чрезвычайно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7" name="Google Shape;327;p25"/>
          <p:cNvSpPr txBox="1"/>
          <p:nvPr/>
        </p:nvSpPr>
        <p:spPr>
          <a:xfrm>
            <a:off x="7772400" y="435858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ש"מקומו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לחטוא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פרנסתו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מיושבי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קרנות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ויצרו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בוערה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מאופה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מחומם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בטבעו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תשובה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שדוד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ריבוי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6"/>
          <p:cNvSpPr txBox="1"/>
          <p:nvPr/>
        </p:nvSpPr>
        <p:spPr>
          <a:xfrm>
            <a:off x="2290081" y="1213185"/>
            <a:ext cx="493776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выстоял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преимущество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примечательна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крыши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подхвачен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5" name="Google Shape;335;p26"/>
          <p:cNvSpPr txBox="1"/>
          <p:nvPr/>
        </p:nvSpPr>
        <p:spPr>
          <a:xfrm>
            <a:off x="7772400" y="1213185"/>
            <a:ext cx="3886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נתנסה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וכסיפור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לאמורא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נפל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מהגג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אליהו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וקיבל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36" name="Google Shape;336;p26"/>
          <p:cNvSpPr txBox="1"/>
          <p:nvPr/>
        </p:nvSpPr>
        <p:spPr>
          <a:xfrm>
            <a:off x="2285029" y="818615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Достоинство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испытания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7"/>
          <p:cNvSpPr txBox="1"/>
          <p:nvPr/>
        </p:nvSpPr>
        <p:spPr>
          <a:xfrm>
            <a:off x="2286000" y="1456595"/>
            <a:ext cx="493776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продавал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корзины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сплетенные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пальмовых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листьев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вступить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незаконную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украсить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крышу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Каане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преодолеть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фарсангов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4" name="Google Shape;344;p27"/>
          <p:cNvSpPr/>
          <p:nvPr/>
        </p:nvSpPr>
        <p:spPr>
          <a:xfrm rot="10800000" flipH="1">
            <a:off x="2288861" y="962023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7"/>
          <p:cNvSpPr txBox="1"/>
          <p:nvPr/>
        </p:nvSpPr>
        <p:spPr>
          <a:xfrm>
            <a:off x="2268300" y="610397"/>
            <a:ext cx="363373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7"/>
          <p:cNvSpPr txBox="1"/>
          <p:nvPr/>
        </p:nvSpPr>
        <p:spPr>
          <a:xfrm>
            <a:off x="7772400" y="1462204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מוֹכֵר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קְלוּעִים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לִזְנוּת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אֲקַש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לְגַג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וְנָפַל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וְקִב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הֲנָא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הִטְרַחְת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רְסָה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47" name="Google Shape;347;p27"/>
          <p:cNvSpPr txBox="1"/>
          <p:nvPr/>
        </p:nvSpPr>
        <p:spPr>
          <a:xfrm>
            <a:off x="2135489" y="1052605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Кидушин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40a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8"/>
          <p:cNvSpPr txBox="1"/>
          <p:nvPr/>
        </p:nvSpPr>
        <p:spPr>
          <a:xfrm>
            <a:off x="2284625" y="702093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вынужден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деятельностью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корзину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динаров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5" name="Google Shape;355;p28"/>
          <p:cNvSpPr txBox="1"/>
          <p:nvPr/>
        </p:nvSpPr>
        <p:spPr>
          <a:xfrm>
            <a:off x="7772400" y="706833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הָעֲנִיּוּת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נִזְקָק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לְהִתְעַס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עִסּוּק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מָלֵא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ינָרִים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יִצְטָרֵך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לַעֲסֹק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9"/>
          <p:cNvSpPr txBox="1"/>
          <p:nvPr/>
        </p:nvSpPr>
        <p:spPr>
          <a:xfrm>
            <a:off x="2285029" y="701061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описанное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миллион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жемчуг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пропитанном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предъявлять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добровольно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загонять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3" name="Google Shape;363;p29"/>
          <p:cNvSpPr/>
          <p:nvPr/>
        </p:nvSpPr>
        <p:spPr>
          <a:xfrm rot="10800000" flipH="1">
            <a:off x="2285029" y="50754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9"/>
          <p:cNvSpPr txBox="1">
            <a:spLocks noGrp="1"/>
          </p:cNvSpPr>
          <p:nvPr>
            <p:ph type="title"/>
          </p:nvPr>
        </p:nvSpPr>
        <p:spPr>
          <a:xfrm>
            <a:off x="2285030" y="18068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9"/>
          <p:cNvSpPr txBox="1"/>
          <p:nvPr/>
        </p:nvSpPr>
        <p:spPr>
          <a:xfrm>
            <a:off x="7775516" y="701058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כמסופר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הבטיח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דנרי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ומרגליות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לדור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במקומו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כסף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ומאחר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נתנסה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לתבוע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ומובן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בפשטות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אסור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להעמיד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מבקשים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תביאנו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0"/>
          <p:cNvSpPr txBox="1"/>
          <p:nvPr/>
        </p:nvSpPr>
        <p:spPr>
          <a:xfrm>
            <a:off x="2284624" y="2078443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прилепил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проступок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провинность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смущение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3" name="Google Shape;373;p30"/>
          <p:cNvSpPr/>
          <p:nvPr/>
        </p:nvSpPr>
        <p:spPr>
          <a:xfrm rot="10800000" flipH="1">
            <a:off x="2276300" y="1449126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0"/>
          <p:cNvSpPr txBox="1"/>
          <p:nvPr/>
        </p:nvSpPr>
        <p:spPr>
          <a:xfrm>
            <a:off x="2284624" y="1083588"/>
            <a:ext cx="362928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30"/>
          <p:cNvSpPr txBox="1"/>
          <p:nvPr/>
        </p:nvSpPr>
        <p:spPr>
          <a:xfrm>
            <a:off x="7772400" y="2068932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וִיהִי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רָצוֹן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פָנֶיך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וֶאֱלֹקִי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אֲבוֹתֵינו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תוֹרָתֶך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וְתַדְב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מִצְוֹתֶיך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בִיאֵנו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חֵטְא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עֲבֵרָה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וְעָוֹן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76" name="Google Shape;376;p30"/>
          <p:cNvSpPr txBox="1"/>
          <p:nvPr/>
        </p:nvSpPr>
        <p:spPr>
          <a:xfrm>
            <a:off x="2224050" y="1611546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1"/>
          <p:cNvSpPr txBox="1"/>
          <p:nvPr/>
        </p:nvSpPr>
        <p:spPr>
          <a:xfrm>
            <a:off x="2285029" y="585180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осознаем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миллион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динаров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переезд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оправдать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половину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суммы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цдаку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столкнулся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поистине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рекомендация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4" name="Google Shape;384;p31"/>
          <p:cNvSpPr/>
          <p:nvPr/>
        </p:nvSpPr>
        <p:spPr>
          <a:xfrm rot="10800000" flipH="1">
            <a:off x="2285029" y="45817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1"/>
          <p:cNvSpPr txBox="1">
            <a:spLocks noGrp="1"/>
          </p:cNvSpPr>
          <p:nvPr>
            <p:ph type="title"/>
          </p:nvPr>
        </p:nvSpPr>
        <p:spPr>
          <a:xfrm>
            <a:off x="2285030" y="13131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1"/>
          <p:cNvSpPr txBox="1"/>
          <p:nvPr/>
        </p:nvSpPr>
        <p:spPr>
          <a:xfrm>
            <a:off x="7772400" y="584280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בנפשו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יציעו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דנרי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ואבנים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ומרגליות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בתנאי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שיעזוב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חכמים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וסופרים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שיסכים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להצעה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בחשבו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שמחצית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סכום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נאמרה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קסמא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נתנסה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בנסיון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ועמד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לתבוע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להתנהג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האמור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D2962150-9E0F-F8A3-8D6F-A8446207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0">
            <a:extLst>
              <a:ext uri="{FF2B5EF4-FFF2-40B4-BE49-F238E27FC236}">
                <a16:creationId xmlns:a16="http://schemas.microsoft.com/office/drawing/2014/main" id="{FFB9B0DE-D08A-DFB9-DD6C-B39CF16E92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0">
            <a:extLst>
              <a:ext uri="{FF2B5EF4-FFF2-40B4-BE49-F238E27FC236}">
                <a16:creationId xmlns:a16="http://schemas.microsoft.com/office/drawing/2014/main" id="{CE7153A1-2EBD-A29B-4720-929CFD87C8F2}"/>
              </a:ext>
            </a:extLst>
          </p:cNvPr>
          <p:cNvSpPr txBox="1"/>
          <p:nvPr/>
        </p:nvSpPr>
        <p:spPr>
          <a:xfrm>
            <a:off x="2284624" y="923605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«Учили мудрецы: бедняк, богач и нечестивец предстают перед Небесным судом. Бедняку судьи говорят: “Почему не занимался ты Торой?” Если он начинает оправдываться и говорит: “Я был беден и занят заработком”, ему отвечают: “Разве  был ты беднее Гилеля?” 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Гилеле говорили, что ежедневно он выполнял [разную работу] и зарабатывал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полдинара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половину которого отдавал охраннику дома учения, а половину тратил на пропитание и пропитание своей семьи. Однажды он не смог найти работу, которая позволила бы заработать, и охранник дома учения не дал ему войти.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3" name="Google Shape;373;p30">
            <a:extLst>
              <a:ext uri="{FF2B5EF4-FFF2-40B4-BE49-F238E27FC236}">
                <a16:creationId xmlns:a16="http://schemas.microsoft.com/office/drawing/2014/main" id="{A9BBD9DA-0FCC-51FD-EF9E-F673A21544CA}"/>
              </a:ext>
            </a:extLst>
          </p:cNvPr>
          <p:cNvSpPr/>
          <p:nvPr/>
        </p:nvSpPr>
        <p:spPr>
          <a:xfrm rot="10800000" flipH="1">
            <a:off x="2276300" y="36553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0">
            <a:extLst>
              <a:ext uri="{FF2B5EF4-FFF2-40B4-BE49-F238E27FC236}">
                <a16:creationId xmlns:a16="http://schemas.microsoft.com/office/drawing/2014/main" id="{53ED80A3-8D25-D8AF-EDCD-93F7D671A798}"/>
              </a:ext>
            </a:extLst>
          </p:cNvPr>
          <p:cNvSpPr txBox="1"/>
          <p:nvPr/>
        </p:nvSpPr>
        <p:spPr>
          <a:xfrm>
            <a:off x="2284624" y="0"/>
            <a:ext cx="362928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</a:t>
            </a: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6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30">
            <a:extLst>
              <a:ext uri="{FF2B5EF4-FFF2-40B4-BE49-F238E27FC236}">
                <a16:creationId xmlns:a16="http://schemas.microsoft.com/office/drawing/2014/main" id="{A58E497C-CCE4-BB75-36DC-19EEBEC48AC7}"/>
              </a:ext>
            </a:extLst>
          </p:cNvPr>
          <p:cNvSpPr txBox="1"/>
          <p:nvPr/>
        </p:nvSpPr>
        <p:spPr>
          <a:xfrm>
            <a:off x="7772400" y="91409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תָּנוּ רַבָּנַן: עָנִי וְעָשִׁיר וְרָשָׁע בָּאִין לַדִּין. לֶעָנִי אוֹמְרִים לוֹ: מִפְּנֵי מָה לֹא עָסַקְתָּ בַּתּוֹרָה? אִם אוֹמֵר: עָנִי הָיִיתִי, וְטָרוּד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בִּמְזוֹנוֹתַי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אוֹמְרִים לוֹ: כְּלוּם עָנִי הָיִיתָ יוֹתֵר מֵהִלֵּל? 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אָמְרוּ עָלָיו עַל הִלֵּל הַזָּקֵן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שֶׁבְּכׇל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יוֹם וָיוֹם הָיָה עוֹשֶׂה וּמִשְׂתַּכֵּר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בִּטְרַפָּעִיק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חֶצְיוֹ הָיָה נוֹתֵן לְשׁוֹמֵר בֵּית הַמִּדְרָשׁ, וְחֶצְיוֹ לְפַרְנָסָתוֹ וּלְפַרְנָסַת אַנְשֵׁי בֵיתוֹ. פַּעַם אַחַת לֹא מָצָא לְהִשְׂתַּכֵּר, וְלֹא הִנִּיחוֹ שׁוֹמֵר בֵּית הַמִּדְרָשׁ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לְהִכָּנֵס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</a:p>
        </p:txBody>
      </p:sp>
      <p:sp>
        <p:nvSpPr>
          <p:cNvPr id="376" name="Google Shape;376;p30">
            <a:extLst>
              <a:ext uri="{FF2B5EF4-FFF2-40B4-BE49-F238E27FC236}">
                <a16:creationId xmlns:a16="http://schemas.microsoft.com/office/drawing/2014/main" id="{96BA020D-C3DA-77C5-E709-45DD3D53A071}"/>
              </a:ext>
            </a:extLst>
          </p:cNvPr>
          <p:cNvSpPr txBox="1"/>
          <p:nvPr/>
        </p:nvSpPr>
        <p:spPr>
          <a:xfrm>
            <a:off x="2224050" y="527958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Вавилонский Талмуд, трактат </a:t>
            </a:r>
            <a:r>
              <a:rPr lang="ru-RU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Йома</a:t>
            </a:r>
            <a:r>
              <a:rPr lang="he-IL" sz="1800" b="1" kern="120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kern="120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35Б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785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06F1FE5B-A3E3-B0BB-DF28-CA876E1D9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0">
            <a:extLst>
              <a:ext uri="{FF2B5EF4-FFF2-40B4-BE49-F238E27FC236}">
                <a16:creationId xmlns:a16="http://schemas.microsoft.com/office/drawing/2014/main" id="{92C2957C-B89B-57BB-E893-1C39588043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0">
            <a:extLst>
              <a:ext uri="{FF2B5EF4-FFF2-40B4-BE49-F238E27FC236}">
                <a16:creationId xmlns:a16="http://schemas.microsoft.com/office/drawing/2014/main" id="{C8B1FA51-6A48-84CA-0E7B-E36339354352}"/>
              </a:ext>
            </a:extLst>
          </p:cNvPr>
          <p:cNvSpPr txBox="1"/>
          <p:nvPr/>
        </p:nvSpPr>
        <p:spPr>
          <a:xfrm>
            <a:off x="2284624" y="342020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 поднялся на крышу, свесился и сел на краю просвета, чтобы слушать “слова Б-га живого” (т.е. Тору) из уст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Автальона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Продолжали они: «Тот день был кануном шабата. Время было зимнее, месяц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тевет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 с неба стал падать снег. Когда наступил рассвет,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сказал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Автальону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Автальон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брат мой, каждый день в это время дом учения уже озаряет солнечный свет, а сегодня тускло; не пасмурный ли это день? Они устремили свои взоры [ввысь] и увидели силуэт человека в просвете. Поднялись и нашли его покрытым снегом на три локтя в высоту. </a:t>
            </a:r>
          </a:p>
        </p:txBody>
      </p:sp>
      <p:sp>
        <p:nvSpPr>
          <p:cNvPr id="375" name="Google Shape;375;p30">
            <a:extLst>
              <a:ext uri="{FF2B5EF4-FFF2-40B4-BE49-F238E27FC236}">
                <a16:creationId xmlns:a16="http://schemas.microsoft.com/office/drawing/2014/main" id="{6D1B8270-C2AC-0095-A808-89D9EE369B03}"/>
              </a:ext>
            </a:extLst>
          </p:cNvPr>
          <p:cNvSpPr txBox="1"/>
          <p:nvPr/>
        </p:nvSpPr>
        <p:spPr>
          <a:xfrm>
            <a:off x="7772400" y="332509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עָלָה וְנִתְלָה וְיָשַׁב עַל פִּי אֲרוּבָּה כְּדֵי שֶׁיִּשְׁמַע דִּבְרֵי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אֱלֹהִים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חַיִּים מִפִּי שְׁמַעְיָה וְאַבְטַלְיוֹן. 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אָמְרוּ: אוֹתוֹ הַיּוֹם עֶרֶב שַׁבָּת הָיָה, וּתְקוּפַת טֵבֵת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וְיָרַד עָלָיו שֶׁלֶג מִן הַשָּׁמַיִם. כְּשֶׁעָלָה עַמּוּד הַשַּׁחַר אָמַר לוֹ שְׁמַעְיָה לְאַבְטַלְיוֹן: אַבְטַלְיוֹן אָחִי,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בְּכׇל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יוֹם הַבַּיִת מֵאִיר וְהַיּוֹם אָפֵל, שֶׁמָּא יוֹם הַמְעוּנָּן הוּא? הֵצִיצוּ עֵינֵיהֶן וְרָאוּ דְּמוּת אָדָם בַּאֲרוּבָּה. עָלוּ וּמָצְאוּ עָלָיו רוּם שָׁלֹשׁ אַמּוֹת שֶׁלֶג. </a:t>
            </a:r>
          </a:p>
        </p:txBody>
      </p:sp>
    </p:spTree>
    <p:extLst>
      <p:ext uri="{BB962C8B-B14F-4D97-AF65-F5344CB8AC3E}">
        <p14:creationId xmlns:p14="http://schemas.microsoft.com/office/powerpoint/2010/main" val="3255527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68D03AB6-6064-F168-F70B-059F17D1A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0">
            <a:extLst>
              <a:ext uri="{FF2B5EF4-FFF2-40B4-BE49-F238E27FC236}">
                <a16:creationId xmlns:a16="http://schemas.microsoft.com/office/drawing/2014/main" id="{9EDC0FCE-6FA6-D856-5B6B-6730A7122D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0">
            <a:extLst>
              <a:ext uri="{FF2B5EF4-FFF2-40B4-BE49-F238E27FC236}">
                <a16:creationId xmlns:a16="http://schemas.microsoft.com/office/drawing/2014/main" id="{19974287-8B19-2478-570F-216214156C67}"/>
              </a:ext>
            </a:extLst>
          </p:cNvPr>
          <p:cNvSpPr txBox="1"/>
          <p:nvPr/>
        </p:nvSpPr>
        <p:spPr>
          <a:xfrm>
            <a:off x="2284624" y="-121117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Вытащили его из снега, омыли, умастили маслом и усадили его возле костра, чтобы согреть. Они сказали: “Этот человек достоин нарушения шабата ради него”. [Спасение жизни так или иначе отменяет шабат; однако этот великий человек особенно достоин этого].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богач предстает перед Небесным судом, говорят ему: “Почему не занимался ты Торой?” Если он говорит: “Я был богат и занят управлением своим имуществом”, ему отвечают: “Разве ты был богаче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Элазара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Элазаре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сыне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Харсома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говорили, что отец оставил ему [в наследство] тысячу селений на суше и соответственно им тысячу кораблей на море. </a:t>
            </a:r>
          </a:p>
        </p:txBody>
      </p:sp>
      <p:sp>
        <p:nvSpPr>
          <p:cNvPr id="375" name="Google Shape;375;p30">
            <a:extLst>
              <a:ext uri="{FF2B5EF4-FFF2-40B4-BE49-F238E27FC236}">
                <a16:creationId xmlns:a16="http://schemas.microsoft.com/office/drawing/2014/main" id="{ABD0EC6B-1332-B570-5475-73D5F3C90E33}"/>
              </a:ext>
            </a:extLst>
          </p:cNvPr>
          <p:cNvSpPr txBox="1"/>
          <p:nvPr/>
        </p:nvSpPr>
        <p:spPr>
          <a:xfrm>
            <a:off x="7772400" y="-130628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פֵּרְקוּהוּ,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וְהִרְחִיצוּהו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וְסָכוּהו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וְהוֹשִׁיבוּהוּ כְּנֶגֶד הַמְּדוּרָה. אָמְרוּ: רָאוּי זֶה לְחַלֵּל עָלָיו אֶת הַשַּׁבָּת. 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עָשִׁיר, אוֹמְרִים לוֹ: מִפְּנֵי מָה לֹא עָסַקְתָּ בַּתּוֹרָה? אִם אוֹמֵר: עָשִׁיר הָיִיתִי וְטָרוּד הָיִיתִי בִּנְכָסַי. אוֹמְרִים לוֹ: כְּלוּם עָשִׁיר הָיִיתָ יוֹתֵר מֵרַבִּי אֶלְעָזָר? 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אָמְרוּ עָלָיו עַל רַבִּי אֶלְעָזָר בֶּן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חַרְסוֹם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שֶׁהִנִּיחַ לוֹ אָבִיו אֶלֶף עֲיָירוֹת בַּיַּבָּשָׁה, וּכְנֶגְדָּן אֶלֶף סְפִינוֹת בַּיָּם. </a:t>
            </a:r>
          </a:p>
        </p:txBody>
      </p:sp>
    </p:spTree>
    <p:extLst>
      <p:ext uri="{BB962C8B-B14F-4D97-AF65-F5344CB8AC3E}">
        <p14:creationId xmlns:p14="http://schemas.microsoft.com/office/powerpoint/2010/main" val="34538419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D1A8080F-E0AF-B69B-BD5C-CEEAFA5B5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0">
            <a:extLst>
              <a:ext uri="{FF2B5EF4-FFF2-40B4-BE49-F238E27FC236}">
                <a16:creationId xmlns:a16="http://schemas.microsoft.com/office/drawing/2014/main" id="{BD70237D-8F17-9448-E1F1-DCCC0D1160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0">
            <a:extLst>
              <a:ext uri="{FF2B5EF4-FFF2-40B4-BE49-F238E27FC236}">
                <a16:creationId xmlns:a16="http://schemas.microsoft.com/office/drawing/2014/main" id="{A500F03D-EAA7-AC58-E93E-B4C735CEF236}"/>
              </a:ext>
            </a:extLst>
          </p:cNvPr>
          <p:cNvSpPr txBox="1"/>
          <p:nvPr/>
        </p:nvSpPr>
        <p:spPr>
          <a:xfrm>
            <a:off x="2284624" y="342020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каждый день он брал кожаные меха с мукой на плечо и совершал переходы из селения в селение и из провинции в провинцию, чтобы изучать Тору [у мудрецов Торы в каждом из этих мест].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Однажды, [когда он проходил через селения, не узнав его], слуги схватили его, и, [думая, что он житель селения], принудили его к работе. Он сказал им: “Прошу вас, оставьте меня, и уйду я изучать Тору”. Они ответили: “Клянемся жизнью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Элазара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Харсома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что не оставим тебя”. И во все свои дни он никогда не обходил и не осматривал всего своего имущества, а сидел и занимался изучением Торы денно и нощно.</a:t>
            </a:r>
          </a:p>
        </p:txBody>
      </p:sp>
      <p:sp>
        <p:nvSpPr>
          <p:cNvPr id="375" name="Google Shape;375;p30">
            <a:extLst>
              <a:ext uri="{FF2B5EF4-FFF2-40B4-BE49-F238E27FC236}">
                <a16:creationId xmlns:a16="http://schemas.microsoft.com/office/drawing/2014/main" id="{0D1F332B-2344-96CB-1CE9-DA168E8A1A40}"/>
              </a:ext>
            </a:extLst>
          </p:cNvPr>
          <p:cNvSpPr txBox="1"/>
          <p:nvPr/>
        </p:nvSpPr>
        <p:spPr>
          <a:xfrm>
            <a:off x="7772400" y="332509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וּבְכׇל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יוֹם וָיוֹם נוֹטֵל נֹאד שֶׁל קֶמַח עַל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כְּתֵיפו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וּמְהַלֵּךְ מֵעִיר לְעִיר וּמִמְּדִינָה לִמְדִינָה לִלְמוֹד תּוֹרָה. 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פַּעַם אַחַת מְצָאוּהוּ עֲבָדָיו, וְעָשׂוּ בּוֹ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אַנְגַּרְיָא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אָמַר לָהֶן: בְּבַקָּשָׁה מִכֶּם, הַנִּיחוּנִי וְאֵלֵךְ לִלְמוֹד תּוֹרָה. אָמְרוּ לוֹ: חַיֵּי רַבִּי אֶלְעָזָר בֶּן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חַרְסוֹם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שֶׁאֵין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מַנִּיחִין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אוֹתְךָ. וּמִיָּמָיו לֹא הָלַךְ וְרָאָה אוֹתָן, אֶלָּא יוֹשֵׁב וְעוֹסֵק בַּתּוֹרָה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כׇּל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הַיּוֹם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וְכׇל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הַלַּיְלָה. 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56771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BF26A710-EEA2-B1CC-0D6E-48609BE11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0">
            <a:extLst>
              <a:ext uri="{FF2B5EF4-FFF2-40B4-BE49-F238E27FC236}">
                <a16:creationId xmlns:a16="http://schemas.microsoft.com/office/drawing/2014/main" id="{22749627-69FD-AAB6-2009-B42409D3B3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0">
            <a:extLst>
              <a:ext uri="{FF2B5EF4-FFF2-40B4-BE49-F238E27FC236}">
                <a16:creationId xmlns:a16="http://schemas.microsoft.com/office/drawing/2014/main" id="{1ED388FA-3173-1645-C2AC-4E6BD00F3191}"/>
              </a:ext>
            </a:extLst>
          </p:cNvPr>
          <p:cNvSpPr txBox="1"/>
          <p:nvPr/>
        </p:nvSpPr>
        <p:spPr>
          <a:xfrm>
            <a:off x="2284624" y="342020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Нечестивцу говорят: “Почему не занимался ты Торой?” Если он говорит: “Я был красив и занят своим дурным началом [и борьбой с искушениями], ему отвечают: “Разве был ты красивее Йосефа, [который не пренебрегал Торой, несмотря на свою красоту]?” О праведном Йосефе говорили, что каждый день жена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Потифара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соблазняла его речами. Одежды, которые она носила, чтобы [соблазнить его] утром, она не надевала, чтобы [соблазнить его] вечером. Одежды, которые она носила, чтобы [соблазнить его] вечером, она не надевала, чтобы [соблазнить его] утром. Однажды она сказала ему: “Подчинись мне”.</a:t>
            </a:r>
          </a:p>
        </p:txBody>
      </p:sp>
      <p:sp>
        <p:nvSpPr>
          <p:cNvPr id="375" name="Google Shape;375;p30">
            <a:extLst>
              <a:ext uri="{FF2B5EF4-FFF2-40B4-BE49-F238E27FC236}">
                <a16:creationId xmlns:a16="http://schemas.microsoft.com/office/drawing/2014/main" id="{06E7165C-3C98-E460-A8F1-946F6641467A}"/>
              </a:ext>
            </a:extLst>
          </p:cNvPr>
          <p:cNvSpPr txBox="1"/>
          <p:nvPr/>
        </p:nvSpPr>
        <p:spPr>
          <a:xfrm>
            <a:off x="7772400" y="332509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רָשָׁע, אוֹמְרִים לוֹ: מִפְּנֵי מָה לֹא עָסַקְתָּ בַּתּוֹרָה? אִם אָמַר: נָאֶה הָיִיתִי, וְטָרוּד בְּיִצְרִי, אוֹמְרִים לוֹ: כְּלוּם נָאֶה הָיִיתָ מִיּוֹסֵף? 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אָמְרוּ עָלָיו עַל יוֹסֵף הַצַּדִּיק: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בְּכׇל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יוֹם וָיוֹם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הָיְתָה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אֵשֶׁת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פּוֹטִיפַר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מְשַׁדַּלְתּוֹ בִּדְבָרִים. בְּגָדִים שֶׁלָּבְשָׁה לוֹ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שַׁחֲרִית לֹא לָבְשָׁה לוֹ עַרְבִית. בְּגָדִים שֶׁלָּבְשָׁה לוֹ עַרְבִית לֹא לָבְשָׁה לוֹ שַׁחֲרִית. אָמְרָה לוֹ: הִשָּׁמַע לִי! </a:t>
            </a:r>
          </a:p>
        </p:txBody>
      </p:sp>
    </p:spTree>
    <p:extLst>
      <p:ext uri="{BB962C8B-B14F-4D97-AF65-F5344CB8AC3E}">
        <p14:creationId xmlns:p14="http://schemas.microsoft.com/office/powerpoint/2010/main" val="1357760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B02795FB-45DD-3448-0789-351A8F127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0">
            <a:extLst>
              <a:ext uri="{FF2B5EF4-FFF2-40B4-BE49-F238E27FC236}">
                <a16:creationId xmlns:a16="http://schemas.microsoft.com/office/drawing/2014/main" id="{1962CAC5-026E-0393-116B-05282D4416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0">
            <a:extLst>
              <a:ext uri="{FF2B5EF4-FFF2-40B4-BE49-F238E27FC236}">
                <a16:creationId xmlns:a16="http://schemas.microsoft.com/office/drawing/2014/main" id="{DD778859-506A-D86C-614A-81469F21F0CA}"/>
              </a:ext>
            </a:extLst>
          </p:cNvPr>
          <p:cNvSpPr txBox="1"/>
          <p:nvPr/>
        </p:nvSpPr>
        <p:spPr>
          <a:xfrm>
            <a:off x="2284624" y="342020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 ответил: “Нет”. Она сказала: “Я заключу тебя в тюрьму”. Он ответил: “Я не боюсь тебя, как сказано: “Б-г освобождает узников” (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146:7)”. Она сказала: “Я прогну тебе”. Он ответил: “Б-г выпрямляет согбенных”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146:8). Она сказала: “Я ослеплю твои глаза”. Он ответил: “Б-г открывает глаза слепых”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146:8). Она предлагала ему тысячу талантов серебра, чтобы он подчинился и “возлег с ней и был с ней”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39:10), но он не хотел подчиняться. [Талмуд объясняет]: “возлег с ней” — в этом мире, “был с ней” — в будущем мире.</a:t>
            </a:r>
          </a:p>
        </p:txBody>
      </p:sp>
      <p:sp>
        <p:nvSpPr>
          <p:cNvPr id="375" name="Google Shape;375;p30">
            <a:extLst>
              <a:ext uri="{FF2B5EF4-FFF2-40B4-BE49-F238E27FC236}">
                <a16:creationId xmlns:a16="http://schemas.microsoft.com/office/drawing/2014/main" id="{03CD3680-271A-009E-2EAA-14CBD24BE83D}"/>
              </a:ext>
            </a:extLst>
          </p:cNvPr>
          <p:cNvSpPr txBox="1"/>
          <p:nvPr/>
        </p:nvSpPr>
        <p:spPr>
          <a:xfrm>
            <a:off x="7772400" y="332509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ru-RU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לָהּ: לָאו. אָמְרָה לוֹ: הֲרֵינִי חוֹבַשְׁתְּךָ בְּבֵית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הָאֲסוּרִין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 אָמַר לָהּ: "ה' מַתִּיר אֲסוּרִים". הֲרֵינִי כּוֹפֶפֶת קוֹמָתְךָ! "ה' זוֹקֵף כְּפוּפִים". הֲרֵינִי מְסַמָּא אֶת עֵינֶיךָ! "ה' פּוֹקֵחַ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עִוְרִים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נָתְנָה לוֹ אֶלֶף כִּכְּרֵי כֶּסֶף לִשְׁמוֹעַ אֵלֶיהָ "לִשְׁכַּב אֶצְלָהּ לִהְיוֹת עִמָּהּ", וְלֹא רָצָה לִשְׁמוֹעַ אֵלֶיהָ. "לִשְׁכַּב אֶצְלָהּ" בָּעוֹלָם הַזֶּה, "לִהְיוֹת עִמָּהּ" לָעוֹלָם הַבָּא. </a:t>
            </a:r>
            <a:endParaRPr lang="ru-RU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92639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5E148C2D-900E-FE3F-F6C8-F88559AB0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0">
            <a:extLst>
              <a:ext uri="{FF2B5EF4-FFF2-40B4-BE49-F238E27FC236}">
                <a16:creationId xmlns:a16="http://schemas.microsoft.com/office/drawing/2014/main" id="{0647154B-0B76-C430-5154-3AA0BE647B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0">
            <a:extLst>
              <a:ext uri="{FF2B5EF4-FFF2-40B4-BE49-F238E27FC236}">
                <a16:creationId xmlns:a16="http://schemas.microsoft.com/office/drawing/2014/main" id="{261401E0-A23A-8944-35EC-DECEF349D627}"/>
              </a:ext>
            </a:extLst>
          </p:cNvPr>
          <p:cNvSpPr txBox="1"/>
          <p:nvPr/>
        </p:nvSpPr>
        <p:spPr>
          <a:xfrm>
            <a:off x="2284624" y="342020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 образом, Гилель обязывает [изучать Тору] бедняков,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Элазар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сын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Харсома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обязывает богачей, а Йосеф — нечестивцев».</a:t>
            </a:r>
          </a:p>
        </p:txBody>
      </p:sp>
      <p:sp>
        <p:nvSpPr>
          <p:cNvPr id="375" name="Google Shape;375;p30">
            <a:extLst>
              <a:ext uri="{FF2B5EF4-FFF2-40B4-BE49-F238E27FC236}">
                <a16:creationId xmlns:a16="http://schemas.microsoft.com/office/drawing/2014/main" id="{143BCAA3-1C50-58CB-0388-EF2BE3E158EE}"/>
              </a:ext>
            </a:extLst>
          </p:cNvPr>
          <p:cNvSpPr txBox="1"/>
          <p:nvPr/>
        </p:nvSpPr>
        <p:spPr>
          <a:xfrm>
            <a:off x="7772400" y="332509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נִמְצָא: הִלֵּל מְחַיֵּיב אֶת הָעֲנִיִּים, רַבִּי אֶלְעָזָר בֶּן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חַרְסוֹם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מְחַיֵּיב אֶת הָעֲשִׁירִים, יוֹסֵף מְחַיֵּיב אֶת הָרְשָׁעִים.</a:t>
            </a:r>
          </a:p>
        </p:txBody>
      </p:sp>
    </p:spTree>
    <p:extLst>
      <p:ext uri="{BB962C8B-B14F-4D97-AF65-F5344CB8AC3E}">
        <p14:creationId xmlns:p14="http://schemas.microsoft.com/office/powerpoint/2010/main" val="649330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32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2"/>
          <p:cNvSpPr txBox="1"/>
          <p:nvPr/>
        </p:nvSpPr>
        <p:spPr>
          <a:xfrm>
            <a:off x="2285028" y="829924"/>
            <a:ext cx="9322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отверг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привлекательное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приоритета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финансовый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комфорт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противоречат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несмотря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компасом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нравственности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римляне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погружаться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устоял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искушением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богатства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аналогичного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4" name="Google Shape;394;p32"/>
          <p:cNvSpPr/>
          <p:nvPr/>
        </p:nvSpPr>
        <p:spPr>
          <a:xfrm rot="10800000" flipH="1">
            <a:off x="2285029" y="61136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32"/>
          <p:cNvSpPr txBox="1">
            <a:spLocks noGrp="1"/>
          </p:cNvSpPr>
          <p:nvPr>
            <p:ph type="title"/>
          </p:nvPr>
        </p:nvSpPr>
        <p:spPr>
          <a:xfrm>
            <a:off x="2285030" y="28450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33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3"/>
          <p:cNvSpPr txBox="1"/>
          <p:nvPr/>
        </p:nvSpPr>
        <p:spPr>
          <a:xfrm>
            <a:off x="2285029" y="2123394"/>
            <a:ext cx="9322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неизбежно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кажутся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заманчивыми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ввысь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черпать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.​​​​​​​​​​​​​​​​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3" name="Google Shape;403;p33"/>
          <p:cNvSpPr/>
          <p:nvPr/>
        </p:nvSpPr>
        <p:spPr>
          <a:xfrm rot="10800000" flipH="1">
            <a:off x="2285029" y="187100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3"/>
          <p:cNvSpPr txBox="1">
            <a:spLocks noGrp="1"/>
          </p:cNvSpPr>
          <p:nvPr>
            <p:ph type="title"/>
          </p:nvPr>
        </p:nvSpPr>
        <p:spPr>
          <a:xfrm>
            <a:off x="2285030" y="160944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Вывод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5570</TotalTime>
  <Words>5776</Words>
  <Application>Microsoft Macintosh PowerPoint</Application>
  <PresentationFormat>מסך רחב</PresentationFormat>
  <Paragraphs>270</Paragraphs>
  <Slides>41</Slides>
  <Notes>40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41</vt:i4>
      </vt:variant>
    </vt:vector>
  </HeadingPairs>
  <TitlesOfParts>
    <vt:vector size="51" baseType="lpstr">
      <vt:lpstr>CeraGR-Medium</vt:lpstr>
      <vt:lpstr>Arial</vt:lpstr>
      <vt:lpstr>Lora Bold Italic</vt:lpstr>
      <vt:lpstr>Lora</vt:lpstr>
      <vt:lpstr>Josefin Sans</vt:lpstr>
      <vt:lpstr>Assistant</vt:lpstr>
      <vt:lpstr>Calibri</vt:lpstr>
      <vt:lpstr>Arial Black</vt:lpstr>
      <vt:lpstr>Segoe UI Black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КЛЮЧЕВЫЕ МОМЕНТЫ</vt:lpstr>
      <vt:lpstr>Вывод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8</cp:revision>
  <dcterms:created xsi:type="dcterms:W3CDTF">2021-05-12T22:42:43Z</dcterms:created>
  <dcterms:modified xsi:type="dcterms:W3CDTF">2025-06-19T12:54:19Z</dcterms:modified>
</cp:coreProperties>
</file>