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447" r:id="rId6"/>
    <p:sldId id="260" r:id="rId7"/>
    <p:sldId id="261" r:id="rId8"/>
    <p:sldId id="262" r:id="rId9"/>
    <p:sldId id="263" r:id="rId10"/>
    <p:sldId id="264" r:id="rId11"/>
    <p:sldId id="446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44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2mcQ3Y1AiUzIQo3L9WB3lCuYw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694"/>
  </p:normalViewPr>
  <p:slideViewPr>
    <p:cSldViewPr snapToGrid="0">
      <p:cViewPr varScale="1">
        <p:scale>
          <a:sx n="108" d="100"/>
          <a:sy n="108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D36C8BE5-A5B8-905C-FB56-FECFD95E4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>
            <a:extLst>
              <a:ext uri="{FF2B5EF4-FFF2-40B4-BE49-F238E27FC236}">
                <a16:creationId xmlns:a16="http://schemas.microsoft.com/office/drawing/2014/main" id="{ED43B722-FDB5-B012-E163-3F6E72856B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>
            <a:extLst>
              <a:ext uri="{FF2B5EF4-FFF2-40B4-BE49-F238E27FC236}">
                <a16:creationId xmlns:a16="http://schemas.microsoft.com/office/drawing/2014/main" id="{12F58BA6-E93D-5331-5FEE-59563B4D2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5407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A66EC907-E8FC-9BAA-27DE-815D68524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>
            <a:extLst>
              <a:ext uri="{FF2B5EF4-FFF2-40B4-BE49-F238E27FC236}">
                <a16:creationId xmlns:a16="http://schemas.microsoft.com/office/drawing/2014/main" id="{971C8301-7ADE-A216-8D29-8A36B16ECB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>
            <a:extLst>
              <a:ext uri="{FF2B5EF4-FFF2-40B4-BE49-F238E27FC236}">
                <a16:creationId xmlns:a16="http://schemas.microsoft.com/office/drawing/2014/main" id="{DFE27BCC-FA12-4D63-9BD2-CCB6F91144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9165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461805" y="3809099"/>
            <a:ext cx="6492600" cy="44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>
              <a:buSzPts val="2700"/>
            </a:pP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Статистика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свобода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выбора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61805" y="4640726"/>
            <a:ext cx="4275300" cy="1304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indent="0" algn="just">
              <a:buSzPts val="14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  <a:latin typeface="Josefin Sans"/>
              </a:rPr>
              <a:t>Эксперты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пытаются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предсказать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поведение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людей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будущем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благодаря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статистике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Означает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ли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это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что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мы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все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всего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лишь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статистические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данные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?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Есть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ли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у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нас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свобода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выбора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принимать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собственные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решения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или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мы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винтик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в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большом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Josefin Sans"/>
              </a:rPr>
              <a:t>механизме</a:t>
            </a:r>
            <a:r>
              <a:rPr lang="en-US" dirty="0">
                <a:solidFill>
                  <a:schemeClr val="dk1"/>
                </a:solidFill>
                <a:latin typeface="Josefin Sans"/>
              </a:rPr>
              <a:t>?</a:t>
            </a:r>
            <a:endParaRPr dirty="0">
              <a:solidFill>
                <a:schemeClr val="dk1"/>
              </a:solidFill>
              <a:latin typeface="Josefin Sans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89" name="Google Shape;89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>
                  <a:solidFill>
                    <a:schemeClr val="lt1"/>
                  </a:solidFill>
                </a:rPr>
                <a:t>Шлах </a:t>
              </a:r>
              <a:endParaRPr sz="2400" b="0" i="0" u="none" strike="noStrike" cap="none" baseline="30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תמונה 2" descr="תמונה שמכילה מג'נטה, סיגלית, סגול, כחול חשמלי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1552C39E-385E-B7AE-076C-F26A84228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24" y="457940"/>
            <a:ext cx="5716596" cy="3215585"/>
          </a:xfrm>
          <a:prstGeom prst="rect">
            <a:avLst/>
          </a:prstGeom>
        </p:spPr>
      </p:pic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4FAEED53-B150-8B05-569D-AB1D9DF5437E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5" name="קבוצה 4">
              <a:extLst>
                <a:ext uri="{FF2B5EF4-FFF2-40B4-BE49-F238E27FC236}">
                  <a16:creationId xmlns:a16="http://schemas.microsoft.com/office/drawing/2014/main" id="{09D55B67-FEFD-5F4F-9E31-7F825B44B59B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B3A62066-4B8F-56A0-D377-7E2E4C5E9A80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10" name="קבוצה 9">
                <a:extLst>
                  <a:ext uri="{FF2B5EF4-FFF2-40B4-BE49-F238E27FC236}">
                    <a16:creationId xmlns:a16="http://schemas.microsoft.com/office/drawing/2014/main" id="{53EDA8BB-5A35-F6BB-490E-D3A729FCACDE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11" name="מלבן 10">
                  <a:extLst>
                    <a:ext uri="{FF2B5EF4-FFF2-40B4-BE49-F238E27FC236}">
                      <a16:creationId xmlns:a16="http://schemas.microsoft.com/office/drawing/2014/main" id="{30677D5E-3539-4FEE-25A5-A855DE20D0E2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12" name="תמונה 11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20E8A04F-AAE4-C291-0E20-64FCE96A7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" name="Google Shape;90;p1">
              <a:extLst>
                <a:ext uri="{FF2B5EF4-FFF2-40B4-BE49-F238E27FC236}">
                  <a16:creationId xmlns:a16="http://schemas.microsoft.com/office/drawing/2014/main" id="{80F4EF8B-1A58-2ACB-AA48-C96E7EE1FA03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7" name="Google Shape;91;p1">
                <a:extLst>
                  <a:ext uri="{FF2B5EF4-FFF2-40B4-BE49-F238E27FC236}">
                    <a16:creationId xmlns:a16="http://schemas.microsoft.com/office/drawing/2014/main" id="{554773C0-EC90-4BA3-5876-3143E3521D4E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92;p1">
                <a:extLst>
                  <a:ext uri="{FF2B5EF4-FFF2-40B4-BE49-F238E27FC236}">
                    <a16:creationId xmlns:a16="http://schemas.microsoft.com/office/drawing/2014/main" id="{A942C31D-5269-104F-69B9-C6E8AA7EEE51}"/>
                  </a:ext>
                </a:extLst>
              </p:cNvPr>
              <p:cNvSpPr txBox="1"/>
              <p:nvPr/>
            </p:nvSpPr>
            <p:spPr>
              <a:xfrm>
                <a:off x="9646231" y="5678925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/>
                <a:r>
                  <a:rPr lang="en-US" dirty="0" err="1">
                    <a:solidFill>
                      <a:schemeClr val="lt1"/>
                    </a:solidFill>
                  </a:rPr>
                  <a:t>Шлах</a:t>
                </a:r>
                <a:endParaRPr lang="ru-RU" sz="1400" strike="noStrik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/>
          <p:nvPr/>
        </p:nvSpPr>
        <p:spPr>
          <a:xfrm>
            <a:off x="495863" y="2681485"/>
            <a:ext cx="5893062" cy="3833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495863" y="319278"/>
            <a:ext cx="5693400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А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ГРЕХ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ПОСЛЕДСТВИЯ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8" name="Google Shape;98;p2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99" name="Google Shape;99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 err="1">
                  <a:solidFill>
                    <a:schemeClr val="lt1"/>
                  </a:solidFill>
                </a:rPr>
                <a:t>Шлах</a:t>
              </a:r>
              <a:r>
                <a:rPr lang="en-US" sz="2400" baseline="30000" dirty="0">
                  <a:solidFill>
                    <a:schemeClr val="lt1"/>
                  </a:solidFill>
                </a:rPr>
                <a:t> </a:t>
              </a:r>
              <a:endParaRPr sz="2400" b="0" i="0" u="none" strike="noStrike" cap="non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0A9FEE96-3124-7909-AD29-F3C29B899FB6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30CFB4FE-79EC-A2A4-9855-45925CE69216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69AD6B39-8652-457D-2560-499611AFEF11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3F3FC2BC-70A8-9116-99F1-1F56F55C06D9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D39B2C18-5028-12A1-4E31-3C779C3412FF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D6C796AE-688B-7ECA-9549-A245F821D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26C06F5F-BF8A-9AE6-305C-79AB3B7DEE45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600" dirty="0" err="1">
                  <a:solidFill>
                    <a:schemeClr val="lt1"/>
                  </a:solidFill>
                </a:rPr>
                <a:t>Шлах</a:t>
              </a:r>
              <a:endParaRPr lang="ru-RU" sz="16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2419927" y="1695931"/>
            <a:ext cx="8575200" cy="346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13:17-20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высмотреть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поднимайтесь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взойдите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осмотрите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обитающий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крепок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слаб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числом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обитает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крепостях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тучна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тоща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древо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крепитесь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возьмите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первинок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винограда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7" name="Google Shape;107;p3"/>
          <p:cNvGrpSpPr/>
          <p:nvPr/>
        </p:nvGrpSpPr>
        <p:grpSpPr>
          <a:xfrm>
            <a:off x="2419928" y="1056410"/>
            <a:ext cx="4877100" cy="476933"/>
            <a:chOff x="2423055" y="1467204"/>
            <a:chExt cx="4877100" cy="476933"/>
          </a:xfrm>
        </p:grpSpPr>
        <p:sp>
          <p:nvSpPr>
            <p:cNvPr id="108" name="Google Shape;108;p3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1</a:t>
              </a:r>
              <a:endParaRPr sz="2400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2458839" y="792033"/>
            <a:ext cx="8575200" cy="580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Бемидбар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14:26-32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подняла вся община голос свой и возопила, и плакал народ в ту ночь. И роптали на Моше и на Аарона все сыны Израиля, и говорили им они, вся община: «Умереть бы нам в земле египетской, или в этой пустыне умереть бы нам! И для чего Г-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сподь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ведет нас в эту землю, чтобы нам пасть от меча? Наши жены и дети наши станут добычей (врага)! Лучше уж нам возвратиться в Египет». И сказали они друг другу: «Поставим главу (над нами) и возвратимся в Египет!»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Аарону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ропот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Ропот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подстрекают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роптать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слышал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услышание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трупы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исчисленные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счислениях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двадцатилетнего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подстрекали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роптать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6" name="Google Shape;116;p4"/>
          <p:cNvGrpSpPr/>
          <p:nvPr/>
        </p:nvGrpSpPr>
        <p:grpSpPr>
          <a:xfrm>
            <a:off x="2458839" y="203323"/>
            <a:ext cx="4877100" cy="476933"/>
            <a:chOff x="2458839" y="808965"/>
            <a:chExt cx="4877100" cy="476933"/>
          </a:xfrm>
        </p:grpSpPr>
        <p:sp>
          <p:nvSpPr>
            <p:cNvPr id="117" name="Google Shape;117;p4"/>
            <p:cNvSpPr/>
            <p:nvPr/>
          </p:nvSpPr>
          <p:spPr>
            <a:xfrm rot="10800000" flipH="1">
              <a:off x="2458839" y="1240179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4"/>
            <p:cNvSpPr txBox="1"/>
            <p:nvPr/>
          </p:nvSpPr>
          <p:spPr>
            <a:xfrm>
              <a:off x="2458839" y="808965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2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0CB820E0-7254-F9BA-6120-943664674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>
            <a:extLst>
              <a:ext uri="{FF2B5EF4-FFF2-40B4-BE49-F238E27FC236}">
                <a16:creationId xmlns:a16="http://schemas.microsoft.com/office/drawing/2014/main" id="{B7847865-E769-3DFA-7F39-3CD9BF31C9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>
            <a:extLst>
              <a:ext uri="{FF2B5EF4-FFF2-40B4-BE49-F238E27FC236}">
                <a16:creationId xmlns:a16="http://schemas.microsoft.com/office/drawing/2014/main" id="{CBBA49CA-1C32-9329-285B-E5E973A43552}"/>
              </a:ext>
            </a:extLst>
          </p:cNvPr>
          <p:cNvSpPr txBox="1"/>
          <p:nvPr/>
        </p:nvSpPr>
        <p:spPr>
          <a:xfrm>
            <a:off x="2458839" y="1017664"/>
            <a:ext cx="8575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вступите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клятвенно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Калев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Йефуне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добычею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отвергли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трупы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/>
          <p:nvPr/>
        </p:nvSpPr>
        <p:spPr>
          <a:xfrm rot="10800000" flipH="1">
            <a:off x="2354158" y="922631"/>
            <a:ext cx="1031054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2354157" y="534075"/>
            <a:ext cx="14523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2301912" y="1525661"/>
            <a:ext cx="9030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вытекает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закономерный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скитавшихся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согрешат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разведчиками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потеряли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всерьез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опасался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Йеошуа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ближайший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оступится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попросив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Г-сподь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замысла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разведчиков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пообещать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Обетованную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2301912" y="1229255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обещать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/>
          <p:nvPr/>
        </p:nvSpPr>
        <p:spPr>
          <a:xfrm>
            <a:off x="368275" y="3520793"/>
            <a:ext cx="5195943" cy="280774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368275" y="257569"/>
            <a:ext cx="8440800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СТАТИСТИКА 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  <a:p>
            <a:pPr marL="12700" lvl="1">
              <a:buSzPts val="3200"/>
            </a:pP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ВЕРОЯТНОСТЬ 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  <a:p>
            <a:pPr marL="12700" lvl="1">
              <a:buSzPts val="3200"/>
            </a:pP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ИУДАИЗМЕ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5" name="Google Shape;135;p6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136" name="Google Shape;136;p6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6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 err="1">
                  <a:solidFill>
                    <a:schemeClr val="lt1"/>
                  </a:solidFill>
                </a:rPr>
                <a:t>Шлах</a:t>
              </a:r>
              <a:endParaRPr sz="2400" b="0" i="0" u="none" strike="noStrike" baseline="30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9CF776D3-0712-86F7-6714-ACCDF0D46195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9B9E9B0D-BC6C-BDC4-3CD0-DDF904E94590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536F9D5B-ADF7-CBC4-0AD0-346D9A7C31E3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A721AF48-9846-BFF0-2A5C-E97A70FB2C93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FA2DD03F-74CB-E1FA-3E9A-0BFD17C423CE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4C6661AB-BD62-9992-45C9-3C43901041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D009D71C-5A6E-782F-DF0C-C7474A29B77E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600" dirty="0" err="1">
                  <a:solidFill>
                    <a:schemeClr val="lt1"/>
                  </a:solidFill>
                </a:rPr>
                <a:t>Шлах</a:t>
              </a:r>
              <a:endParaRPr lang="ru-RU" sz="16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/>
          <p:nvPr/>
        </p:nvSpPr>
        <p:spPr>
          <a:xfrm rot="10800000" flipH="1">
            <a:off x="2301912" y="604749"/>
            <a:ext cx="1053235" cy="215902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2301912" y="324144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2301912" y="1249455"/>
            <a:ext cx="9030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следующим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инновационное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изобретение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существовало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статистика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заключается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невозможно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спрогнозировать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себя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десять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Оценивая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прошлые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поведенческие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будущие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паттерны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продемонстрировали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гордостью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заявляли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2301899" y="953055"/>
            <a:ext cx="5858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Статистика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еврейских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источниках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2523323" y="1350294"/>
            <a:ext cx="8575200" cy="307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Берешит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15:12-14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солнце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закату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оцепенение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мрак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чужанином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принадлежащей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четыреста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имуществом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3" name="Google Shape;153;p8"/>
          <p:cNvGrpSpPr/>
          <p:nvPr/>
        </p:nvGrpSpPr>
        <p:grpSpPr>
          <a:xfrm>
            <a:off x="2523323" y="761584"/>
            <a:ext cx="4877100" cy="476933"/>
            <a:chOff x="2507825" y="1331479"/>
            <a:chExt cx="4877100" cy="476933"/>
          </a:xfrm>
        </p:grpSpPr>
        <p:sp>
          <p:nvSpPr>
            <p:cNvPr id="154" name="Google Shape;154;p8"/>
            <p:cNvSpPr/>
            <p:nvPr/>
          </p:nvSpPr>
          <p:spPr>
            <a:xfrm rot="10800000" flipH="1">
              <a:off x="2507825" y="1762693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8"/>
            <p:cNvSpPr txBox="1"/>
            <p:nvPr/>
          </p:nvSpPr>
          <p:spPr>
            <a:xfrm>
              <a:off x="2507825" y="1331479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3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2403600" y="766212"/>
            <a:ext cx="8575200" cy="501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Мишне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Законы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6:5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предопределил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блуждать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богами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Очевидно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предопределил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предопределил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собьется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идолопоклонство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воздержаться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неизбежны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опираясь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бедные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2" name="Google Shape;162;p9"/>
          <p:cNvGrpSpPr/>
          <p:nvPr/>
        </p:nvGrpSpPr>
        <p:grpSpPr>
          <a:xfrm>
            <a:off x="2403600" y="131199"/>
            <a:ext cx="4877100" cy="476933"/>
            <a:chOff x="2423055" y="1467204"/>
            <a:chExt cx="4877100" cy="476933"/>
          </a:xfrm>
        </p:grpSpPr>
        <p:sp>
          <p:nvSpPr>
            <p:cNvPr id="163" name="Google Shape;163;p9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9"/>
            <p:cNvSpPr txBox="1"/>
            <p:nvPr/>
          </p:nvSpPr>
          <p:spPr>
            <a:xfrm>
              <a:off x="2423055" y="1467204"/>
              <a:ext cx="4877100" cy="38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lvl="0">
                <a:buClr>
                  <a:srgbClr val="195E68"/>
                </a:buClr>
                <a:buSzPts val="2400"/>
              </a:pPr>
              <a:r>
                <a:rPr lang="ru-RU" sz="24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4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0F679EA8-44AE-B831-D5DB-C402A4316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>
            <a:extLst>
              <a:ext uri="{FF2B5EF4-FFF2-40B4-BE49-F238E27FC236}">
                <a16:creationId xmlns:a16="http://schemas.microsoft.com/office/drawing/2014/main" id="{E9A662E8-36BE-BF8A-6670-FD361EF77C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>
            <a:extLst>
              <a:ext uri="{FF2B5EF4-FFF2-40B4-BE49-F238E27FC236}">
                <a16:creationId xmlns:a16="http://schemas.microsoft.com/office/drawing/2014/main" id="{8A7B59B0-3F41-F1D9-0772-4C7B572525C0}"/>
              </a:ext>
            </a:extLst>
          </p:cNvPr>
          <p:cNvSpPr txBox="1"/>
          <p:nvPr/>
        </p:nvSpPr>
        <p:spPr>
          <a:xfrm>
            <a:off x="2403600" y="766212"/>
            <a:ext cx="85752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воздержаться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скорее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информировал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суждено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49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/>
          <p:nvPr/>
        </p:nvSpPr>
        <p:spPr>
          <a:xfrm rot="10800000" flipH="1">
            <a:off x="2301912" y="569123"/>
            <a:ext cx="1053235" cy="215902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 txBox="1">
            <a:spLocks noGrp="1"/>
          </p:cNvSpPr>
          <p:nvPr>
            <p:ph type="title"/>
          </p:nvPr>
        </p:nvSpPr>
        <p:spPr>
          <a:xfrm>
            <a:off x="2301912" y="28851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0"/>
          <p:cNvSpPr txBox="1"/>
          <p:nvPr/>
        </p:nvSpPr>
        <p:spPr>
          <a:xfrm>
            <a:off x="2301912" y="1192015"/>
            <a:ext cx="9030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раскаяния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заблагорассудится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...»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поработит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предопределяет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совершать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противоречит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принципу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египтянин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угнетал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воздержаться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Аврааму,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обречены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порабощенными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чужой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«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злодеяния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неизбежны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...»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2301912" y="895612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индивидуальное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коллективное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1"/>
          <p:cNvSpPr txBox="1"/>
          <p:nvPr/>
        </p:nvSpPr>
        <p:spPr>
          <a:xfrm>
            <a:off x="2520603" y="538474"/>
            <a:ext cx="892721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Авраамом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широком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понимании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поведенческих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паттернов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критику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Раавадом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]).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здесь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инновационным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изложена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Маймонидом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пустыни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войдет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касается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противоречит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2"/>
          <p:cNvSpPr txBox="1"/>
          <p:nvPr/>
        </p:nvSpPr>
        <p:spPr>
          <a:xfrm>
            <a:off x="2517898" y="891859"/>
            <a:ext cx="8953666" cy="267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Раавад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Рамбаме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длинное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вкуса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клянусь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болтовня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Создатель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идолопоклонникам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сбились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свободу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идолопоклонники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сбился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!”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6" name="Google Shape;186;p12"/>
          <p:cNvGrpSpPr/>
          <p:nvPr/>
        </p:nvGrpSpPr>
        <p:grpSpPr>
          <a:xfrm>
            <a:off x="2517898" y="183451"/>
            <a:ext cx="4877100" cy="480011"/>
            <a:chOff x="2423055" y="1464126"/>
            <a:chExt cx="4877100" cy="480011"/>
          </a:xfrm>
        </p:grpSpPr>
        <p:sp>
          <p:nvSpPr>
            <p:cNvPr id="187" name="Google Shape;187;p12"/>
            <p:cNvSpPr/>
            <p:nvPr/>
          </p:nvSpPr>
          <p:spPr>
            <a:xfrm rot="10800000" flipH="1">
              <a:off x="2423055" y="1898418"/>
              <a:ext cx="1044045" cy="45719"/>
            </a:xfrm>
            <a:custGeom>
              <a:avLst/>
              <a:gdLst/>
              <a:ahLst/>
              <a:cxnLst/>
              <a:rect l="l" t="t" r="r" b="b"/>
              <a:pathLst>
                <a:path w="2431415" h="120000" extrusionOk="0">
                  <a:moveTo>
                    <a:pt x="0" y="0"/>
                  </a:moveTo>
                  <a:lnTo>
                    <a:pt x="2430857" y="0"/>
                  </a:lnTo>
                </a:path>
              </a:pathLst>
            </a:custGeom>
            <a:noFill/>
            <a:ln w="52350" cap="flat" cmpd="sng">
              <a:solidFill>
                <a:srgbClr val="30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2"/>
            <p:cNvSpPr txBox="1"/>
            <p:nvPr/>
          </p:nvSpPr>
          <p:spPr>
            <a:xfrm>
              <a:off x="2423055" y="1464126"/>
              <a:ext cx="4877100" cy="392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125" rIns="0" bIns="0" anchor="ctr" anchorCtr="0">
              <a:spAutoFit/>
            </a:bodyPr>
            <a:lstStyle/>
            <a:p>
              <a:pPr marL="12700" marR="5080" algn="just">
                <a:lnSpc>
                  <a:spcPct val="121500"/>
                </a:lnSpc>
                <a:buSzPts val="1800"/>
              </a:pPr>
              <a:r>
                <a:rPr lang="ru-RU" sz="2000" dirty="0">
                  <a:solidFill>
                    <a:srgbClr val="195E68"/>
                  </a:solidFill>
                  <a:latin typeface="Arial Black" panose="020B0A04020102020204" pitchFamily="34" charset="0"/>
                </a:rPr>
                <a:t>ПЕРВОИСТОЧНИК 5</a:t>
              </a:r>
              <a:endParaRPr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3"/>
          <p:cNvSpPr/>
          <p:nvPr/>
        </p:nvSpPr>
        <p:spPr>
          <a:xfrm>
            <a:off x="353878" y="2980706"/>
            <a:ext cx="5742122" cy="353448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 txBox="1"/>
          <p:nvPr/>
        </p:nvSpPr>
        <p:spPr>
          <a:xfrm>
            <a:off x="328962" y="176775"/>
            <a:ext cx="7722507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САМАЯ БЕЗОПАСНАЯ ИНВЕСТИЦИЯ</a:t>
            </a:r>
            <a:endParaRPr sz="4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96" name="Google Shape;196;p13"/>
          <p:cNvGrpSpPr/>
          <p:nvPr/>
        </p:nvGrpSpPr>
        <p:grpSpPr>
          <a:xfrm>
            <a:off x="9646231" y="5640682"/>
            <a:ext cx="1762800" cy="596872"/>
            <a:chOff x="9646231" y="5640682"/>
            <a:chExt cx="1762800" cy="596872"/>
          </a:xfrm>
        </p:grpSpPr>
        <p:sp>
          <p:nvSpPr>
            <p:cNvPr id="197" name="Google Shape;197;p1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3"/>
            <p:cNvSpPr txBox="1"/>
            <p:nvPr/>
          </p:nvSpPr>
          <p:spPr>
            <a:xfrm>
              <a:off x="9646231" y="5779754"/>
              <a:ext cx="17628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>
                  <a:solidFill>
                    <a:schemeClr val="lt1"/>
                  </a:solidFill>
                </a:rPr>
                <a:t>Шлах</a:t>
              </a:r>
              <a:endParaRPr sz="2400" b="0" i="0" u="none" strike="noStrike" baseline="30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4E9CABBC-4C1F-37E8-D12E-ED88789BAD9C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42CED330-7674-A54D-23AC-CFEBABF56A5E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E3BFB546-DE21-2B37-488A-51710BA5F55A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6" name="קבוצה 5">
                <a:extLst>
                  <a:ext uri="{FF2B5EF4-FFF2-40B4-BE49-F238E27FC236}">
                    <a16:creationId xmlns:a16="http://schemas.microsoft.com/office/drawing/2014/main" id="{58F53137-188C-ED1B-B796-7447B896A115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039004B8-76FD-8D25-A51A-20FB8FE03B85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pic>
              <p:nvPicPr>
                <p:cNvPr id="8" name="תמונה 7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15B37EF0-3A37-2149-892B-6AAF8969D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D3023A7A-01A2-4671-0D62-98DF33660F65}"/>
                </a:ext>
              </a:extLst>
            </p:cNvPr>
            <p:cNvSpPr/>
            <p:nvPr/>
          </p:nvSpPr>
          <p:spPr>
            <a:xfrm>
              <a:off x="9703517" y="5794659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600" dirty="0" err="1">
                  <a:solidFill>
                    <a:schemeClr val="lt1"/>
                  </a:solidFill>
                </a:rPr>
                <a:t>Шлах</a:t>
              </a:r>
              <a:endParaRPr lang="ru-RU" sz="1600" dirty="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4"/>
          <p:cNvSpPr/>
          <p:nvPr/>
        </p:nvSpPr>
        <p:spPr>
          <a:xfrm rot="10800000" flipH="1">
            <a:off x="2456291" y="694330"/>
            <a:ext cx="1053235" cy="215902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4"/>
          <p:cNvSpPr txBox="1">
            <a:spLocks noGrp="1"/>
          </p:cNvSpPr>
          <p:nvPr>
            <p:ph type="title"/>
          </p:nvPr>
        </p:nvSpPr>
        <p:spPr>
          <a:xfrm>
            <a:off x="2456291" y="413725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4"/>
          <p:cNvSpPr txBox="1"/>
          <p:nvPr/>
        </p:nvSpPr>
        <p:spPr>
          <a:xfrm>
            <a:off x="2456291" y="1337129"/>
            <a:ext cx="9030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связаны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бессмысленно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заниматься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просветительской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сохраняет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вложены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иначе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вкладывать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неопределен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наверняка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сидеть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вызванные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Рамбама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описывает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удивительные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вещи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происходят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ангелы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приходят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слушать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изыскания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2456291" y="1040726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5"/>
          <p:cNvSpPr txBox="1"/>
          <p:nvPr/>
        </p:nvSpPr>
        <p:spPr>
          <a:xfrm>
            <a:off x="2373752" y="463821"/>
            <a:ext cx="9030000" cy="1982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уважении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Любавичских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улицу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азбуку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буквам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алеф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азбуку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азбуке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иудаизма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4" name="Google Shape;214;p15"/>
          <p:cNvSpPr txBox="1"/>
          <p:nvPr/>
        </p:nvSpPr>
        <p:spPr>
          <a:xfrm>
            <a:off x="2373752" y="104038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складывается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2373752" y="2745841"/>
            <a:ext cx="9030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насчет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оказаться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бесполезной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Обычно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изъян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кто-то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искренне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недостаток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никакого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найти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ищем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хамец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произнесено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впустую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хамец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2373752" y="2449441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виноват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6"/>
          <p:cNvSpPr txBox="1"/>
          <p:nvPr/>
        </p:nvSpPr>
        <p:spPr>
          <a:xfrm>
            <a:off x="2421975" y="2369428"/>
            <a:ext cx="9030000" cy="487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вписывается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окажем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влияние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широкую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аудиторию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приблизит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иудаизму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детьми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превращению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Кнаана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завоеванию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простираются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Эфрата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Средиземного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приходом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праведного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Машиаха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придет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вскоре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дарует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Избавление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Глава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Шлах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1972</a:t>
            </a:r>
            <a:endParaRPr sz="12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Торат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Менахем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68 </a:t>
            </a:r>
            <a:r>
              <a:rPr lang="en-US" sz="12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</a:t>
            </a:r>
            <a:r>
              <a:rPr lang="en-US" sz="12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400</a:t>
            </a:r>
            <a:endParaRPr sz="12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2421979" y="2073029"/>
            <a:ext cx="5345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>
              <a:buSzPts val="1700"/>
            </a:pP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Обещание</a:t>
            </a:r>
            <a:r>
              <a:rPr lang="en-US" sz="18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endParaRPr sz="18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D3EE7CD-109A-F26C-54EE-C1E96029CE88}"/>
              </a:ext>
            </a:extLst>
          </p:cNvPr>
          <p:cNvSpPr txBox="1"/>
          <p:nvPr/>
        </p:nvSpPr>
        <p:spPr>
          <a:xfrm>
            <a:off x="2338846" y="37746"/>
            <a:ext cx="9227719" cy="2036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мы ничего не нашли, это нормально — мы все равно выполнили заповедь полноценным образом. То же самое верно относительно заповеди “увещевать своего товарища” — нам заповедано увещевать друга “даже сто раз.” Его выбор поведения после этого не наша забота; свое обязательство мы выполнили.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sp>
        <p:nvSpPr>
          <p:cNvPr id="13" name="Google Shape;354;p30">
            <a:extLst>
              <a:ext uri="{FF2B5EF4-FFF2-40B4-BE49-F238E27FC236}">
                <a16:creationId xmlns:a16="http://schemas.microsoft.com/office/drawing/2014/main" id="{7E66228A-1D71-DA4C-B46E-409E6F7FC509}"/>
              </a:ext>
            </a:extLst>
          </p:cNvPr>
          <p:cNvSpPr/>
          <p:nvPr/>
        </p:nvSpPr>
        <p:spPr>
          <a:xfrm>
            <a:off x="787399" y="4418648"/>
            <a:ext cx="3166761" cy="502702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dirty="0" err="1">
                <a:solidFill>
                  <a:schemeClr val="lt1"/>
                </a:solidFill>
              </a:rPr>
              <a:t>Корах</a:t>
            </a:r>
            <a:r>
              <a:rPr lang="ru-RU" sz="1800" dirty="0">
                <a:solidFill>
                  <a:schemeClr val="l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1895</Words>
  <Application>Microsoft Macintosh PowerPoint</Application>
  <PresentationFormat>מסך רחב</PresentationFormat>
  <Paragraphs>78</Paragraphs>
  <Slides>19</Slides>
  <Notes>18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Calibri</vt:lpstr>
      <vt:lpstr>CeraGR-Medium</vt:lpstr>
      <vt:lpstr>Josefin Sans</vt:lpstr>
      <vt:lpstr>Lora Bold Italic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2</cp:revision>
  <dcterms:created xsi:type="dcterms:W3CDTF">2021-05-12T22:42:43Z</dcterms:created>
  <dcterms:modified xsi:type="dcterms:W3CDTF">2025-06-12T10:02:40Z</dcterms:modified>
</cp:coreProperties>
</file>