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446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445" r:id="rId32"/>
  </p:sldIdLst>
  <p:sldSz cx="12192000" cy="6858000"/>
  <p:notesSz cx="6858000" cy="9144000"/>
  <p:embeddedFontLst>
    <p:embeddedFont>
      <p:font typeface="Lora" panose="02000503000000020004" pitchFamily="2" charset="0"/>
      <p:regular r:id="rId34"/>
      <p:bold r:id="rId35"/>
      <p:italic r:id="rId36"/>
      <p:boldItalic r:id="rId37"/>
    </p:embeddedFont>
    <p:embeddedFont>
      <p:font typeface="Lora SemiBold" panose="02000503000000020004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jbkPtOHNnAdf+cx4hJxnlgS+bs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60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1839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26980" y="3857989"/>
            <a:ext cx="6122927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Зачем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было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конфликтовать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26980" y="4644129"/>
            <a:ext cx="4138200" cy="1304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Греки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известны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своей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великой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мудростью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которую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они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привнесли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наш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мир</a:t>
            </a:r>
            <a:r>
              <a:rPr lang="en-US" dirty="0">
                <a:solidFill>
                  <a:schemeClr val="dk1"/>
                </a:solidFill>
              </a:rPr>
              <a:t>. </a:t>
            </a:r>
            <a:r>
              <a:rPr lang="en-US" dirty="0" err="1">
                <a:solidFill>
                  <a:schemeClr val="dk1"/>
                </a:solidFill>
              </a:rPr>
              <a:t>Еврейский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народ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незапамятных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времен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также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превозносил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интеллект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стремление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просвещению</a:t>
            </a:r>
            <a:r>
              <a:rPr lang="en-US" dirty="0">
                <a:solidFill>
                  <a:schemeClr val="dk1"/>
                </a:solidFill>
              </a:rPr>
              <a:t>. </a:t>
            </a:r>
            <a:r>
              <a:rPr lang="en-US" dirty="0" err="1">
                <a:solidFill>
                  <a:schemeClr val="dk1"/>
                </a:solidFill>
              </a:rPr>
              <a:t>Почему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тогда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мы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смогли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ужиться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друг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другом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87" name="Google Shape;87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88" name="Google Shape;88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Ханука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" name="Google Shape;90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980" y="500472"/>
            <a:ext cx="5960910" cy="31343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43701C08-E139-0946-9B62-915C054A3719}"/>
              </a:ext>
            </a:extLst>
          </p:cNvPr>
          <p:cNvGrpSpPr/>
          <p:nvPr/>
        </p:nvGrpSpPr>
        <p:grpSpPr>
          <a:xfrm>
            <a:off x="6344433" y="1603331"/>
            <a:ext cx="6440910" cy="5734327"/>
            <a:chOff x="6723019" y="2352675"/>
            <a:chExt cx="5999696" cy="4913200"/>
          </a:xfrm>
        </p:grpSpPr>
        <p:grpSp>
          <p:nvGrpSpPr>
            <p:cNvPr id="12" name="קבוצה 11">
              <a:extLst>
                <a:ext uri="{FF2B5EF4-FFF2-40B4-BE49-F238E27FC236}">
                  <a16:creationId xmlns:a16="http://schemas.microsoft.com/office/drawing/2014/main" id="{BF8CF058-FAED-5D49-B1E6-6E913267490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99C2CD8D-1220-1640-8980-CA63F9A3756D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7" name="קבוצה 16">
                <a:extLst>
                  <a:ext uri="{FF2B5EF4-FFF2-40B4-BE49-F238E27FC236}">
                    <a16:creationId xmlns:a16="http://schemas.microsoft.com/office/drawing/2014/main" id="{A1369C1B-E17B-9648-B4D0-6517B170A67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8" name="מלבן 17">
                  <a:extLst>
                    <a:ext uri="{FF2B5EF4-FFF2-40B4-BE49-F238E27FC236}">
                      <a16:creationId xmlns:a16="http://schemas.microsoft.com/office/drawing/2014/main" id="{7752EFEB-4FC1-5A41-9417-D6DB6AE038C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9" name="תמונה 1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AF28FA6-BD9B-FE4E-A6C8-2AAC1147E4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Google Shape;90;p1">
              <a:extLst>
                <a:ext uri="{FF2B5EF4-FFF2-40B4-BE49-F238E27FC236}">
                  <a16:creationId xmlns:a16="http://schemas.microsoft.com/office/drawing/2014/main" id="{B15AD5DF-4A6E-AE43-92FD-9FA903928FAC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4" name="Google Shape;91;p1">
                <a:extLst>
                  <a:ext uri="{FF2B5EF4-FFF2-40B4-BE49-F238E27FC236}">
                    <a16:creationId xmlns:a16="http://schemas.microsoft.com/office/drawing/2014/main" id="{F0797BF8-9F54-EA48-A318-9642D9705932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92;p1">
                <a:extLst>
                  <a:ext uri="{FF2B5EF4-FFF2-40B4-BE49-F238E27FC236}">
                    <a16:creationId xmlns:a16="http://schemas.microsoft.com/office/drawing/2014/main" id="{19C727E6-A7E0-4546-B415-778EC36FF8AC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ХАНУКА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418915" y="310640"/>
            <a:ext cx="42927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Праздник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интеллекта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9" name="Google Shape;99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0" name="Google Shape;100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Ханука</a:t>
              </a:r>
              <a:endParaRPr/>
            </a:p>
          </p:txBody>
        </p:sp>
      </p:grpSp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 t="26560" b="34399"/>
          <a:stretch/>
        </p:blipFill>
        <p:spPr>
          <a:xfrm>
            <a:off x="418915" y="2617941"/>
            <a:ext cx="6683123" cy="39428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8FA552F8-9F66-4242-8039-60D2DE9686BC}"/>
              </a:ext>
            </a:extLst>
          </p:cNvPr>
          <p:cNvGrpSpPr/>
          <p:nvPr/>
        </p:nvGrpSpPr>
        <p:grpSpPr>
          <a:xfrm>
            <a:off x="8079289" y="3310564"/>
            <a:ext cx="4706054" cy="4027094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AA151400-DFC4-4846-A51C-963E46AD3DE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62B4A37D-EF39-5F43-B95C-E2CEA1477525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967B990B-5F9E-7B49-B15F-32AC7D48E299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66D65E07-F538-2740-931F-9F47A2EE13D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05348F1-DD58-FB46-B132-56AE35F9C3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61D06CAF-1C66-8E42-A4F1-EE95B21058BB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78756595-DB85-0B48-A0C0-C763D1BD1131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EFADAF3F-A62F-DE40-BB42-FB13C5FC8699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ХАНУКА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/>
          <p:nvPr/>
        </p:nvSpPr>
        <p:spPr>
          <a:xfrm>
            <a:off x="2311533" y="589144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1800" dirty="0" err="1">
                <a:solidFill>
                  <a:srgbClr val="19969B"/>
                </a:solidFill>
              </a:rPr>
              <a:t>Ханука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это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Праздник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света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2311525" y="948298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память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найденном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печатью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первосвященника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хватило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разжигания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зажигали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память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извлекаем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7663242" y="923246"/>
            <a:ext cx="4114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קבעוה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שבגללו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קבעו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ש"מצאו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בחותמו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להדליק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והדליקו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1" name="Google Shape;111;p3"/>
          <p:cNvSpPr/>
          <p:nvPr/>
        </p:nvSpPr>
        <p:spPr>
          <a:xfrm rot="10800000" flipH="1">
            <a:off x="2311533" y="410755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2311534" y="8389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/>
          <p:nvPr/>
        </p:nvSpPr>
        <p:spPr>
          <a:xfrm>
            <a:off x="2236996" y="648788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ханукальными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озаряет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полезны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зияющая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дыра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преисподней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7613452" y="648788"/>
            <a:ext cx="41148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בסמיכות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שמוליכה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המרחב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ליפול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לשאול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תחתית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5"/>
          <p:cNvSpPr txBox="1"/>
          <p:nvPr/>
        </p:nvSpPr>
        <p:spPr>
          <a:xfrm>
            <a:off x="2291624" y="336158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Свет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олицетворяет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мудрость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2291624" y="808634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олицетворяет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просвещает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Глупец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оценивать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отстранись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7653292" y="802340"/>
            <a:ext cx="41148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למלחמת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הכסיל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לאשורו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להשתדל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"/>
          <p:cNvSpPr txBox="1"/>
          <p:nvPr/>
        </p:nvSpPr>
        <p:spPr>
          <a:xfrm>
            <a:off x="437110" y="273062"/>
            <a:ext cx="7748056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uk-UA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Фундаментальное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отличие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34" name="Google Shape;134;p6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135" name="Google Shape;135;p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6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Chanukah</a:t>
              </a:r>
              <a:endParaRPr/>
            </a:p>
          </p:txBody>
        </p:sp>
      </p:grpSp>
      <p:pic>
        <p:nvPicPr>
          <p:cNvPr id="137" name="Google Shape;137;p6"/>
          <p:cNvPicPr preferRelativeResize="0"/>
          <p:nvPr/>
        </p:nvPicPr>
        <p:blipFill rotWithShape="1">
          <a:blip r:embed="rId4">
            <a:alphaModFix/>
          </a:blip>
          <a:srcRect t="1967" b="1967"/>
          <a:stretch/>
        </p:blipFill>
        <p:spPr>
          <a:xfrm>
            <a:off x="437110" y="2619947"/>
            <a:ext cx="6618935" cy="38260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A6D3865F-4FDD-4042-B9BF-89719A0DBCD6}"/>
              </a:ext>
            </a:extLst>
          </p:cNvPr>
          <p:cNvGrpSpPr/>
          <p:nvPr/>
        </p:nvGrpSpPr>
        <p:grpSpPr>
          <a:xfrm>
            <a:off x="8079289" y="3310564"/>
            <a:ext cx="4706054" cy="4027094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8E135510-A31B-A548-8A60-658CD7951EAC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D3180AE5-8CD6-E349-A958-DE9CC55E7142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16566B86-A68C-7644-9342-0F1F093CBF5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A061FA14-5C7F-9C48-BE0F-C5A25A3675DD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2424490-D82A-4749-B922-E29F9229C0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BE4338DE-59C6-904F-BE4F-17B257330AF9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02476DF9-B1E2-CA4C-A1FA-5A4DAC707425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6265D1E1-75BD-D54B-8F78-A32E9D99496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ХАНУКА</a:t>
                </a: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2311533" y="803364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Почему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два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этих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народа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воевали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2311533" y="1187566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высокообразованным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стремящимся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полномасштабной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7663246" y="1180115"/>
            <a:ext cx="4114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בחסידות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עסקו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בלהט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עוסקים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בלהט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חכמתכם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ובינתכם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להבדיל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6" name="Google Shape;146;p7"/>
          <p:cNvSpPr/>
          <p:nvPr/>
        </p:nvSpPr>
        <p:spPr>
          <a:xfrm rot="10800000" flipH="1">
            <a:off x="2311527" y="611141"/>
            <a:ext cx="1057973" cy="138173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 txBox="1">
            <a:spLocks noGrp="1"/>
          </p:cNvSpPr>
          <p:nvPr>
            <p:ph type="title"/>
          </p:nvPr>
        </p:nvSpPr>
        <p:spPr>
          <a:xfrm>
            <a:off x="2311534" y="28509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8"/>
          <p:cNvSpPr txBox="1"/>
          <p:nvPr/>
        </p:nvSpPr>
        <p:spPr>
          <a:xfrm>
            <a:off x="2323708" y="125968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Различия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между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Торой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мудростью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2323708" y="473184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оценивать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отвратительно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Google Shape;155;p8"/>
          <p:cNvSpPr txBox="1"/>
          <p:nvPr/>
        </p:nvSpPr>
        <p:spPr>
          <a:xfrm>
            <a:off x="7669334" y="498713"/>
            <a:ext cx="41148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נקראים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והאמונה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תוכנו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ולהבחין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מחייב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/>
          <p:nvPr/>
        </p:nvSpPr>
        <p:spPr>
          <a:xfrm>
            <a:off x="2167424" y="93846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избрать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вразрез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убеждениям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озаряет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даруя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плохого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заставляя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удовольствия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эликсиром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1600" dirty="0">
              <a:solidFill>
                <a:srgbClr val="231F20"/>
              </a:solidFill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7591192" y="93846"/>
            <a:ext cx="4114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המתאים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/>
          <p:nvPr/>
        </p:nvSpPr>
        <p:spPr>
          <a:xfrm>
            <a:off x="2167424" y="607413"/>
            <a:ext cx="4937760" cy="4815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упражнению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антиподом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эликсира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Дающем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1600" dirty="0">
              <a:solidFill>
                <a:srgbClr val="231F20"/>
              </a:solidFill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7591192" y="607413"/>
            <a:ext cx="41148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כשלומד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מברכין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ששוכחים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ש"אבדה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חורבן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בגשמיות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בגשמיות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ובחומריות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5087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/>
        </p:nvSpPr>
        <p:spPr>
          <a:xfrm>
            <a:off x="2320582" y="1720458"/>
            <a:ext cx="4937760" cy="3897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Ирмия</a:t>
            </a:r>
            <a:r>
              <a:rPr lang="en-US" sz="1800" dirty="0">
                <a:solidFill>
                  <a:srgbClr val="19969B"/>
                </a:solidFill>
              </a:rPr>
              <a:t>, 9:11</a:t>
            </a:r>
            <a:endParaRPr sz="1800" dirty="0">
              <a:solidFill>
                <a:srgbClr val="19969B"/>
              </a:solidFill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возвестить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опустошена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иссохла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9" name="Google Shape;169;p10"/>
          <p:cNvGrpSpPr/>
          <p:nvPr/>
        </p:nvGrpSpPr>
        <p:grpSpPr>
          <a:xfrm>
            <a:off x="2320582" y="996550"/>
            <a:ext cx="4877100" cy="476933"/>
            <a:chOff x="2423055" y="1467204"/>
            <a:chExt cx="4877100" cy="476933"/>
          </a:xfrm>
        </p:grpSpPr>
        <p:sp>
          <p:nvSpPr>
            <p:cNvPr id="170" name="Google Shape;170;p10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0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</a:p>
          </p:txBody>
        </p:sp>
      </p:grpSp>
      <p:sp>
        <p:nvSpPr>
          <p:cNvPr id="172" name="Google Shape;172;p10"/>
          <p:cNvSpPr txBox="1"/>
          <p:nvPr/>
        </p:nvSpPr>
        <p:spPr>
          <a:xfrm>
            <a:off x="7667771" y="2048061"/>
            <a:ext cx="4114800" cy="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מִי־הָאִיש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הֶחָכָם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וְיָבֵן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אָבְדָה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עֹבֵר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עַל־עׇזְבָם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אֶת־תּוֹרָתִי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וְלֹא־ש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בְקוֹלִי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וְלֹא־הָלְכו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1"/>
          <p:cNvSpPr txBox="1"/>
          <p:nvPr/>
        </p:nvSpPr>
        <p:spPr>
          <a:xfrm>
            <a:off x="2320582" y="700778"/>
            <a:ext cx="4937760" cy="5869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Недарим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81a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160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опустошена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иссохла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задавали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мудрецам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пророкам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смогли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разрешить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b="1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 оставался неразрешенным до тех пор,  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 сам Б-г не ответил на него: «И сказал Г-</a:t>
            </a:r>
            <a:r>
              <a:rPr lang="ru-RU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“Это потому, что они оставили Тору Мою,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 Я дал им, и не слушали гласа Моего, и не поступали согласно ей». </a:t>
            </a:r>
            <a:endParaRPr lang="ru-RU" sz="2100" b="1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9" name="Google Shape;179;p11"/>
          <p:cNvGrpSpPr/>
          <p:nvPr/>
        </p:nvGrpSpPr>
        <p:grpSpPr>
          <a:xfrm>
            <a:off x="2320582" y="202338"/>
            <a:ext cx="4877100" cy="476933"/>
            <a:chOff x="2423055" y="1467204"/>
            <a:chExt cx="4877100" cy="476933"/>
          </a:xfrm>
        </p:grpSpPr>
        <p:sp>
          <p:nvSpPr>
            <p:cNvPr id="180" name="Google Shape;180;p11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1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</a:p>
          </p:txBody>
        </p:sp>
      </p:grpSp>
      <p:sp>
        <p:nvSpPr>
          <p:cNvPr id="182" name="Google Shape;182;p11"/>
          <p:cNvSpPr txBox="1"/>
          <p:nvPr/>
        </p:nvSpPr>
        <p:spPr>
          <a:xfrm>
            <a:off x="7667771" y="1015225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כְתִיב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ירמיהו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הֶחָכָם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וְיָבֵן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לַחֲכָמִים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רְשׁוּהו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 שֶׁפֵּרְשׁוֹ הקב"ה בְּעַצְמוֹ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דִּכְתִיב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(ירמיהו ט,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</a:t>
            </a: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2"/>
          <p:cNvSpPr txBox="1"/>
          <p:nvPr/>
        </p:nvSpPr>
        <p:spPr>
          <a:xfrm>
            <a:off x="2268005" y="386567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первый взгляд, </a:t>
            </a:r>
            <a:r>
              <a:rPr lang="ru-RU" sz="1600" b="1" dirty="0">
                <a:solidFill>
                  <a:srgbClr val="231F20"/>
                </a:solidFill>
              </a:rPr>
              <a:t>«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слушали гласа Моего» тождественно «не поступали согласно ей».</a:t>
            </a:r>
            <a:endParaRPr lang="he-IL" sz="2100" b="1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произносили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предварительно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b="1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7641482" y="396617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וַיֹּאמֶר ה' עַל עָזְבָם אֶת תּוֹרָתִי וגו'. הַיְינוּ לֹא שָׁמְעוּ בְּקוֹלִי הַיְינוּ לֹא הָלְכוּ בָּהּ? </a:t>
            </a: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מְבָרְכִין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3"/>
          <p:cNvSpPr txBox="1"/>
          <p:nvPr/>
        </p:nvSpPr>
        <p:spPr>
          <a:xfrm>
            <a:off x="2357388" y="858579"/>
            <a:ext cx="4937760" cy="583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Байт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хадаш</a:t>
            </a:r>
            <a:r>
              <a:rPr lang="en-US" sz="1800" dirty="0">
                <a:solidFill>
                  <a:srgbClr val="19969B"/>
                </a:solidFill>
              </a:rPr>
              <a:t>,  </a:t>
            </a:r>
            <a:r>
              <a:rPr lang="en-US" sz="1800" dirty="0" err="1">
                <a:solidFill>
                  <a:srgbClr val="19969B"/>
                </a:solidFill>
              </a:rPr>
              <a:t>Орах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хаим</a:t>
            </a:r>
            <a:r>
              <a:rPr lang="en-US" sz="1800" dirty="0">
                <a:solidFill>
                  <a:srgbClr val="19969B"/>
                </a:solidFill>
              </a:rPr>
              <a:t>, 47</a:t>
            </a:r>
            <a:endParaRPr sz="1800" dirty="0">
              <a:solidFill>
                <a:srgbClr val="19969B"/>
              </a:solidFill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незначительное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замысел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объединить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248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365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сухожилий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сопрягались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365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запретами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6" name="Google Shape;196;p13"/>
          <p:cNvGrpSpPr/>
          <p:nvPr/>
        </p:nvGrpSpPr>
        <p:grpSpPr>
          <a:xfrm>
            <a:off x="2357387" y="322561"/>
            <a:ext cx="4877100" cy="476933"/>
            <a:chOff x="2423055" y="1467204"/>
            <a:chExt cx="4877100" cy="476933"/>
          </a:xfrm>
        </p:grpSpPr>
        <p:sp>
          <p:nvSpPr>
            <p:cNvPr id="197" name="Google Shape;197;p1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</a:p>
          </p:txBody>
        </p:sp>
      </p:grpSp>
      <p:sp>
        <p:nvSpPr>
          <p:cNvPr id="199" name="Google Shape;199;p13"/>
          <p:cNvSpPr txBox="1"/>
          <p:nvPr/>
        </p:nvSpPr>
        <p:spPr>
          <a:xfrm>
            <a:off x="7686174" y="1175648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לִתְמוֹה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לְהַעֲנִיש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עוֹנֶש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לִכְאוֹרָה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עֲבֵירָה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וְנִרְאֶה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יִתְב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עוֹסְקִים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תְעַצ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מָתֵינו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וְרוּחָנִיּוּת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וּקְדוּש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מְקוֹר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וְלָכֵן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מָתֵינו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וְגוּפֵינו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4"/>
          <p:cNvSpPr txBox="1"/>
          <p:nvPr/>
        </p:nvSpPr>
        <p:spPr>
          <a:xfrm>
            <a:off x="2285936" y="810623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преступили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меркантильных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продемонстрировать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гениальность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намеревались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прильнуть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6" name="Google Shape;206;p14"/>
          <p:cNvSpPr txBox="1"/>
          <p:nvPr/>
        </p:nvSpPr>
        <p:spPr>
          <a:xfrm>
            <a:off x="7650448" y="810623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עָבְרו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חוֹק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עָסְקו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לְצוֹרֶך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לַהֲנָאָתָם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לֵידַע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לְצוֹרֶך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לְהִתְג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לְהַרְאוֹת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חָכְמָתָם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לְהִתְעַצ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וּלְהִתְד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קְדוּש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וְרוּחְנִיּוּת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וּלְהַמְש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כִינָה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5"/>
          <p:cNvSpPr txBox="1"/>
          <p:nvPr/>
        </p:nvSpPr>
        <p:spPr>
          <a:xfrm>
            <a:off x="2272340" y="969911"/>
            <a:ext cx="4937760" cy="5812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Рамбам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Законы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освящения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нового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месяца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гл</a:t>
            </a:r>
            <a:r>
              <a:rPr lang="en-US" sz="1800" dirty="0">
                <a:solidFill>
                  <a:srgbClr val="19969B"/>
                </a:solidFill>
              </a:rPr>
              <a:t>. 17 </a:t>
            </a:r>
            <a:endParaRPr sz="1800" dirty="0">
              <a:solidFill>
                <a:srgbClr val="19969B"/>
              </a:solidFill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вычислений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вычитания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доказательства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астрономии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геометрии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множество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эпоху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Иссахара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3" name="Google Shape;213;p15"/>
          <p:cNvGrpSpPr/>
          <p:nvPr/>
        </p:nvGrpSpPr>
        <p:grpSpPr>
          <a:xfrm>
            <a:off x="2272340" y="246003"/>
            <a:ext cx="4877100" cy="476933"/>
            <a:chOff x="2423055" y="1467204"/>
            <a:chExt cx="4877100" cy="476933"/>
          </a:xfrm>
        </p:grpSpPr>
        <p:sp>
          <p:nvSpPr>
            <p:cNvPr id="214" name="Google Shape;214;p15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5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4</a:t>
              </a:r>
            </a:p>
          </p:txBody>
        </p:sp>
      </p:grpSp>
      <p:sp>
        <p:nvSpPr>
          <p:cNvPr id="216" name="Google Shape;216;p15"/>
          <p:cNvSpPr txBox="1"/>
          <p:nvPr/>
        </p:nvSpPr>
        <p:spPr>
          <a:xfrm>
            <a:off x="7643650" y="1653573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וְטַעַם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בּוֹנוֹת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מוֹסִיפִים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מִנְיָן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גּוֹרְעִין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וְהֵיאַך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וְדָבָר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וְהָרְאָיָה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וְדָבָר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חָכְמַת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קוּפוֹת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ימַטְרִיּוֹת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חַכְמֵי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סְפָרִים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מְצָאִים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הַחֲכָמִים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חַכְמֵי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6"/>
          <p:cNvSpPr txBox="1"/>
          <p:nvPr/>
        </p:nvSpPr>
        <p:spPr>
          <a:xfrm>
            <a:off x="2357652" y="610204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упомянутые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однозначным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сомнений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инородцем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однозначным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полагаемся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авторитет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доказательства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7686306" y="610204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וּמֵאַחַר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רְאָיוֹת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אֶפְש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לְהַרְהֵר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לַמְחַב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נְבִיאִים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הָאֻמּוֹת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טַעֲמו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וְנוֹדְעָה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אֲמִת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רְאָיוֹת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סוֹמְכִין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אֲמָרו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הָרְאָיָה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נּוֹדַע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7"/>
          <p:cNvSpPr txBox="1"/>
          <p:nvPr/>
        </p:nvSpPr>
        <p:spPr>
          <a:xfrm>
            <a:off x="2231323" y="803582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медицине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экспертность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астрономию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расчетов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календаря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0" name="Google Shape;230;p17"/>
          <p:cNvSpPr txBox="1"/>
          <p:nvPr/>
        </p:nvSpPr>
        <p:spPr>
          <a:xfrm>
            <a:off x="7623141" y="805498"/>
            <a:ext cx="41148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לשאול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לחכמת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הרפואה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רפואה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לחכמת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התכונה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בהלכות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חשבונות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שנלקחו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מחכמי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שחכמת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1" name="Google Shape;231;p17"/>
          <p:cNvSpPr/>
          <p:nvPr/>
        </p:nvSpPr>
        <p:spPr>
          <a:xfrm rot="10800000" flipH="1">
            <a:off x="2231323" y="52698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7"/>
          <p:cNvSpPr txBox="1">
            <a:spLocks noGrp="1"/>
          </p:cNvSpPr>
          <p:nvPr>
            <p:ph type="title"/>
          </p:nvPr>
        </p:nvSpPr>
        <p:spPr>
          <a:xfrm>
            <a:off x="2231324" y="20012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8"/>
          <p:cNvSpPr txBox="1"/>
          <p:nvPr/>
        </p:nvSpPr>
        <p:spPr>
          <a:xfrm>
            <a:off x="2307666" y="287373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Урок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Аристотеля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39" name="Google Shape;239;p18"/>
          <p:cNvSpPr txBox="1"/>
          <p:nvPr/>
        </p:nvSpPr>
        <p:spPr>
          <a:xfrm>
            <a:off x="2307666" y="821906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осознание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плохим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противоположным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0" name="Google Shape;240;p18"/>
          <p:cNvSpPr txBox="1"/>
          <p:nvPr/>
        </p:nvSpPr>
        <p:spPr>
          <a:xfrm>
            <a:off x="7661313" y="821906"/>
            <a:ext cx="41148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הידיעה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ומבלי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שיודעים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שיכולה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שנקראים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מנצלים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הפכית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גרוע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כשמנצלים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9"/>
          <p:cNvSpPr txBox="1"/>
          <p:nvPr/>
        </p:nvSpPr>
        <p:spPr>
          <a:xfrm>
            <a:off x="2373773" y="139956"/>
            <a:ext cx="4937760" cy="7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Аристотеле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величайших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греческих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философов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хахамом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неоднократно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превозносит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поймали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безнравственном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отвратительный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Сейчас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Аристотель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обогащения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Аристотель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Аристотель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изначально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7" name="Google Shape;247;p19"/>
          <p:cNvSpPr txBox="1"/>
          <p:nvPr/>
        </p:nvSpPr>
        <p:spPr>
          <a:xfrm>
            <a:off x="7694366" y="145074"/>
            <a:ext cx="4114800" cy="5643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אריסטו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הביניים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משבח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מאגרותיו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תפסו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תלמידים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עכשיו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אריסטו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"!...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שעוסק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אריסטו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אריסטו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שחכמתו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שתחייב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לחכמתו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0"/>
          <p:cNvSpPr txBox="1"/>
          <p:nvPr/>
        </p:nvSpPr>
        <p:spPr>
          <a:xfrm>
            <a:off x="2316480" y="275519"/>
            <a:ext cx="493776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философ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цитируется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«…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разгульной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супружеской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Аристотеля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поймали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оказывала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проливает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4" name="Google Shape;254;p20"/>
          <p:cNvSpPr txBox="1"/>
          <p:nvPr/>
        </p:nvSpPr>
        <p:spPr>
          <a:xfrm>
            <a:off x="7665720" y="275519"/>
            <a:ext cx="4114800" cy="601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מהגדולים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סוקראטס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שאודותיו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הפתגם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האישות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המתאים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הרגיל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אריסטו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שתפסו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שחכמתו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מחייב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המתאים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1"/>
          <p:cNvSpPr txBox="1"/>
          <p:nvPr/>
        </p:nvSpPr>
        <p:spPr>
          <a:xfrm>
            <a:off x="2320582" y="1359747"/>
            <a:ext cx="4937760" cy="367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Моэд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катан</a:t>
            </a:r>
            <a:r>
              <a:rPr lang="en-US" sz="1800" dirty="0">
                <a:solidFill>
                  <a:srgbClr val="19969B"/>
                </a:solidFill>
              </a:rPr>
              <a:t>,  17a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священника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сохранят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искать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воинств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Малахи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2:7)?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подобен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малаху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ищите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ищите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b="1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1" name="Google Shape;261;p21"/>
          <p:cNvGrpSpPr/>
          <p:nvPr/>
        </p:nvGrpSpPr>
        <p:grpSpPr>
          <a:xfrm>
            <a:off x="2320582" y="635839"/>
            <a:ext cx="4877100" cy="476933"/>
            <a:chOff x="2423055" y="1467204"/>
            <a:chExt cx="4877100" cy="476933"/>
          </a:xfrm>
        </p:grpSpPr>
        <p:sp>
          <p:nvSpPr>
            <p:cNvPr id="262" name="Google Shape;262;p21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1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5</a:t>
              </a:r>
            </a:p>
          </p:txBody>
        </p:sp>
      </p:grpSp>
      <p:sp>
        <p:nvSpPr>
          <p:cNvPr id="264" name="Google Shape;264;p21"/>
          <p:cNvSpPr txBox="1"/>
          <p:nvPr/>
        </p:nvSpPr>
        <p:spPr>
          <a:xfrm>
            <a:off x="7667771" y="1844448"/>
            <a:ext cx="4114800" cy="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מלאכי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פְתֵי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כֹהֵן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יְבַקְשׁו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מַלְאַך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צְבָאוֹת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דּוֹמֶה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לְמַלְאַך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 txBox="1"/>
          <p:nvPr/>
        </p:nvSpPr>
        <p:spPr>
          <a:xfrm>
            <a:off x="331232" y="300625"/>
            <a:ext cx="6282509" cy="60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uk-UA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Дикие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мифы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1" name="Google Shape;271;p2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72" name="Google Shape;272;p2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Ханука</a:t>
              </a:r>
              <a:endParaRPr/>
            </a:p>
          </p:txBody>
        </p:sp>
      </p:grpSp>
      <p:pic>
        <p:nvPicPr>
          <p:cNvPr id="274" name="Google Shape;274;p22"/>
          <p:cNvPicPr preferRelativeResize="0"/>
          <p:nvPr/>
        </p:nvPicPr>
        <p:blipFill rotWithShape="1">
          <a:blip r:embed="rId4">
            <a:alphaModFix/>
          </a:blip>
          <a:srcRect l="15123" r="15123"/>
          <a:stretch/>
        </p:blipFill>
        <p:spPr>
          <a:xfrm>
            <a:off x="331232" y="2141951"/>
            <a:ext cx="7032295" cy="4418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0D1DA31D-5789-0141-B760-6E83CD12AEF6}"/>
              </a:ext>
            </a:extLst>
          </p:cNvPr>
          <p:cNvGrpSpPr/>
          <p:nvPr/>
        </p:nvGrpSpPr>
        <p:grpSpPr>
          <a:xfrm>
            <a:off x="8079289" y="3310564"/>
            <a:ext cx="4706054" cy="4027094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8F89C4A2-67A9-8948-A264-9D50F5F9D0A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88C0524F-A737-F640-8677-D64FDD84D9D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25A178C4-BA6E-C449-86A2-811F4878656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095DCC28-8D01-5246-ACF2-AE10DCEAF67A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0DFDE6B-1425-8648-B865-D3787527CF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8CD956EB-656F-0043-AECB-DBFD6AFB2704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FE309F7A-787B-A542-8FB8-5D4661B95538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FFDC031E-F666-7949-84D9-B564DE295CAC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ХАНУКА</a:t>
                </a:r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3"/>
          <p:cNvSpPr txBox="1"/>
          <p:nvPr/>
        </p:nvSpPr>
        <p:spPr>
          <a:xfrm>
            <a:off x="2311533" y="529059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Что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первично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вторично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81" name="Google Shape;281;p23"/>
          <p:cNvSpPr txBox="1"/>
          <p:nvPr/>
        </p:nvSpPr>
        <p:spPr>
          <a:xfrm>
            <a:off x="2311534" y="963365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просвещение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предпосылки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7663247" y="974956"/>
            <a:ext cx="41148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להבדיל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חלוקים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ובשביל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תעשינה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בבחינת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וטבחות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83" name="Google Shape;283;p23"/>
          <p:cNvSpPr/>
          <p:nvPr/>
        </p:nvSpPr>
        <p:spPr>
          <a:xfrm rot="10800000" flipH="1">
            <a:off x="2311533" y="38682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3"/>
          <p:cNvSpPr txBox="1">
            <a:spLocks noGrp="1"/>
          </p:cNvSpPr>
          <p:nvPr>
            <p:ph type="title"/>
          </p:nvPr>
        </p:nvSpPr>
        <p:spPr>
          <a:xfrm>
            <a:off x="2311534" y="5996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4"/>
          <p:cNvSpPr txBox="1"/>
          <p:nvPr/>
        </p:nvSpPr>
        <p:spPr>
          <a:xfrm>
            <a:off x="2308225" y="606749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не относится к греческой мудрости. Там главную ценность представляет сам интеллект. Поэтому, когда дело доходит до личного поведения, человек может оставаться эгоистичным и необузданным, ослепленным своими страстями и полностью погруженным в погоню за удовольствиями.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1" name="Google Shape;291;p24"/>
          <p:cNvSpPr txBox="1"/>
          <p:nvPr/>
        </p:nvSpPr>
        <p:spPr>
          <a:xfrm>
            <a:off x="7661592" y="599626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הראשון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שתוצאת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יולד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מתאוותיו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5"/>
          <p:cNvSpPr txBox="1"/>
          <p:nvPr/>
        </p:nvSpPr>
        <p:spPr>
          <a:xfrm>
            <a:off x="2308225" y="535032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умозаключениям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одолеть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произведут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впечатление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логические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противоположной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8" name="Google Shape;298;p25"/>
          <p:cNvSpPr txBox="1"/>
          <p:nvPr/>
        </p:nvSpPr>
        <p:spPr>
          <a:xfrm>
            <a:off x="7661592" y="537585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התאוות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בתוקף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שמנצל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ההפכית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304;p26">
            <a:extLst>
              <a:ext uri="{FF2B5EF4-FFF2-40B4-BE49-F238E27FC236}">
                <a16:creationId xmlns:a16="http://schemas.microsoft.com/office/drawing/2014/main" id="{3117AC97-51AE-C449-96F8-7D96D62E3414}"/>
              </a:ext>
            </a:extLst>
          </p:cNvPr>
          <p:cNvSpPr txBox="1"/>
          <p:nvPr/>
        </p:nvSpPr>
        <p:spPr>
          <a:xfrm>
            <a:off x="2283232" y="2912216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Почему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них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много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богов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6" name="Google Shape;305;p26">
            <a:extLst>
              <a:ext uri="{FF2B5EF4-FFF2-40B4-BE49-F238E27FC236}">
                <a16:creationId xmlns:a16="http://schemas.microsoft.com/office/drawing/2014/main" id="{C948F8FF-0F7C-1E4B-AA47-FB013E92D18A}"/>
              </a:ext>
            </a:extLst>
          </p:cNvPr>
          <p:cNvSpPr txBox="1"/>
          <p:nvPr/>
        </p:nvSpPr>
        <p:spPr>
          <a:xfrm>
            <a:off x="2283232" y="3336566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проистекает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умозаключения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превосходящим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идиш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Ойберштер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Наверху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06;p26">
            <a:extLst>
              <a:ext uri="{FF2B5EF4-FFF2-40B4-BE49-F238E27FC236}">
                <a16:creationId xmlns:a16="http://schemas.microsoft.com/office/drawing/2014/main" id="{97D344EA-A369-3E43-8A73-A5D94E7F5256}"/>
              </a:ext>
            </a:extLst>
          </p:cNvPr>
          <p:cNvSpPr txBox="1"/>
          <p:nvPr/>
        </p:nvSpPr>
        <p:spPr>
          <a:xfrm>
            <a:off x="7661592" y="3282779"/>
            <a:ext cx="41148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שמוכרחת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כדבעי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ומכיר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ותינוקות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): ‏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אויבערשטער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באידיש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העליון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שנתפוס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6"/>
          <p:cNvSpPr txBox="1"/>
          <p:nvPr/>
        </p:nvSpPr>
        <p:spPr>
          <a:xfrm>
            <a:off x="2258239" y="264929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величайшим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вселенная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 такому взгляду, действия являются основой нашего подхода просто потому, что Б-г определил это так. С этой основой мы можем продолжать стремиться к знаниям и отделять хорошее от плохого (и эта основа должна влиять на все обучение - включая светские занятия - следовать тому же пути).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6" name="Google Shape;306;p26"/>
          <p:cNvSpPr txBox="1"/>
          <p:nvPr/>
        </p:nvSpPr>
        <p:spPr>
          <a:xfrm>
            <a:off x="7636599" y="261246"/>
            <a:ext cx="41148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ופרטי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 שהקב"ה אומר שהעיקר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שתהי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ההנהגה בפועל כדבעי, הרי זהו היסוד; ולאחרי זה יכולים לגשת ללימוד החכמה, כדי לדעת מה צריך לעשות ומה לא צריך לעשות (ועד שגישה זו פועלת שגם לימודו בחכמות חיצוניות יהי' באופן כזה).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7"/>
          <p:cNvSpPr txBox="1"/>
          <p:nvPr/>
        </p:nvSpPr>
        <p:spPr>
          <a:xfrm>
            <a:off x="2281187" y="-23218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первооснова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придерживались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многобожия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стремлений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разнообразны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воровстве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разврате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преступлениях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мифах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запрещено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порождением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отражают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" name="Google Shape;313;p27"/>
          <p:cNvSpPr txBox="1"/>
          <p:nvPr/>
        </p:nvSpPr>
        <p:spPr>
          <a:xfrm>
            <a:off x="7648073" y="-23218"/>
            <a:ext cx="4114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וההתחלה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תוצאה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ומסובב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מהתאוות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ורצונות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ורצונות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האלקות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מהתאוות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ורצונות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להאלקות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מתארים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גניבה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וגזילה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ועריות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כידועי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ש"צונו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שהאלקות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מתאוותיהם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מתארים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תאוותיהם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319;p28">
            <a:extLst>
              <a:ext uri="{FF2B5EF4-FFF2-40B4-BE49-F238E27FC236}">
                <a16:creationId xmlns:a16="http://schemas.microsoft.com/office/drawing/2014/main" id="{43C1FC82-7195-484B-9789-863193422B3B}"/>
              </a:ext>
            </a:extLst>
          </p:cNvPr>
          <p:cNvSpPr txBox="1"/>
          <p:nvPr/>
        </p:nvSpPr>
        <p:spPr>
          <a:xfrm>
            <a:off x="2258239" y="5507758"/>
            <a:ext cx="8205900" cy="35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Реальный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смысл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войны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9" name="Google Shape;320;p28">
            <a:extLst>
              <a:ext uri="{FF2B5EF4-FFF2-40B4-BE49-F238E27FC236}">
                <a16:creationId xmlns:a16="http://schemas.microsoft.com/office/drawing/2014/main" id="{DB0473B1-1343-2047-A9A5-9DF015F17BA6}"/>
              </a:ext>
            </a:extLst>
          </p:cNvPr>
          <p:cNvSpPr txBox="1"/>
          <p:nvPr/>
        </p:nvSpPr>
        <p:spPr>
          <a:xfrm>
            <a:off x="2258239" y="5932108"/>
            <a:ext cx="493776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ценили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321;p28">
            <a:extLst>
              <a:ext uri="{FF2B5EF4-FFF2-40B4-BE49-F238E27FC236}">
                <a16:creationId xmlns:a16="http://schemas.microsoft.com/office/drawing/2014/main" id="{1568A673-7962-9B49-920A-7EEDFF1C5BC3}"/>
              </a:ext>
            </a:extLst>
          </p:cNvPr>
          <p:cNvSpPr txBox="1"/>
          <p:nvPr/>
        </p:nvSpPr>
        <p:spPr>
          <a:xfrm>
            <a:off x="7636599" y="5938581"/>
            <a:ext cx="41148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8"/>
          <p:cNvSpPr txBox="1"/>
          <p:nvPr/>
        </p:nvSpPr>
        <p:spPr>
          <a:xfrm>
            <a:off x="2258239" y="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вступало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противоречие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самоцель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внимание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останавливало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помехи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прибегнуть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убийству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идеологической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хасмонеи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1" name="Google Shape;321;p28"/>
          <p:cNvSpPr txBox="1"/>
          <p:nvPr/>
        </p:nvSpPr>
        <p:spPr>
          <a:xfrm>
            <a:off x="7636599" y="6473"/>
            <a:ext cx="41148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שהיסוד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כרצונו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במציאותו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מפריעה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ומבטל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לבטלה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להבדיל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חנוכה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שגברה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חשמונאי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ונצחום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9"/>
          <p:cNvSpPr txBox="1"/>
          <p:nvPr/>
        </p:nvSpPr>
        <p:spPr>
          <a:xfrm>
            <a:off x="2260098" y="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одержали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печатью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первосвященника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зажечь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коррелируется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человеческими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печатью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первосвященника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символизирует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освященное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улучшением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человеческого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помещение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умозаключениям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превращали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препятствие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продуктивное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Google Shape;328;p29"/>
          <p:cNvSpPr txBox="1"/>
          <p:nvPr/>
        </p:nvSpPr>
        <p:spPr>
          <a:xfrm>
            <a:off x="7637529" y="0"/>
            <a:ext cx="41148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בחותמו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והדליקו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בחותמו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ותקלה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יתהפך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dirty="0" err="1">
                <a:solidFill>
                  <a:schemeClr val="lt1"/>
                </a:solidFill>
              </a:rPr>
              <a:t>Ваигаш</a:t>
            </a:r>
            <a:endParaRPr lang="ru-RU" sz="18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210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4369</Words>
  <Application>Microsoft Macintosh PowerPoint</Application>
  <PresentationFormat>מסך רחב</PresentationFormat>
  <Paragraphs>179</Paragraphs>
  <Slides>31</Slides>
  <Notes>30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40" baseType="lpstr">
      <vt:lpstr>Arial Black</vt:lpstr>
      <vt:lpstr>Calibri</vt:lpstr>
      <vt:lpstr>Arial</vt:lpstr>
      <vt:lpstr>Assistant</vt:lpstr>
      <vt:lpstr>Lora</vt:lpstr>
      <vt:lpstr>Lora SemiBold</vt:lpstr>
      <vt:lpstr>CeraGR-Medium</vt:lpstr>
      <vt:lpstr>Segoe UI Black</vt:lpstr>
      <vt:lpstr>Office Theme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16</cp:revision>
  <dcterms:created xsi:type="dcterms:W3CDTF">2021-05-12T22:42:43Z</dcterms:created>
  <dcterms:modified xsi:type="dcterms:W3CDTF">2024-12-19T15:44:43Z</dcterms:modified>
</cp:coreProperties>
</file>