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446" r:id="rId26"/>
    <p:sldId id="445" r:id="rId27"/>
  </p:sldIdLst>
  <p:sldSz cx="12192000" cy="6858000"/>
  <p:notesSz cx="6858000" cy="9144000"/>
  <p:embeddedFontLst>
    <p:embeddedFont>
      <p:font typeface="Josefin Sans" pitchFamily="2" charset="0"/>
      <p:regular r:id="rId29"/>
      <p:bold r:id="rId30"/>
      <p:italic r:id="rId31"/>
      <p:boldItalic r:id="rId32"/>
    </p:embeddedFont>
    <p:embeddedFont>
      <p:font typeface="Lora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WZWP6NNbVP35nrWv7LgGBbrdE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6380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A cartoon of a person with a staff and an eleph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20219"/>
          <a:stretch/>
        </p:blipFill>
        <p:spPr>
          <a:xfrm>
            <a:off x="535619" y="528205"/>
            <a:ext cx="5226353" cy="309876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29343" y="3842735"/>
            <a:ext cx="5129172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Размолвка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бар-мицве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9343" y="4557223"/>
            <a:ext cx="35406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ГРУБАЯ СИЛА ПРОТИВ ПРОСВЕЩЕНИЯ, КОТОРОЕ НЕСЕТ ВЕРА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ДУХОВНОСТЬ. 13-ЛЕТНИЙ МАЛЬЧИК БРОСАЕТ ВЫЗОВ ГИГАНТАМ.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9646231" y="5640682"/>
            <a:ext cx="1762795" cy="48601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CA4CC768-B904-CC40-B682-65476F9FEEA3}"/>
              </a:ext>
            </a:extLst>
          </p:cNvPr>
          <p:cNvGrpSpPr/>
          <p:nvPr/>
        </p:nvGrpSpPr>
        <p:grpSpPr>
          <a:xfrm>
            <a:off x="6187858" y="1841326"/>
            <a:ext cx="6572433" cy="5471280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ECDCDDD7-7659-EA40-8F15-3A38E1AF67C4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6123EC9F-E830-7B42-96F6-E235D6AA32F9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81D631FA-C2A0-6D48-9C6B-2CA767B9F0C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96849DE3-2C1C-B84F-BF5E-79F5EC06E468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E88008F-4B67-6546-BFDF-980183DE5F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472F5719-6229-1641-A138-0B7C54CEF43F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0FB0A77E-1629-4B49-8D86-A20A40ABB7AB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917D3202-E70A-E640-9A1C-5758A33072A6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Толдот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632660" y="704241"/>
            <a:ext cx="5630353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Еврейский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образ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жизни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ТОЛДОТ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306260CC-328B-C045-B31C-0985C17D9755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82E78FBE-59F3-BE4C-A6C8-01E10A44AD6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AAE5994A-2467-4242-B35A-171DF8208F02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28CE9130-ED5E-AA4F-B65E-8C8AB5C7BE0E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FE8BDD43-4586-1644-8926-725843A27F83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4B5D913-318B-9C4C-A953-BFD24DC9F7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CD1ADD61-575C-3942-80BF-9F7039D0F49E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31FC69EC-3D9D-4D43-BCF1-898973AD416C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FD156D59-E5D0-5F4B-8247-0E6C1CFDAD23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Толдот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2284624" y="1709164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Google Shape;113;p3"/>
          <p:cNvSpPr/>
          <p:nvPr/>
        </p:nvSpPr>
        <p:spPr>
          <a:xfrm rot="10800000" flipH="1">
            <a:off x="2284625" y="119296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2284625" y="729686"/>
            <a:ext cx="375292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</a:p>
        </p:txBody>
      </p:sp>
      <p:sp>
        <p:nvSpPr>
          <p:cNvPr id="115" name="Google Shape;115;p3"/>
          <p:cNvSpPr txBox="1"/>
          <p:nvPr/>
        </p:nvSpPr>
        <p:spPr>
          <a:xfrm>
            <a:off x="7764092" y="169827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תּוֹלְדֹת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ן־אַבְרָהָם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2224047" y="125938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25:19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2285029" y="894766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комментаторов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повторяются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своеобразный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Google Shape;123;p4"/>
          <p:cNvSpPr/>
          <p:nvPr/>
        </p:nvSpPr>
        <p:spPr>
          <a:xfrm rot="10800000" flipH="1">
            <a:off x="2285029" y="35319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2285030" y="2633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764294" y="894766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שואלים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המפרשים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חוזר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וכופל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ו"אברהם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זיכרונם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תולדותיהם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ומצוו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ת?)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2285029" y="56515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Достижения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Ицхака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заслуга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Авраама</a:t>
            </a:r>
            <a:r>
              <a:rPr lang="en-US" sz="1800" dirty="0">
                <a:solidFill>
                  <a:srgbClr val="19969B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2285029" y="443739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7764294" y="443298"/>
            <a:ext cx="3886200" cy="4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2285029" y="1643266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бар-мицва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отмечавшаяся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99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бар-мицвы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трёх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7764294" y="1660682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שהתחילו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שנימול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בר-מצוה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ותשע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בר-מצווה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בוראו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2285029" y="127996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Наследие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Ицхака</a:t>
            </a:r>
            <a:r>
              <a:rPr lang="en-US" sz="1800" dirty="0">
                <a:solidFill>
                  <a:srgbClr val="19969B"/>
                </a:solidFill>
              </a:rPr>
              <a:t>: </a:t>
            </a:r>
            <a:r>
              <a:rPr lang="en-US" sz="1800" dirty="0" err="1">
                <a:solidFill>
                  <a:srgbClr val="19969B"/>
                </a:solidFill>
              </a:rPr>
              <a:t>брит-мила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бар-мицва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/>
        </p:nvSpPr>
        <p:spPr>
          <a:xfrm>
            <a:off x="2284624" y="1671586"/>
            <a:ext cx="4937760" cy="429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трёхлетнем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послушал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гематрию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(172)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трёх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144" name="Google Shape;144;p6"/>
          <p:cNvSpPr/>
          <p:nvPr/>
        </p:nvSpPr>
        <p:spPr>
          <a:xfrm rot="10800000" flipH="1">
            <a:off x="2284624" y="9986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2284624" y="603531"/>
            <a:ext cx="360260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</a:p>
        </p:txBody>
      </p:sp>
      <p:sp>
        <p:nvSpPr>
          <p:cNvPr id="146" name="Google Shape;146;p6"/>
          <p:cNvSpPr txBox="1"/>
          <p:nvPr/>
        </p:nvSpPr>
        <p:spPr>
          <a:xfrm>
            <a:off x="7764092" y="1671586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בּוֹרְאו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עֵקֶב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קֹלִי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עֵקֶב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בּוֹנו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גִימַטְרִי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נוֹתָיו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וְחָמֵש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עֵקֶב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חֻקּוֹתָיו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הַבּוֹרֵא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2151367" y="1161728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Недарим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32a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2284624" y="1709164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Отнявшись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предаваться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раздумьям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двигается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размышляло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рассуждало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надлежащим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планеты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Google Shape;155;p7"/>
          <p:cNvSpPr/>
          <p:nvPr/>
        </p:nvSpPr>
        <p:spPr>
          <a:xfrm rot="10800000" flipH="1">
            <a:off x="2284625" y="1027098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2235649" y="596263"/>
            <a:ext cx="368916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</a:p>
        </p:txBody>
      </p:sp>
      <p:sp>
        <p:nvSpPr>
          <p:cNvPr id="157" name="Google Shape;157;p7"/>
          <p:cNvSpPr txBox="1"/>
          <p:nvPr/>
        </p:nvSpPr>
        <p:spPr>
          <a:xfrm>
            <a:off x="7764092" y="1721690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גְמַל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אֵיתָן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הִתְחִיל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לְשׁוֹטֵט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דַעְתּו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קָטָן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וְהִתְחִיל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הֵיאַך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אֶפְש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נוֹהֵג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מַנְהִיג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יְסַב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וְלִבּו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מְשׁוֹטֵט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וּמֵבִין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וְהֵבִין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בוּנָתו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כוֹנָה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אֱלוֹה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מַנְהִיג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בּוֹרְאו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2169594" y="1155044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Рамбам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Законы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идолопоклонства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1:1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8"/>
          <p:cNvSpPr txBox="1"/>
          <p:nvPr/>
        </p:nvSpPr>
        <p:spPr>
          <a:xfrm>
            <a:off x="2284624" y="1709164"/>
            <a:ext cx="4937760" cy="327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Эц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Йосеф</a:t>
            </a:r>
            <a:endParaRPr dirty="0"/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языков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присоединился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Google Shape;166;p8"/>
          <p:cNvSpPr/>
          <p:nvPr/>
        </p:nvSpPr>
        <p:spPr>
          <a:xfrm rot="10800000" flipH="1">
            <a:off x="2284625" y="10728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2284625" y="628638"/>
            <a:ext cx="369029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</a:p>
        </p:txBody>
      </p:sp>
      <p:sp>
        <p:nvSpPr>
          <p:cNvPr id="168" name="Google Shape;168;p8"/>
          <p:cNvSpPr txBox="1"/>
          <p:nvPr/>
        </p:nvSpPr>
        <p:spPr>
          <a:xfrm>
            <a:off x="7764092" y="1684112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חֲנִינָא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בּוֹרְאו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2175901" y="1177906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64:4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84282433-B073-7F4D-8BB8-4A46308DCF6E}"/>
              </a:ext>
            </a:extLst>
          </p:cNvPr>
          <p:cNvSpPr/>
          <p:nvPr/>
        </p:nvSpPr>
        <p:spPr>
          <a:xfrm>
            <a:off x="7665929" y="3345436"/>
            <a:ext cx="4083485" cy="853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מִשּׁוּם שֶׁבְּדוֹר הַפַּלָּגָה הָיָה אַבְרָהָם בֶּן מ"ח וְלֹא נִשְׁתַּתֵּף עִמָּהֶם. הֲרֵי שֶׁבֶּן מ"ח הִכִּיר.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 txBox="1"/>
          <p:nvPr/>
        </p:nvSpPr>
        <p:spPr>
          <a:xfrm>
            <a:off x="2285029" y="862189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отнятия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הִגָמֵל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הג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гематрия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מל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второе мнение гласит, что «отнятие» означает, что он «был забран у злого начала (и перешёл) к доброму началу». Это происходит, когда становятся тринадцатилетними.</a:t>
            </a:r>
          </a:p>
        </p:txBody>
      </p:sp>
      <p:sp>
        <p:nvSpPr>
          <p:cNvPr id="177" name="Google Shape;177;p9"/>
          <p:cNvSpPr/>
          <p:nvPr/>
        </p:nvSpPr>
        <p:spPr>
          <a:xfrm rot="10800000" flipH="1">
            <a:off x="2285029" y="62748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 txBox="1">
            <a:spLocks noGrp="1"/>
          </p:cNvSpPr>
          <p:nvPr>
            <p:ph type="title"/>
          </p:nvPr>
        </p:nvSpPr>
        <p:spPr>
          <a:xfrm>
            <a:off x="2285030" y="30062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7764294" y="877776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נרמזים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גָדוֹל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זיכרונם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שסעודה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כמרומז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שמספרו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שנימול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ודעה שנייה, ש"ויגמל" פירושו "שנגמל (נלקח והועבר) מיצר הרע ליצר טוב", שזהו כשנעשה בן י"ג שנה.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 txBox="1"/>
          <p:nvPr/>
        </p:nvSpPr>
        <p:spPr>
          <a:xfrm>
            <a:off x="2285029" y="527989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провозгласили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владыкой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пригласил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7764294" y="540515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המליכו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סעודה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2285029" y="16468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Королевский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пир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/>
          <p:nvPr/>
        </p:nvSpPr>
        <p:spPr>
          <a:xfrm>
            <a:off x="2284624" y="1709164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Соберите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благочестивых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заключивших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союз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p11"/>
          <p:cNvSpPr/>
          <p:nvPr/>
        </p:nvSpPr>
        <p:spPr>
          <a:xfrm rot="10800000" flipH="1">
            <a:off x="2235650" y="10728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2235649" y="596263"/>
            <a:ext cx="366410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</a:p>
        </p:txBody>
      </p:sp>
      <p:sp>
        <p:nvSpPr>
          <p:cNvPr id="199" name="Google Shape;199;p11"/>
          <p:cNvSpPr txBox="1"/>
          <p:nvPr/>
        </p:nvSpPr>
        <p:spPr>
          <a:xfrm>
            <a:off x="7764092" y="170916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סְמַך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לְמִנְהָגֵנו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סְעוּדָה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גָדוֹל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וּמִנְהָג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אִסְפו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חֲסִידָי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רְתֵי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זָבַח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2224085" y="126378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Раббейну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Бахья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21:8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/>
        </p:nvSpPr>
        <p:spPr>
          <a:xfrm>
            <a:off x="535452" y="509472"/>
            <a:ext cx="45132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Великий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праздник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8" name="Google Shape;208;p1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09" name="Google Shape;209;p1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ТОЛДОТ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BB97DE42-ED68-684C-B446-B8BB5C61EC9F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A360679E-13A1-FD4A-BBB0-0ECF693FCDE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FBC93A57-12F6-F94D-83FF-6060F5E4BA60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CE82CAE0-6CC5-784C-A019-9037AD3FD99A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C9D5885E-0104-0140-887E-431D97D6E3FA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88F6C095-2109-BC41-BD16-585E62B464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EC9724ED-87BC-4549-AEB1-071E2858F257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BDE3F33D-E7C7-6642-9906-DF1D8915AAAF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35A8FEA9-F58A-FE42-B655-BAF091CD11C2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Толдот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3"/>
          <p:cNvSpPr txBox="1"/>
          <p:nvPr/>
        </p:nvSpPr>
        <p:spPr>
          <a:xfrm>
            <a:off x="2284624" y="1425939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бесплодной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раздавлю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пренебрегаешь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Клянусь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мириады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8" name="Google Shape;218;p13"/>
          <p:cNvSpPr/>
          <p:nvPr/>
        </p:nvSpPr>
        <p:spPr>
          <a:xfrm rot="10800000" flipH="1">
            <a:off x="2284620" y="88830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 txBox="1"/>
          <p:nvPr/>
        </p:nvSpPr>
        <p:spPr>
          <a:xfrm>
            <a:off x="2284625" y="485649"/>
            <a:ext cx="376544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</a:p>
        </p:txBody>
      </p:sp>
      <p:sp>
        <p:nvSpPr>
          <p:cNvPr id="220" name="Google Shape;220;p13"/>
          <p:cNvSpPr txBox="1"/>
          <p:nvPr/>
        </p:nvSpPr>
        <p:spPr>
          <a:xfrm>
            <a:off x="7764092" y="142593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דּוֹמֶה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לִפְרֵדָה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עֲקָרָה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מוֹלִידָה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עֲלוּבָה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אֶצְב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אֲרַס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מַדּוּע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מְזַלְזֵל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רוֹאֶה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אֲלָפִים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וְרִיבֵי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רְבָבוֹת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יוֹצְאִים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סוֹפְך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בְיָדְך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1" name="Google Shape;221;p13"/>
          <p:cNvSpPr txBox="1"/>
          <p:nvPr/>
        </p:nvSpPr>
        <p:spPr>
          <a:xfrm>
            <a:off x="2178901" y="102530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53:10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3"/>
          <p:cNvSpPr txBox="1"/>
          <p:nvPr/>
        </p:nvSpPr>
        <p:spPr>
          <a:xfrm>
            <a:off x="2284620" y="14576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Дебаты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трапезе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4"/>
          <p:cNvSpPr txBox="1"/>
          <p:nvPr/>
        </p:nvSpPr>
        <p:spPr>
          <a:xfrm>
            <a:off x="2285029" y="657492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Бар-мицва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юноша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ярмо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радуются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родственники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знакомые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черпает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угнетены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измучены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0" name="Google Shape;230;p14"/>
          <p:cNvSpPr/>
          <p:nvPr/>
        </p:nvSpPr>
        <p:spPr>
          <a:xfrm rot="10800000" flipH="1">
            <a:off x="2285029" y="43972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 txBox="1">
            <a:spLocks noGrp="1"/>
          </p:cNvSpPr>
          <p:nvPr>
            <p:ph type="title"/>
          </p:nvPr>
        </p:nvSpPr>
        <p:spPr>
          <a:xfrm>
            <a:off x="2285030" y="11286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7764294" y="657492"/>
            <a:ext cx="3886200" cy="200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ושמחים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קרוביו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ומכיריו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ישאב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וסחופים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?"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7" name="Google Shape;238;p15">
            <a:extLst>
              <a:ext uri="{FF2B5EF4-FFF2-40B4-BE49-F238E27FC236}">
                <a16:creationId xmlns:a16="http://schemas.microsoft.com/office/drawing/2014/main" id="{11094384-9EAD-CE45-B97B-7411436DC59F}"/>
              </a:ext>
            </a:extLst>
          </p:cNvPr>
          <p:cNvSpPr txBox="1"/>
          <p:nvPr/>
        </p:nvSpPr>
        <p:spPr>
          <a:xfrm>
            <a:off x="2285029" y="4261686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39;p15">
            <a:extLst>
              <a:ext uri="{FF2B5EF4-FFF2-40B4-BE49-F238E27FC236}">
                <a16:creationId xmlns:a16="http://schemas.microsoft.com/office/drawing/2014/main" id="{43D85CFB-4940-3840-80D1-7BF263A14D66}"/>
              </a:ext>
            </a:extLst>
          </p:cNvPr>
          <p:cNvSpPr txBox="1"/>
          <p:nvPr/>
        </p:nvSpPr>
        <p:spPr>
          <a:xfrm>
            <a:off x="7764294" y="4244885"/>
            <a:ext cx="3886200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טען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באמונתו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לצעירים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ימשכו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מוליד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9" name="Google Shape;240;p15">
            <a:extLst>
              <a:ext uri="{FF2B5EF4-FFF2-40B4-BE49-F238E27FC236}">
                <a16:creationId xmlns:a16="http://schemas.microsoft.com/office/drawing/2014/main" id="{F55CA25D-5BAB-444F-8CC3-A425821CAD74}"/>
              </a:ext>
            </a:extLst>
          </p:cNvPr>
          <p:cNvSpPr txBox="1"/>
          <p:nvPr/>
        </p:nvSpPr>
        <p:spPr>
          <a:xfrm>
            <a:off x="2285029" y="389838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Путь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Авраама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тупик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452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6"/>
          <p:cNvSpPr txBox="1"/>
          <p:nvPr/>
        </p:nvSpPr>
        <p:spPr>
          <a:xfrm>
            <a:off x="2284624" y="1088090"/>
            <a:ext cx="4937760" cy="4064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рефаим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железное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девять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локтю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Рашбам</a:t>
            </a:r>
            <a:r>
              <a:rPr lang="en-US" sz="1800" dirty="0">
                <a:solidFill>
                  <a:srgbClr val="19969B"/>
                </a:solidFill>
              </a:rPr>
              <a:t>: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железное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маленьким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силён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деревянное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железа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6"/>
          <p:cNvSpPr/>
          <p:nvPr/>
        </p:nvSpPr>
        <p:spPr>
          <a:xfrm rot="10800000" flipH="1">
            <a:off x="2284625" y="71561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6"/>
          <p:cNvSpPr txBox="1"/>
          <p:nvPr/>
        </p:nvSpPr>
        <p:spPr>
          <a:xfrm>
            <a:off x="2284625" y="279942"/>
            <a:ext cx="351492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</a:p>
        </p:txBody>
      </p:sp>
      <p:sp>
        <p:nvSpPr>
          <p:cNvPr id="250" name="Google Shape;250;p16"/>
          <p:cNvSpPr txBox="1"/>
          <p:nvPr/>
        </p:nvSpPr>
        <p:spPr>
          <a:xfrm>
            <a:off x="7764092" y="1088090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הָרְפָאִים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עַרְשׂו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עֶרֶש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רְזֶל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אׇרְכ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רׇחְב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1" name="Google Shape;251;p16"/>
          <p:cNvSpPr txBox="1"/>
          <p:nvPr/>
        </p:nvSpPr>
        <p:spPr>
          <a:xfrm>
            <a:off x="2224055" y="762044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3:11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>
            <a:off x="2284624" y="-21752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Подход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Ога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физическая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мощь</a:t>
            </a:r>
            <a:endParaRPr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D86D7A98-88D9-9448-83B9-1042E4B759C7}"/>
              </a:ext>
            </a:extLst>
          </p:cNvPr>
          <p:cNvSpPr/>
          <p:nvPr/>
        </p:nvSpPr>
        <p:spPr>
          <a:xfrm>
            <a:off x="7665928" y="3511083"/>
            <a:ext cx="4070959" cy="12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עֶרֶשׂ בַּרְזֶל: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 שֶׁכְּשֶׁהָיָה קָטָן הָיָה חָזָק מְאֹד וּבְהִשְׁתַּטְּחוֹ הָיָה מְשַׁבֵּר עֶרֶשׂ שֶׁל עֵץ, לְכָךְ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עֲשָׂאוּהו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שֶׁל בַּרְזֶל.</a:t>
            </a:r>
          </a:p>
        </p:txBody>
      </p:sp>
      <p:sp>
        <p:nvSpPr>
          <p:cNvPr id="10" name="Google Shape;259;p17">
            <a:extLst>
              <a:ext uri="{FF2B5EF4-FFF2-40B4-BE49-F238E27FC236}">
                <a16:creationId xmlns:a16="http://schemas.microsoft.com/office/drawing/2014/main" id="{4E22B963-1185-274B-BDA4-11B96C8ADF11}"/>
              </a:ext>
            </a:extLst>
          </p:cNvPr>
          <p:cNvSpPr txBox="1"/>
          <p:nvPr/>
        </p:nvSpPr>
        <p:spPr>
          <a:xfrm>
            <a:off x="2284624" y="5150003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Рабате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Амона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убедительности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260;p17">
            <a:extLst>
              <a:ext uri="{FF2B5EF4-FFF2-40B4-BE49-F238E27FC236}">
                <a16:creationId xmlns:a16="http://schemas.microsoft.com/office/drawing/2014/main" id="{B75EDB76-D50A-E84E-B1DB-1BC17C4FFC60}"/>
              </a:ext>
            </a:extLst>
          </p:cNvPr>
          <p:cNvSpPr txBox="1"/>
          <p:nvPr/>
        </p:nvSpPr>
        <p:spPr>
          <a:xfrm>
            <a:off x="7764092" y="5158038"/>
            <a:ext cx="3886200" cy="965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עַמּוֹן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עֲדַיִן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מֻנ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קַטְנוּתו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לְתִמ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קַטְנוּתו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8"/>
          <p:cNvSpPr txBox="1"/>
          <p:nvPr/>
        </p:nvSpPr>
        <p:spPr>
          <a:xfrm>
            <a:off x="2259977" y="544632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Рашбам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кроватке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железном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8" name="Google Shape;268;p18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8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 txBox="1"/>
          <p:nvPr/>
        </p:nvSpPr>
        <p:spPr>
          <a:xfrm>
            <a:off x="7751768" y="555345"/>
            <a:ext cx="3886200" cy="122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שיטת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ופירש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הרשב"ם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עריסת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ברזל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1" name="Google Shape;271;p18"/>
          <p:cNvSpPr txBox="1"/>
          <p:nvPr/>
        </p:nvSpPr>
        <p:spPr>
          <a:xfrm>
            <a:off x="2259977" y="2478215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пошёл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племянника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продолжает стих: «Вот ложе его, ложе железное это, в Рабате (столице) сынов Амона оно», которое демонстрировали как символ для воспитания городских детей, чтобы они учились его подходу,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" name="Google Shape;272;p18"/>
          <p:cNvSpPr txBox="1"/>
          <p:nvPr/>
        </p:nvSpPr>
        <p:spPr>
          <a:xfrm>
            <a:off x="7751768" y="2480208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מחייבם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מחייבם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להציל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וממשיך בפסוק הנה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ערשו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ערש ברזל הלא היא ברבת בני עמון" – עיר הבירה – שהראוה למופת לצורך חנוך בני כרכים,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3" name="Google Shape;273;p18"/>
          <p:cNvSpPr txBox="1"/>
          <p:nvPr/>
        </p:nvSpPr>
        <p:spPr>
          <a:xfrm>
            <a:off x="2259977" y="211491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Логическая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этика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9"/>
          <p:cNvSpPr txBox="1"/>
          <p:nvPr/>
        </p:nvSpPr>
        <p:spPr>
          <a:xfrm>
            <a:off x="2285029" y="744364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1" name="Google Shape;281;p19"/>
          <p:cNvSpPr txBox="1"/>
          <p:nvPr/>
        </p:nvSpPr>
        <p:spPr>
          <a:xfrm>
            <a:off x="7764294" y="744364"/>
            <a:ext cx="3886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שילמדו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שיטתו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רוחניים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82" name="Google Shape;282;p19"/>
          <p:cNvSpPr txBox="1"/>
          <p:nvPr/>
        </p:nvSpPr>
        <p:spPr>
          <a:xfrm>
            <a:off x="2285029" y="2134571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жизнетворной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посеянному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маленьким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пальцем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умертвить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3" name="Google Shape;283;p19"/>
          <p:cNvSpPr txBox="1"/>
          <p:nvPr/>
        </p:nvSpPr>
        <p:spPr>
          <a:xfrm>
            <a:off x="7764294" y="2135442"/>
            <a:ext cx="3886200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אחיזה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זריעה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וצמיחה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ובאצבע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84" name="Google Shape;284;p19"/>
          <p:cNvSpPr txBox="1"/>
          <p:nvPr/>
        </p:nvSpPr>
        <p:spPr>
          <a:xfrm>
            <a:off x="2285029" y="177126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Воспитание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Ицхака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продлится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долго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0"/>
          <p:cNvSpPr txBox="1"/>
          <p:nvPr/>
        </p:nvSpPr>
        <p:spPr>
          <a:xfrm>
            <a:off x="506596" y="503037"/>
            <a:ext cx="4513200" cy="60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Ответ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Б-га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1" name="Google Shape;291;p20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92" name="Google Shape;292;p20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20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ТОЛДОТ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7F36322D-AC50-3448-8C27-C00E1D157C5D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B97D4249-B8B1-EA4B-952E-E4DAD548598D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FA986C46-48B7-0D4D-A93F-5AA90D2FE0DF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28EEF737-88AB-5D4C-B689-EA172C5EF901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02B1877F-806D-9C4F-9F46-50A9E217198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5C655300-7ACA-4A42-AC18-387530D7F5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A6E1F392-BFC0-DD46-A771-BA364A832DCC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00A229D8-4E4C-364F-B109-58C1FE88D0EA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3D022957-7086-1B42-B4A1-998E69701E6D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Толдот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/>
          <p:cNvSpPr txBox="1"/>
          <p:nvPr/>
        </p:nvSpPr>
        <p:spPr>
          <a:xfrm>
            <a:off x="2285028" y="1434449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пренебрегаешь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фундамент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излишествами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нанесет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1" name="Google Shape;301;p21"/>
          <p:cNvSpPr/>
          <p:nvPr/>
        </p:nvSpPr>
        <p:spPr>
          <a:xfrm rot="10800000" flipH="1">
            <a:off x="2322607" y="76540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1"/>
          <p:cNvSpPr txBox="1">
            <a:spLocks noGrp="1"/>
          </p:cNvSpPr>
          <p:nvPr>
            <p:ph type="title"/>
          </p:nvPr>
        </p:nvSpPr>
        <p:spPr>
          <a:xfrm>
            <a:off x="2322608" y="43853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1"/>
          <p:cNvSpPr txBox="1"/>
          <p:nvPr/>
        </p:nvSpPr>
        <p:spPr>
          <a:xfrm>
            <a:off x="7764294" y="1446975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ותפול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חוזק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בגשמיות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בסיס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רוחניות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וירדוף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מותרות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שיפגע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בחוזק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בגשמיות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427A2F6F-46D1-A740-B617-CFDC3B2D1F09}"/>
              </a:ext>
            </a:extLst>
          </p:cNvPr>
          <p:cNvSpPr/>
          <p:nvPr/>
        </p:nvSpPr>
        <p:spPr>
          <a:xfrm>
            <a:off x="2222902" y="1016946"/>
            <a:ext cx="3879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6350"/>
            <a:r>
              <a:rPr lang="he-IL" sz="1800" dirty="0" err="1">
                <a:solidFill>
                  <a:srgbClr val="19969B"/>
                </a:solidFill>
              </a:rPr>
              <a:t>Духовное</a:t>
            </a:r>
            <a:r>
              <a:rPr lang="he-IL" sz="1800" dirty="0">
                <a:solidFill>
                  <a:srgbClr val="19969B"/>
                </a:solidFill>
              </a:rPr>
              <a:t> - </a:t>
            </a:r>
            <a:r>
              <a:rPr lang="he-IL" sz="1800" dirty="0" err="1">
                <a:solidFill>
                  <a:srgbClr val="19969B"/>
                </a:solidFill>
              </a:rPr>
              <a:t>основа</a:t>
            </a:r>
            <a:r>
              <a:rPr lang="he-IL" sz="1800" dirty="0">
                <a:solidFill>
                  <a:srgbClr val="19969B"/>
                </a:solidFill>
              </a:rPr>
              <a:t> </a:t>
            </a:r>
            <a:r>
              <a:rPr lang="he-IL" sz="1800" dirty="0" err="1">
                <a:solidFill>
                  <a:srgbClr val="19969B"/>
                </a:solidFill>
              </a:rPr>
              <a:t>материального</a:t>
            </a:r>
            <a:endParaRPr lang="he-IL"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2"/>
          <p:cNvSpPr txBox="1"/>
          <p:nvPr/>
        </p:nvSpPr>
        <p:spPr>
          <a:xfrm>
            <a:off x="2285029" y="805418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мечом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поразил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мечом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Иерихоне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шофары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Санхеривом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телесное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доходящей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самопожертвования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Владыку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" name="Google Shape;310;p22"/>
          <p:cNvSpPr txBox="1"/>
          <p:nvPr/>
        </p:nvSpPr>
        <p:spPr>
          <a:xfrm>
            <a:off x="7764294" y="817421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מלחמת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ויכהו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כמלחמת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יריחו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שופרות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וכמלחמת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סנחריב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וכהאי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גוונא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ונצחון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בגשמיות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באלקי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11" name="Google Shape;311;p22"/>
          <p:cNvSpPr txBox="1"/>
          <p:nvPr/>
        </p:nvSpPr>
        <p:spPr>
          <a:xfrm>
            <a:off x="2285029" y="44211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Ог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побеждён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мечом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3"/>
          <p:cNvSpPr txBox="1"/>
          <p:nvPr/>
        </p:nvSpPr>
        <p:spPr>
          <a:xfrm>
            <a:off x="464843" y="477985"/>
            <a:ext cx="6161425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Современное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послание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18" name="Google Shape;318;p2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19" name="Google Shape;319;p2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ТОЛДОТ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1A8470A5-E209-874C-A20F-139D8F08FFBD}"/>
              </a:ext>
            </a:extLst>
          </p:cNvPr>
          <p:cNvGrpSpPr/>
          <p:nvPr/>
        </p:nvGrpSpPr>
        <p:grpSpPr>
          <a:xfrm>
            <a:off x="8129392" y="3331922"/>
            <a:ext cx="4630899" cy="398068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BD6B7608-19CE-3F4C-952E-A5A33EFE7AB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062F1417-5180-D848-9FDA-49E56B31874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9E727C4A-ED11-064F-BB1D-B94CE44FCDF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65687DE8-4EC8-F242-A937-84A05C4D889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82A1BB6-FEFD-734C-8E52-09C438CE8C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EDAB3F45-C709-FF43-BD76-906E5322A53F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88B881F3-DFD0-E74B-B8C0-ED45E936ECC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DCF825AA-F5A6-8C44-93CD-426CADFBFBD2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Толдот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4"/>
          <p:cNvSpPr txBox="1"/>
          <p:nvPr/>
        </p:nvSpPr>
        <p:spPr>
          <a:xfrm>
            <a:off x="2285029" y="917862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задумывается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свершенных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тяжелых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множество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сокрытий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преград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противостоящих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восьмидневного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младенца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 еще большей степени это касается внешних сокрытий и преград, учитывая, что евреи в целом «малочисленнее всех народов».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организуя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" name="Google Shape;327;p24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4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4"/>
          <p:cNvSpPr txBox="1"/>
          <p:nvPr/>
        </p:nvSpPr>
        <p:spPr>
          <a:xfrm>
            <a:off x="7764294" y="930388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מתבונן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שמעשיו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והרשעים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העלמות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והסתרים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בחלקו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שעומדים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בתוקף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התוקף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תינוק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ועוד יותר, ובפרט ההעלמות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וההסתרים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שמבחוץ, ומה גם שבני ישראל בכלל הם "המעט מכל העמים", ובשעה שהוא עוסק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קדושה, ובפרט כאשר הוא עושה משתה גדול, </a:t>
            </a:r>
          </a:p>
        </p:txBody>
      </p:sp>
      <p:sp>
        <p:nvSpPr>
          <p:cNvPr id="330" name="Google Shape;330;p24"/>
          <p:cNvSpPr txBox="1"/>
          <p:nvPr/>
        </p:nvSpPr>
        <p:spPr>
          <a:xfrm>
            <a:off x="2285029" y="55134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Как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можем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справиться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внешними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угрозами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5"/>
          <p:cNvSpPr txBox="1"/>
          <p:nvPr/>
        </p:nvSpPr>
        <p:spPr>
          <a:xfrm>
            <a:off x="2285029" y="130588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наречено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посмеяться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ничтожество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и в течение всего года. Как он сможет справиться со всеми этими сокрытиями и преградами?</a:t>
            </a:r>
          </a:p>
        </p:txBody>
      </p:sp>
      <p:sp>
        <p:nvSpPr>
          <p:cNvPr id="337" name="Google Shape;337;p25"/>
          <p:cNvSpPr txBox="1"/>
          <p:nvPr/>
        </p:nvSpPr>
        <p:spPr>
          <a:xfrm>
            <a:off x="7764294" y="130588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 ש"ראו כל עמי הארץ כי שם ה' נקרא עליך" – באים אלו שאומרים שיכולים לשחקו ולעשות ממנו אין ואפס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ייקח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שדורשים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בנעילה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 במשך כל השנה. כיצד יוכל להתמודד עם כל ההעלמות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וההסתרים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</a:t>
            </a:r>
          </a:p>
        </p:txBody>
      </p:sp>
      <p:sp>
        <p:nvSpPr>
          <p:cNvPr id="5" name="Google Shape;345;p26">
            <a:extLst>
              <a:ext uri="{FF2B5EF4-FFF2-40B4-BE49-F238E27FC236}">
                <a16:creationId xmlns:a16="http://schemas.microsoft.com/office/drawing/2014/main" id="{00C7B570-2991-FF4E-8D65-93311E16F145}"/>
              </a:ext>
            </a:extLst>
          </p:cNvPr>
          <p:cNvSpPr txBox="1"/>
          <p:nvPr/>
        </p:nvSpPr>
        <p:spPr>
          <a:xfrm>
            <a:off x="2285029" y="4587663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испугался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провозгласил</a:t>
            </a: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6" name="Google Shape;346;p26">
            <a:extLst>
              <a:ext uri="{FF2B5EF4-FFF2-40B4-BE49-F238E27FC236}">
                <a16:creationId xmlns:a16="http://schemas.microsoft.com/office/drawing/2014/main" id="{8088805F-5B80-9141-A7B1-EA47AF101AA2}"/>
              </a:ext>
            </a:extLst>
          </p:cNvPr>
          <p:cNvSpPr txBox="1"/>
          <p:nvPr/>
        </p:nvSpPr>
        <p:spPr>
          <a:xfrm>
            <a:off x="7764294" y="4587663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 כך אומרים לו את ההוראה: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מעשה אבות סימן ונתינת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כח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לבנים. מוצאו מאברהם אבינו – אביהם של כל בני ישראל – שלא התפעל מהעולם כולו, והכריז </a:t>
            </a:r>
          </a:p>
        </p:txBody>
      </p:sp>
      <p:sp>
        <p:nvSpPr>
          <p:cNvPr id="7" name="Google Shape;347;p26">
            <a:extLst>
              <a:ext uri="{FF2B5EF4-FFF2-40B4-BE49-F238E27FC236}">
                <a16:creationId xmlns:a16="http://schemas.microsoft.com/office/drawing/2014/main" id="{9714113F-712A-2E4B-982C-57721FF9E2E1}"/>
              </a:ext>
            </a:extLst>
          </p:cNvPr>
          <p:cNvSpPr txBox="1"/>
          <p:nvPr/>
        </p:nvSpPr>
        <p:spPr>
          <a:xfrm>
            <a:off x="2285029" y="420110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Учиться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Авраама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7"/>
          <p:cNvSpPr txBox="1"/>
          <p:nvPr/>
        </p:nvSpPr>
        <p:spPr>
          <a:xfrm>
            <a:off x="2285029" y="1256669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устанавливает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превосходящую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сосуды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воюет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предисловие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.​​​​​​​​​​​​​​​​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4" name="Google Shape;354;p27"/>
          <p:cNvSpPr txBox="1"/>
          <p:nvPr/>
        </p:nvSpPr>
        <p:spPr>
          <a:xfrm>
            <a:off x="7764294" y="1256669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להתיירא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החושבים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שכוחם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ועוצם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מתקשר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בהתקשרות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וממשיך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מהגשמיות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לאלוקות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ברוחניות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ב"תולדות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שנכדיו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מנצחים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הלוחמים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ותורתו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כבמלחמת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ההקדמה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והכנה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לכיבוש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345;p26">
            <a:extLst>
              <a:ext uri="{FF2B5EF4-FFF2-40B4-BE49-F238E27FC236}">
                <a16:creationId xmlns:a16="http://schemas.microsoft.com/office/drawing/2014/main" id="{745B6019-13D5-1341-8D91-EBADD00F968A}"/>
              </a:ext>
            </a:extLst>
          </p:cNvPr>
          <p:cNvSpPr txBox="1"/>
          <p:nvPr/>
        </p:nvSpPr>
        <p:spPr>
          <a:xfrm>
            <a:off x="2285029" y="90729"/>
            <a:ext cx="4937760" cy="153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6" name="Google Shape;346;p26">
            <a:extLst>
              <a:ext uri="{FF2B5EF4-FFF2-40B4-BE49-F238E27FC236}">
                <a16:creationId xmlns:a16="http://schemas.microsoft.com/office/drawing/2014/main" id="{79EE9CC8-9182-694B-A975-DA5320319631}"/>
              </a:ext>
            </a:extLst>
          </p:cNvPr>
          <p:cNvSpPr txBox="1"/>
          <p:nvPr/>
        </p:nvSpPr>
        <p:spPr>
          <a:xfrm>
            <a:off x="7764294" y="90729"/>
            <a:ext cx="3886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א-ל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מלבדו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7"/>
          <p:cNvSpPr txBox="1"/>
          <p:nvPr/>
        </p:nvSpPr>
        <p:spPr>
          <a:xfrm>
            <a:off x="2285029" y="1256669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предисловие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.​​​​​​​​​​​​​​​​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4" name="Google Shape;354;p27"/>
          <p:cNvSpPr txBox="1"/>
          <p:nvPr/>
        </p:nvSpPr>
        <p:spPr>
          <a:xfrm>
            <a:off x="7764294" y="1256669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ההקדמה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והכנה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לכיבוש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2766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Вайеце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8462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3160</Words>
  <Application>Microsoft Macintosh PowerPoint</Application>
  <PresentationFormat>מסך רחב</PresentationFormat>
  <Paragraphs>153</Paragraphs>
  <Slides>26</Slides>
  <Notes>25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6" baseType="lpstr">
      <vt:lpstr>Lora SemiBold</vt:lpstr>
      <vt:lpstr>CeraGR-Medium</vt:lpstr>
      <vt:lpstr>Josefin Sans</vt:lpstr>
      <vt:lpstr>Segoe UI Black</vt:lpstr>
      <vt:lpstr>Assistant</vt:lpstr>
      <vt:lpstr>Arial Black</vt:lpstr>
      <vt:lpstr>Lora</vt:lpstr>
      <vt:lpstr>Calibri</vt:lpstr>
      <vt:lpstr>Arial</vt:lpstr>
      <vt:lpstr>Office Theme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16</cp:revision>
  <dcterms:created xsi:type="dcterms:W3CDTF">2021-05-12T22:42:43Z</dcterms:created>
  <dcterms:modified xsi:type="dcterms:W3CDTF">2024-11-20T10:54:59Z</dcterms:modified>
</cp:coreProperties>
</file>